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70" r:id="rId7"/>
    <p:sldId id="268" r:id="rId8"/>
    <p:sldId id="269" r:id="rId9"/>
    <p:sldId id="271" r:id="rId10"/>
    <p:sldId id="272" r:id="rId11"/>
    <p:sldId id="273" r:id="rId12"/>
    <p:sldId id="283" r:id="rId13"/>
    <p:sldId id="274" r:id="rId14"/>
    <p:sldId id="275" r:id="rId15"/>
    <p:sldId id="277" r:id="rId16"/>
    <p:sldId id="279" r:id="rId17"/>
    <p:sldId id="276" r:id="rId18"/>
    <p:sldId id="278" r:id="rId19"/>
    <p:sldId id="280" r:id="rId20"/>
    <p:sldId id="282" r:id="rId21"/>
    <p:sldId id="281" r:id="rId22"/>
    <p:sldId id="28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5775" autoAdjust="0"/>
  </p:normalViewPr>
  <p:slideViewPr>
    <p:cSldViewPr snapToGrid="0">
      <p:cViewPr varScale="1">
        <p:scale>
          <a:sx n="110" d="100"/>
          <a:sy n="110" d="100"/>
        </p:scale>
        <p:origin x="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8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has created an outline to help you get started on your presentation. Some slides include information here in the notes to provide additional topics for you to research.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8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147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elf-report_stud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76E6-8E55-4532-B4C9-362459A3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Here's your outline to get started</a:t>
            </a:r>
          </a:p>
        </p:txBody>
      </p:sp>
      <p:sp>
        <p:nvSpPr>
          <p:cNvPr id="20" name="Text 2"/>
          <p:cNvSpPr/>
          <p:nvPr/>
        </p:nvSpPr>
        <p:spPr>
          <a:xfrm>
            <a:off x="838200" y="1461299"/>
            <a:ext cx="104628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D24726"/>
                </a:solidFill>
                <a:latin typeface="Helvetica Neue" panose="020B0702040204020203" pitchFamily="34" charset="0"/>
                <a:ea typeface="Helvetica Neue" panose="020B0702040204020203" pitchFamily="34" charset="0"/>
                <a:cs typeface="Helvetica Neue" panose="020B0502040204020203" pitchFamily="34" charset="0"/>
              </a:rPr>
              <a:t>Key facts about your topic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50250" y="1876798"/>
            <a:ext cx="10465450" cy="4000000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panose="020B0402040204020203" pitchFamily="34" charset="0"/>
                <a:ea typeface="Helvetica Neue" panose="020B0502040204020203" pitchFamily="34" charset="0"/>
                <a:cs typeface="Helvetica Neue Light" panose="020B0402040204020203" pitchFamily="34" charset="0"/>
              </a:rPr>
              <a:t>A self-report study is a type of survey, questionnaire, or poll in which respondents read the question and select a response by themselves without interference. A self-report is any method which involves asking a participant about their feelings, attitudes, beliefs and so on. Examples of self-reports are questionnaires and interviews; self-reports are often used as a way of gaining participants' responses in observational studies and experiments.</a:t>
            </a: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199" y="6229028"/>
            <a:ext cx="5779169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  <a:latin typeface="Helvetica Neue" panose="020B0502040204020203" pitchFamily="34" charset="0"/>
                <a:ea typeface="Helvetica Neue" panose="020B0502040204020203" pitchFamily="34" charset="0"/>
                <a:cs typeface="Helvetica Neue" panose="020B0502040204020203" pitchFamily="34" charset="0"/>
                <a:hlinkClick r:id="rId3"/>
              </a:rPr>
              <a:t>en.wikipedia.org</a:t>
            </a:r>
            <a:r>
              <a:rPr lang="en-US" dirty="0">
                <a:solidFill>
                  <a:schemeClr val="tx2"/>
                </a:solidFill>
                <a:latin typeface="Helvetica Neue" panose="020B0502040204020203" pitchFamily="34" charset="0"/>
                <a:ea typeface="Helvetica Neue" panose="020B0502040204020203" pitchFamily="34" charset="0"/>
                <a:cs typeface="Helvetica Neue" panose="020B0502040204020203" pitchFamily="34" charset="0"/>
              </a:rPr>
              <a:t> - Text under </a:t>
            </a:r>
            <a:r>
              <a:rPr lang="en-US" dirty="0">
                <a:solidFill>
                  <a:schemeClr val="tx2"/>
                </a:solidFill>
                <a:latin typeface="Helvetica Neue" panose="020B0502040204020203" pitchFamily="34" charset="0"/>
                <a:ea typeface="Helvetica Neue" panose="020B0502040204020203" pitchFamily="34" charset="0"/>
                <a:cs typeface="Helvetica Neue" panose="020B0502040204020203" pitchFamily="34" charset="0"/>
                <a:hlinkClick r:id="rId4"/>
              </a:rPr>
              <a:t>CC-BY-SA license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7FEDDE-7BE3-4AF0-89AC-8212D722B9B0}"/>
              </a:ext>
            </a:extLst>
          </p:cNvPr>
          <p:cNvGrpSpPr/>
          <p:nvPr/>
        </p:nvGrpSpPr>
        <p:grpSpPr>
          <a:xfrm>
            <a:off x="6211661" y="6042093"/>
            <a:ext cx="5138199" cy="734947"/>
            <a:chOff x="6211661" y="6042093"/>
            <a:chExt cx="5138199" cy="734947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184C5845-0FFB-4734-A9BE-3E8CEA8008D3}"/>
                </a:ext>
              </a:extLst>
            </p:cNvPr>
            <p:cNvSpPr/>
            <p:nvPr/>
          </p:nvSpPr>
          <p:spPr>
            <a:xfrm>
              <a:off x="6211661" y="6042093"/>
              <a:ext cx="5138199" cy="63078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sz="1800" dirty="0"/>
            </a:p>
          </p:txBody>
        </p:sp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33CDDC14-D7C0-4FC6-8360-4E6E50174088}"/>
                </a:ext>
              </a:extLst>
            </p:cNvPr>
            <p:cNvSpPr txBox="1"/>
            <p:nvPr/>
          </p:nvSpPr>
          <p:spPr>
            <a:xfrm>
              <a:off x="6980629" y="6140658"/>
              <a:ext cx="2303691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200" dirty="0">
                  <a:solidFill>
                    <a:srgbClr val="D24726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See more: 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Segoe UI Symbol" panose="020B0502040204020203" pitchFamily="34" charset="0"/>
                  <a:cs typeface="Helvetica" panose="020B0604020202020204" pitchFamily="34" charset="0"/>
                </a:rPr>
                <a:t>Open the Notes below for more information.</a:t>
              </a:r>
            </a:p>
          </p:txBody>
        </p:sp>
        <p:pic>
          <p:nvPicPr>
            <p:cNvPr id="7" name="Picture 11" descr="Curved arrow">
              <a:extLst>
                <a:ext uri="{FF2B5EF4-FFF2-40B4-BE49-F238E27FC236}">
                  <a16:creationId xmlns:a16="http://schemas.microsoft.com/office/drawing/2014/main" id="{A3DA137E-6B53-4403-B00B-B734CA13A906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54591" flipH="1">
              <a:off x="6306564" y="6342835"/>
              <a:ext cx="742543" cy="434205"/>
            </a:xfrm>
            <a:prstGeom prst="rect">
              <a:avLst/>
            </a:prstGeom>
          </p:spPr>
        </p:pic>
      </p:grpSp>
      <p:pic>
        <p:nvPicPr>
          <p:cNvPr id="9" name="Picture 8" descr="Notes button in status bar">
            <a:extLst>
              <a:ext uri="{FF2B5EF4-FFF2-40B4-BE49-F238E27FC236}">
                <a16:creationId xmlns:a16="http://schemas.microsoft.com/office/drawing/2014/main" id="{C8C2AE28-6AB7-4F9D-A4D5-5EAAD62632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8176" y="5968740"/>
            <a:ext cx="2381132" cy="79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67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0A963-21E4-D34F-9AA9-BC4F9719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after resampling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FB96C-AABA-B244-AA59-1B751D621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not add very much to the performance of the model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A0CB22C-A2AE-0849-9C09-ECF161AE8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560555"/>
            <a:ext cx="86868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71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AE604-2CDC-1B4B-B7FD-6BE8BC243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E5E50-46F3-674B-BEAD-C7668F551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75400"/>
            <a:ext cx="11029615" cy="1460500"/>
          </a:xfrm>
        </p:spPr>
        <p:txBody>
          <a:bodyPr/>
          <a:lstStyle/>
          <a:p>
            <a:r>
              <a:rPr lang="en-US" dirty="0"/>
              <a:t>apply different kind of transformation to the features</a:t>
            </a:r>
          </a:p>
          <a:p>
            <a:r>
              <a:rPr lang="en-US" dirty="0"/>
              <a:t>Takes a list of transformer objects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3AA1AFC-9B52-9D49-9DB1-C1026537C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838817"/>
            <a:ext cx="9390686" cy="140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01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05B0F-C676-0D41-8976-129E0C765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ML Modeling Methods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18FDE70-0E14-884C-83A8-F67388538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" y="1871980"/>
            <a:ext cx="94996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9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05B0F-C676-0D41-8976-129E0C765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ML Modeling Methods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ML</a:t>
            </a:r>
            <a:r>
              <a:rPr lang="zh-CN" altLang="en-US" dirty="0"/>
              <a:t> </a:t>
            </a:r>
            <a:r>
              <a:rPr lang="en-US" altLang="zh-CN" dirty="0" err="1"/>
              <a:t>mODels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EE14A9D-4983-884E-8F44-F6C793839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1842770"/>
            <a:ext cx="8077200" cy="2044700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22AC489-F47E-424E-AA6C-AF3EE2370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" y="3891280"/>
            <a:ext cx="76073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61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FFC1-72C3-5945-8972-030A96DE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confusion table</a:t>
            </a:r>
          </a:p>
        </p:txBody>
      </p:sp>
      <p:pic>
        <p:nvPicPr>
          <p:cNvPr id="5" name="Picture 4" descr="Table&#10;&#10;Description automatically generated with low confidence">
            <a:extLst>
              <a:ext uri="{FF2B5EF4-FFF2-40B4-BE49-F238E27FC236}">
                <a16:creationId xmlns:a16="http://schemas.microsoft.com/office/drawing/2014/main" id="{69C5E669-B97A-5141-877D-524272AED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5956"/>
            <a:ext cx="9336045" cy="49460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58838D-FC48-BB4D-9606-E5841D898117}"/>
              </a:ext>
            </a:extLst>
          </p:cNvPr>
          <p:cNvSpPr/>
          <p:nvPr/>
        </p:nvSpPr>
        <p:spPr>
          <a:xfrm>
            <a:off x="2521544" y="6247284"/>
            <a:ext cx="640080" cy="23400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16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FFC1-72C3-5945-8972-030A96DE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confusion table</a:t>
            </a:r>
          </a:p>
        </p:txBody>
      </p:sp>
      <p:pic>
        <p:nvPicPr>
          <p:cNvPr id="4" name="Picture 3" descr="Table&#10;&#10;Description automatically generated with medium confidence">
            <a:extLst>
              <a:ext uri="{FF2B5EF4-FFF2-40B4-BE49-F238E27FC236}">
                <a16:creationId xmlns:a16="http://schemas.microsoft.com/office/drawing/2014/main" id="{D0746516-B809-A642-A552-B88680546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12" y="1830694"/>
            <a:ext cx="9972508" cy="48233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3C8A92-6943-DA46-98A6-9A90997EB932}"/>
              </a:ext>
            </a:extLst>
          </p:cNvPr>
          <p:cNvSpPr/>
          <p:nvPr/>
        </p:nvSpPr>
        <p:spPr>
          <a:xfrm>
            <a:off x="2880360" y="6247284"/>
            <a:ext cx="640080" cy="23400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13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9757-90DE-0849-BAB6-823EA1D90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Hyperparameters</a:t>
            </a:r>
            <a:r>
              <a:rPr lang="zh-CN" altLang="en-US" dirty="0"/>
              <a:t> </a:t>
            </a:r>
            <a:r>
              <a:rPr lang="en-US" altLang="zh-CN" dirty="0"/>
              <a:t>Tuning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 </a:t>
            </a:r>
            <a:r>
              <a:rPr lang="en-US" altLang="zh-CN" dirty="0"/>
              <a:t>cross-validation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2AEC8-11C7-B943-9C6D-3F121F5C9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Classifier: </a:t>
            </a:r>
            <a:r>
              <a:rPr lang="en-US" altLang="zh-CN" dirty="0" err="1"/>
              <a:t>LogisticRegression</a:t>
            </a:r>
            <a:r>
              <a:rPr lang="en-US" altLang="zh-CN" dirty="0"/>
              <a:t> Classifier</a:t>
            </a:r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k-fold</a:t>
            </a:r>
            <a:r>
              <a:rPr lang="zh-CN" altLang="en-US" dirty="0"/>
              <a:t> </a:t>
            </a:r>
            <a:r>
              <a:rPr lang="en-US" altLang="zh-CN" dirty="0"/>
              <a:t>cross-validation,</a:t>
            </a:r>
            <a:r>
              <a:rPr lang="zh-CN" altLang="en-US" dirty="0"/>
              <a:t> </a:t>
            </a:r>
            <a:r>
              <a:rPr lang="en-US" altLang="zh-CN" dirty="0"/>
              <a:t>cv=2 -&gt; in </a:t>
            </a:r>
            <a:r>
              <a:rPr lang="en-US" altLang="zh-CN" dirty="0" err="1"/>
              <a:t>GridSearchCV</a:t>
            </a:r>
            <a:endParaRPr lang="en-US" altLang="zh-CN" dirty="0"/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 err="1"/>
              <a:t>GridSearchCV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356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61EE0-B97A-EE43-BAB8-B82B7CCC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grids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EA048CF-8A61-8841-B367-6A783AC2E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87" y="1969528"/>
            <a:ext cx="10301469" cy="440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71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E7D08-0448-4A49-9194-6BE529B51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99434625-D99B-7245-95BC-2EA94134E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541" y="1963635"/>
            <a:ext cx="6554641" cy="4716684"/>
          </a:xfrm>
          <a:prstGeom prst="rect">
            <a:avLst/>
          </a:prstGeom>
        </p:spPr>
      </p:pic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E5E4659B-FDC3-CB41-BD3B-6DE465797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182" y="1963635"/>
            <a:ext cx="3106604" cy="4670923"/>
          </a:xfrm>
          <a:prstGeom prst="rect">
            <a:avLst/>
          </a:prstGeom>
        </p:spPr>
      </p:pic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DAF97F5E-21F3-914F-97EC-2959D24FB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55" y="1963634"/>
            <a:ext cx="5438445" cy="46709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306EC29-6A04-1C4B-8072-DF6DC62B582E}"/>
              </a:ext>
            </a:extLst>
          </p:cNvPr>
          <p:cNvSpPr/>
          <p:nvPr/>
        </p:nvSpPr>
        <p:spPr>
          <a:xfrm>
            <a:off x="657555" y="3986312"/>
            <a:ext cx="10778231" cy="168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7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1759B-E910-D84A-8103-53C95BCE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after 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30DD8-0B00-3C4B-A137-31807CA7D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accuracy improves from 0.91 to 0.93 after the hypermeter tuning</a:t>
            </a:r>
          </a:p>
          <a:p>
            <a:r>
              <a:rPr lang="en-US" dirty="0"/>
              <a:t>I use </a:t>
            </a:r>
            <a:r>
              <a:rPr lang="en-US" dirty="0" err="1"/>
              <a:t>LogisticRegression</a:t>
            </a:r>
            <a:r>
              <a:rPr lang="en-US" dirty="0"/>
              <a:t> Model, and the </a:t>
            </a:r>
            <a:r>
              <a:rPr lang="en-US" dirty="0" err="1"/>
              <a:t>n_gram</a:t>
            </a:r>
            <a:r>
              <a:rPr lang="en-US" dirty="0"/>
              <a:t> is (1,2), </a:t>
            </a:r>
            <a:r>
              <a:rPr lang="en-US" dirty="0" err="1"/>
              <a:t>clf_penalty</a:t>
            </a:r>
            <a:r>
              <a:rPr lang="en-US" dirty="0"/>
              <a:t> is l2, </a:t>
            </a:r>
            <a:r>
              <a:rPr lang="en-US" dirty="0" err="1"/>
              <a:t>clf_c</a:t>
            </a:r>
            <a:r>
              <a:rPr lang="en-US" dirty="0"/>
              <a:t> is 5, </a:t>
            </a:r>
            <a:r>
              <a:rPr lang="en-US" dirty="0" err="1"/>
              <a:t>vect_n_gram_range</a:t>
            </a:r>
            <a:r>
              <a:rPr lang="en-US" dirty="0"/>
              <a:t> is (1,2) </a:t>
            </a:r>
          </a:p>
        </p:txBody>
      </p:sp>
    </p:spTree>
    <p:extLst>
      <p:ext uri="{BB962C8B-B14F-4D97-AF65-F5344CB8AC3E}">
        <p14:creationId xmlns:p14="http://schemas.microsoft.com/office/powerpoint/2010/main" val="366048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282CB683-B267-477B-B209-C7389FAA0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Social Desirability Bias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Response Bias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Related topics to research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891352-0AB3-4D77-AA93-8E0A1738F8F4}"/>
              </a:ext>
            </a:extLst>
          </p:cNvPr>
          <p:cNvGrpSpPr/>
          <p:nvPr/>
        </p:nvGrpSpPr>
        <p:grpSpPr>
          <a:xfrm>
            <a:off x="5943601" y="1609726"/>
            <a:ext cx="5406259" cy="2019300"/>
            <a:chOff x="5943601" y="1609726"/>
            <a:chExt cx="5406259" cy="2019300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20526183-096D-4868-AE2D-0200EE5F1D5D}"/>
                </a:ext>
              </a:extLst>
            </p:cNvPr>
            <p:cNvSpPr/>
            <p:nvPr/>
          </p:nvSpPr>
          <p:spPr>
            <a:xfrm>
              <a:off x="5943601" y="1609726"/>
              <a:ext cx="5406259" cy="20193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sz="1800" dirty="0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E9B136C8-7575-43EF-A6F3-EC4F69800828}"/>
                </a:ext>
              </a:extLst>
            </p:cNvPr>
            <p:cNvSpPr txBox="1"/>
            <p:nvPr/>
          </p:nvSpPr>
          <p:spPr>
            <a:xfrm>
              <a:off x="6189439" y="1827382"/>
              <a:ext cx="2849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400" dirty="0">
                  <a:solidFill>
                    <a:srgbClr val="D24726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Use Smart Lookup to learn more</a:t>
              </a:r>
              <a:endParaRPr lang="en-US" sz="1400" dirty="0">
                <a:solidFill>
                  <a:srgbClr val="D24726"/>
                </a:solidFill>
                <a:latin typeface="Helvetica" panose="020B0604020202020204" pitchFamily="34" charset="0"/>
                <a:ea typeface="Segoe UI Symbol" panose="020B0502040204020203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F5C6FF1D-DFD2-4DBD-BDE7-F882DDC6DC74}"/>
                </a:ext>
              </a:extLst>
            </p:cNvPr>
            <p:cNvSpPr txBox="1"/>
            <p:nvPr/>
          </p:nvSpPr>
          <p:spPr>
            <a:xfrm>
              <a:off x="6450618" y="2207781"/>
              <a:ext cx="262691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Segoe UI Symbol" panose="020B0502040204020203" pitchFamily="34" charset="0"/>
                  <a:cs typeface="Helvetica" panose="020B0604020202020204" pitchFamily="34" charset="0"/>
                </a:rPr>
                <a:t>Highlight one of the related topics</a:t>
              </a:r>
            </a:p>
            <a:p>
              <a:pPr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Segoe UI Symbol" panose="020B0502040204020203" pitchFamily="34" charset="0"/>
                  <a:cs typeface="Helvetica" panose="020B0604020202020204" pitchFamily="34" charset="0"/>
                </a:rPr>
                <a:t>Right-click on the topic</a:t>
              </a:r>
            </a:p>
            <a:p>
              <a:pPr marL="174625" indent="-174625"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Segoe UI Symbol" panose="020B0502040204020203" pitchFamily="34" charset="0"/>
                  <a:cs typeface="Helvetica" panose="020B0604020202020204" pitchFamily="34" charset="0"/>
                </a:rPr>
                <a:t>Choose "Smart Lookup"</a:t>
              </a:r>
            </a:p>
          </p:txBody>
        </p:sp>
        <p:grpSp>
          <p:nvGrpSpPr>
            <p:cNvPr id="8" name="Group 12">
              <a:extLst>
                <a:ext uri="{FF2B5EF4-FFF2-40B4-BE49-F238E27FC236}">
                  <a16:creationId xmlns:a16="http://schemas.microsoft.com/office/drawing/2014/main" id="{58C4CE24-6148-4604-B285-49040644B37D}"/>
                </a:ext>
              </a:extLst>
            </p:cNvPr>
            <p:cNvGrpSpPr/>
            <p:nvPr/>
          </p:nvGrpSpPr>
          <p:grpSpPr>
            <a:xfrm>
              <a:off x="6272613" y="2219603"/>
              <a:ext cx="206735" cy="246221"/>
              <a:chOff x="5977794" y="2200556"/>
              <a:chExt cx="206735" cy="246221"/>
            </a:xfrm>
          </p:grpSpPr>
          <p:sp>
            <p:nvSpPr>
              <p:cNvPr id="16" name="Oval 9">
                <a:extLst>
                  <a:ext uri="{FF2B5EF4-FFF2-40B4-BE49-F238E27FC236}">
                    <a16:creationId xmlns:a16="http://schemas.microsoft.com/office/drawing/2014/main" id="{AB6051AB-2E0C-4F74-AA09-3E8DBF11667D}"/>
                  </a:ext>
                </a:extLst>
              </p:cNvPr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" name="TextBox 11">
                <a:extLst>
                  <a:ext uri="{FF2B5EF4-FFF2-40B4-BE49-F238E27FC236}">
                    <a16:creationId xmlns:a16="http://schemas.microsoft.com/office/drawing/2014/main" id="{97FDCC9F-9887-487F-8C6D-BBB3CB277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77794" y="2200556"/>
                <a:ext cx="2067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9" name="Group 13">
              <a:extLst>
                <a:ext uri="{FF2B5EF4-FFF2-40B4-BE49-F238E27FC236}">
                  <a16:creationId xmlns:a16="http://schemas.microsoft.com/office/drawing/2014/main" id="{D9700851-3B5E-45AB-991B-762DE0355EF6}"/>
                </a:ext>
              </a:extLst>
            </p:cNvPr>
            <p:cNvGrpSpPr/>
            <p:nvPr/>
          </p:nvGrpSpPr>
          <p:grpSpPr>
            <a:xfrm>
              <a:off x="6273658" y="2563905"/>
              <a:ext cx="197144" cy="246221"/>
              <a:chOff x="5978839" y="2209102"/>
              <a:chExt cx="197144" cy="246221"/>
            </a:xfrm>
          </p:grpSpPr>
          <p:sp>
            <p:nvSpPr>
              <p:cNvPr id="14" name="Oval 14">
                <a:extLst>
                  <a:ext uri="{FF2B5EF4-FFF2-40B4-BE49-F238E27FC236}">
                    <a16:creationId xmlns:a16="http://schemas.microsoft.com/office/drawing/2014/main" id="{0FDC7121-EA5E-4996-B879-22CC04BEA201}"/>
                  </a:ext>
                </a:extLst>
              </p:cNvPr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B4BBF7ED-662E-4BA3-83B6-05208C9B75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87384" y="2209102"/>
                <a:ext cx="188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10" name="Group 16">
              <a:extLst>
                <a:ext uri="{FF2B5EF4-FFF2-40B4-BE49-F238E27FC236}">
                  <a16:creationId xmlns:a16="http://schemas.microsoft.com/office/drawing/2014/main" id="{8CC6D345-719C-4EA8-9CCC-735633CC607F}"/>
                </a:ext>
              </a:extLst>
            </p:cNvPr>
            <p:cNvGrpSpPr/>
            <p:nvPr/>
          </p:nvGrpSpPr>
          <p:grpSpPr>
            <a:xfrm>
              <a:off x="6273658" y="2902042"/>
              <a:ext cx="197145" cy="251363"/>
              <a:chOff x="5978839" y="2209102"/>
              <a:chExt cx="197145" cy="251363"/>
            </a:xfrm>
          </p:grpSpPr>
          <p:sp>
            <p:nvSpPr>
              <p:cNvPr id="12" name="Oval 17">
                <a:extLst>
                  <a:ext uri="{FF2B5EF4-FFF2-40B4-BE49-F238E27FC236}">
                    <a16:creationId xmlns:a16="http://schemas.microsoft.com/office/drawing/2014/main" id="{2E56D573-7C3B-46F0-982D-5DD5D53E931B}"/>
                  </a:ext>
                </a:extLst>
              </p:cNvPr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TextBox 18">
                <a:extLst>
                  <a:ext uri="{FF2B5EF4-FFF2-40B4-BE49-F238E27FC236}">
                    <a16:creationId xmlns:a16="http://schemas.microsoft.com/office/drawing/2014/main" id="{A400E4DB-EAAB-40EC-B86F-2B5325C294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83446" y="2209102"/>
                <a:ext cx="192538" cy="251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3</a:t>
                </a:r>
              </a:p>
            </p:txBody>
          </p:sp>
        </p:grpSp>
      </p:grpSp>
      <p:pic>
        <p:nvPicPr>
          <p:cNvPr id="23" name="Content Placeholder 18" descr="Smart Lookup button in context menu">
            <a:extLst>
              <a:ext uri="{FF2B5EF4-FFF2-40B4-BE49-F238E27FC236}">
                <a16:creationId xmlns:a16="http://schemas.microsoft.com/office/drawing/2014/main" id="{89DB987B-D44B-4DAB-BF0B-1710ADD77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261" y="1771327"/>
            <a:ext cx="2279334" cy="185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66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931D-6555-D145-8206-6B7E5FD68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takeaway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2654D-D73F-FD47-BFFE-B4CC1415E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 the data is the foundation of the accuracy</a:t>
            </a:r>
          </a:p>
          <a:p>
            <a:r>
              <a:rPr lang="en-US" dirty="0"/>
              <a:t>Oversampling will not necessarily improve the performance of the model</a:t>
            </a:r>
          </a:p>
          <a:p>
            <a:r>
              <a:rPr lang="en-US" dirty="0"/>
              <a:t>Try to fit as many as ML models as possible, and run the confusion table</a:t>
            </a:r>
          </a:p>
          <a:p>
            <a:r>
              <a:rPr lang="en-US" dirty="0"/>
              <a:t>Consider about the imbalanced data and also cross-validation to improve the accuracy </a:t>
            </a:r>
          </a:p>
        </p:txBody>
      </p:sp>
    </p:spTree>
    <p:extLst>
      <p:ext uri="{BB962C8B-B14F-4D97-AF65-F5344CB8AC3E}">
        <p14:creationId xmlns:p14="http://schemas.microsoft.com/office/powerpoint/2010/main" val="2751366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3D78D-3703-4D47-A0AD-A29E70FA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pic>
        <p:nvPicPr>
          <p:cNvPr id="1026" name="Picture 2" descr="Thanks For Listening Stock Photo - Download Image Now - iStock">
            <a:extLst>
              <a:ext uri="{FF2B5EF4-FFF2-40B4-BE49-F238E27FC236}">
                <a16:creationId xmlns:a16="http://schemas.microsoft.com/office/drawing/2014/main" id="{79AABEFC-48E6-0D40-ACB9-1943987DF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923" y="1944547"/>
            <a:ext cx="6752154" cy="450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26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 fontScale="90000"/>
          </a:bodyPr>
          <a:lstStyle/>
          <a:p>
            <a:r>
              <a:rPr lang="en-US" altLang="zh-CN" sz="5400" dirty="0">
                <a:solidFill>
                  <a:schemeClr val="tx2"/>
                </a:solidFill>
              </a:rPr>
              <a:t>Cs5100</a:t>
            </a:r>
            <a:r>
              <a:rPr lang="zh-CN" altLang="en-US" sz="5400" dirty="0">
                <a:solidFill>
                  <a:schemeClr val="tx2"/>
                </a:solidFill>
              </a:rPr>
              <a:t> </a:t>
            </a:r>
            <a:r>
              <a:rPr lang="en-US" altLang="zh-CN" sz="5400" dirty="0">
                <a:solidFill>
                  <a:schemeClr val="tx2"/>
                </a:solidFill>
              </a:rPr>
              <a:t>Final</a:t>
            </a:r>
            <a:r>
              <a:rPr lang="zh-CN" altLang="en-US" sz="5400" dirty="0">
                <a:solidFill>
                  <a:schemeClr val="tx2"/>
                </a:solidFill>
              </a:rPr>
              <a:t> </a:t>
            </a:r>
            <a:r>
              <a:rPr lang="en-US" altLang="zh-CN" sz="5400" dirty="0">
                <a:solidFill>
                  <a:schemeClr val="tx2"/>
                </a:solidFill>
              </a:rPr>
              <a:t>project:</a:t>
            </a:r>
            <a:br>
              <a:rPr lang="en-US" altLang="zh-CN" sz="5400" dirty="0">
                <a:solidFill>
                  <a:schemeClr val="tx2"/>
                </a:solidFill>
              </a:rPr>
            </a:br>
            <a:br>
              <a:rPr lang="en-US" altLang="zh-CN" sz="5400" dirty="0">
                <a:solidFill>
                  <a:schemeClr val="tx2"/>
                </a:solidFill>
              </a:rPr>
            </a:br>
            <a:r>
              <a:rPr lang="en-US" b="1" dirty="0"/>
              <a:t>Identifying Personal Attacks in Wikipedia Comments </a:t>
            </a:r>
            <a:br>
              <a:rPr lang="en-US" sz="5400" dirty="0"/>
            </a:b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129871" y="1552397"/>
            <a:ext cx="3610575" cy="3654082"/>
          </a:xfrm>
        </p:spPr>
        <p:txBody>
          <a:bodyPr anchor="ctr">
            <a:normAutofit/>
          </a:bodyPr>
          <a:lstStyle/>
          <a:p>
            <a:r>
              <a:rPr lang="en-US" altLang="zh-CN" sz="3200" dirty="0" err="1"/>
              <a:t>Yuanzhi</a:t>
            </a:r>
            <a:r>
              <a:rPr lang="zh-CN" altLang="en-US" sz="3200" dirty="0"/>
              <a:t> </a:t>
            </a:r>
            <a:r>
              <a:rPr lang="en-US" altLang="zh-CN" sz="3200" dirty="0"/>
              <a:t>Xu</a:t>
            </a:r>
            <a:endParaRPr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785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Join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endParaRPr lang="en-US" dirty="0"/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Visualization</a:t>
            </a:r>
            <a:endParaRPr lang="en-US" dirty="0"/>
          </a:p>
          <a:p>
            <a:r>
              <a:rPr lang="en-US" altLang="zh-CN" dirty="0"/>
              <a:t>Clean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  <a:p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Classifier</a:t>
            </a:r>
            <a:endParaRPr lang="en-US" dirty="0"/>
          </a:p>
          <a:p>
            <a:r>
              <a:rPr lang="en-US" altLang="zh-CN" dirty="0"/>
              <a:t>Over-sampling:</a:t>
            </a:r>
            <a:r>
              <a:rPr lang="zh-CN" altLang="en-US" dirty="0"/>
              <a:t> </a:t>
            </a:r>
            <a:r>
              <a:rPr lang="en-US" altLang="zh-CN" dirty="0"/>
              <a:t>Smote</a:t>
            </a:r>
          </a:p>
          <a:p>
            <a:r>
              <a:rPr lang="en-US" dirty="0"/>
              <a:t>Feature Union</a:t>
            </a:r>
          </a:p>
          <a:p>
            <a:r>
              <a:rPr lang="en-US" altLang="zh-CN" dirty="0"/>
              <a:t>ML Modeling Methods</a:t>
            </a:r>
            <a:endParaRPr lang="en-US" dirty="0"/>
          </a:p>
          <a:p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cross</a:t>
            </a:r>
            <a:r>
              <a:rPr lang="zh-CN" altLang="en-US" dirty="0"/>
              <a:t> </a:t>
            </a:r>
            <a:r>
              <a:rPr lang="en-US" altLang="zh-CN" dirty="0"/>
              <a:t>validation</a:t>
            </a:r>
          </a:p>
          <a:p>
            <a:r>
              <a:rPr lang="en-US" altLang="zh-CN" dirty="0"/>
              <a:t>Hyperparameters</a:t>
            </a:r>
            <a:r>
              <a:rPr lang="zh-CN" altLang="en-US" dirty="0"/>
              <a:t> </a:t>
            </a:r>
            <a:r>
              <a:rPr lang="en-US" altLang="zh-CN" dirty="0"/>
              <a:t>Tuning</a:t>
            </a:r>
          </a:p>
          <a:p>
            <a:r>
              <a:rPr lang="en-US" altLang="zh-CN" dirty="0"/>
              <a:t>Takeaways</a:t>
            </a:r>
          </a:p>
        </p:txBody>
      </p:sp>
    </p:spTree>
    <p:extLst>
      <p:ext uri="{BB962C8B-B14F-4D97-AF65-F5344CB8AC3E}">
        <p14:creationId xmlns:p14="http://schemas.microsoft.com/office/powerpoint/2010/main" val="1694050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97E5A-EF1D-2E44-B8B4-FE15C2434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tables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4D57443-D26C-D046-A178-BB61B1EBB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2806700"/>
            <a:ext cx="8077200" cy="2616200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2E07983B-9F00-1F41-8A49-8EF2681F5D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76"/>
          <a:stretch/>
        </p:blipFill>
        <p:spPr>
          <a:xfrm>
            <a:off x="8488680" y="2806700"/>
            <a:ext cx="331089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28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E2E3-2BE4-8E43-A88A-326656A1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</a:t>
            </a:r>
            <a:r>
              <a:rPr lang="zh-CN" altLang="en-US" dirty="0"/>
              <a:t> </a:t>
            </a:r>
            <a:r>
              <a:rPr lang="en-US" altLang="zh-CN" dirty="0"/>
              <a:t>visualization</a:t>
            </a:r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14CDBEA-71FD-254C-BF25-95EBE9523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47" y="2773679"/>
            <a:ext cx="4770528" cy="3269557"/>
          </a:xfrm>
          <a:prstGeom prst="rect">
            <a:avLst/>
          </a:prstGeom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768E7C51-39E9-F346-93EE-AFE541D26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515" y="2986057"/>
            <a:ext cx="4292600" cy="2844800"/>
          </a:xfrm>
          <a:prstGeom prst="rect">
            <a:avLst/>
          </a:prstGeom>
        </p:spPr>
      </p:pic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3792F79F-D09F-F042-A256-B66B8D5E3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4173" y="2986057"/>
            <a:ext cx="29464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20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8BDE-853F-4A4F-BDE2-6700EE1D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Clean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3F8BB-7343-BB4C-AA8C-6FE2FA25C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697390" cy="3678303"/>
          </a:xfrm>
        </p:spPr>
        <p:txBody>
          <a:bodyPr/>
          <a:lstStyle/>
          <a:p>
            <a:r>
              <a:rPr lang="en-US" dirty="0"/>
              <a:t>remove newline and tab tokens</a:t>
            </a:r>
          </a:p>
          <a:p>
            <a:r>
              <a:rPr lang="en-US" dirty="0"/>
              <a:t>lower and remove non </a:t>
            </a:r>
            <a:r>
              <a:rPr lang="en-US" dirty="0" err="1"/>
              <a:t>unicode</a:t>
            </a:r>
            <a:r>
              <a:rPr lang="en-US" dirty="0"/>
              <a:t> characters</a:t>
            </a:r>
          </a:p>
          <a:p>
            <a:r>
              <a:rPr lang="en-US" dirty="0"/>
              <a:t>remove non-alphabetical characters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ADAFBBC-F163-BB44-9AEA-B7DF0ABC1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733" y="2180496"/>
            <a:ext cx="6465074" cy="334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55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576F2-575E-C245-9294-C97FB79E1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DECISIONTREE</a:t>
            </a:r>
            <a:r>
              <a:rPr lang="zh-CN" altLang="en-US" dirty="0"/>
              <a:t> </a:t>
            </a:r>
            <a:r>
              <a:rPr lang="en-US" altLang="zh-CN" dirty="0"/>
              <a:t>CLASSIFIER</a:t>
            </a:r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39831B9-C877-1648-AB74-1D89A3CDE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728" y="1841247"/>
            <a:ext cx="10422544" cy="49905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55F444-FF5A-E441-A51D-88BF26327478}"/>
              </a:ext>
            </a:extLst>
          </p:cNvPr>
          <p:cNvSpPr/>
          <p:nvPr/>
        </p:nvSpPr>
        <p:spPr>
          <a:xfrm>
            <a:off x="2880360" y="6247284"/>
            <a:ext cx="640080" cy="23400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68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8B6A5-C348-E445-8CE3-5F49BBA3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Over-Sampling: smote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AEBB1-F895-7E44-BCC7-03ED0B738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14100"/>
            <a:ext cx="4060256" cy="2429799"/>
          </a:xfrm>
        </p:spPr>
        <p:txBody>
          <a:bodyPr/>
          <a:lstStyle/>
          <a:p>
            <a:r>
              <a:rPr lang="en-US" dirty="0"/>
              <a:t>Imbalanced classification problems</a:t>
            </a:r>
          </a:p>
          <a:p>
            <a:r>
              <a:rPr lang="en-US" dirty="0"/>
              <a:t>SMOTE: </a:t>
            </a:r>
          </a:p>
          <a:p>
            <a:r>
              <a:rPr lang="en-US" dirty="0"/>
              <a:t>Using the under-sample and over-sample approach, the aim is to randomly under-sample the majority class to reduce the number of values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CC46E0A-E9EA-2340-81EC-D228A15EA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260" y="1812636"/>
            <a:ext cx="6506756" cy="494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503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555</TotalTime>
  <Words>447</Words>
  <Application>Microsoft Macintosh PowerPoint</Application>
  <PresentationFormat>Widescreen</PresentationFormat>
  <Paragraphs>65</Paragraphs>
  <Slides>21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Calibri</vt:lpstr>
      <vt:lpstr>Gill Sans MT</vt:lpstr>
      <vt:lpstr>Helvetica</vt:lpstr>
      <vt:lpstr>Helvetica Neue</vt:lpstr>
      <vt:lpstr>Helvetica Neue Light</vt:lpstr>
      <vt:lpstr>Segoe UI</vt:lpstr>
      <vt:lpstr>Segoe UI Light</vt:lpstr>
      <vt:lpstr>Segoe UI Semilight</vt:lpstr>
      <vt:lpstr>Wingdings 2</vt:lpstr>
      <vt:lpstr>Dividend</vt:lpstr>
      <vt:lpstr>QuickStarter Theme</vt:lpstr>
      <vt:lpstr>Here's your outline to get started</vt:lpstr>
      <vt:lpstr>Related topics to research</vt:lpstr>
      <vt:lpstr>Cs5100 Final project:  Identifying Personal Attacks in Wikipedia Comments  </vt:lpstr>
      <vt:lpstr>Contents</vt:lpstr>
      <vt:lpstr>Join the tables</vt:lpstr>
      <vt:lpstr>dATA visualization</vt:lpstr>
      <vt:lpstr>Clean the data</vt:lpstr>
      <vt:lpstr>SAMPLE DECISIONTREE CLASSIFIER</vt:lpstr>
      <vt:lpstr>Over-Sampling: smote</vt:lpstr>
      <vt:lpstr>Result after resampling</vt:lpstr>
      <vt:lpstr>Feature union</vt:lpstr>
      <vt:lpstr>ML Modeling Methods </vt:lpstr>
      <vt:lpstr>ML Modeling Methods – 4 ML mODels </vt:lpstr>
      <vt:lpstr>Compare confusion table</vt:lpstr>
      <vt:lpstr>Compare confusion table</vt:lpstr>
      <vt:lpstr>Hyperparameters Tuning +  cross-validation</vt:lpstr>
      <vt:lpstr>Parameter grids</vt:lpstr>
      <vt:lpstr>result</vt:lpstr>
      <vt:lpstr>Result after hyperparameter tuning</vt:lpstr>
      <vt:lpstr>takeaway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Ashley Xu</dc:creator>
  <cp:lastModifiedBy>Ashley Xu</cp:lastModifiedBy>
  <cp:revision>2</cp:revision>
  <dcterms:created xsi:type="dcterms:W3CDTF">2021-12-06T18:53:27Z</dcterms:created>
  <dcterms:modified xsi:type="dcterms:W3CDTF">2021-12-07T04:08:29Z</dcterms:modified>
</cp:coreProperties>
</file>