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46A4A5-8EFF-433C-BAF9-EB56AA5D906C}">
  <a:tblStyle styleId="{3446A4A5-8EFF-433C-BAF9-EB56AA5D90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Master" Target="slideMasters/slideMaster1.xml"/><Relationship Id="rId19" Type="http://schemas.openxmlformats.org/officeDocument/2006/relationships/font" Target="fonts/OpenSans-boldItalic.fntdata"/><Relationship Id="rId6" Type="http://schemas.openxmlformats.org/officeDocument/2006/relationships/notesMaster" Target="notesMasters/notesMaster1.xml"/><Relationship Id="rId18"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e7a543e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e7a543e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Marianne</a:t>
            </a:r>
            <a:endParaRPr/>
          </a:p>
          <a:p>
            <a:pPr indent="-298450" lvl="0" marL="457200" rtl="0" algn="l">
              <a:spcBef>
                <a:spcPts val="0"/>
              </a:spcBef>
              <a:spcAft>
                <a:spcPts val="0"/>
              </a:spcAft>
              <a:buSzPts val="1100"/>
              <a:buChar char="-"/>
            </a:pPr>
            <a:r>
              <a:rPr lang="en"/>
              <a:t>High level feature encoding-decoding for generating network embeddings for </a:t>
            </a:r>
            <a:r>
              <a:rPr lang="en"/>
              <a:t>graph</a:t>
            </a:r>
            <a:r>
              <a:rPr lang="en"/>
              <a:t> learning tasks</a:t>
            </a:r>
            <a:endParaRPr/>
          </a:p>
          <a:p>
            <a:pPr indent="-298450" lvl="0" marL="457200" rtl="0" algn="l">
              <a:spcBef>
                <a:spcPts val="0"/>
              </a:spcBef>
              <a:spcAft>
                <a:spcPts val="0"/>
              </a:spcAft>
              <a:buSzPts val="1100"/>
              <a:buChar char="-"/>
            </a:pPr>
            <a:r>
              <a:rPr lang="en"/>
              <a:t>Does representation learning for graph data</a:t>
            </a:r>
            <a:endParaRPr/>
          </a:p>
          <a:p>
            <a:pPr indent="-298450" lvl="1" marL="914400" rtl="0" algn="l">
              <a:spcBef>
                <a:spcPts val="0"/>
              </a:spcBef>
              <a:spcAft>
                <a:spcPts val="0"/>
              </a:spcAft>
              <a:buSzPts val="1100"/>
              <a:buChar char="-"/>
            </a:pPr>
            <a:r>
              <a:rPr lang="en"/>
              <a:t>Encoder-decoder architecture for graphs that creates a smaller graph</a:t>
            </a:r>
            <a:endParaRPr/>
          </a:p>
          <a:p>
            <a:pPr indent="-298450" lvl="1" marL="914400" rtl="0" algn="l">
              <a:spcBef>
                <a:spcPts val="0"/>
              </a:spcBef>
              <a:spcAft>
                <a:spcPts val="0"/>
              </a:spcAft>
              <a:buSzPts val="1100"/>
              <a:buChar char="-"/>
            </a:pPr>
            <a:r>
              <a:rPr lang="en"/>
              <a:t>Goal: create smaller graph that preserves information (sparsify) for high-level feature encoding and decoding to network embedding</a:t>
            </a:r>
            <a:endParaRPr/>
          </a:p>
          <a:p>
            <a:pPr indent="-298450" lvl="0" marL="457200" rtl="0" algn="l">
              <a:spcBef>
                <a:spcPts val="0"/>
              </a:spcBef>
              <a:spcAft>
                <a:spcPts val="0"/>
              </a:spcAft>
              <a:buSzPts val="1100"/>
              <a:buChar char="-"/>
            </a:pPr>
            <a:r>
              <a:rPr lang="en"/>
              <a:t>Quickly introduce gpool</a:t>
            </a:r>
            <a:endParaRPr/>
          </a:p>
          <a:p>
            <a:pPr indent="-298450" lvl="0" marL="457200" rtl="0" algn="l">
              <a:spcBef>
                <a:spcPts val="0"/>
              </a:spcBef>
              <a:spcAft>
                <a:spcPts val="0"/>
              </a:spcAft>
              <a:buSzPts val="1100"/>
              <a:buChar char="-"/>
            </a:pPr>
            <a:r>
              <a:rPr lang="en"/>
              <a:t>Explain how it ranks nodes</a:t>
            </a:r>
            <a:endParaRPr/>
          </a:p>
          <a:p>
            <a:pPr indent="-298450" lvl="0" marL="457200" rtl="0" algn="l">
              <a:spcBef>
                <a:spcPts val="0"/>
              </a:spcBef>
              <a:spcAft>
                <a:spcPts val="0"/>
              </a:spcAft>
              <a:buSzPts val="1100"/>
              <a:buChar char="-"/>
            </a:pPr>
            <a:r>
              <a:rPr lang="en"/>
              <a:t>Maintaining </a:t>
            </a:r>
            <a:r>
              <a:rPr lang="en"/>
              <a:t>heterogeneity</a:t>
            </a:r>
            <a:r>
              <a:rPr lang="en"/>
              <a:t> in network emb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e7a543e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e7a543e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Marianne</a:t>
            </a:r>
            <a:endParaRPr/>
          </a:p>
          <a:p>
            <a:pPr indent="-298450" lvl="0" marL="457200" rtl="0" algn="l">
              <a:spcBef>
                <a:spcPts val="0"/>
              </a:spcBef>
              <a:spcAft>
                <a:spcPts val="0"/>
              </a:spcAft>
              <a:buSzPts val="1100"/>
              <a:buChar char="-"/>
            </a:pPr>
            <a:r>
              <a:rPr lang="en"/>
              <a:t>Does representation learning for graph data</a:t>
            </a:r>
            <a:endParaRPr/>
          </a:p>
          <a:p>
            <a:pPr indent="-298450" lvl="1" marL="914400" rtl="0" algn="l">
              <a:spcBef>
                <a:spcPts val="0"/>
              </a:spcBef>
              <a:spcAft>
                <a:spcPts val="0"/>
              </a:spcAft>
              <a:buSzPts val="1100"/>
              <a:buChar char="-"/>
            </a:pPr>
            <a:r>
              <a:rPr lang="en"/>
              <a:t>Encoder-decoder architecture for graphs that creates a smaller graph</a:t>
            </a:r>
            <a:endParaRPr/>
          </a:p>
          <a:p>
            <a:pPr indent="-298450" lvl="1" marL="914400" rtl="0" algn="l">
              <a:spcBef>
                <a:spcPts val="0"/>
              </a:spcBef>
              <a:spcAft>
                <a:spcPts val="0"/>
              </a:spcAft>
              <a:buSzPts val="1100"/>
              <a:buChar char="-"/>
            </a:pPr>
            <a:r>
              <a:rPr lang="en"/>
              <a:t>Goal: create smaller graph that preserves information (sparsify) for feature encoding</a:t>
            </a:r>
            <a:endParaRPr/>
          </a:p>
          <a:p>
            <a:pPr indent="-298450" lvl="0" marL="457200" rtl="0" algn="l">
              <a:spcBef>
                <a:spcPts val="0"/>
              </a:spcBef>
              <a:spcAft>
                <a:spcPts val="0"/>
              </a:spcAft>
              <a:buSzPts val="1100"/>
              <a:buChar char="-"/>
            </a:pPr>
            <a:r>
              <a:rPr lang="en"/>
              <a:t>Quickly introduce gpool</a:t>
            </a:r>
            <a:endParaRPr/>
          </a:p>
          <a:p>
            <a:pPr indent="-298450" lvl="0" marL="457200" rtl="0" algn="l">
              <a:spcBef>
                <a:spcPts val="0"/>
              </a:spcBef>
              <a:spcAft>
                <a:spcPts val="0"/>
              </a:spcAft>
              <a:buSzPts val="1100"/>
              <a:buChar char="-"/>
            </a:pPr>
            <a:r>
              <a:rPr lang="en"/>
              <a:t>Explain how it ranks nodes</a:t>
            </a:r>
            <a:endParaRPr/>
          </a:p>
          <a:p>
            <a:pPr indent="-298450" lvl="0" marL="457200" rtl="0" algn="l">
              <a:spcBef>
                <a:spcPts val="0"/>
              </a:spcBef>
              <a:spcAft>
                <a:spcPts val="0"/>
              </a:spcAft>
              <a:buSzPts val="1100"/>
              <a:buChar char="-"/>
            </a:pPr>
            <a:r>
              <a:rPr lang="en"/>
              <a:t>Maintaining heterogeneity in network emb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e7a543e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e7a543e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Marianne</a:t>
            </a:r>
            <a:endParaRPr/>
          </a:p>
          <a:p>
            <a:pPr indent="-298450" lvl="0" marL="457200" rtl="0" algn="l">
              <a:spcBef>
                <a:spcPts val="0"/>
              </a:spcBef>
              <a:spcAft>
                <a:spcPts val="0"/>
              </a:spcAft>
              <a:buSzPts val="1100"/>
              <a:buChar char="-"/>
            </a:pPr>
            <a:r>
              <a:rPr lang="en"/>
              <a:t>Cut to how we use diversity</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7e51544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7e51544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a:t>
            </a:r>
            <a:endParaRPr/>
          </a:p>
          <a:p>
            <a:pPr indent="-298450" lvl="0" marL="457200" rtl="0" algn="l">
              <a:spcBef>
                <a:spcPts val="0"/>
              </a:spcBef>
              <a:spcAft>
                <a:spcPts val="0"/>
              </a:spcAft>
              <a:buSzPts val="1100"/>
              <a:buChar char="-"/>
            </a:pPr>
            <a:r>
              <a:rPr lang="en"/>
              <a:t>Replicate to also get the timing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e7a543e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e7a543e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a:t>
            </a:r>
            <a:endParaRPr/>
          </a:p>
          <a:p>
            <a:pPr indent="0" lvl="0" marL="0" rtl="0" algn="l">
              <a:spcBef>
                <a:spcPts val="0"/>
              </a:spcBef>
              <a:spcAft>
                <a:spcPts val="0"/>
              </a:spcAft>
              <a:buNone/>
            </a:pPr>
            <a:r>
              <a:rPr lang="en"/>
              <a:t>We only ran experiments up to 50 epochs for the time being</a:t>
            </a:r>
            <a:endParaRPr/>
          </a:p>
          <a:p>
            <a:pPr indent="-298450" lvl="0" marL="457200" rtl="0" algn="l">
              <a:spcBef>
                <a:spcPts val="0"/>
              </a:spcBef>
              <a:spcAft>
                <a:spcPts val="0"/>
              </a:spcAft>
              <a:buSzPts val="1100"/>
              <a:buChar char="-"/>
            </a:pPr>
            <a:r>
              <a:rPr lang="en"/>
              <a:t>Due to how long it took to complete more than 50 epochs</a:t>
            </a:r>
            <a:endParaRPr/>
          </a:p>
          <a:p>
            <a:pPr indent="0" lvl="0" marL="0" rtl="0" algn="l">
              <a:spcBef>
                <a:spcPts val="0"/>
              </a:spcBef>
              <a:spcAft>
                <a:spcPts val="0"/>
              </a:spcAft>
              <a:buNone/>
            </a:pPr>
            <a:r>
              <a:rPr lang="en"/>
              <a:t>gPool with the projection and jaccard performed better than just the projection across all epochs on this dataset</a:t>
            </a:r>
            <a:endParaRPr/>
          </a:p>
          <a:p>
            <a:pPr indent="0" lvl="0" marL="0" rtl="0" algn="l">
              <a:spcBef>
                <a:spcPts val="0"/>
              </a:spcBef>
              <a:spcAft>
                <a:spcPts val="0"/>
              </a:spcAft>
              <a:buNone/>
            </a:pPr>
            <a:r>
              <a:rPr lang="en"/>
              <a:t>We can see here too that just using the Jaccard for 50 epochs gives us the same accuracy as using the projection and the Jaccard</a:t>
            </a:r>
            <a:endParaRPr/>
          </a:p>
          <a:p>
            <a:pPr indent="0" lvl="0" marL="0" rtl="0" algn="l">
              <a:spcBef>
                <a:spcPts val="0"/>
              </a:spcBef>
              <a:spcAft>
                <a:spcPts val="0"/>
              </a:spcAft>
              <a:buNone/>
            </a:pPr>
            <a:r>
              <a:rPr lang="en"/>
              <a:t>We believe this is </a:t>
            </a:r>
            <a:r>
              <a:rPr lang="en"/>
              <a:t>because</a:t>
            </a:r>
            <a:r>
              <a:rPr lang="en"/>
              <a:t> of the weights we were using for projection and Jaccard. We used weights 0.9 and 0.1 to multiply edges chosen by the Jaccard or not and these weights could be similar to just using the Jaccard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e7a543e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e7a543e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50650" y="1741250"/>
            <a:ext cx="6842700" cy="102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Introducing </a:t>
            </a:r>
            <a:r>
              <a:rPr lang="en"/>
              <a:t>Diversity to gPool</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Marianne Arriola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rPr lang="en"/>
              <a:t>Ashley Bruce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311700" y="1266325"/>
            <a:ext cx="8520600" cy="105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 U-Nets</a:t>
            </a:r>
            <a:endParaRPr/>
          </a:p>
          <a:p>
            <a:pPr indent="-317500" lvl="1" marL="914400" rtl="0" algn="l">
              <a:spcBef>
                <a:spcPts val="0"/>
              </a:spcBef>
              <a:spcAft>
                <a:spcPts val="0"/>
              </a:spcAft>
              <a:buSzPts val="1400"/>
              <a:buChar char="○"/>
            </a:pPr>
            <a:r>
              <a:rPr lang="en"/>
              <a:t>Encoder-decoder model on graphs</a:t>
            </a:r>
            <a:endParaRPr/>
          </a:p>
        </p:txBody>
      </p:sp>
      <p:pic>
        <p:nvPicPr>
          <p:cNvPr id="74" name="Google Shape;74;p14"/>
          <p:cNvPicPr preferRelativeResize="0"/>
          <p:nvPr/>
        </p:nvPicPr>
        <p:blipFill rotWithShape="1">
          <a:blip r:embed="rId3">
            <a:alphaModFix/>
          </a:blip>
          <a:srcRect b="11779" l="3409" r="48222" t="29233"/>
          <a:stretch/>
        </p:blipFill>
        <p:spPr>
          <a:xfrm>
            <a:off x="1872263" y="2177250"/>
            <a:ext cx="5399475" cy="2167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80" name="Google Shape;80;p15"/>
          <p:cNvSpPr txBox="1"/>
          <p:nvPr>
            <p:ph idx="1" type="body"/>
          </p:nvPr>
        </p:nvSpPr>
        <p:spPr>
          <a:xfrm>
            <a:off x="311700" y="1266325"/>
            <a:ext cx="8520600" cy="105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 U-Nets</a:t>
            </a:r>
            <a:endParaRPr/>
          </a:p>
          <a:p>
            <a:pPr indent="-317500" lvl="1" marL="914400" rtl="0" algn="l">
              <a:spcBef>
                <a:spcPts val="0"/>
              </a:spcBef>
              <a:spcAft>
                <a:spcPts val="0"/>
              </a:spcAft>
              <a:buSzPts val="1400"/>
              <a:buChar char="○"/>
            </a:pPr>
            <a:r>
              <a:rPr lang="en"/>
              <a:t>Selects nodes based on a trainable projection vector to form a smaller graph</a:t>
            </a:r>
            <a:endParaRPr/>
          </a:p>
          <a:p>
            <a:pPr indent="-317500" lvl="1" marL="914400" rtl="0" algn="l">
              <a:spcBef>
                <a:spcPts val="0"/>
              </a:spcBef>
              <a:spcAft>
                <a:spcPts val="0"/>
              </a:spcAft>
              <a:buSzPts val="1400"/>
              <a:buChar char="○"/>
            </a:pPr>
            <a:r>
              <a:rPr lang="en"/>
              <a:t>Does not consider node heterogeneity</a:t>
            </a:r>
            <a:endParaRPr/>
          </a:p>
        </p:txBody>
      </p:sp>
      <p:pic>
        <p:nvPicPr>
          <p:cNvPr id="81" name="Google Shape;81;p15"/>
          <p:cNvPicPr preferRelativeResize="0"/>
          <p:nvPr/>
        </p:nvPicPr>
        <p:blipFill rotWithShape="1">
          <a:blip r:embed="rId3">
            <a:alphaModFix/>
          </a:blip>
          <a:srcRect b="8278" l="0" r="5311" t="25706"/>
          <a:stretch/>
        </p:blipFill>
        <p:spPr>
          <a:xfrm>
            <a:off x="1337169" y="2230075"/>
            <a:ext cx="6469680" cy="253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Account for diversity using the Jaccard coefficient</a:t>
            </a:r>
            <a:endParaRPr/>
          </a:p>
          <a:p>
            <a:pPr indent="-317500" lvl="1" marL="914400" rtl="0" algn="l">
              <a:spcBef>
                <a:spcPts val="0"/>
              </a:spcBef>
              <a:spcAft>
                <a:spcPts val="0"/>
              </a:spcAft>
              <a:buSzPts val="1400"/>
              <a:buChar char="○"/>
            </a:pPr>
            <a:r>
              <a:rPr lang="en"/>
              <a:t>Measures similarity in neighborhoods between 2 nodes</a:t>
            </a:r>
            <a:endParaRPr/>
          </a:p>
          <a:p>
            <a:pPr indent="-342900" lvl="0" marL="457200" rtl="0" algn="l">
              <a:spcBef>
                <a:spcPts val="0"/>
              </a:spcBef>
              <a:spcAft>
                <a:spcPts val="0"/>
              </a:spcAft>
              <a:buSzPts val="1800"/>
              <a:buChar char="●"/>
            </a:pPr>
            <a:r>
              <a:rPr lang="en"/>
              <a:t>Compare performance</a:t>
            </a:r>
            <a:endParaRPr/>
          </a:p>
          <a:p>
            <a:pPr indent="-342900" lvl="0" marL="914400" rtl="0" algn="l">
              <a:spcBef>
                <a:spcPts val="0"/>
              </a:spcBef>
              <a:spcAft>
                <a:spcPts val="0"/>
              </a:spcAft>
              <a:buSzPts val="1800"/>
              <a:buAutoNum type="arabicPeriod"/>
            </a:pPr>
            <a:r>
              <a:rPr lang="en"/>
              <a:t>Pooling using projection vector</a:t>
            </a:r>
            <a:endParaRPr/>
          </a:p>
          <a:p>
            <a:pPr indent="-342900" lvl="0" marL="914400" rtl="0" algn="l">
              <a:spcBef>
                <a:spcPts val="0"/>
              </a:spcBef>
              <a:spcAft>
                <a:spcPts val="0"/>
              </a:spcAft>
              <a:buSzPts val="1800"/>
              <a:buAutoNum type="arabicPeriod"/>
            </a:pPr>
            <a:r>
              <a:rPr lang="en"/>
              <a:t>Pooling using Jaccard coefficient rankings</a:t>
            </a:r>
            <a:endParaRPr/>
          </a:p>
          <a:p>
            <a:pPr indent="-342900" lvl="0" marL="914400" rtl="0" algn="l">
              <a:spcBef>
                <a:spcPts val="0"/>
              </a:spcBef>
              <a:spcAft>
                <a:spcPts val="0"/>
              </a:spcAft>
              <a:buSzPts val="1800"/>
              <a:buAutoNum type="arabicPeriod"/>
            </a:pPr>
            <a:r>
              <a:rPr lang="en"/>
              <a:t>Pooling using projection vector AND Jaccard </a:t>
            </a:r>
            <a:r>
              <a:rPr lang="en"/>
              <a:t>coefficient rankings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progress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Replicated original results</a:t>
            </a:r>
            <a:endParaRPr/>
          </a:p>
          <a:p>
            <a:pPr indent="-342900" lvl="0" marL="457200" rtl="0" algn="l">
              <a:spcBef>
                <a:spcPts val="0"/>
              </a:spcBef>
              <a:spcAft>
                <a:spcPts val="0"/>
              </a:spcAft>
              <a:buSzPts val="1800"/>
              <a:buChar char="●"/>
            </a:pPr>
            <a:r>
              <a:rPr lang="en"/>
              <a:t>Implemented Jaccard coefficient as measu</a:t>
            </a:r>
            <a:r>
              <a:rPr lang="en"/>
              <a:t>re for diversity</a:t>
            </a:r>
            <a:endParaRPr/>
          </a:p>
          <a:p>
            <a:pPr indent="-342900" lvl="0" marL="457200" rtl="0" algn="l">
              <a:spcBef>
                <a:spcPts val="0"/>
              </a:spcBef>
              <a:spcAft>
                <a:spcPts val="0"/>
              </a:spcAft>
              <a:buSzPts val="1800"/>
              <a:buChar char="●"/>
            </a:pPr>
            <a:r>
              <a:rPr lang="en"/>
              <a:t>Replaced algorithm for top-k with top JC</a:t>
            </a:r>
            <a:endParaRPr/>
          </a:p>
          <a:p>
            <a:pPr indent="-317500" lvl="1" marL="914400" rtl="0" algn="l">
              <a:spcBef>
                <a:spcPts val="0"/>
              </a:spcBef>
              <a:spcAft>
                <a:spcPts val="0"/>
              </a:spcAft>
              <a:buSzPts val="1400"/>
              <a:buChar char="○"/>
            </a:pPr>
            <a:r>
              <a:rPr lang="en"/>
              <a:t>Items only being selected for their JC performance</a:t>
            </a:r>
            <a:endParaRPr/>
          </a:p>
          <a:p>
            <a:pPr indent="-342900" lvl="0" marL="457200" rtl="0" algn="l">
              <a:spcBef>
                <a:spcPts val="0"/>
              </a:spcBef>
              <a:spcAft>
                <a:spcPts val="0"/>
              </a:spcAft>
              <a:buSzPts val="1800"/>
              <a:buChar char="●"/>
            </a:pPr>
            <a:r>
              <a:rPr lang="en"/>
              <a:t>Merged diversity with top-k</a:t>
            </a:r>
            <a:endParaRPr/>
          </a:p>
          <a:p>
            <a:pPr indent="-317500" lvl="1" marL="914400" rtl="0" algn="l">
              <a:spcBef>
                <a:spcPts val="0"/>
              </a:spcBef>
              <a:spcAft>
                <a:spcPts val="0"/>
              </a:spcAft>
              <a:buSzPts val="1400"/>
              <a:buChar char="○"/>
            </a:pPr>
            <a:r>
              <a:rPr lang="en"/>
              <a:t>Incorporated JC into edge weights for selection in top-k </a:t>
            </a:r>
            <a:endParaRPr/>
          </a:p>
          <a:p>
            <a:pPr indent="-342900" lvl="0" marL="457200" rtl="0" algn="l">
              <a:spcBef>
                <a:spcPts val="0"/>
              </a:spcBef>
              <a:spcAft>
                <a:spcPts val="0"/>
              </a:spcAft>
              <a:buSzPts val="1800"/>
              <a:buChar char="●"/>
            </a:pPr>
            <a:r>
              <a:rPr lang="en"/>
              <a:t>Ran experiments on PROTEINS dataset with the following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99" name="Google Shape;99;p18"/>
          <p:cNvGraphicFramePr/>
          <p:nvPr/>
        </p:nvGraphicFramePr>
        <p:xfrm>
          <a:off x="952500" y="1644288"/>
          <a:ext cx="3000000" cy="3000000"/>
        </p:xfrm>
        <a:graphic>
          <a:graphicData uri="http://schemas.openxmlformats.org/drawingml/2006/table">
            <a:tbl>
              <a:tblPr>
                <a:noFill/>
                <a:tableStyleId>{3446A4A5-8EFF-433C-BAF9-EB56AA5D906C}</a:tableStyleId>
              </a:tblPr>
              <a:tblGrid>
                <a:gridCol w="1809750"/>
                <a:gridCol w="1809750"/>
                <a:gridCol w="1809750"/>
                <a:gridCol w="1809750"/>
              </a:tblGrid>
              <a:tr h="381000">
                <a:tc gridSpan="4">
                  <a:txBody>
                    <a:bodyPr/>
                    <a:lstStyle/>
                    <a:p>
                      <a:pPr indent="0" lvl="0" marL="0" rtl="0" algn="ctr">
                        <a:spcBef>
                          <a:spcPts val="0"/>
                        </a:spcBef>
                        <a:spcAft>
                          <a:spcPts val="0"/>
                        </a:spcAft>
                        <a:buNone/>
                      </a:pPr>
                      <a:r>
                        <a:rPr b="1" lang="en"/>
                        <a:t>PROTEINS</a:t>
                      </a:r>
                      <a:endParaRPr b="1"/>
                    </a:p>
                  </a:txBody>
                  <a:tcPr marT="91425" marB="91425" marR="91425" marL="91425"/>
                </a:tc>
                <a:tc hMerge="1"/>
                <a:tc hMerge="1"/>
                <a:tc hMerge="1"/>
              </a:tr>
              <a:tr h="381000">
                <a:tc>
                  <a:txBody>
                    <a:bodyPr/>
                    <a:lstStyle/>
                    <a:p>
                      <a:pPr indent="0" lvl="0" marL="0" rtl="0" algn="ctr">
                        <a:spcBef>
                          <a:spcPts val="0"/>
                        </a:spcBef>
                        <a:spcAft>
                          <a:spcPts val="0"/>
                        </a:spcAft>
                        <a:buNone/>
                      </a:pPr>
                      <a:r>
                        <a:rPr b="1" lang="en"/>
                        <a:t># Epochs</a:t>
                      </a:r>
                      <a:endParaRPr b="1"/>
                    </a:p>
                  </a:txBody>
                  <a:tcPr marT="91425" marB="91425" marR="91425" marL="91425"/>
                </a:tc>
                <a:tc>
                  <a:txBody>
                    <a:bodyPr/>
                    <a:lstStyle/>
                    <a:p>
                      <a:pPr indent="0" lvl="0" marL="0" rtl="0" algn="ctr">
                        <a:spcBef>
                          <a:spcPts val="0"/>
                        </a:spcBef>
                        <a:spcAft>
                          <a:spcPts val="0"/>
                        </a:spcAft>
                        <a:buNone/>
                      </a:pPr>
                      <a:r>
                        <a:rPr b="1" lang="en"/>
                        <a:t>gPool with Projection</a:t>
                      </a:r>
                      <a:endParaRPr b="1"/>
                    </a:p>
                  </a:txBody>
                  <a:tcPr marT="91425" marB="91425" marR="91425" marL="91425"/>
                </a:tc>
                <a:tc>
                  <a:txBody>
                    <a:bodyPr/>
                    <a:lstStyle/>
                    <a:p>
                      <a:pPr indent="0" lvl="0" marL="0" rtl="0" algn="ctr">
                        <a:spcBef>
                          <a:spcPts val="0"/>
                        </a:spcBef>
                        <a:spcAft>
                          <a:spcPts val="0"/>
                        </a:spcAft>
                        <a:buNone/>
                      </a:pPr>
                      <a:r>
                        <a:rPr b="1" lang="en"/>
                        <a:t>gPool with Jaccard (Ours)</a:t>
                      </a:r>
                      <a:endParaRPr b="1"/>
                    </a:p>
                  </a:txBody>
                  <a:tcPr marT="91425" marB="91425" marR="91425" marL="91425"/>
                </a:tc>
                <a:tc>
                  <a:txBody>
                    <a:bodyPr/>
                    <a:lstStyle/>
                    <a:p>
                      <a:pPr indent="0" lvl="0" marL="0" rtl="0" algn="ctr">
                        <a:spcBef>
                          <a:spcPts val="0"/>
                        </a:spcBef>
                        <a:spcAft>
                          <a:spcPts val="0"/>
                        </a:spcAft>
                        <a:buNone/>
                      </a:pPr>
                      <a:r>
                        <a:rPr b="1" lang="en"/>
                        <a:t>gPool with Projection + Jaccard (Ours)</a:t>
                      </a:r>
                      <a:endParaRPr b="1"/>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73.214%</a:t>
                      </a:r>
                      <a:endParaRPr/>
                    </a:p>
                  </a:txBody>
                  <a:tcPr marT="91425" marB="91425" marR="91425" marL="91425"/>
                </a:tc>
                <a:tc>
                  <a:txBody>
                    <a:bodyPr/>
                    <a:lstStyle/>
                    <a:p>
                      <a:pPr indent="0" lvl="0" marL="0" rtl="0" algn="ctr">
                        <a:spcBef>
                          <a:spcPts val="0"/>
                        </a:spcBef>
                        <a:spcAft>
                          <a:spcPts val="0"/>
                        </a:spcAft>
                        <a:buNone/>
                      </a:pPr>
                      <a:r>
                        <a:rPr lang="en"/>
                        <a:t>60.714%</a:t>
                      </a:r>
                      <a:endParaRPr/>
                    </a:p>
                  </a:txBody>
                  <a:tcPr marT="91425" marB="91425" marR="91425" marL="91425"/>
                </a:tc>
                <a:tc>
                  <a:txBody>
                    <a:bodyPr/>
                    <a:lstStyle/>
                    <a:p>
                      <a:pPr indent="0" lvl="0" marL="0" rtl="0" algn="ctr">
                        <a:spcBef>
                          <a:spcPts val="0"/>
                        </a:spcBef>
                        <a:spcAft>
                          <a:spcPts val="0"/>
                        </a:spcAft>
                        <a:buNone/>
                      </a:pPr>
                      <a:r>
                        <a:rPr b="1" lang="en"/>
                        <a:t>74.107%</a:t>
                      </a:r>
                      <a:endParaRPr b="1"/>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74.107%</a:t>
                      </a:r>
                      <a:endParaRPr/>
                    </a:p>
                  </a:txBody>
                  <a:tcPr marT="91425" marB="91425" marR="91425" marL="91425"/>
                </a:tc>
                <a:tc>
                  <a:txBody>
                    <a:bodyPr/>
                    <a:lstStyle/>
                    <a:p>
                      <a:pPr indent="0" lvl="0" marL="0" rtl="0" algn="ctr">
                        <a:spcBef>
                          <a:spcPts val="0"/>
                        </a:spcBef>
                        <a:spcAft>
                          <a:spcPts val="0"/>
                        </a:spcAft>
                        <a:buNone/>
                      </a:pPr>
                      <a:r>
                        <a:rPr lang="en"/>
                        <a:t>75%</a:t>
                      </a:r>
                      <a:endParaRPr/>
                    </a:p>
                  </a:txBody>
                  <a:tcPr marT="91425" marB="91425" marR="91425" marL="91425"/>
                </a:tc>
                <a:tc>
                  <a:txBody>
                    <a:bodyPr/>
                    <a:lstStyle/>
                    <a:p>
                      <a:pPr indent="0" lvl="0" marL="0" rtl="0" algn="ctr">
                        <a:spcBef>
                          <a:spcPts val="0"/>
                        </a:spcBef>
                        <a:spcAft>
                          <a:spcPts val="0"/>
                        </a:spcAft>
                        <a:buNone/>
                      </a:pPr>
                      <a:r>
                        <a:rPr b="1" lang="en"/>
                        <a:t>75.893%</a:t>
                      </a:r>
                      <a:endParaRPr b="1"/>
                    </a:p>
                  </a:txBody>
                  <a:tcPr marT="91425" marB="91425" marR="91425" marL="91425"/>
                </a:tc>
              </a:tr>
              <a:tr h="381000">
                <a:tc>
                  <a:txBody>
                    <a:bodyPr/>
                    <a:lstStyle/>
                    <a:p>
                      <a:pPr indent="0" lvl="0" marL="0" rtl="0" algn="ctr">
                        <a:spcBef>
                          <a:spcPts val="0"/>
                        </a:spcBef>
                        <a:spcAft>
                          <a:spcPts val="0"/>
                        </a:spcAft>
                        <a:buNone/>
                      </a:pPr>
                      <a:r>
                        <a:rPr lang="en"/>
                        <a:t>50</a:t>
                      </a:r>
                      <a:endParaRPr/>
                    </a:p>
                  </a:txBody>
                  <a:tcPr marT="91425" marB="91425" marR="91425" marL="91425"/>
                </a:tc>
                <a:tc>
                  <a:txBody>
                    <a:bodyPr/>
                    <a:lstStyle/>
                    <a:p>
                      <a:pPr indent="0" lvl="0" marL="0" rtl="0" algn="ctr">
                        <a:spcBef>
                          <a:spcPts val="0"/>
                        </a:spcBef>
                        <a:spcAft>
                          <a:spcPts val="0"/>
                        </a:spcAft>
                        <a:buNone/>
                      </a:pPr>
                      <a:r>
                        <a:rPr lang="en"/>
                        <a:t>75.893%</a:t>
                      </a:r>
                      <a:endParaRPr/>
                    </a:p>
                  </a:txBody>
                  <a:tcPr marT="91425" marB="91425" marR="91425" marL="91425"/>
                </a:tc>
                <a:tc>
                  <a:txBody>
                    <a:bodyPr/>
                    <a:lstStyle/>
                    <a:p>
                      <a:pPr indent="0" lvl="0" marL="0" rtl="0" algn="ctr">
                        <a:lnSpc>
                          <a:spcPct val="115000"/>
                        </a:lnSpc>
                        <a:spcBef>
                          <a:spcPts val="0"/>
                        </a:spcBef>
                        <a:spcAft>
                          <a:spcPts val="0"/>
                        </a:spcAft>
                        <a:buNone/>
                      </a:pPr>
                      <a:r>
                        <a:rPr b="1" lang="en"/>
                        <a:t>76.78</a:t>
                      </a:r>
                      <a:r>
                        <a:rPr b="1" lang="en"/>
                        <a:t>6%</a:t>
                      </a:r>
                      <a:endParaRPr b="1"/>
                    </a:p>
                  </a:txBody>
                  <a:tcPr marT="91425" marB="91425" marR="91425" marL="91425"/>
                </a:tc>
                <a:tc>
                  <a:txBody>
                    <a:bodyPr/>
                    <a:lstStyle/>
                    <a:p>
                      <a:pPr indent="0" lvl="0" marL="0" rtl="0" algn="ctr">
                        <a:spcBef>
                          <a:spcPts val="0"/>
                        </a:spcBef>
                        <a:spcAft>
                          <a:spcPts val="0"/>
                        </a:spcAft>
                        <a:buNone/>
                      </a:pPr>
                      <a:r>
                        <a:rPr b="1" lang="en"/>
                        <a:t>76.786%</a:t>
                      </a:r>
                      <a:endParaRPr b="1"/>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Continue experiments on the other datasets</a:t>
            </a:r>
            <a:endParaRPr/>
          </a:p>
          <a:p>
            <a:pPr indent="-342900" lvl="0" marL="457200" rtl="0" algn="l">
              <a:spcBef>
                <a:spcPts val="0"/>
              </a:spcBef>
              <a:spcAft>
                <a:spcPts val="0"/>
              </a:spcAft>
              <a:buSzPts val="1800"/>
              <a:buChar char="●"/>
            </a:pPr>
            <a:r>
              <a:rPr lang="en"/>
              <a:t>Increase efficiency of</a:t>
            </a:r>
            <a:r>
              <a:rPr lang="en"/>
              <a:t> Jaccard coefficient ranking</a:t>
            </a:r>
            <a:endParaRPr/>
          </a:p>
          <a:p>
            <a:pPr indent="-342900" lvl="0" marL="457200" rtl="0" algn="l">
              <a:spcBef>
                <a:spcPts val="0"/>
              </a:spcBef>
              <a:spcAft>
                <a:spcPts val="0"/>
              </a:spcAft>
              <a:buSzPts val="1800"/>
              <a:buChar char="●"/>
            </a:pPr>
            <a:r>
              <a:rPr lang="en"/>
              <a:t>Train Jaccard coefficient weights?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