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2" r:id="rId13"/>
    <p:sldId id="273" r:id="rId14"/>
    <p:sldId id="274"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2084"/>
  </p:normalViewPr>
  <p:slideViewPr>
    <p:cSldViewPr snapToGrid="0">
      <p:cViewPr varScale="1">
        <p:scale>
          <a:sx n="78" d="100"/>
          <a:sy n="78" d="100"/>
        </p:scale>
        <p:origin x="176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Welcome to our presentation of the new Green Pace Security Policy. This policy includes policies, standards, principles, and best practices to prevent security vulnerabilities in the Green Pace code development and systems architecture.</a:t>
            </a: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White box testing involves analyzing the system on a deeper level; you can test the individual components in the source code. This also allows you to identify inefficiencies and unneeded code.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3208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Gray box testing is a mix of the black and white box tests. In this type of test, the tester has a partial/limited amount of knowledge of the internal system, and can therefore see what is happening to create certain outputs through the user interface. This is designed to take the best out of the black and white box testing and merge it into one.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7419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Automation will be used for the enforcement of and compliance to the standards defined in this policy. Green Pace already has a well-established DevOps process and infrastructure. Maximizing automation ensures compliance and keeps costs down.</a:t>
            </a:r>
          </a:p>
          <a:p>
            <a:pPr marL="0" lvl="0" indent="0" algn="l" rtl="0">
              <a:lnSpc>
                <a:spcPct val="100000"/>
              </a:lnSpc>
              <a:spcBef>
                <a:spcPts val="0"/>
              </a:spcBef>
              <a:spcAft>
                <a:spcPts val="0"/>
              </a:spcAft>
              <a:buSzPts val="11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Automating security practices throughout each part of the process is more efficient and will ensure that human error doesn’t creep in. With more and more technologies available to consumers today, software testing has become complex and cumbersome for manual testers. Manual testing is prone to human error and extremely time-consuming for QA teams. These factors combined with high market demand for fast product delivery make automated testing vital for success. There will always be a place for some manual testing, but there is no need for testers to complete duplicate steps that could be handled by automated testing. This means that the role of a quality engineer has shifted as automated testing is handled by developers, and they are able to focus more on the system as a whole with things like integration testing.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Not only is it important to automate verification and testing, but the monitoring and detection will also improve efficiency and yield less errors (as long as warnings are being acted on). It makes sense to integrate the detection tools listed under each standard into the workflow to ensure that those tools are being utilized and producing the best code possible under each standard.</a:t>
            </a: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DevOps Pipeline is a pipeline that integrates security practices into the Software Development Life Cycle (SDLC).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There are many external tools listed in the Security Policy to ensure compliance with each standard. These tools include, but are not limited to: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a:t>
            </a:r>
            <a:r>
              <a:rPr lang="en-US" dirty="0" err="1"/>
              <a:t>Astrée</a:t>
            </a:r>
            <a:endParaRPr lang="en-US" dirty="0"/>
          </a:p>
          <a:p>
            <a:pPr marL="0" lvl="0" indent="0" algn="l" rtl="0">
              <a:lnSpc>
                <a:spcPct val="100000"/>
              </a:lnSpc>
              <a:spcBef>
                <a:spcPts val="0"/>
              </a:spcBef>
              <a:spcAft>
                <a:spcPts val="0"/>
              </a:spcAft>
              <a:buSzPts val="1100"/>
              <a:buNone/>
            </a:pPr>
            <a:r>
              <a:rPr lang="en-US" dirty="0"/>
              <a:t>-	</a:t>
            </a:r>
            <a:r>
              <a:rPr lang="en-US" dirty="0" err="1"/>
              <a:t>Axivion</a:t>
            </a:r>
            <a:r>
              <a:rPr lang="en-US" dirty="0"/>
              <a:t> Bauhaus Suite </a:t>
            </a:r>
          </a:p>
          <a:p>
            <a:pPr marL="0" lvl="0" indent="0" algn="l" rtl="0">
              <a:lnSpc>
                <a:spcPct val="100000"/>
              </a:lnSpc>
              <a:spcBef>
                <a:spcPts val="0"/>
              </a:spcBef>
              <a:spcAft>
                <a:spcPts val="0"/>
              </a:spcAft>
              <a:buSzPts val="1100"/>
              <a:buNone/>
            </a:pPr>
            <a:r>
              <a:rPr lang="en-US" dirty="0"/>
              <a:t>-	Clang</a:t>
            </a:r>
          </a:p>
          <a:p>
            <a:pPr marL="0" lvl="0" indent="0" algn="l" rtl="0">
              <a:lnSpc>
                <a:spcPct val="100000"/>
              </a:lnSpc>
              <a:spcBef>
                <a:spcPts val="0"/>
              </a:spcBef>
              <a:spcAft>
                <a:spcPts val="0"/>
              </a:spcAft>
              <a:buSzPts val="1100"/>
              <a:buNone/>
            </a:pPr>
            <a:r>
              <a:rPr lang="en-US" dirty="0"/>
              <a:t>-	</a:t>
            </a:r>
            <a:r>
              <a:rPr lang="en-US" dirty="0" err="1"/>
              <a:t>CodeSonar</a:t>
            </a:r>
            <a:r>
              <a:rPr lang="en-US" dirty="0"/>
              <a:t>	</a:t>
            </a:r>
          </a:p>
          <a:p>
            <a:pPr marL="0" lvl="0" indent="0" algn="l" rtl="0">
              <a:lnSpc>
                <a:spcPct val="100000"/>
              </a:lnSpc>
              <a:spcBef>
                <a:spcPts val="0"/>
              </a:spcBef>
              <a:spcAft>
                <a:spcPts val="0"/>
              </a:spcAft>
              <a:buSzPts val="1100"/>
              <a:buNone/>
            </a:pPr>
            <a:r>
              <a:rPr lang="en-US" dirty="0"/>
              <a:t>-	Helix QAC</a:t>
            </a:r>
          </a:p>
          <a:p>
            <a:pPr marL="0" lvl="0" indent="0" algn="l" rtl="0">
              <a:lnSpc>
                <a:spcPct val="100000"/>
              </a:lnSpc>
              <a:spcBef>
                <a:spcPts val="0"/>
              </a:spcBef>
              <a:spcAft>
                <a:spcPts val="0"/>
              </a:spcAft>
              <a:buSzPts val="1100"/>
              <a:buNone/>
            </a:pPr>
            <a:r>
              <a:rPr lang="en-US" dirty="0"/>
              <a:t>-	LDRA tool suite</a:t>
            </a:r>
          </a:p>
          <a:p>
            <a:pPr marL="0" lvl="0" indent="0" algn="l" rtl="0">
              <a:lnSpc>
                <a:spcPct val="100000"/>
              </a:lnSpc>
              <a:spcBef>
                <a:spcPts val="0"/>
              </a:spcBef>
              <a:spcAft>
                <a:spcPts val="0"/>
              </a:spcAft>
              <a:buSzPts val="1100"/>
              <a:buNone/>
            </a:pPr>
            <a:r>
              <a:rPr lang="en-US" dirty="0"/>
              <a:t>-	</a:t>
            </a:r>
            <a:r>
              <a:rPr lang="en-US" dirty="0" err="1"/>
              <a:t>Parasoft</a:t>
            </a:r>
            <a:r>
              <a:rPr lang="en-US" dirty="0"/>
              <a:t> C/C++test</a:t>
            </a:r>
          </a:p>
          <a:p>
            <a:pPr marL="0" lvl="0" indent="0" algn="l" rtl="0">
              <a:lnSpc>
                <a:spcPct val="100000"/>
              </a:lnSpc>
              <a:spcBef>
                <a:spcPts val="0"/>
              </a:spcBef>
              <a:spcAft>
                <a:spcPts val="0"/>
              </a:spcAft>
              <a:buSzPts val="1100"/>
              <a:buNone/>
            </a:pPr>
            <a:r>
              <a:rPr lang="en-US" dirty="0"/>
              <a:t>-	</a:t>
            </a:r>
            <a:r>
              <a:rPr lang="en-US" dirty="0" err="1"/>
              <a:t>Polyspace</a:t>
            </a:r>
            <a:r>
              <a:rPr lang="en-US" dirty="0"/>
              <a:t> Bug Finder</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risks of insecure software includes: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A hit to the company’s reputation, which could cost the company important revenue</a:t>
            </a:r>
          </a:p>
          <a:p>
            <a:pPr marL="0" lvl="0" indent="0" algn="l" rtl="0">
              <a:lnSpc>
                <a:spcPct val="100000"/>
              </a:lnSpc>
              <a:spcBef>
                <a:spcPts val="0"/>
              </a:spcBef>
              <a:spcAft>
                <a:spcPts val="0"/>
              </a:spcAft>
              <a:buSzPts val="1100"/>
              <a:buNone/>
            </a:pPr>
            <a:r>
              <a:rPr lang="en-US" dirty="0"/>
              <a:t>-	Exceeding the company or customer’s budget</a:t>
            </a:r>
          </a:p>
          <a:p>
            <a:pPr marL="0" lvl="0" indent="0" algn="l" rtl="0">
              <a:lnSpc>
                <a:spcPct val="100000"/>
              </a:lnSpc>
              <a:spcBef>
                <a:spcPts val="0"/>
              </a:spcBef>
              <a:spcAft>
                <a:spcPts val="0"/>
              </a:spcAft>
              <a:buSzPts val="1100"/>
              <a:buNone/>
            </a:pPr>
            <a:r>
              <a:rPr lang="en-US" dirty="0"/>
              <a:t>-	Spending too much time on a project, which inevitably costs the company more money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benefits of secure software: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Earning customer’s trust</a:t>
            </a:r>
          </a:p>
          <a:p>
            <a:pPr marL="0" lvl="0" indent="0" algn="l" rtl="0">
              <a:lnSpc>
                <a:spcPct val="100000"/>
              </a:lnSpc>
              <a:spcBef>
                <a:spcPts val="0"/>
              </a:spcBef>
              <a:spcAft>
                <a:spcPts val="0"/>
              </a:spcAft>
              <a:buSzPts val="1100"/>
              <a:buNone/>
            </a:pPr>
            <a:r>
              <a:rPr lang="en-US" dirty="0"/>
              <a:t>-	Staying within budget, which keeps the customer happy and continues to build trust</a:t>
            </a:r>
          </a:p>
          <a:p>
            <a:pPr marL="0" lvl="0" indent="0" algn="l" rtl="0">
              <a:lnSpc>
                <a:spcPct val="100000"/>
              </a:lnSpc>
              <a:spcBef>
                <a:spcPts val="0"/>
              </a:spcBef>
              <a:spcAft>
                <a:spcPts val="0"/>
              </a:spcAft>
              <a:buSzPts val="1100"/>
              <a:buNone/>
            </a:pPr>
            <a:r>
              <a:rPr lang="en-US" dirty="0"/>
              <a:t>-	Staying within the allotted timeframe, which again keeps the customer happy, along with allowing the company to continue taking on projects and increasing revenue</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It is critical that everyone remains in sync with the principles and best practices in this Security Policy. This document applies to all staff that create, deploy, or support custom software at Green Pace.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Software development at Green Pace requires consistent implementation of secure principles to all developed applications. Consistent approaches and methodologies must be maintained through all policies that are uniformly defined, implemented, governed, and maintained over time.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Not only should developers adhere to the principles and standards in the security policy, but they should make use of unit testing to catch vulnerabilities and weaknesses in their code early and often.</a:t>
            </a: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conclusion, adhering to the following items in the security policy will ensure successful project completion:</a:t>
            </a:r>
          </a:p>
          <a:p>
            <a:pPr marL="0" lvl="0" indent="0" algn="l" rtl="0">
              <a:lnSpc>
                <a:spcPct val="100000"/>
              </a:lnSpc>
              <a:spcBef>
                <a:spcPts val="0"/>
              </a:spcBef>
              <a:spcAft>
                <a:spcPts val="0"/>
              </a:spcAft>
              <a:buSzPts val="1100"/>
              <a:buNone/>
            </a:pPr>
            <a:endParaRPr lang="en-US" dirty="0"/>
          </a:p>
          <a:p>
            <a:pPr marL="171450" lvl="0" indent="-171450" algn="l" rtl="0">
              <a:lnSpc>
                <a:spcPct val="100000"/>
              </a:lnSpc>
              <a:spcBef>
                <a:spcPts val="0"/>
              </a:spcBef>
              <a:spcAft>
                <a:spcPts val="0"/>
              </a:spcAft>
              <a:buSzPts val="1100"/>
              <a:buFontTx/>
              <a:buChar char="-"/>
            </a:pPr>
            <a:r>
              <a:rPr lang="en-US" dirty="0"/>
              <a:t>Defense in Depth</a:t>
            </a:r>
          </a:p>
          <a:p>
            <a:pPr marL="171450" lvl="0" indent="-171450" algn="l" rtl="0">
              <a:lnSpc>
                <a:spcPct val="100000"/>
              </a:lnSpc>
              <a:spcBef>
                <a:spcPts val="0"/>
              </a:spcBef>
              <a:spcAft>
                <a:spcPts val="0"/>
              </a:spcAft>
              <a:buSzPts val="1100"/>
              <a:buFontTx/>
              <a:buChar char="-"/>
            </a:pPr>
            <a:r>
              <a:rPr lang="en-US" dirty="0"/>
              <a:t>Risk Assessment and prioritization</a:t>
            </a:r>
          </a:p>
          <a:p>
            <a:pPr marL="171450" lvl="0" indent="-171450" algn="l" rtl="0">
              <a:lnSpc>
                <a:spcPct val="100000"/>
              </a:lnSpc>
              <a:spcBef>
                <a:spcPts val="0"/>
              </a:spcBef>
              <a:spcAft>
                <a:spcPts val="0"/>
              </a:spcAft>
              <a:buSzPts val="1100"/>
              <a:buFontTx/>
              <a:buChar char="-"/>
            </a:pPr>
            <a:r>
              <a:rPr lang="en-US" dirty="0"/>
              <a:t>Coding Standards</a:t>
            </a:r>
          </a:p>
          <a:p>
            <a:pPr marL="171450" lvl="0" indent="-171450" algn="l" rtl="0">
              <a:lnSpc>
                <a:spcPct val="100000"/>
              </a:lnSpc>
              <a:spcBef>
                <a:spcPts val="0"/>
              </a:spcBef>
              <a:spcAft>
                <a:spcPts val="0"/>
              </a:spcAft>
              <a:buSzPts val="1100"/>
              <a:buFontTx/>
              <a:buChar char="-"/>
            </a:pPr>
            <a:r>
              <a:rPr lang="en-US" dirty="0"/>
              <a:t>Coding Principles</a:t>
            </a:r>
          </a:p>
          <a:p>
            <a:pPr marL="171450" lvl="0" indent="-171450" algn="l" rtl="0">
              <a:lnSpc>
                <a:spcPct val="100000"/>
              </a:lnSpc>
              <a:spcBef>
                <a:spcPts val="0"/>
              </a:spcBef>
              <a:spcAft>
                <a:spcPts val="0"/>
              </a:spcAft>
              <a:buSzPts val="1100"/>
              <a:buFontTx/>
              <a:buChar char="-"/>
            </a:pPr>
            <a:r>
              <a:rPr lang="en-US" dirty="0"/>
              <a:t>Tools</a:t>
            </a:r>
          </a:p>
          <a:p>
            <a:pPr marL="171450" lvl="0" indent="-171450" algn="l" rtl="0">
              <a:lnSpc>
                <a:spcPct val="100000"/>
              </a:lnSpc>
              <a:spcBef>
                <a:spcPts val="0"/>
              </a:spcBef>
              <a:spcAft>
                <a:spcPts val="0"/>
              </a:spcAft>
              <a:buSzPts val="1100"/>
              <a:buFontTx/>
              <a:buChar char="-"/>
            </a:pPr>
            <a:r>
              <a:rPr lang="en-US" dirty="0"/>
              <a:t>Trip A</a:t>
            </a:r>
          </a:p>
          <a:p>
            <a:pPr marL="171450" lvl="0" indent="-171450" algn="l" rtl="0">
              <a:lnSpc>
                <a:spcPct val="100000"/>
              </a:lnSpc>
              <a:spcBef>
                <a:spcPts val="0"/>
              </a:spcBef>
              <a:spcAft>
                <a:spcPts val="0"/>
              </a:spcAft>
              <a:buSzPts val="1100"/>
              <a:buFontTx/>
              <a:buChar char="-"/>
            </a:pPr>
            <a:r>
              <a:rPr lang="en-US" dirty="0"/>
              <a:t>Encryption</a:t>
            </a:r>
          </a:p>
          <a:p>
            <a:pPr marL="171450" lvl="0" indent="-171450" algn="l" rtl="0">
              <a:lnSpc>
                <a:spcPct val="100000"/>
              </a:lnSpc>
              <a:spcBef>
                <a:spcPts val="0"/>
              </a:spcBef>
              <a:spcAft>
                <a:spcPts val="0"/>
              </a:spcAft>
              <a:buSzPts val="1100"/>
              <a:buFontTx/>
              <a:buChar char="-"/>
            </a:pPr>
            <a:r>
              <a:rPr lang="en-US" dirty="0"/>
              <a:t>Unit Testing</a:t>
            </a:r>
          </a:p>
          <a:p>
            <a:pPr marL="171450" lvl="0" indent="-171450" algn="l" rtl="0">
              <a:lnSpc>
                <a:spcPct val="100000"/>
              </a:lnSpc>
              <a:spcBef>
                <a:spcPts val="0"/>
              </a:spcBef>
              <a:spcAft>
                <a:spcPts val="0"/>
              </a:spcAft>
              <a:buSzPts val="1100"/>
              <a:buFontTx/>
              <a:buChar char="-"/>
            </a:pPr>
            <a:r>
              <a:rPr lang="en-US" dirty="0"/>
              <a:t>Automation</a:t>
            </a: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This security policy is needed to identify and correct coding vulnerabilities, maximize automation to ensure compliance and keep costs down, and to work through these issues collaboratively. As security threats multiply, it is important to implement secure coding standards to counteract threats. The security policy will provide a guide for us to implement automation, best practices, and continuous testing. These principles, best practices, and industry standards will support our overarching Triple-A security framework that uses a defense-in-depth best practice as its foundation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Defense in depth is the practice of adding multiple layers of defense for a network or system to protect it from malicious attackers. The hope is that if a hacker is able to get through one layer, they will be thwarted by the next layer and unable to get through the various methods of protection.</a:t>
            </a:r>
            <a:r>
              <a:rPr lang="en-US" dirty="0">
                <a:effectLst/>
              </a:rPr>
              <a:t> </a:t>
            </a:r>
            <a:endParaRPr lang="en-US"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The Security threat matrix can be divided into four sections as seen in this matrix. We have the likely, priority, low priority and unlikely. Like is the loss of confidential information. Priority is when the system goes down, those will be the first things to get back up.  Low priority is where there is inadequate exception handling.  Unlikely covers Loss of integrity.</a:t>
            </a:r>
            <a:endParaRPr lang="en-US" sz="1800" dirty="0">
              <a:effectLst/>
              <a:latin typeface="Calibri" panose="020F0502020204030204" pitchFamily="34" charset="0"/>
              <a:ea typeface="Calibri" panose="020F0502020204030204" pitchFamily="34" charset="0"/>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Validate Input: </a:t>
            </a:r>
            <a:r>
              <a:rPr lang="en-US" sz="1800" dirty="0">
                <a:effectLst/>
                <a:latin typeface="Calibri" panose="020F0502020204030204" pitchFamily="34" charset="0"/>
                <a:ea typeface="Calibri" panose="020F0502020204030204" pitchFamily="34" charset="0"/>
              </a:rPr>
              <a:t>Input validation is a check applied to input that makes sure the information entered matches the expected format. This prevents unexpected data from being entered as input that could be used maliciously, for example as a SQL injection attack.</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Heed Compiler Warnings: </a:t>
            </a:r>
            <a:r>
              <a:rPr lang="en-US" sz="1800" dirty="0">
                <a:effectLst/>
                <a:latin typeface="Calibri" panose="020F0502020204030204" pitchFamily="34" charset="0"/>
                <a:ea typeface="Calibri" panose="020F0502020204030204" pitchFamily="34" charset="0"/>
              </a:rPr>
              <a:t>Compiler warnings can show issues with code that would otherwise be overlooked. Set the compiler to a high warning level setting and don’t ignore warnings as they come.</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Architect and Design for Security Policies: </a:t>
            </a:r>
            <a:r>
              <a:rPr lang="en-US" sz="1800" dirty="0">
                <a:effectLst/>
                <a:latin typeface="Calibri" panose="020F0502020204030204" pitchFamily="34" charset="0"/>
                <a:ea typeface="Calibri" panose="020F0502020204030204" pitchFamily="34" charset="0"/>
              </a:rPr>
              <a:t>Security is important to each level of development and should be factored into decision-making from the very start of the project. Best practices in programming and coding include utilizing security methods and keeping it top-of-mind every step of the way. This should also include protocols set ahead of time for any deviations from security policy.</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Keep It Simple: </a:t>
            </a:r>
            <a:r>
              <a:rPr lang="en-US" sz="1800" dirty="0">
                <a:effectLst/>
                <a:latin typeface="Calibri" panose="020F0502020204030204" pitchFamily="34" charset="0"/>
                <a:ea typeface="Calibri" panose="020F0502020204030204" pitchFamily="34" charset="0"/>
              </a:rPr>
              <a:t>Clean, concise code is easier to protect because it leaves less room for errors, so developers should make sure not to overthink their code and make it harder to secure.</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Default Deny: </a:t>
            </a:r>
            <a:r>
              <a:rPr lang="en-US" sz="1800" dirty="0">
                <a:effectLst/>
                <a:latin typeface="Calibri" panose="020F0502020204030204" pitchFamily="34" charset="0"/>
                <a:ea typeface="Calibri" panose="020F0502020204030204" pitchFamily="34" charset="0"/>
              </a:rPr>
              <a:t>Default deny means to deny access to everything that has not been given access ahead of time. Protocols will be put in place beforehand to grant access.</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Adhere to the Principle of Least Privilege: </a:t>
            </a:r>
            <a:r>
              <a:rPr lang="en-US" sz="1800" dirty="0">
                <a:effectLst/>
                <a:latin typeface="Calibri" panose="020F0502020204030204" pitchFamily="34" charset="0"/>
                <a:ea typeface="Calibri" panose="020F0502020204030204" pitchFamily="34" charset="0"/>
              </a:rPr>
              <a:t>Least privilege means that users are only granted access to the things they need to have. This ensures that a compromised account has a limited amount of potential damage.</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Sanitize Data Sent to Other Systems: </a:t>
            </a:r>
            <a:r>
              <a:rPr lang="en-US" sz="1800" dirty="0">
                <a:effectLst/>
                <a:latin typeface="Calibri" panose="020F0502020204030204" pitchFamily="34" charset="0"/>
                <a:ea typeface="Calibri" panose="020F0502020204030204" pitchFamily="34" charset="0"/>
              </a:rPr>
              <a:t>Data sanitization is the process of disposing of old data that is no longer needed. You should only keep what you need to have, and delete data in a timely manner once it is no longer useful (this reduces the risk of hackers gaining access to sensitive data, such as credit card information).</a:t>
            </a:r>
          </a:p>
          <a:p>
            <a:pPr marL="342900" marR="0" lvl="0" indent="-34290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Practice Defense in Depth: </a:t>
            </a:r>
            <a:r>
              <a:rPr lang="en-US" sz="1800" dirty="0">
                <a:effectLst/>
                <a:latin typeface="Calibri" panose="020F0502020204030204" pitchFamily="34" charset="0"/>
                <a:ea typeface="Calibri" panose="020F0502020204030204" pitchFamily="34" charset="0"/>
              </a:rPr>
              <a:t>As mentioned in the first slide, defense in depth is the practice of adding multiple layers of defense for a network or system to protect it from malicious attackers. The hope is that if a hacker is able to get through one layer, they will be thwarted by the next layer and unable to get through the various methods of protection.</a:t>
            </a: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rPr>
              <a:t>Use Effective Quality Assurance Techniques: </a:t>
            </a:r>
            <a:r>
              <a:rPr lang="en-US" sz="1800" dirty="0">
                <a:effectLst/>
                <a:latin typeface="Calibri" panose="020F0502020204030204" pitchFamily="34" charset="0"/>
                <a:ea typeface="Calibri" panose="020F0502020204030204" pitchFamily="34" charset="0"/>
              </a:rPr>
              <a:t>QA techniques help identify vulnerabilities and weaknesses to help strengthen the security of code. This may involve acting on compiler warnings, using assertions, and penetration testing (black box, white box, gray box)</a:t>
            </a: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rPr>
              <a:t>Adopt a Secure Coding Standard: </a:t>
            </a:r>
            <a:r>
              <a:rPr lang="en-US" sz="1800" dirty="0">
                <a:effectLst/>
                <a:latin typeface="Calibri" panose="020F0502020204030204" pitchFamily="34" charset="0"/>
                <a:ea typeface="Calibri" panose="020F0502020204030204" pitchFamily="34" charset="0"/>
              </a:rPr>
              <a:t>Adopting a secure coding standard helps ensure that all developers are taking the necessary precautions to protect their code. For example, each programming language has its own set of security techniques to implement, but there are also practices that apply to any language that a programmer should use. Having a set standard helps guide the developer’s choices and to follow best coding practices throughout development.</a:t>
            </a:r>
            <a:r>
              <a:rPr lang="en-US" sz="3200" dirty="0">
                <a:effectLst/>
              </a:rPr>
              <a:t> </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These coding standards are used to recognize coding vulnerabilities, create standards, and ensure policy compliance for coding within Green Pace. They are prioritized here in order of severity, because the severity demonstrates how serious the consequences are:</a:t>
            </a:r>
          </a:p>
          <a:p>
            <a:pPr marL="342900" marR="0" lvl="0" indent="-342900">
              <a:lnSpc>
                <a:spcPct val="107000"/>
              </a:lnSpc>
              <a:spcBef>
                <a:spcPts val="0"/>
              </a:spcBef>
              <a:spcAft>
                <a:spcPts val="0"/>
              </a:spcAft>
              <a:tabLst>
                <a:tab pos="457200" algn="l"/>
              </a:tabLst>
            </a:pPr>
            <a:endParaRPr lang="en-US" sz="1100" b="0" dirty="0">
              <a:effectLst/>
              <a:latin typeface="Arial"/>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Data Value: </a:t>
            </a:r>
            <a:r>
              <a:rPr lang="en-US" sz="1800" dirty="0">
                <a:effectLst/>
                <a:latin typeface="Calibri" panose="020F0502020204030204" pitchFamily="34" charset="0"/>
                <a:ea typeface="Calibri" panose="020F0502020204030204" pitchFamily="34" charset="0"/>
              </a:rPr>
              <a:t>Do not declare or define a reserved identifier. </a:t>
            </a:r>
            <a:r>
              <a:rPr lang="en-US" sz="1800" i="1" dirty="0">
                <a:effectLst/>
                <a:latin typeface="Calibri" panose="020F0502020204030204" pitchFamily="34" charset="0"/>
                <a:ea typeface="Calibri" panose="020F0502020204030204" pitchFamily="34" charset="0"/>
              </a:rPr>
              <a:t>(low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Exceptions: </a:t>
            </a:r>
            <a:r>
              <a:rPr lang="en-US" sz="1800" dirty="0">
                <a:effectLst/>
                <a:latin typeface="Calibri" panose="020F0502020204030204" pitchFamily="34" charset="0"/>
                <a:ea typeface="Calibri" panose="020F0502020204030204" pitchFamily="34" charset="0"/>
              </a:rPr>
              <a:t>Handle all exceptions. </a:t>
            </a:r>
            <a:r>
              <a:rPr lang="en-US" sz="1800" i="1" dirty="0">
                <a:effectLst/>
                <a:latin typeface="Calibri" panose="020F0502020204030204" pitchFamily="34" charset="0"/>
                <a:ea typeface="Calibri" panose="020F0502020204030204" pitchFamily="34" charset="0"/>
              </a:rPr>
              <a:t>(low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Assertions: </a:t>
            </a:r>
            <a:r>
              <a:rPr lang="en-US" sz="1800" dirty="0">
                <a:effectLst/>
                <a:latin typeface="Calibri" panose="020F0502020204030204" pitchFamily="34" charset="0"/>
                <a:ea typeface="Calibri" panose="020F0502020204030204" pitchFamily="34" charset="0"/>
              </a:rPr>
              <a:t>Use a static assertion to test the value of a constant expression. </a:t>
            </a:r>
            <a:r>
              <a:rPr lang="en-US" sz="1800" i="1" dirty="0">
                <a:effectLst/>
                <a:latin typeface="Calibri" panose="020F0502020204030204" pitchFamily="34" charset="0"/>
                <a:ea typeface="Calibri" panose="020F0502020204030204" pitchFamily="34" charset="0"/>
              </a:rPr>
              <a:t>(low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Declarations and Initialization: </a:t>
            </a:r>
            <a:r>
              <a:rPr lang="en-US" sz="1800" dirty="0">
                <a:effectLst/>
                <a:latin typeface="Calibri" panose="020F0502020204030204" pitchFamily="34" charset="0"/>
                <a:ea typeface="Calibri" panose="020F0502020204030204" pitchFamily="34" charset="0"/>
              </a:rPr>
              <a:t>Do not write syntactically ambiguous declarations. </a:t>
            </a:r>
            <a:r>
              <a:rPr lang="en-US" sz="1800" i="1" dirty="0">
                <a:effectLst/>
                <a:latin typeface="Calibri" panose="020F0502020204030204" pitchFamily="34" charset="0"/>
                <a:ea typeface="Calibri" panose="020F0502020204030204" pitchFamily="34" charset="0"/>
              </a:rPr>
              <a:t>(low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Data Type: </a:t>
            </a:r>
            <a:r>
              <a:rPr lang="en-US" sz="1800" dirty="0">
                <a:effectLst/>
                <a:latin typeface="Calibri" panose="020F0502020204030204" pitchFamily="34" charset="0"/>
                <a:ea typeface="Calibri" panose="020F0502020204030204" pitchFamily="34" charset="0"/>
              </a:rPr>
              <a:t>Do not cast to an out-of-range enumeration value. </a:t>
            </a:r>
            <a:r>
              <a:rPr lang="en-US" sz="1800" i="1" dirty="0">
                <a:effectLst/>
                <a:latin typeface="Calibri" panose="020F0502020204030204" pitchFamily="34" charset="0"/>
                <a:ea typeface="Calibri" panose="020F0502020204030204" pitchFamily="34" charset="0"/>
              </a:rPr>
              <a:t>(medium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String Correctness: </a:t>
            </a:r>
            <a:r>
              <a:rPr lang="en-US" sz="1800" dirty="0">
                <a:effectLst/>
                <a:latin typeface="Calibri" panose="020F0502020204030204" pitchFamily="34" charset="0"/>
                <a:ea typeface="Calibri" panose="020F0502020204030204" pitchFamily="34" charset="0"/>
              </a:rPr>
              <a:t>Guarantee that storage for strings has sufficient space for character data and the null terminator. </a:t>
            </a:r>
            <a:r>
              <a:rPr lang="en-US" sz="1800" i="1" dirty="0">
                <a:effectLst/>
                <a:latin typeface="Calibri" panose="020F0502020204030204" pitchFamily="34" charset="0"/>
                <a:ea typeface="Calibri" panose="020F0502020204030204" pitchFamily="34" charset="0"/>
              </a:rPr>
              <a:t>(high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SQL Injection: </a:t>
            </a:r>
            <a:r>
              <a:rPr lang="en-US" sz="1800" dirty="0">
                <a:effectLst/>
                <a:latin typeface="Calibri" panose="020F0502020204030204" pitchFamily="34" charset="0"/>
                <a:ea typeface="Calibri" panose="020F0502020204030204" pitchFamily="34" charset="0"/>
              </a:rPr>
              <a:t>Sanitize data passed to complex subsystems. </a:t>
            </a:r>
            <a:r>
              <a:rPr lang="en-US" sz="1800" i="1" dirty="0">
                <a:effectLst/>
                <a:latin typeface="Calibri" panose="020F0502020204030204" pitchFamily="34" charset="0"/>
                <a:ea typeface="Calibri" panose="020F0502020204030204" pitchFamily="34" charset="0"/>
              </a:rPr>
              <a:t>(high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Memory Protection: </a:t>
            </a:r>
            <a:r>
              <a:rPr lang="en-US" sz="1800" dirty="0">
                <a:effectLst/>
                <a:latin typeface="Calibri" panose="020F0502020204030204" pitchFamily="34" charset="0"/>
                <a:ea typeface="Calibri" panose="020F0502020204030204" pitchFamily="34" charset="0"/>
              </a:rPr>
              <a:t>Do not access freed memory. </a:t>
            </a:r>
            <a:r>
              <a:rPr lang="en-US" sz="1800" i="1" dirty="0">
                <a:effectLst/>
                <a:latin typeface="Calibri" panose="020F0502020204030204" pitchFamily="34" charset="0"/>
                <a:ea typeface="Calibri" panose="020F0502020204030204" pitchFamily="34" charset="0"/>
              </a:rPr>
              <a:t>(high severity)</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tabLst>
                <a:tab pos="457200" algn="l"/>
              </a:tabLst>
            </a:pPr>
            <a:r>
              <a:rPr lang="en-US" sz="1800" b="1" dirty="0">
                <a:effectLst/>
                <a:latin typeface="Calibri" panose="020F0502020204030204" pitchFamily="34" charset="0"/>
                <a:ea typeface="Calibri" panose="020F0502020204030204" pitchFamily="34" charset="0"/>
              </a:rPr>
              <a:t>Characters and Strings: </a:t>
            </a:r>
            <a:r>
              <a:rPr lang="en-US" sz="1800" dirty="0">
                <a:effectLst/>
                <a:latin typeface="Calibri" panose="020F0502020204030204" pitchFamily="34" charset="0"/>
                <a:ea typeface="Calibri" panose="020F0502020204030204" pitchFamily="34" charset="0"/>
              </a:rPr>
              <a:t>Use valid references, pointers, and iterators to reference elements of a </a:t>
            </a:r>
            <a:r>
              <a:rPr lang="en-US" sz="1800" dirty="0" err="1">
                <a:effectLst/>
                <a:latin typeface="Calibri" panose="020F0502020204030204" pitchFamily="34" charset="0"/>
                <a:ea typeface="Calibri" panose="020F0502020204030204" pitchFamily="34" charset="0"/>
              </a:rPr>
              <a:t>basic_string</a:t>
            </a:r>
            <a:r>
              <a:rPr lang="en-US" sz="180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(high severity)</a:t>
            </a:r>
            <a:endParaRPr lang="en-US" sz="1800" dirty="0">
              <a:effectLst/>
              <a:latin typeface="Calibri" panose="020F0502020204030204" pitchFamily="34" charset="0"/>
              <a:ea typeface="Calibri" panose="020F0502020204030204" pitchFamily="34" charset="0"/>
            </a:endParaRPr>
          </a:p>
          <a:p>
            <a:r>
              <a:rPr lang="en-US" sz="1800" b="1" dirty="0">
                <a:effectLst/>
                <a:latin typeface="Calibri" panose="020F0502020204030204" pitchFamily="34" charset="0"/>
                <a:ea typeface="Calibri" panose="020F0502020204030204" pitchFamily="34" charset="0"/>
              </a:rPr>
              <a:t>Memory Management:</a:t>
            </a:r>
            <a:r>
              <a:rPr lang="en-US" sz="1800" dirty="0">
                <a:effectLst/>
                <a:latin typeface="Calibri" panose="020F0502020204030204" pitchFamily="34" charset="0"/>
                <a:ea typeface="Calibri" panose="020F0502020204030204" pitchFamily="34" charset="0"/>
              </a:rPr>
              <a:t> Detect and handle memory allocation errors. </a:t>
            </a:r>
            <a:r>
              <a:rPr lang="en-US" sz="1800" i="1" dirty="0">
                <a:effectLst/>
                <a:latin typeface="Calibri" panose="020F0502020204030204" pitchFamily="34" charset="0"/>
                <a:ea typeface="Calibri" panose="020F0502020204030204" pitchFamily="34" charset="0"/>
              </a:rPr>
              <a:t>(high severity)</a:t>
            </a:r>
            <a:r>
              <a:rPr lang="en-US" dirty="0">
                <a:effectLst/>
              </a:rPr>
              <a:t> </a:t>
            </a:r>
            <a:endParaRPr lang="en-US"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itchFamily="2" charset="2"/>
              <a:buChar char=""/>
            </a:pPr>
            <a:r>
              <a:rPr lang="en-US" sz="1800" b="1" dirty="0">
                <a:effectLst/>
                <a:latin typeface="Calibri" panose="020F0502020204030204" pitchFamily="34" charset="0"/>
                <a:ea typeface="Calibri" panose="020F0502020204030204" pitchFamily="34" charset="0"/>
              </a:rPr>
              <a:t>Encryption at rest</a:t>
            </a:r>
            <a:r>
              <a:rPr lang="en-US" sz="1800" dirty="0">
                <a:effectLst/>
                <a:latin typeface="Calibri" panose="020F0502020204030204" pitchFamily="34" charset="0"/>
                <a:ea typeface="Calibri" panose="020F0502020204030204" pitchFamily="34" charset="0"/>
              </a:rPr>
              <a:t>: Encryption in rest is essentially encrypting stored data. When data is “in rest”, that means it is not being actively used and is not moving between devices or networks. This data should be encrypted when put into storage and decrypted upon use with an encryption key. This ensures that if stored data is obtained by a hacker, they will not be able to decrypt it without the key.</a:t>
            </a:r>
          </a:p>
          <a:p>
            <a:pPr marL="342900" marR="0" lvl="0" indent="-342900">
              <a:lnSpc>
                <a:spcPct val="107000"/>
              </a:lnSpc>
              <a:spcBef>
                <a:spcPts val="0"/>
              </a:spcBef>
              <a:spcAft>
                <a:spcPts val="800"/>
              </a:spcAft>
              <a:buFont typeface="Symbol" pitchFamily="2" charset="2"/>
              <a:buChar char=""/>
            </a:pPr>
            <a:r>
              <a:rPr lang="en-US" sz="1800" b="1" dirty="0">
                <a:effectLst/>
                <a:latin typeface="Calibri" panose="020F0502020204030204" pitchFamily="34" charset="0"/>
                <a:ea typeface="Calibri" panose="020F0502020204030204" pitchFamily="34" charset="0"/>
              </a:rPr>
              <a:t>Encryption at flight</a:t>
            </a:r>
            <a:r>
              <a:rPr lang="en-US" sz="1800" dirty="0">
                <a:effectLst/>
                <a:latin typeface="Calibri" panose="020F0502020204030204" pitchFamily="34" charset="0"/>
                <a:ea typeface="Calibri" panose="020F0502020204030204" pitchFamily="34" charset="0"/>
              </a:rPr>
              <a:t>: Encryption at flight protects data that is moving from one location to another between devices, services, or across a network or the internet. The method of transmission will change how the encryption at flight is implemented. For example, if you are sending an email with sensitive data, you could encrypt it before sending or send it securely through a service that requires recipient authentication.</a:t>
            </a:r>
          </a:p>
          <a:p>
            <a:r>
              <a:rPr lang="en-US" sz="1800" b="1" dirty="0">
                <a:effectLst/>
                <a:latin typeface="Calibri" panose="020F0502020204030204" pitchFamily="34" charset="0"/>
                <a:ea typeface="Calibri" panose="020F0502020204030204" pitchFamily="34" charset="0"/>
              </a:rPr>
              <a:t>Encryption in use</a:t>
            </a:r>
            <a:r>
              <a:rPr lang="en-US" sz="1800" dirty="0">
                <a:effectLst/>
                <a:latin typeface="Calibri" panose="020F0502020204030204" pitchFamily="34" charset="0"/>
                <a:ea typeface="Calibri" panose="020F0502020204030204" pitchFamily="34" charset="0"/>
              </a:rPr>
              <a:t>: Encryption in use ensures that data is secured while being used. It can use protected memory or transform the data for use. One example of this is if you are entered a password and it is hashed.</a:t>
            </a:r>
            <a:r>
              <a:rPr lang="en-US" dirty="0">
                <a:effectLst/>
              </a:rPr>
              <a:t> </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Triple A Policies:</a:t>
            </a:r>
          </a:p>
          <a:p>
            <a:pPr marL="0" lvl="0" indent="0" algn="l" rtl="0">
              <a:lnSpc>
                <a:spcPct val="100000"/>
              </a:lnSpc>
              <a:spcBef>
                <a:spcPts val="0"/>
              </a:spcBef>
              <a:spcAft>
                <a:spcPts val="0"/>
              </a:spcAft>
              <a:buSzPts val="1100"/>
              <a:buNone/>
            </a:pPr>
            <a:endParaRPr lang="en-US" dirty="0"/>
          </a:p>
          <a:p>
            <a:pPr marL="342900" marR="0" lvl="0" indent="-342900">
              <a:lnSpc>
                <a:spcPct val="107000"/>
              </a:lnSpc>
              <a:spcBef>
                <a:spcPts val="0"/>
              </a:spcBef>
              <a:spcAft>
                <a:spcPts val="0"/>
              </a:spcAft>
              <a:buFont typeface="Calibri" panose="020F0502020204030204" pitchFamily="34" charset="0"/>
              <a:buChar char="-"/>
            </a:pPr>
            <a:r>
              <a:rPr lang="en-US" sz="1800" b="1" dirty="0">
                <a:effectLst/>
                <a:latin typeface="Calibri" panose="020F0502020204030204" pitchFamily="34" charset="0"/>
                <a:ea typeface="Calibri" panose="020F0502020204030204" pitchFamily="34" charset="0"/>
              </a:rPr>
              <a:t>Authentication</a:t>
            </a:r>
            <a:r>
              <a:rPr lang="en-US" sz="1800" dirty="0">
                <a:effectLst/>
                <a:latin typeface="Calibri" panose="020F0502020204030204" pitchFamily="34" charset="0"/>
                <a:ea typeface="Calibri" panose="020F0502020204030204" pitchFamily="34" charset="0"/>
              </a:rPr>
              <a:t>: Authentication is a way of determining that the user is who they say they are and that they have legitimate access to the system. Having multiple levels of authentication increases security to ensure that hackers can’t easily gain access to a user’s account.</a:t>
            </a:r>
          </a:p>
          <a:p>
            <a:pPr marL="342900" marR="0" lvl="0" indent="-342900">
              <a:lnSpc>
                <a:spcPct val="107000"/>
              </a:lnSpc>
              <a:spcBef>
                <a:spcPts val="0"/>
              </a:spcBef>
              <a:spcAft>
                <a:spcPts val="800"/>
              </a:spcAft>
              <a:buFont typeface="Calibri" panose="020F0502020204030204" pitchFamily="34" charset="0"/>
              <a:buChar char="-"/>
            </a:pPr>
            <a:r>
              <a:rPr lang="en-US" sz="1800" b="1" dirty="0">
                <a:effectLst/>
                <a:latin typeface="Calibri" panose="020F0502020204030204" pitchFamily="34" charset="0"/>
                <a:ea typeface="Calibri" panose="020F0502020204030204" pitchFamily="34" charset="0"/>
              </a:rPr>
              <a:t>Authorization</a:t>
            </a:r>
            <a:r>
              <a:rPr lang="en-US" sz="1800" dirty="0">
                <a:effectLst/>
                <a:latin typeface="Calibri" panose="020F0502020204030204" pitchFamily="34" charset="0"/>
                <a:ea typeface="Calibri" panose="020F0502020204030204" pitchFamily="34" charset="0"/>
              </a:rPr>
              <a:t>: Authorization for certain access to a network and resources should only be granted as-needed. This is good practice for any type of software or application that a company uses because it protects sensitive information by giving access only to permitted users.</a:t>
            </a:r>
          </a:p>
          <a:p>
            <a:pPr marL="342900" marR="0" lvl="0" indent="-342900">
              <a:lnSpc>
                <a:spcPct val="107000"/>
              </a:lnSpc>
              <a:spcBef>
                <a:spcPts val="0"/>
              </a:spcBef>
              <a:spcAft>
                <a:spcPts val="800"/>
              </a:spcAft>
              <a:buFont typeface="Calibri" panose="020F0502020204030204" pitchFamily="34" charset="0"/>
              <a:buChar char="-"/>
            </a:pPr>
            <a:r>
              <a:rPr lang="en-US" sz="1800" b="1" dirty="0">
                <a:effectLst/>
                <a:latin typeface="Calibri" panose="020F0502020204030204" pitchFamily="34" charset="0"/>
                <a:ea typeface="Calibri" panose="020F0502020204030204" pitchFamily="34" charset="0"/>
              </a:rPr>
              <a:t>Accounting</a:t>
            </a:r>
            <a:r>
              <a:rPr lang="en-US" sz="1800" dirty="0">
                <a:effectLst/>
                <a:latin typeface="Calibri" panose="020F0502020204030204" pitchFamily="34" charset="0"/>
                <a:ea typeface="Calibri" panose="020F0502020204030204" pitchFamily="34" charset="0"/>
              </a:rPr>
              <a:t>: In AAA security, Accounting is like an audit trail to show who did what in the system and when they did it. This is useful for security purposes, because if a hacker is breaching the system they can hopefully get an idea of how they got in and whose credentials they’re using.</a:t>
            </a:r>
            <a:r>
              <a:rPr lang="en-US" dirty="0">
                <a:effectLst/>
              </a:rPr>
              <a:t> </a:t>
            </a:r>
            <a:endParaRPr lang="en-US"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Unit testing allows you to test small blocks of code, which helps identify potential vulnerabilities and to keep code free of bugs. When adding additional features it helps to check and make sure it’s still functioning as intended, which reduces the amount of time the developer spends debugging. Testing is done early and often throughout all of the stages of the software development life cycle. Early testing is crucial to ensure thorough testing that is not rushed at the end to meet deadlines. Testing can be done as soon as a requirement document is available, which allows errors and defects to be corrected before they move onto the next stage.</a:t>
            </a:r>
            <a:r>
              <a:rPr lang="en-US" dirty="0">
                <a:effectLst/>
              </a:rPr>
              <a: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A “black box” is a device where you can see the inputs and outputs, but not the internal workings. Black box testing, therefore, involves submitting various inputs to view the outputs and make sure that there aren’t any bugs or unwanted responses. This is a good way to view the system from a hacker’s point of view, since they may not have access to the inner workings of the system.</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19193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Ashli Campbell</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706974" y="2269671"/>
            <a:ext cx="10820400" cy="40960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White Box Testing:</a:t>
            </a:r>
          </a:p>
          <a:p>
            <a:pPr marL="0" lvl="0" indent="0" algn="l" rtl="0">
              <a:lnSpc>
                <a:spcPct val="90000"/>
              </a:lnSpc>
              <a:spcBef>
                <a:spcPts val="1000"/>
              </a:spcBef>
              <a:spcAft>
                <a:spcPts val="0"/>
              </a:spcAft>
              <a:buSzPts val="1800"/>
              <a:buNone/>
            </a:pPr>
            <a:endParaRPr lang="en-US" sz="3200" dirty="0"/>
          </a:p>
          <a:p>
            <a:pPr marL="0" lvl="0" indent="0" algn="l" rtl="0">
              <a:lnSpc>
                <a:spcPct val="90000"/>
              </a:lnSpc>
              <a:spcBef>
                <a:spcPts val="1000"/>
              </a:spcBef>
              <a:spcAft>
                <a:spcPts val="0"/>
              </a:spcAft>
              <a:buSzPts val="1800"/>
              <a:buNone/>
            </a:pPr>
            <a:r>
              <a:rPr lang="en-US" sz="2400" dirty="0"/>
              <a:t>White box testing involves analyzing the system on a deeper level; you can test the individual components in the source code. This also allows you to identify inefficiencies and unneeded code.</a:t>
            </a:r>
          </a:p>
          <a:p>
            <a:pPr marL="0" lvl="0" indent="0" algn="l" rtl="0">
              <a:lnSpc>
                <a:spcPct val="90000"/>
              </a:lnSpc>
              <a:spcBef>
                <a:spcPts val="1000"/>
              </a:spcBef>
              <a:spcAft>
                <a:spcPts val="0"/>
              </a:spcAft>
              <a:buSzPts val="1800"/>
              <a:buNone/>
            </a:pPr>
            <a:endParaRPr lang="en-US" sz="2400" dirty="0"/>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38014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706974" y="2269671"/>
            <a:ext cx="10820400" cy="40960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Gray Box Testing:</a:t>
            </a:r>
          </a:p>
          <a:p>
            <a:pPr marL="0" lvl="0" indent="0" algn="l" rtl="0">
              <a:lnSpc>
                <a:spcPct val="90000"/>
              </a:lnSpc>
              <a:spcBef>
                <a:spcPts val="1000"/>
              </a:spcBef>
              <a:spcAft>
                <a:spcPts val="0"/>
              </a:spcAft>
              <a:buSzPts val="1800"/>
              <a:buNone/>
            </a:pPr>
            <a:endParaRPr lang="en-US" sz="3200" dirty="0"/>
          </a:p>
          <a:p>
            <a:pPr marL="0" lvl="0" indent="0" algn="l" rtl="0">
              <a:lnSpc>
                <a:spcPct val="90000"/>
              </a:lnSpc>
              <a:spcBef>
                <a:spcPts val="1000"/>
              </a:spcBef>
              <a:spcAft>
                <a:spcPts val="0"/>
              </a:spcAft>
              <a:buSzPts val="1800"/>
              <a:buNone/>
            </a:pPr>
            <a:r>
              <a:rPr lang="en-US" sz="2400" dirty="0"/>
              <a:t>Gray box testing is a mix of the black and white box tests. In this type of test, the tester has a partial/limited amount of knowledge of the internal system, and can therefore see what is happening to create certain outputs through the user interface. This is designed to take the best out of the black and white box testing and merge it into one.</a:t>
            </a:r>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69381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469571"/>
            <a:ext cx="10820400" cy="5120179"/>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3000" b="1" dirty="0" err="1"/>
              <a:t>DevSecOps</a:t>
            </a:r>
            <a:r>
              <a:rPr lang="en-US" sz="3000" b="1" dirty="0"/>
              <a:t> pipeline:</a:t>
            </a:r>
          </a:p>
          <a:p>
            <a:pPr marL="1143000" lvl="2" indent="-228600">
              <a:spcBef>
                <a:spcPts val="0"/>
              </a:spcBef>
              <a:buSzPts val="2000"/>
            </a:pPr>
            <a:r>
              <a:rPr lang="en-US" sz="2200" dirty="0"/>
              <a:t>A pipeline that integrates security practices into the Software Development Life Cycle (SDLC).</a:t>
            </a:r>
            <a:endParaRPr sz="2200" dirty="0"/>
          </a:p>
          <a:p>
            <a:pPr marL="685800" lvl="1" indent="-228600" algn="l" rtl="0">
              <a:lnSpc>
                <a:spcPct val="90000"/>
              </a:lnSpc>
              <a:spcBef>
                <a:spcPts val="500"/>
              </a:spcBef>
              <a:spcAft>
                <a:spcPts val="0"/>
              </a:spcAft>
              <a:buClr>
                <a:schemeClr val="lt1"/>
              </a:buClr>
              <a:buSzPts val="2000"/>
              <a:buChar char="•"/>
            </a:pPr>
            <a:r>
              <a:rPr lang="en-US" sz="3000" b="1" dirty="0"/>
              <a:t>External Tools:</a:t>
            </a:r>
          </a:p>
          <a:p>
            <a:pPr marL="1143000" lvl="2" indent="-228600">
              <a:buSzPts val="2000"/>
            </a:pPr>
            <a:r>
              <a:rPr lang="en-US" sz="2200" dirty="0"/>
              <a:t>There are many tools listed in the Security Policy to ensure compliance with each standard. These tools include, but are not limited to:</a:t>
            </a:r>
          </a:p>
          <a:p>
            <a:pPr marL="1600200" lvl="3" indent="-228600">
              <a:buSzPts val="2000"/>
            </a:pPr>
            <a:r>
              <a:rPr lang="en-US" sz="2000" dirty="0" err="1"/>
              <a:t>Astrée</a:t>
            </a:r>
            <a:endParaRPr lang="en-US" sz="2000" dirty="0"/>
          </a:p>
          <a:p>
            <a:pPr marL="1600200" lvl="3" indent="-228600">
              <a:buSzPts val="2000"/>
            </a:pPr>
            <a:r>
              <a:rPr lang="en-US" sz="2000" dirty="0" err="1"/>
              <a:t>Axivion</a:t>
            </a:r>
            <a:r>
              <a:rPr lang="en-US" sz="2000" dirty="0"/>
              <a:t> Bauhaus Suite </a:t>
            </a:r>
          </a:p>
          <a:p>
            <a:pPr marL="1600200" lvl="3" indent="-228600">
              <a:buSzPts val="2000"/>
            </a:pPr>
            <a:r>
              <a:rPr lang="en-US" sz="2000" dirty="0"/>
              <a:t>Clang</a:t>
            </a:r>
          </a:p>
          <a:p>
            <a:pPr marL="1600200" lvl="3" indent="-228600">
              <a:buSzPts val="2000"/>
            </a:pPr>
            <a:r>
              <a:rPr lang="en-US" sz="2000" dirty="0" err="1"/>
              <a:t>CodeSonar</a:t>
            </a:r>
            <a:r>
              <a:rPr lang="en-US" sz="2000" dirty="0"/>
              <a:t>	</a:t>
            </a:r>
          </a:p>
          <a:p>
            <a:pPr marL="1600200" lvl="3" indent="-228600">
              <a:buSzPts val="2000"/>
            </a:pPr>
            <a:r>
              <a:rPr lang="en-US" sz="2000" dirty="0"/>
              <a:t>Helix QAC</a:t>
            </a:r>
          </a:p>
          <a:p>
            <a:pPr marL="1600200" lvl="3" indent="-228600">
              <a:buSzPts val="2000"/>
            </a:pPr>
            <a:r>
              <a:rPr lang="en-US" sz="2000" dirty="0"/>
              <a:t>LDRA tool suite</a:t>
            </a:r>
          </a:p>
          <a:p>
            <a:pPr marL="1600200" lvl="3" indent="-228600">
              <a:buSzPts val="2000"/>
            </a:pPr>
            <a:r>
              <a:rPr lang="en-US" sz="2000" dirty="0" err="1"/>
              <a:t>Parasoft</a:t>
            </a:r>
            <a:r>
              <a:rPr lang="en-US" sz="2000" dirty="0"/>
              <a:t> C/C++test</a:t>
            </a:r>
          </a:p>
          <a:p>
            <a:pPr marL="1600200" lvl="3" indent="-228600">
              <a:buSzPts val="2000"/>
            </a:pPr>
            <a:r>
              <a:rPr lang="en-US" sz="2000" dirty="0" err="1"/>
              <a:t>Polyspace</a:t>
            </a:r>
            <a:r>
              <a:rPr lang="en-US" sz="2000" dirty="0"/>
              <a:t> Bug Finder	</a:t>
            </a:r>
          </a:p>
          <a:p>
            <a:pPr marL="1600200" lvl="3" indent="-228600">
              <a:buSzPts val="2000"/>
            </a:pPr>
            <a:endParaRPr sz="20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200" dirty="0"/>
              <a:t>Risks:</a:t>
            </a:r>
          </a:p>
          <a:p>
            <a:pPr marL="685800" lvl="1" indent="-228600">
              <a:spcBef>
                <a:spcPts val="0"/>
              </a:spcBef>
              <a:buSzPts val="2000"/>
            </a:pPr>
            <a:r>
              <a:rPr lang="en-US" sz="2200" dirty="0"/>
              <a:t>Reputation</a:t>
            </a:r>
          </a:p>
          <a:p>
            <a:pPr marL="685800" lvl="1" indent="-228600">
              <a:spcBef>
                <a:spcPts val="0"/>
              </a:spcBef>
              <a:buSzPts val="2000"/>
            </a:pPr>
            <a:r>
              <a:rPr lang="en-US" sz="2200" dirty="0"/>
              <a:t>Cost</a:t>
            </a:r>
          </a:p>
          <a:p>
            <a:pPr marL="685800" lvl="1" indent="-228600">
              <a:spcBef>
                <a:spcPts val="0"/>
              </a:spcBef>
              <a:buSzPts val="2000"/>
            </a:pPr>
            <a:r>
              <a:rPr lang="en-US" sz="2200" dirty="0"/>
              <a:t>Time</a:t>
            </a:r>
          </a:p>
          <a:p>
            <a:pPr marL="685800" lvl="1" indent="-228600">
              <a:spcBef>
                <a:spcPts val="0"/>
              </a:spcBef>
              <a:buSzPts val="2000"/>
            </a:pPr>
            <a:endParaRPr lang="en-US" dirty="0"/>
          </a:p>
          <a:p>
            <a:pPr marL="228600" indent="-228600">
              <a:spcBef>
                <a:spcPts val="0"/>
              </a:spcBef>
              <a:buSzPts val="2000"/>
            </a:pPr>
            <a:r>
              <a:rPr lang="en-US" sz="3200" dirty="0"/>
              <a:t>Benefits:</a:t>
            </a:r>
          </a:p>
          <a:p>
            <a:pPr marL="685800" lvl="1" indent="-228600">
              <a:spcBef>
                <a:spcPts val="0"/>
              </a:spcBef>
              <a:buSzPts val="2000"/>
            </a:pPr>
            <a:r>
              <a:rPr lang="en-US" sz="2200" dirty="0"/>
              <a:t>Build and maintain trust with consumers</a:t>
            </a:r>
          </a:p>
          <a:p>
            <a:pPr marL="685800" lvl="1" indent="-228600">
              <a:spcBef>
                <a:spcPts val="0"/>
              </a:spcBef>
              <a:buSzPts val="2000"/>
            </a:pPr>
            <a:r>
              <a:rPr lang="en-US" sz="2200" dirty="0"/>
              <a:t>Stay within budget</a:t>
            </a:r>
          </a:p>
          <a:p>
            <a:pPr marL="685800" lvl="1" indent="-228600">
              <a:spcBef>
                <a:spcPts val="0"/>
              </a:spcBef>
              <a:buSzPts val="2000"/>
            </a:pPr>
            <a:r>
              <a:rPr lang="en-US" sz="2200" dirty="0"/>
              <a:t>Stay within allotted time</a:t>
            </a:r>
          </a:p>
          <a:p>
            <a:pPr marL="685800" lvl="1" indent="-228600">
              <a:spcBef>
                <a:spcPts val="0"/>
              </a:spcBef>
              <a:buSzPts val="2000"/>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1143000" lvl="2" indent="-228600" algn="l" rtl="0">
              <a:lnSpc>
                <a:spcPct val="90000"/>
              </a:lnSpc>
              <a:spcBef>
                <a:spcPts val="0"/>
              </a:spcBef>
              <a:spcAft>
                <a:spcPts val="0"/>
              </a:spcAft>
              <a:buClr>
                <a:schemeClr val="lt1"/>
              </a:buClr>
              <a:buSzPts val="1800"/>
              <a:buChar char="•"/>
            </a:pPr>
            <a:r>
              <a:rPr lang="en-US" sz="2200" dirty="0"/>
              <a:t>It is critical that everyone remains in sync with the principles and best practices in this Security Policy. This document applies to all staff that create, deploy, or support custom software at Green Pace.</a:t>
            </a:r>
          </a:p>
          <a:p>
            <a:pPr marL="1143000" lvl="2" indent="-228600" algn="l" rtl="0">
              <a:lnSpc>
                <a:spcPct val="90000"/>
              </a:lnSpc>
              <a:spcBef>
                <a:spcPts val="0"/>
              </a:spcBef>
              <a:spcAft>
                <a:spcPts val="0"/>
              </a:spcAft>
              <a:buClr>
                <a:schemeClr val="lt1"/>
              </a:buClr>
              <a:buSzPts val="1800"/>
              <a:buChar char="•"/>
            </a:pPr>
            <a:endParaRPr lang="en-US" sz="2200" dirty="0"/>
          </a:p>
          <a:p>
            <a:pPr marL="914400" lvl="2" indent="0" algn="l" rtl="0">
              <a:lnSpc>
                <a:spcPct val="90000"/>
              </a:lnSpc>
              <a:spcBef>
                <a:spcPts val="0"/>
              </a:spcBef>
              <a:spcAft>
                <a:spcPts val="0"/>
              </a:spcAft>
              <a:buClr>
                <a:schemeClr val="lt1"/>
              </a:buClr>
              <a:buSzPts val="1800"/>
              <a:buNone/>
            </a:pPr>
            <a:endParaRPr lang="en-US" sz="2200" dirty="0"/>
          </a:p>
          <a:p>
            <a:pPr marL="1143000" lvl="2" indent="-228600" algn="l" rtl="0">
              <a:lnSpc>
                <a:spcPct val="90000"/>
              </a:lnSpc>
              <a:spcBef>
                <a:spcPts val="0"/>
              </a:spcBef>
              <a:spcAft>
                <a:spcPts val="0"/>
              </a:spcAft>
              <a:buClr>
                <a:schemeClr val="lt1"/>
              </a:buClr>
              <a:buSzPts val="1800"/>
              <a:buChar char="•"/>
            </a:pPr>
            <a:r>
              <a:rPr lang="en-US" sz="2200" dirty="0"/>
              <a:t>Software development at Green Pace requires consistent implementation of secure principles to all developed applications. Consistent approaches and methodologies must be maintained through all policies that are uniformly defined, implemented, governed, and maintained over time.</a:t>
            </a:r>
          </a:p>
          <a:p>
            <a:pPr marL="914400" lvl="2" indent="0" algn="l" rtl="0">
              <a:lnSpc>
                <a:spcPct val="90000"/>
              </a:lnSpc>
              <a:spcBef>
                <a:spcPts val="0"/>
              </a:spcBef>
              <a:spcAft>
                <a:spcPts val="0"/>
              </a:spcAft>
              <a:buClr>
                <a:schemeClr val="lt1"/>
              </a:buClr>
              <a:buSzPts val="1800"/>
              <a:buNone/>
            </a:pPr>
            <a:endParaRPr lang="en-US" sz="2200" dirty="0"/>
          </a:p>
          <a:p>
            <a:pPr marL="1143000" lvl="2" indent="-228600" algn="l" rtl="0">
              <a:lnSpc>
                <a:spcPct val="90000"/>
              </a:lnSpc>
              <a:spcBef>
                <a:spcPts val="0"/>
              </a:spcBef>
              <a:spcAft>
                <a:spcPts val="0"/>
              </a:spcAft>
              <a:buClr>
                <a:schemeClr val="lt1"/>
              </a:buClr>
              <a:buSzPts val="1800"/>
              <a:buChar char="•"/>
            </a:pPr>
            <a:endParaRPr lang="en-US" sz="2200" dirty="0"/>
          </a:p>
          <a:p>
            <a:pPr marL="1143000" lvl="2" indent="-228600" algn="l" rtl="0">
              <a:lnSpc>
                <a:spcPct val="90000"/>
              </a:lnSpc>
              <a:spcBef>
                <a:spcPts val="0"/>
              </a:spcBef>
              <a:spcAft>
                <a:spcPts val="0"/>
              </a:spcAft>
              <a:buClr>
                <a:schemeClr val="lt1"/>
              </a:buClr>
              <a:buSzPts val="1800"/>
              <a:buChar char="•"/>
            </a:pPr>
            <a:r>
              <a:rPr lang="en-US" sz="2200" dirty="0"/>
              <a:t>Not only should developers adhere to the principles and standards in the security policy, but they should make use of unit testing to catch vulnerabilities and weaknesses in their code early and often.</a:t>
            </a:r>
          </a:p>
          <a:p>
            <a:pPr marL="1143000" lvl="2" indent="-228600" algn="l" rtl="0">
              <a:lnSpc>
                <a:spcPct val="90000"/>
              </a:lnSpc>
              <a:spcBef>
                <a:spcPts val="0"/>
              </a:spcBef>
              <a:spcAft>
                <a:spcPts val="0"/>
              </a:spcAft>
              <a:buClr>
                <a:schemeClr val="lt1"/>
              </a:buClr>
              <a:buSzPts val="1800"/>
              <a:buChar char="•"/>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 conclusion, adhering to the following items in the security policy will ensure successful project completion:</a:t>
            </a:r>
          </a:p>
          <a:p>
            <a:pPr marL="228600" lvl="0" indent="-228600" algn="l" rtl="0">
              <a:lnSpc>
                <a:spcPct val="90000"/>
              </a:lnSpc>
              <a:spcBef>
                <a:spcPts val="0"/>
              </a:spcBef>
              <a:spcAft>
                <a:spcPts val="0"/>
              </a:spcAft>
              <a:buClr>
                <a:schemeClr val="lt1"/>
              </a:buClr>
              <a:buSzPts val="2200"/>
              <a:buChar char="•"/>
            </a:pPr>
            <a:endParaRPr lang="en-US" dirty="0"/>
          </a:p>
          <a:p>
            <a:pPr marL="685800" lvl="1" indent="-228600">
              <a:spcBef>
                <a:spcPts val="0"/>
              </a:spcBef>
              <a:buSzPts val="2200"/>
            </a:pPr>
            <a:r>
              <a:rPr lang="en-US" sz="2200" dirty="0"/>
              <a:t>Defense in Depth</a:t>
            </a:r>
          </a:p>
          <a:p>
            <a:pPr marL="685800" lvl="1" indent="-228600">
              <a:spcBef>
                <a:spcPts val="0"/>
              </a:spcBef>
              <a:buSzPts val="2200"/>
            </a:pPr>
            <a:r>
              <a:rPr lang="en-US" sz="2200" dirty="0"/>
              <a:t>Risk Assessment and prioritization</a:t>
            </a:r>
          </a:p>
          <a:p>
            <a:pPr marL="685800" lvl="1" indent="-228600">
              <a:spcBef>
                <a:spcPts val="0"/>
              </a:spcBef>
              <a:buSzPts val="2200"/>
            </a:pPr>
            <a:r>
              <a:rPr lang="en-US" sz="2200" dirty="0"/>
              <a:t>Coding Standards</a:t>
            </a:r>
          </a:p>
          <a:p>
            <a:pPr marL="685800" lvl="1" indent="-228600">
              <a:spcBef>
                <a:spcPts val="0"/>
              </a:spcBef>
              <a:buSzPts val="2200"/>
            </a:pPr>
            <a:r>
              <a:rPr lang="en-US" sz="2200" dirty="0"/>
              <a:t>Coding Principles</a:t>
            </a:r>
          </a:p>
          <a:p>
            <a:pPr marL="685800" lvl="1" indent="-228600">
              <a:spcBef>
                <a:spcPts val="0"/>
              </a:spcBef>
              <a:buSzPts val="2200"/>
            </a:pPr>
            <a:r>
              <a:rPr lang="en-US" sz="2200" dirty="0"/>
              <a:t>Tools</a:t>
            </a:r>
          </a:p>
          <a:p>
            <a:pPr marL="685800" lvl="1" indent="-228600">
              <a:spcBef>
                <a:spcPts val="0"/>
              </a:spcBef>
              <a:buSzPts val="2200"/>
            </a:pPr>
            <a:r>
              <a:rPr lang="en-US" sz="2200" dirty="0"/>
              <a:t>Trip A</a:t>
            </a:r>
          </a:p>
          <a:p>
            <a:pPr marL="685800" lvl="1" indent="-228600">
              <a:spcBef>
                <a:spcPts val="0"/>
              </a:spcBef>
              <a:buSzPts val="2200"/>
            </a:pPr>
            <a:r>
              <a:rPr lang="en-US" sz="2200" dirty="0"/>
              <a:t>Encryption</a:t>
            </a:r>
          </a:p>
          <a:p>
            <a:pPr marL="685800" lvl="1" indent="-228600">
              <a:spcBef>
                <a:spcPts val="0"/>
              </a:spcBef>
              <a:buSzPts val="2200"/>
            </a:pPr>
            <a:r>
              <a:rPr lang="en-US" sz="2200" dirty="0"/>
              <a:t>Unit Testing</a:t>
            </a:r>
          </a:p>
          <a:p>
            <a:pPr marL="685800" lvl="1" indent="-228600">
              <a:spcBef>
                <a:spcPts val="0"/>
              </a:spcBef>
              <a:buSzPts val="2200"/>
            </a:pPr>
            <a:r>
              <a:rPr lang="en-US" sz="2200" dirty="0"/>
              <a:t>Automation</a:t>
            </a:r>
          </a:p>
          <a:p>
            <a:pPr marL="0" lvl="0" indent="0" algn="l" rtl="0">
              <a:lnSpc>
                <a:spcPct val="90000"/>
              </a:lnSpc>
              <a:spcBef>
                <a:spcPts val="0"/>
              </a:spcBef>
              <a:spcAft>
                <a:spcPts val="0"/>
              </a:spcAft>
              <a:buClr>
                <a:schemeClr val="lt1"/>
              </a:buClr>
              <a:buSzPts val="2200"/>
              <a:buNone/>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114300" indent="0">
              <a:buNone/>
            </a:pPr>
            <a:r>
              <a:rPr lang="en-US" i="1" dirty="0">
                <a:effectLst/>
              </a:rPr>
              <a:t>Sei CERT C++ coding Standard - Carnegie Mellon University</a:t>
            </a:r>
            <a:r>
              <a:rPr lang="en-US" dirty="0">
                <a:effectLst/>
              </a:rPr>
              <a:t>. (n.d.). Retrieved from https://</a:t>
            </a:r>
            <a:r>
              <a:rPr lang="en-US" dirty="0" err="1">
                <a:effectLst/>
              </a:rPr>
              <a:t>resources.sei.cmu.edu</a:t>
            </a:r>
            <a:r>
              <a:rPr lang="en-US" dirty="0">
                <a:effectLst/>
              </a:rPr>
              <a:t>/downloads/secure-coding/assets/sei-cert-cpp-coding-standard-2016-v01.pdf </a:t>
            </a:r>
          </a:p>
          <a:p>
            <a:pPr marL="114300" indent="0">
              <a:buNone/>
            </a:pPr>
            <a:endParaRPr lang="en-US" dirty="0"/>
          </a:p>
          <a:p>
            <a:pPr marL="114300" indent="0">
              <a:buNone/>
            </a:pPr>
            <a:r>
              <a:rPr lang="en-US" i="1" dirty="0">
                <a:effectLst/>
              </a:rPr>
              <a:t>Top 10 secure coding practices</a:t>
            </a:r>
            <a:r>
              <a:rPr lang="en-US" dirty="0">
                <a:effectLst/>
              </a:rPr>
              <a:t>. Top 10 Secure Coding Practices - CERT Secure Coding - Confluence. (n.d.). Retrieved from https://</a:t>
            </a:r>
            <a:r>
              <a:rPr lang="en-US" dirty="0" err="1">
                <a:effectLst/>
              </a:rPr>
              <a:t>wiki.sei.cmu.edu</a:t>
            </a:r>
            <a:r>
              <a:rPr lang="en-US" dirty="0">
                <a:effectLst/>
              </a:rPr>
              <a:t>/confluence/display/</a:t>
            </a:r>
            <a:r>
              <a:rPr lang="en-US" dirty="0" err="1">
                <a:effectLst/>
              </a:rPr>
              <a:t>seccode</a:t>
            </a:r>
            <a:r>
              <a:rPr lang="en-US" dirty="0">
                <a:effectLst/>
              </a:rPr>
              <a:t>/Top+10+Secure+Coding+Practices </a:t>
            </a:r>
          </a:p>
          <a:p>
            <a:pPr marL="114300" indent="0">
              <a:buNone/>
            </a:pPr>
            <a:endParaRPr lang="en-US" dirty="0">
              <a:effectLst/>
            </a:endParaRPr>
          </a:p>
          <a:p>
            <a:pPr marL="114300" indent="0">
              <a:buNone/>
            </a:pPr>
            <a:r>
              <a:rPr lang="en-US" i="1" dirty="0">
                <a:effectLst/>
              </a:rPr>
              <a:t>Sei cert C++ coding standard</a:t>
            </a:r>
            <a:r>
              <a:rPr lang="en-US" dirty="0">
                <a:effectLst/>
              </a:rPr>
              <a:t>. SEI CERT C++ Coding Standard - SEI CERT C++ Coding Standard - Confluence. (n.d.). Retrieved from https://</a:t>
            </a:r>
            <a:r>
              <a:rPr lang="en-US" dirty="0" err="1">
                <a:effectLst/>
              </a:rPr>
              <a:t>wiki.sei.cmu.edu</a:t>
            </a:r>
            <a:r>
              <a:rPr lang="en-US" dirty="0">
                <a:effectLst/>
              </a:rPr>
              <a:t>/confluence/pages/</a:t>
            </a:r>
            <a:r>
              <a:rPr lang="en-US" dirty="0" err="1">
                <a:effectLst/>
              </a:rPr>
              <a:t>viewpage.action?pageId</a:t>
            </a:r>
            <a:r>
              <a:rPr lang="en-US" dirty="0">
                <a:effectLst/>
              </a:rPr>
              <a:t>=88046682 </a:t>
            </a:r>
          </a:p>
          <a:p>
            <a:pPr marL="114300" indent="0">
              <a:buNone/>
            </a:pPr>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503355" y="290200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3113262-29C8-E348-BC0E-DBE380399594}"/>
              </a:ext>
            </a:extLst>
          </p:cNvPr>
          <p:cNvSpPr txBox="1"/>
          <p:nvPr/>
        </p:nvSpPr>
        <p:spPr>
          <a:xfrm>
            <a:off x="1536192" y="1850366"/>
            <a:ext cx="8948928" cy="1200329"/>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rPr>
              <a:t>Defense in depth is the practice of adding multiple layers of defense for a network or system to protect it from malicious attackers. The hope is that if a hacker is able to get through one layer, they will be thwarted by the next layer and unable to get through the various methods of protection.</a:t>
            </a:r>
            <a:r>
              <a:rPr lang="en-US" dirty="0">
                <a:solidFill>
                  <a:schemeClr val="bg1"/>
                </a:solidFill>
                <a:effectLst/>
              </a:rPr>
              <a:t> </a:t>
            </a:r>
            <a:endParaRPr lang="en-US" dirty="0">
              <a:solidFill>
                <a:schemeClr val="bg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A risk assessment is included for each of the coding standards in this security policy to show the potential consequences of not addressing the standard.</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485669894"/>
              </p:ext>
            </p:extLst>
          </p:nvPr>
        </p:nvGraphicFramePr>
        <p:xfrm>
          <a:off x="3210374" y="2057401"/>
          <a:ext cx="7835225" cy="46938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87392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String Correctness –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SQL Injection–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Memory Protection–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Exception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Character Strings – L2</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Memory Management – L1</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String Correctness –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SQL Injection–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Memory Protection–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Memory Management – L1</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Character Strings – L2</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800" i="1" u="none" strike="noStrike" cap="none" dirty="0">
                          <a:solidFill>
                            <a:schemeClr val="tx1"/>
                          </a:solidFill>
                        </a:rPr>
                        <a:t>Data Type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Data Value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Assertions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Declarations and Initialization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Exception – L3</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1800" i="1" u="none" strike="noStrike" cap="none" dirty="0">
                          <a:solidFill>
                            <a:schemeClr val="tx1"/>
                          </a:solidFill>
                        </a:rPr>
                        <a:t>Data Type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Data Value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Assertions – L3</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i="1" u="none" strike="noStrike" cap="none" dirty="0">
                          <a:solidFill>
                            <a:schemeClr val="tx1"/>
                          </a:solidFill>
                        </a:rPr>
                        <a:t>Declarations and Initialization – L3</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799" y="1913206"/>
            <a:ext cx="11046655" cy="4305479"/>
          </a:xfrm>
          <a:prstGeom prst="rect">
            <a:avLst/>
          </a:prstGeom>
          <a:noFill/>
          <a:ln>
            <a:noFill/>
          </a:ln>
        </p:spPr>
        <p:txBody>
          <a:bodyPr spcFirstLastPara="1" wrap="square" lIns="91425" tIns="45700" rIns="91425" bIns="45700" anchor="t" anchorCtr="0">
            <a:normAutofit fontScale="92500"/>
          </a:bodyPr>
          <a:lstStyle/>
          <a:p>
            <a:pPr lvl="0" indent="-457200" algn="l" rtl="0">
              <a:lnSpc>
                <a:spcPct val="90000"/>
              </a:lnSpc>
              <a:spcBef>
                <a:spcPts val="0"/>
              </a:spcBef>
              <a:spcAft>
                <a:spcPts val="0"/>
              </a:spcAft>
              <a:buClr>
                <a:schemeClr val="lt1"/>
              </a:buClr>
              <a:buSzPts val="2200"/>
              <a:buAutoNum type="arabicPeriod"/>
            </a:pPr>
            <a:r>
              <a:rPr lang="en-US" b="1" dirty="0"/>
              <a:t>Validate Input </a:t>
            </a:r>
            <a:r>
              <a:rPr lang="en-US" dirty="0"/>
              <a:t>– Data Type, String Correctness, SQL Injection, Exceptions, Characters and Strings</a:t>
            </a:r>
          </a:p>
          <a:p>
            <a:pPr lvl="0" indent="-457200" algn="l" rtl="0">
              <a:lnSpc>
                <a:spcPct val="90000"/>
              </a:lnSpc>
              <a:spcBef>
                <a:spcPts val="0"/>
              </a:spcBef>
              <a:spcAft>
                <a:spcPts val="0"/>
              </a:spcAft>
              <a:buClr>
                <a:schemeClr val="lt1"/>
              </a:buClr>
              <a:buSzPts val="2200"/>
              <a:buAutoNum type="arabicPeriod"/>
            </a:pPr>
            <a:r>
              <a:rPr lang="en-US" b="1" dirty="0"/>
              <a:t>Heed Compiler Warnings </a:t>
            </a:r>
            <a:r>
              <a:rPr lang="en-US" dirty="0"/>
              <a:t>– String Correctness, Keep It Simple, Characters and Strings, Memory Management</a:t>
            </a:r>
          </a:p>
          <a:p>
            <a:pPr lvl="0" indent="-457200" algn="l" rtl="0">
              <a:lnSpc>
                <a:spcPct val="90000"/>
              </a:lnSpc>
              <a:spcBef>
                <a:spcPts val="0"/>
              </a:spcBef>
              <a:spcAft>
                <a:spcPts val="0"/>
              </a:spcAft>
              <a:buClr>
                <a:schemeClr val="lt1"/>
              </a:buClr>
              <a:buSzPts val="2200"/>
              <a:buFont typeface="+mj-lt"/>
              <a:buAutoNum type="arabicPeriod"/>
            </a:pPr>
            <a:r>
              <a:rPr lang="en-US" b="1" dirty="0"/>
              <a:t>Architect and Design for Security Policies </a:t>
            </a:r>
            <a:r>
              <a:rPr lang="en-US" dirty="0"/>
              <a:t>– Data Value, String Correctness, Assertions, Exceptions, Characters and Strings, Declaration and Initialization</a:t>
            </a:r>
          </a:p>
          <a:p>
            <a:pPr lvl="0" indent="-457200" algn="l" rtl="0">
              <a:lnSpc>
                <a:spcPct val="90000"/>
              </a:lnSpc>
              <a:spcBef>
                <a:spcPts val="0"/>
              </a:spcBef>
              <a:spcAft>
                <a:spcPts val="0"/>
              </a:spcAft>
              <a:buClr>
                <a:schemeClr val="lt1"/>
              </a:buClr>
              <a:buSzPts val="2200"/>
              <a:buFont typeface="+mj-lt"/>
              <a:buAutoNum type="arabicPeriod"/>
            </a:pPr>
            <a:r>
              <a:rPr lang="en-US" b="1" dirty="0"/>
              <a:t>Keep It Simple </a:t>
            </a:r>
            <a:r>
              <a:rPr lang="en-US" dirty="0"/>
              <a:t>– String Correctness, Memory Protection, Assertions, Exceptions, Declaration and Initialization</a:t>
            </a:r>
          </a:p>
          <a:p>
            <a:pPr lvl="0" indent="-457200" algn="l" rtl="0">
              <a:lnSpc>
                <a:spcPct val="90000"/>
              </a:lnSpc>
              <a:spcBef>
                <a:spcPts val="0"/>
              </a:spcBef>
              <a:spcAft>
                <a:spcPts val="0"/>
              </a:spcAft>
              <a:buClr>
                <a:schemeClr val="lt1"/>
              </a:buClr>
              <a:buSzPts val="2200"/>
              <a:buFont typeface="+mj-lt"/>
              <a:buAutoNum type="arabicPeriod"/>
            </a:pPr>
            <a:r>
              <a:rPr lang="en-US" b="1" dirty="0"/>
              <a:t>Default Deny</a:t>
            </a:r>
          </a:p>
          <a:p>
            <a:pPr lvl="0" indent="-457200" algn="l" rtl="0">
              <a:lnSpc>
                <a:spcPct val="90000"/>
              </a:lnSpc>
              <a:spcBef>
                <a:spcPts val="0"/>
              </a:spcBef>
              <a:spcAft>
                <a:spcPts val="0"/>
              </a:spcAft>
              <a:buClr>
                <a:schemeClr val="lt1"/>
              </a:buClr>
              <a:buSzPts val="2200"/>
              <a:buFont typeface="+mj-lt"/>
              <a:buAutoNum type="arabicPeriod"/>
            </a:pPr>
            <a:r>
              <a:rPr lang="en-US" b="1" dirty="0"/>
              <a:t>Adhere to the Principle of Least Privilege </a:t>
            </a:r>
            <a:r>
              <a:rPr lang="en-US" dirty="0"/>
              <a:t>- Assertions</a:t>
            </a:r>
          </a:p>
          <a:p>
            <a:pPr lvl="0" indent="-457200" algn="l" rtl="0">
              <a:lnSpc>
                <a:spcPct val="90000"/>
              </a:lnSpc>
              <a:spcBef>
                <a:spcPts val="0"/>
              </a:spcBef>
              <a:spcAft>
                <a:spcPts val="0"/>
              </a:spcAft>
              <a:buClr>
                <a:schemeClr val="lt1"/>
              </a:buClr>
              <a:buSzPts val="2200"/>
              <a:buFont typeface="+mj-lt"/>
              <a:buAutoNum type="arabicPeriod"/>
            </a:pPr>
            <a:r>
              <a:rPr lang="en-US" b="1" dirty="0"/>
              <a:t>Sanitize Data Sent to Other Systems </a:t>
            </a:r>
            <a:r>
              <a:rPr lang="en-US" dirty="0"/>
              <a:t>– SQL Injection, Declaration and Initialization</a:t>
            </a:r>
          </a:p>
          <a:p>
            <a:pPr lvl="0" indent="-457200" algn="l" rtl="0">
              <a:lnSpc>
                <a:spcPct val="90000"/>
              </a:lnSpc>
              <a:spcBef>
                <a:spcPts val="0"/>
              </a:spcBef>
              <a:spcAft>
                <a:spcPts val="0"/>
              </a:spcAft>
              <a:buClr>
                <a:schemeClr val="lt1"/>
              </a:buClr>
              <a:buSzPts val="2200"/>
              <a:buFont typeface="+mj-lt"/>
              <a:buAutoNum type="arabicPeriod"/>
            </a:pPr>
            <a:r>
              <a:rPr lang="en-US" b="1" dirty="0"/>
              <a:t>Practice Defense in Depth </a:t>
            </a:r>
            <a:r>
              <a:rPr lang="en-US" dirty="0"/>
              <a:t>– Memory Protection, Assertions, Exceptions</a:t>
            </a:r>
          </a:p>
          <a:p>
            <a:pPr lvl="0" indent="-457200" algn="l" rtl="0">
              <a:lnSpc>
                <a:spcPct val="90000"/>
              </a:lnSpc>
              <a:spcBef>
                <a:spcPts val="0"/>
              </a:spcBef>
              <a:spcAft>
                <a:spcPts val="0"/>
              </a:spcAft>
              <a:buClr>
                <a:schemeClr val="lt1"/>
              </a:buClr>
              <a:buSzPts val="2200"/>
              <a:buFont typeface="+mj-lt"/>
              <a:buAutoNum type="arabicPeriod"/>
            </a:pPr>
            <a:r>
              <a:rPr lang="en-US" b="1" dirty="0"/>
              <a:t>Use Effective Quality Assurance Techniques </a:t>
            </a:r>
            <a:r>
              <a:rPr lang="en-US" dirty="0"/>
              <a:t>- Memory Management</a:t>
            </a:r>
          </a:p>
          <a:p>
            <a:pPr lvl="0" indent="-457200" algn="l" rtl="0">
              <a:lnSpc>
                <a:spcPct val="90000"/>
              </a:lnSpc>
              <a:spcBef>
                <a:spcPts val="0"/>
              </a:spcBef>
              <a:spcAft>
                <a:spcPts val="0"/>
              </a:spcAft>
              <a:buClr>
                <a:schemeClr val="lt1"/>
              </a:buClr>
              <a:buSzPts val="2200"/>
              <a:buFont typeface="+mj-lt"/>
              <a:buAutoNum type="arabicPeriod"/>
            </a:pPr>
            <a:r>
              <a:rPr lang="en-US" b="1" dirty="0"/>
              <a:t>Adopt a Secure Coding Standard </a:t>
            </a:r>
            <a:r>
              <a:rPr lang="en-US" dirty="0"/>
              <a:t>– Data Type, Data Value, Memory Management</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799" y="2194560"/>
            <a:ext cx="11284875"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sz="2000" b="1" dirty="0"/>
              <a:t>Data Value</a:t>
            </a:r>
            <a:r>
              <a:rPr lang="en-US" sz="2000" dirty="0"/>
              <a:t>: Do not declare or define a reserved identifier. </a:t>
            </a:r>
            <a:r>
              <a:rPr lang="en-US" sz="2000" i="1" dirty="0"/>
              <a:t>(low severity)</a:t>
            </a:r>
          </a:p>
          <a:p>
            <a:pPr indent="-457200">
              <a:spcBef>
                <a:spcPts val="0"/>
              </a:spcBef>
              <a:buSzPts val="2000"/>
              <a:buFont typeface="Arial"/>
              <a:buAutoNum type="arabicPeriod"/>
            </a:pPr>
            <a:r>
              <a:rPr lang="en-US" sz="2000" b="1" dirty="0"/>
              <a:t>Exceptions</a:t>
            </a:r>
            <a:r>
              <a:rPr lang="en-US" sz="2000" dirty="0"/>
              <a:t>: Handle all exceptions. </a:t>
            </a:r>
            <a:r>
              <a:rPr lang="en-US" sz="2000" i="1" dirty="0"/>
              <a:t>(low severity)</a:t>
            </a:r>
          </a:p>
          <a:p>
            <a:pPr indent="-457200">
              <a:spcBef>
                <a:spcPts val="0"/>
              </a:spcBef>
              <a:buSzPts val="2000"/>
              <a:buFont typeface="Arial"/>
              <a:buAutoNum type="arabicPeriod"/>
            </a:pPr>
            <a:r>
              <a:rPr lang="en-US" sz="2000" b="1" dirty="0"/>
              <a:t>Assertions</a:t>
            </a:r>
            <a:r>
              <a:rPr lang="en-US" sz="2000" dirty="0"/>
              <a:t>: Use a static assertion to test the value of a constant expression. </a:t>
            </a:r>
            <a:r>
              <a:rPr lang="en-US" sz="2000" i="1" dirty="0"/>
              <a:t>(low severity)</a:t>
            </a:r>
          </a:p>
          <a:p>
            <a:pPr indent="-457200">
              <a:spcBef>
                <a:spcPts val="0"/>
              </a:spcBef>
              <a:buSzPts val="2000"/>
              <a:buFont typeface="Arial"/>
              <a:buAutoNum type="arabicPeriod"/>
            </a:pPr>
            <a:r>
              <a:rPr lang="en-US" sz="2000" b="1" dirty="0"/>
              <a:t>Declarations and Initialization</a:t>
            </a:r>
            <a:r>
              <a:rPr lang="en-US" sz="2000" dirty="0"/>
              <a:t>: Do not write syntactically ambiguous declarations. </a:t>
            </a:r>
            <a:r>
              <a:rPr lang="en-US" sz="2000" i="1" dirty="0"/>
              <a:t>(low severity)</a:t>
            </a:r>
          </a:p>
          <a:p>
            <a:pPr indent="-457200">
              <a:spcBef>
                <a:spcPts val="0"/>
              </a:spcBef>
              <a:buSzPts val="2000"/>
              <a:buFont typeface="Arial"/>
              <a:buAutoNum type="arabicPeriod"/>
            </a:pPr>
            <a:r>
              <a:rPr lang="en-US" sz="2000" b="1" dirty="0"/>
              <a:t>Data</a:t>
            </a:r>
            <a:r>
              <a:rPr lang="en-US" sz="2000" dirty="0"/>
              <a:t> </a:t>
            </a:r>
            <a:r>
              <a:rPr lang="en-US" sz="2000" b="1" dirty="0"/>
              <a:t>Type</a:t>
            </a:r>
            <a:r>
              <a:rPr lang="en-US" sz="2000" dirty="0"/>
              <a:t>: Do not cast to an out-of-range enumeration value. </a:t>
            </a:r>
            <a:r>
              <a:rPr lang="en-US" sz="2000" i="1" dirty="0"/>
              <a:t>(medium severity)</a:t>
            </a:r>
          </a:p>
          <a:p>
            <a:pPr lvl="0" indent="-457200" algn="l" rtl="0">
              <a:lnSpc>
                <a:spcPct val="90000"/>
              </a:lnSpc>
              <a:spcBef>
                <a:spcPts val="0"/>
              </a:spcBef>
              <a:spcAft>
                <a:spcPts val="0"/>
              </a:spcAft>
              <a:buClr>
                <a:schemeClr val="lt1"/>
              </a:buClr>
              <a:buSzPts val="2000"/>
              <a:buAutoNum type="arabicPeriod"/>
            </a:pPr>
            <a:r>
              <a:rPr lang="en-US" sz="2000" b="1" dirty="0"/>
              <a:t>String Correctness</a:t>
            </a:r>
            <a:r>
              <a:rPr lang="en-US" sz="2000" dirty="0"/>
              <a:t>: Guarantee that storage for strings has sufficient space for character data and the null terminator. </a:t>
            </a:r>
            <a:r>
              <a:rPr lang="en-US" sz="2000" i="1" dirty="0"/>
              <a:t>(high severity)</a:t>
            </a:r>
          </a:p>
          <a:p>
            <a:pPr indent="-457200">
              <a:spcBef>
                <a:spcPts val="0"/>
              </a:spcBef>
              <a:buSzPts val="2000"/>
              <a:buFont typeface="Arial"/>
              <a:buAutoNum type="arabicPeriod"/>
            </a:pPr>
            <a:r>
              <a:rPr lang="en-US" sz="2000" b="1" dirty="0"/>
              <a:t>SQL Injection</a:t>
            </a:r>
            <a:r>
              <a:rPr lang="en-US" sz="2000" dirty="0"/>
              <a:t>: Sanitize data passed to complex subsystems. </a:t>
            </a:r>
            <a:r>
              <a:rPr lang="en-US" sz="2000" i="1" dirty="0"/>
              <a:t>(high severity)</a:t>
            </a:r>
            <a:endParaRPr lang="en-US" sz="2000" dirty="0"/>
          </a:p>
          <a:p>
            <a:pPr indent="-457200">
              <a:spcBef>
                <a:spcPts val="0"/>
              </a:spcBef>
              <a:buSzPts val="2000"/>
              <a:buFont typeface="Arial"/>
              <a:buAutoNum type="arabicPeriod"/>
            </a:pPr>
            <a:r>
              <a:rPr lang="en-US" sz="2000" b="1" dirty="0"/>
              <a:t>Memory Protection</a:t>
            </a:r>
            <a:r>
              <a:rPr lang="en-US" sz="2000" dirty="0"/>
              <a:t>: Do not access freed memory. </a:t>
            </a:r>
            <a:r>
              <a:rPr lang="en-US" sz="2000" i="1" dirty="0"/>
              <a:t>(high severity)</a:t>
            </a:r>
            <a:endParaRPr lang="en-US" sz="2000" dirty="0"/>
          </a:p>
          <a:p>
            <a:pPr indent="-457200">
              <a:spcBef>
                <a:spcPts val="0"/>
              </a:spcBef>
              <a:buSzPts val="2000"/>
              <a:buFont typeface="Arial"/>
              <a:buAutoNum type="arabicPeriod"/>
            </a:pPr>
            <a:r>
              <a:rPr lang="en-US" sz="2000" b="1" dirty="0"/>
              <a:t>Characters and Strings</a:t>
            </a:r>
            <a:r>
              <a:rPr lang="en-US" sz="2000" dirty="0"/>
              <a:t>: Use valid references, pointers, and iterators to reference elements of a </a:t>
            </a:r>
            <a:r>
              <a:rPr lang="en-US" sz="2000" dirty="0" err="1"/>
              <a:t>basic_string</a:t>
            </a:r>
            <a:r>
              <a:rPr lang="en-US" sz="2000" dirty="0"/>
              <a:t>. </a:t>
            </a:r>
            <a:r>
              <a:rPr lang="en-US" sz="2000" i="1" dirty="0"/>
              <a:t>(high severity)</a:t>
            </a:r>
            <a:endParaRPr lang="en-US" sz="2000" dirty="0"/>
          </a:p>
          <a:p>
            <a:pPr indent="-457200">
              <a:spcBef>
                <a:spcPts val="0"/>
              </a:spcBef>
              <a:buSzPts val="2000"/>
              <a:buFont typeface="Arial"/>
              <a:buAutoNum type="arabicPeriod"/>
            </a:pPr>
            <a:r>
              <a:rPr lang="en-US" sz="2000" b="1" dirty="0"/>
              <a:t>Memory Management</a:t>
            </a:r>
            <a:r>
              <a:rPr lang="en-US" sz="2000" dirty="0"/>
              <a:t>: Detect and handle memory allocation errors. </a:t>
            </a:r>
            <a:r>
              <a:rPr lang="en-US" sz="2000" i="1" dirty="0"/>
              <a:t>(high severity)</a:t>
            </a:r>
            <a:endParaRPr lang="en-US" sz="2000" dirty="0"/>
          </a:p>
          <a:p>
            <a:pPr lvl="0" indent="-457200" algn="l" rtl="0">
              <a:lnSpc>
                <a:spcPct val="90000"/>
              </a:lnSpc>
              <a:spcBef>
                <a:spcPts val="0"/>
              </a:spcBef>
              <a:spcAft>
                <a:spcPts val="0"/>
              </a:spcAft>
              <a:buClr>
                <a:schemeClr val="lt1"/>
              </a:buClr>
              <a:buSzPts val="2000"/>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779814"/>
            <a:ext cx="10820400" cy="4809937"/>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SzPts val="2000"/>
            </a:pPr>
            <a:r>
              <a:rPr lang="en-US" sz="3200" dirty="0"/>
              <a:t>Encryption at Rest</a:t>
            </a:r>
          </a:p>
          <a:p>
            <a:pPr marL="742950" lvl="1" indent="-285750">
              <a:spcBef>
                <a:spcPts val="0"/>
              </a:spcBef>
              <a:buSzPts val="2000"/>
            </a:pPr>
            <a:r>
              <a:rPr lang="en-US" sz="2200" dirty="0">
                <a:effectLst/>
                <a:latin typeface="Calibri" panose="020F0502020204030204" pitchFamily="34" charset="0"/>
                <a:ea typeface="Calibri" panose="020F0502020204030204" pitchFamily="34" charset="0"/>
              </a:rPr>
              <a:t>Encryption in rest is essentially encrypting stored data. When data is “in rest”, that means it is not being actively used and is not moving between devices or networks. This data should be encrypted when put into storage and decrypted upon use with an encryption key. This ensures that if stored data is obtained by a hacker, they will not be able to decrypt it without the key.</a:t>
            </a:r>
            <a:endParaRPr lang="en-US" sz="2200" dirty="0"/>
          </a:p>
          <a:p>
            <a:pPr marL="285750" indent="-285750">
              <a:spcBef>
                <a:spcPts val="0"/>
              </a:spcBef>
              <a:buSzPts val="2000"/>
            </a:pPr>
            <a:r>
              <a:rPr lang="en-US" sz="3200" dirty="0"/>
              <a:t>Encryption at Flight</a:t>
            </a:r>
          </a:p>
          <a:p>
            <a:pPr marL="742950" lvl="1" indent="-285750">
              <a:spcBef>
                <a:spcPts val="0"/>
              </a:spcBef>
              <a:buSzPts val="2000"/>
            </a:pPr>
            <a:r>
              <a:rPr lang="en-US" sz="2200" dirty="0">
                <a:effectLst/>
                <a:latin typeface="Calibri" panose="020F0502020204030204" pitchFamily="34" charset="0"/>
                <a:ea typeface="Calibri" panose="020F0502020204030204" pitchFamily="34" charset="0"/>
              </a:rPr>
              <a:t>Encryption at flight protects data that is moving from one location to another between devices, services, or across a network or the internet. The method of transmission will change how the encryption at flight is implemented. For example, if you are sending an email with sensitive data, you could encrypt it before sending or send it securely through a service that requires recipient authentication.</a:t>
            </a:r>
            <a:endParaRPr lang="en-US" sz="2200" dirty="0"/>
          </a:p>
          <a:p>
            <a:pPr marL="285750" indent="-285750">
              <a:spcBef>
                <a:spcPts val="0"/>
              </a:spcBef>
              <a:buSzPts val="2000"/>
            </a:pPr>
            <a:r>
              <a:rPr lang="en-US" sz="3200" dirty="0"/>
              <a:t>Encryption in Use</a:t>
            </a:r>
          </a:p>
          <a:p>
            <a:pPr marL="742950" lvl="1" indent="-285750">
              <a:spcBef>
                <a:spcPts val="0"/>
              </a:spcBef>
              <a:buSzPts val="2000"/>
            </a:pPr>
            <a:r>
              <a:rPr lang="en-US" sz="2200" dirty="0">
                <a:effectLst/>
                <a:latin typeface="Calibri" panose="020F0502020204030204" pitchFamily="34" charset="0"/>
                <a:ea typeface="Calibri" panose="020F0502020204030204" pitchFamily="34" charset="0"/>
              </a:rPr>
              <a:t>Encryption in use ensures that data is secured while being used. It can use protected memory or transform the data for use. One example of this is if you are entered a password and it is hashed.</a:t>
            </a:r>
            <a:endParaRPr sz="22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lnSpcReduction="10000"/>
          </a:bodyPr>
          <a:lstStyle/>
          <a:p>
            <a:pPr marL="571500" indent="-571500">
              <a:spcBef>
                <a:spcPts val="0"/>
              </a:spcBef>
              <a:buSzPts val="2400"/>
            </a:pPr>
            <a:r>
              <a:rPr lang="en-US" sz="3200" dirty="0"/>
              <a:t>Authentication</a:t>
            </a:r>
          </a:p>
          <a:p>
            <a:pPr marL="685800" lvl="1" indent="-228600">
              <a:spcBef>
                <a:spcPts val="0"/>
              </a:spcBef>
              <a:buSzPts val="2400"/>
            </a:pPr>
            <a:r>
              <a:rPr lang="en-US" sz="2200" dirty="0">
                <a:effectLst/>
                <a:latin typeface="Calibri" panose="020F0502020204030204" pitchFamily="34" charset="0"/>
                <a:ea typeface="Calibri" panose="020F0502020204030204" pitchFamily="34" charset="0"/>
              </a:rPr>
              <a:t>Authentication is a way of determining that the user is who they say they are and that they have legitimate access to the system. Having multiple levels of authentication increases security to ensure that hackers can’t easily gain access to a user’s account.</a:t>
            </a:r>
            <a:endParaRPr lang="en-US" sz="2200" dirty="0"/>
          </a:p>
          <a:p>
            <a:pPr marL="228600" lvl="0" indent="-228600" algn="l" rtl="0">
              <a:lnSpc>
                <a:spcPct val="90000"/>
              </a:lnSpc>
              <a:spcBef>
                <a:spcPts val="0"/>
              </a:spcBef>
              <a:spcAft>
                <a:spcPts val="0"/>
              </a:spcAft>
              <a:buClr>
                <a:schemeClr val="lt1"/>
              </a:buClr>
              <a:buSzPts val="2400"/>
              <a:buChar char="•"/>
            </a:pPr>
            <a:r>
              <a:rPr lang="en-US" sz="3200" dirty="0"/>
              <a:t>Authorization</a:t>
            </a:r>
          </a:p>
          <a:p>
            <a:pPr marL="685800" lvl="1" indent="-228600">
              <a:spcBef>
                <a:spcPts val="0"/>
              </a:spcBef>
              <a:buSzPts val="2400"/>
            </a:pPr>
            <a:r>
              <a:rPr lang="en-US" sz="2200" dirty="0">
                <a:effectLst/>
                <a:latin typeface="Calibri" panose="020F0502020204030204" pitchFamily="34" charset="0"/>
                <a:ea typeface="Calibri" panose="020F0502020204030204" pitchFamily="34" charset="0"/>
              </a:rPr>
              <a:t>Authorization for certain access to a network and resources should only be granted as-needed. This is good practice for any type of software or application that a company uses because it protects sensitive information by giving access only to permitted users.</a:t>
            </a:r>
            <a:endParaRPr lang="en-US" sz="2200" dirty="0"/>
          </a:p>
          <a:p>
            <a:pPr marL="228600" lvl="0" indent="-228600" algn="l" rtl="0">
              <a:lnSpc>
                <a:spcPct val="90000"/>
              </a:lnSpc>
              <a:spcBef>
                <a:spcPts val="0"/>
              </a:spcBef>
              <a:spcAft>
                <a:spcPts val="0"/>
              </a:spcAft>
              <a:buClr>
                <a:schemeClr val="lt1"/>
              </a:buClr>
              <a:buSzPts val="2400"/>
              <a:buChar char="•"/>
            </a:pPr>
            <a:r>
              <a:rPr lang="en-US" sz="3200" dirty="0"/>
              <a:t>Accounting</a:t>
            </a:r>
          </a:p>
          <a:p>
            <a:pPr marL="685800" lvl="1" indent="-228600">
              <a:spcBef>
                <a:spcPts val="0"/>
              </a:spcBef>
              <a:buSzPts val="2400"/>
            </a:pPr>
            <a:r>
              <a:rPr lang="en-US" sz="2200" dirty="0">
                <a:effectLst/>
                <a:latin typeface="Calibri" panose="020F0502020204030204" pitchFamily="34" charset="0"/>
                <a:ea typeface="Calibri" panose="020F0502020204030204" pitchFamily="34" charset="0"/>
              </a:rPr>
              <a:t>In AAA security, Accounting is like an audit trail to show who did what in the system and when they did it. This is useful for security purposes, because if a hacker is breaching the system they can hopefully get an idea of how they got in and whose credentials they’re using.</a:t>
            </a:r>
            <a:endParaRPr lang="en-US" sz="2200" b="1" dirty="0"/>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706974" y="2400300"/>
            <a:ext cx="10820400" cy="396541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800" dirty="0"/>
              <a:t>Testers should understand how a hacker might infiltrate the system. They can work with developers to identify weak areas that could more easily be attacked and secure those areas. </a:t>
            </a:r>
          </a:p>
          <a:p>
            <a:pPr marL="0" lvl="0" indent="0" algn="l" rtl="0">
              <a:lnSpc>
                <a:spcPct val="90000"/>
              </a:lnSpc>
              <a:spcBef>
                <a:spcPts val="1000"/>
              </a:spcBef>
              <a:spcAft>
                <a:spcPts val="0"/>
              </a:spcAft>
              <a:buSzPts val="1800"/>
              <a:buNone/>
            </a:pPr>
            <a:endParaRPr lang="en-US" sz="2800" dirty="0"/>
          </a:p>
          <a:p>
            <a:pPr marL="0" lvl="0" indent="0" algn="l" rtl="0">
              <a:lnSpc>
                <a:spcPct val="90000"/>
              </a:lnSpc>
              <a:spcBef>
                <a:spcPts val="1000"/>
              </a:spcBef>
              <a:spcAft>
                <a:spcPts val="0"/>
              </a:spcAft>
              <a:buSzPts val="1800"/>
              <a:buNone/>
            </a:pPr>
            <a:r>
              <a:rPr lang="en-US" sz="2800" dirty="0"/>
              <a:t>One way to ensure that security is prioritized early on is to make use of penetration testing. You can utilize black box, white box, or gray box for this type of test.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706974" y="2269671"/>
            <a:ext cx="10820400" cy="40960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Black Box Testing:</a:t>
            </a:r>
          </a:p>
          <a:p>
            <a:pPr marL="0" lvl="0" indent="0" algn="l" rtl="0">
              <a:lnSpc>
                <a:spcPct val="90000"/>
              </a:lnSpc>
              <a:spcBef>
                <a:spcPts val="1000"/>
              </a:spcBef>
              <a:spcAft>
                <a:spcPts val="0"/>
              </a:spcAft>
              <a:buSzPts val="1800"/>
              <a:buNone/>
            </a:pPr>
            <a:endParaRPr lang="en-US" sz="3200" dirty="0"/>
          </a:p>
          <a:p>
            <a:pPr marL="0" lvl="0" indent="0" algn="l" rtl="0">
              <a:lnSpc>
                <a:spcPct val="90000"/>
              </a:lnSpc>
              <a:spcBef>
                <a:spcPts val="1000"/>
              </a:spcBef>
              <a:spcAft>
                <a:spcPts val="0"/>
              </a:spcAft>
              <a:buSzPts val="1800"/>
              <a:buNone/>
            </a:pPr>
            <a:r>
              <a:rPr lang="en-US" sz="2400" dirty="0"/>
              <a:t>A “black box” is a device where you can see the inputs and outputs, but not the internal workings. Black box testing, therefore, involves submitting various inputs to view the outputs and make sure that there aren’t any bugs or unwanted responses. This is a good way to view the system from a hacker’s point of view, since they may not have access to the inner workings of the system.</a:t>
            </a:r>
          </a:p>
          <a:p>
            <a:pPr marL="0" lvl="0" indent="0" algn="l" rtl="0">
              <a:lnSpc>
                <a:spcPct val="90000"/>
              </a:lnSpc>
              <a:spcBef>
                <a:spcPts val="1000"/>
              </a:spcBef>
              <a:spcAft>
                <a:spcPts val="0"/>
              </a:spcAft>
              <a:buSzPts val="1800"/>
              <a:buNone/>
            </a:pPr>
            <a:endParaRPr lang="en-US" sz="2400" dirty="0"/>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880369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345</TotalTime>
  <Words>3699</Words>
  <Application>Microsoft Macintosh PowerPoint</Application>
  <PresentationFormat>Widescreen</PresentationFormat>
  <Paragraphs>216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Gothic</vt:lpstr>
      <vt:lpstr>Times New Roman</vt:lpstr>
      <vt:lpstr>Calibri</vt:lpstr>
      <vt:lpstr>Arial</vt:lpstr>
      <vt:lpstr>Symbol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Ashli Campbell</cp:lastModifiedBy>
  <cp:revision>8</cp:revision>
  <dcterms:created xsi:type="dcterms:W3CDTF">2020-08-19T17:59:24Z</dcterms:created>
  <dcterms:modified xsi:type="dcterms:W3CDTF">2022-10-23T01:59:34Z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