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07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79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90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2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5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99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24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52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7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8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9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66601-1771-4AC2-86FE-EE67C07DFFDC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ABB6-8DC2-48DC-9837-F2A01189DE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331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000.tinyupload.com/index.php?file_id=1016361428913952229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000.tinyupload.com/?file_id=10163614289139522296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COVID Simulation Visualization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@EC_GO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9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Hazard Radius</a:t>
            </a:r>
            <a:endParaRPr lang="en-CA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2438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5405" y="2082675"/>
            <a:ext cx="747358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	</a:t>
            </a:r>
            <a:r>
              <a:rPr lang="en-CA" dirty="0" smtClean="0"/>
              <a:t>- the larger this is, the more likely the collisions (infections)</a:t>
            </a:r>
          </a:p>
          <a:p>
            <a:r>
              <a:rPr lang="en-CA" b="1" dirty="0"/>
              <a:t>	</a:t>
            </a:r>
            <a:r>
              <a:rPr lang="en-CA" b="1" dirty="0" smtClean="0"/>
              <a:t>- so decreasing this can reduce transmission to GREENs</a:t>
            </a:r>
          </a:p>
          <a:p>
            <a:r>
              <a:rPr lang="en-CA" b="1" dirty="0"/>
              <a:t>	</a:t>
            </a:r>
            <a:r>
              <a:rPr lang="en-CA" dirty="0" smtClean="0"/>
              <a:t>- this can be done in the course of running the model</a:t>
            </a:r>
          </a:p>
          <a:p>
            <a:r>
              <a:rPr lang="en-CA" b="1" dirty="0"/>
              <a:t>	</a:t>
            </a:r>
            <a:r>
              <a:rPr lang="en-CA" dirty="0" smtClean="0"/>
              <a:t>- and watching the change in the CHARTs and counts</a:t>
            </a:r>
          </a:p>
          <a:p>
            <a:endParaRPr lang="en-CA" dirty="0"/>
          </a:p>
          <a:p>
            <a:r>
              <a:rPr lang="en-CA" dirty="0" smtClean="0"/>
              <a:t>EXAMPLES – follow in real time by downloading CovidSim.html</a:t>
            </a:r>
          </a:p>
          <a:p>
            <a:endParaRPr lang="en-CA" dirty="0"/>
          </a:p>
          <a:p>
            <a:r>
              <a:rPr lang="en-CA" dirty="0" smtClean="0"/>
              <a:t>	here: </a:t>
            </a:r>
            <a:r>
              <a:rPr lang="en-CA" dirty="0">
                <a:hlinkClick r:id="rId3"/>
              </a:rPr>
              <a:t>http://s000.tinyupload.com/?file_id=10163614289139522296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	</a:t>
            </a:r>
            <a:r>
              <a:rPr lang="en-CA" dirty="0" smtClean="0"/>
              <a:t>OPEN in a browser like CHROME or FIREFOX, EDGE</a:t>
            </a:r>
          </a:p>
        </p:txBody>
      </p:sp>
    </p:spTree>
    <p:extLst>
      <p:ext uri="{BB962C8B-B14F-4D97-AF65-F5344CB8AC3E}">
        <p14:creationId xmlns:p14="http://schemas.microsoft.com/office/powerpoint/2010/main" val="20774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Trial 1 – High Hazard Radius Low Travel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87460"/>
            <a:ext cx="766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400 BLUES=1 </a:t>
            </a:r>
            <a:r>
              <a:rPr lang="en-CA" dirty="0" smtClean="0">
                <a:solidFill>
                  <a:srgbClr val="FF0000"/>
                </a:solidFill>
              </a:rPr>
              <a:t>TRAVEL=1</a:t>
            </a:r>
            <a:r>
              <a:rPr lang="en-CA" dirty="0" smtClean="0"/>
              <a:t> Incubation=2 Infectious Days=2 </a:t>
            </a:r>
            <a:r>
              <a:rPr lang="en-CA" dirty="0" smtClean="0">
                <a:solidFill>
                  <a:srgbClr val="FF0000"/>
                </a:solidFill>
              </a:rPr>
              <a:t>Hazard=14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1656184" cy="166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652338"/>
            <a:ext cx="1630983" cy="157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40569"/>
            <a:ext cx="1641227" cy="159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804" y="3419708"/>
            <a:ext cx="704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       10 days                                    25 days                                      50 days</a:t>
            </a:r>
          </a:p>
          <a:p>
            <a:r>
              <a:rPr lang="en-CA" dirty="0"/>
              <a:t> </a:t>
            </a:r>
            <a:r>
              <a:rPr lang="en-CA" dirty="0" smtClean="0"/>
              <a:t>     localized                               still localized                            self-limiting     </a:t>
            </a:r>
            <a:endParaRPr lang="en-CA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293096"/>
            <a:ext cx="7665816" cy="168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1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4" y="59526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Trial 2 – Medium Hazard Radius High Travel</a:t>
            </a:r>
            <a:endParaRPr lang="en-C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34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400 BLUES=1 </a:t>
            </a:r>
            <a:r>
              <a:rPr lang="en-CA" dirty="0" smtClean="0">
                <a:solidFill>
                  <a:srgbClr val="FF0000"/>
                </a:solidFill>
              </a:rPr>
              <a:t>TRAVEL=40</a:t>
            </a:r>
            <a:r>
              <a:rPr lang="en-CA" dirty="0" smtClean="0"/>
              <a:t> Incubation=2   Infectious=2 </a:t>
            </a:r>
            <a:r>
              <a:rPr lang="en-CA" dirty="0" smtClean="0">
                <a:solidFill>
                  <a:srgbClr val="FF0000"/>
                </a:solidFill>
              </a:rPr>
              <a:t>Hazard=10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804" y="3284984"/>
            <a:ext cx="7041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                      10 days                                                                               25 days</a:t>
            </a:r>
          </a:p>
          <a:p>
            <a:r>
              <a:rPr lang="en-CA" sz="1400" dirty="0"/>
              <a:t> </a:t>
            </a:r>
            <a:r>
              <a:rPr lang="en-CA" sz="1400" dirty="0" smtClean="0"/>
              <a:t>              widely dispersed                                                        few uninfected left (31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2866"/>
            <a:ext cx="2613854" cy="1644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1607247"/>
            <a:ext cx="2599893" cy="16200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2" y="3933056"/>
            <a:ext cx="7179558" cy="154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3313" y="5746781"/>
            <a:ext cx="608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decrease in new rates is due to </a:t>
            </a:r>
            <a:r>
              <a:rPr lang="en-CA" dirty="0" smtClean="0">
                <a:solidFill>
                  <a:srgbClr val="FF0000"/>
                </a:solidFill>
              </a:rPr>
              <a:t>running out </a:t>
            </a:r>
            <a:r>
              <a:rPr lang="en-CA" dirty="0" smtClean="0"/>
              <a:t>of </a:t>
            </a:r>
            <a:r>
              <a:rPr lang="en-CA" dirty="0" err="1" smtClean="0"/>
              <a:t>susceptibles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7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84" y="59526"/>
            <a:ext cx="8229600" cy="1143000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Trial 2a – Test running out hypothesis</a:t>
            </a:r>
            <a:endParaRPr lang="en-CA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052736"/>
            <a:ext cx="751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</a:t>
            </a:r>
            <a:r>
              <a:rPr lang="en-CA" dirty="0" smtClean="0">
                <a:solidFill>
                  <a:srgbClr val="FF0000"/>
                </a:solidFill>
              </a:rPr>
              <a:t>1600</a:t>
            </a:r>
            <a:r>
              <a:rPr lang="en-CA" dirty="0" smtClean="0"/>
              <a:t> BLUES=1 </a:t>
            </a:r>
            <a:r>
              <a:rPr lang="en-CA" dirty="0" smtClean="0">
                <a:solidFill>
                  <a:srgbClr val="FF0000"/>
                </a:solidFill>
              </a:rPr>
              <a:t>TRAVEL=40</a:t>
            </a:r>
            <a:r>
              <a:rPr lang="en-CA" dirty="0" smtClean="0"/>
              <a:t> Incubation=2   Infectious=2 </a:t>
            </a:r>
            <a:r>
              <a:rPr lang="en-CA" dirty="0" smtClean="0">
                <a:solidFill>
                  <a:srgbClr val="FF0000"/>
                </a:solidFill>
              </a:rPr>
              <a:t>Hazard=10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1622674"/>
            <a:ext cx="34279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SAME PARAMETERS LARGER POPULATION</a:t>
            </a:r>
          </a:p>
          <a:p>
            <a:endParaRPr lang="en-CA" sz="1400" dirty="0" smtClean="0"/>
          </a:p>
          <a:p>
            <a:r>
              <a:rPr lang="en-CA" sz="1400" dirty="0" smtClean="0"/>
              <a:t>25 days</a:t>
            </a:r>
          </a:p>
          <a:p>
            <a:r>
              <a:rPr lang="en-CA" sz="1400" dirty="0" smtClean="0"/>
              <a:t>561 GREENS left from 1600</a:t>
            </a:r>
          </a:p>
          <a:p>
            <a:r>
              <a:rPr lang="en-CA" sz="1400" dirty="0" smtClean="0"/>
              <a:t>288 YELLOWS (incubating)</a:t>
            </a:r>
          </a:p>
          <a:p>
            <a:r>
              <a:rPr lang="en-CA" sz="1400" dirty="0" smtClean="0"/>
              <a:t>327 BLUEs (infective but not detected)</a:t>
            </a:r>
          </a:p>
          <a:p>
            <a:r>
              <a:rPr lang="en-CA" sz="1400" dirty="0" smtClean="0"/>
              <a:t>424 REDS (infective and detected)</a:t>
            </a:r>
          </a:p>
          <a:p>
            <a:endParaRPr lang="en-CA" sz="1400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517232"/>
            <a:ext cx="676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Obviously, the rates are still increasing and these parameters were not</a:t>
            </a:r>
          </a:p>
          <a:p>
            <a:r>
              <a:rPr lang="en-CA" dirty="0" smtClean="0"/>
              <a:t>self-limiting except for </a:t>
            </a:r>
            <a:r>
              <a:rPr lang="en-CA" dirty="0" err="1" smtClean="0"/>
              <a:t>susceptibles</a:t>
            </a:r>
            <a:endParaRPr lang="en-CA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3109249" cy="191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4" y="3715555"/>
            <a:ext cx="6986612" cy="1520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32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Rampant Epidemic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51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</a:t>
            </a:r>
            <a:r>
              <a:rPr lang="en-CA" dirty="0">
                <a:solidFill>
                  <a:srgbClr val="FF0000"/>
                </a:solidFill>
              </a:rPr>
              <a:t>3</a:t>
            </a:r>
            <a:r>
              <a:rPr lang="en-CA" dirty="0" smtClean="0">
                <a:solidFill>
                  <a:srgbClr val="FF0000"/>
                </a:solidFill>
              </a:rPr>
              <a:t>600</a:t>
            </a:r>
            <a:r>
              <a:rPr lang="en-CA" dirty="0" smtClean="0"/>
              <a:t> BLUES=5 </a:t>
            </a:r>
            <a:r>
              <a:rPr lang="en-CA" dirty="0" smtClean="0">
                <a:solidFill>
                  <a:srgbClr val="FF0000"/>
                </a:solidFill>
              </a:rPr>
              <a:t>TRAVEL=30</a:t>
            </a:r>
            <a:r>
              <a:rPr lang="en-CA" dirty="0" smtClean="0"/>
              <a:t> Incubation5   Infectious=5 </a:t>
            </a:r>
            <a:r>
              <a:rPr lang="en-CA" dirty="0" smtClean="0">
                <a:solidFill>
                  <a:srgbClr val="FF0000"/>
                </a:solidFill>
              </a:rPr>
              <a:t>Hazard=10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772815"/>
            <a:ext cx="3312368" cy="222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39532" y="1916832"/>
            <a:ext cx="3431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After 10 cycles</a:t>
            </a:r>
          </a:p>
          <a:p>
            <a:r>
              <a:rPr lang="en-CA" dirty="0"/>
              <a:t> </a:t>
            </a:r>
            <a:r>
              <a:rPr lang="en-CA" dirty="0" smtClean="0"/>
              <a:t>    widely dispersed</a:t>
            </a:r>
          </a:p>
          <a:p>
            <a:r>
              <a:rPr lang="en-CA" dirty="0"/>
              <a:t> </a:t>
            </a:r>
            <a:r>
              <a:rPr lang="en-CA" dirty="0" smtClean="0"/>
              <a:t>    only 77 REDs</a:t>
            </a:r>
          </a:p>
          <a:p>
            <a:r>
              <a:rPr lang="en-CA" dirty="0"/>
              <a:t> </a:t>
            </a:r>
            <a:r>
              <a:rPr lang="en-CA" dirty="0" smtClean="0"/>
              <a:t>    but 127 BLUEs</a:t>
            </a:r>
          </a:p>
          <a:p>
            <a:r>
              <a:rPr lang="en-CA" dirty="0"/>
              <a:t> </a:t>
            </a:r>
            <a:r>
              <a:rPr lang="en-CA" dirty="0" smtClean="0"/>
              <a:t>    and 1528 YELLOWS (incubating)</a:t>
            </a:r>
          </a:p>
          <a:p>
            <a:r>
              <a:rPr lang="en-CA" dirty="0"/>
              <a:t> </a:t>
            </a:r>
            <a:r>
              <a:rPr lang="en-CA" dirty="0" smtClean="0"/>
              <a:t>    with 1868 GREENs left (of 3600)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46386"/>
            <a:ext cx="6796207" cy="1477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5877272"/>
            <a:ext cx="7538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The Total Case pattern is familiar – and the new cases do not seem remarkable</a:t>
            </a:r>
          </a:p>
          <a:p>
            <a:r>
              <a:rPr lang="en-CA" dirty="0"/>
              <a:t> </a:t>
            </a:r>
            <a:r>
              <a:rPr lang="en-CA" dirty="0" smtClean="0"/>
              <a:t>    but the day over day new-case rise  has </a:t>
            </a:r>
            <a:r>
              <a:rPr lang="en-CA" dirty="0" smtClean="0">
                <a:solidFill>
                  <a:srgbClr val="FF0000"/>
                </a:solidFill>
              </a:rPr>
              <a:t>reached 35%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4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Rampant Epidemic + Intervention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10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Population = 3600 BLUES=5 </a:t>
            </a:r>
            <a:r>
              <a:rPr lang="en-CA" dirty="0" smtClean="0">
                <a:solidFill>
                  <a:srgbClr val="FF0000"/>
                </a:solidFill>
              </a:rPr>
              <a:t>TRAVEL=0</a:t>
            </a:r>
            <a:r>
              <a:rPr lang="en-CA" dirty="0" smtClean="0"/>
              <a:t> Incubation5   Infectious=5 </a:t>
            </a:r>
            <a:r>
              <a:rPr lang="en-CA" dirty="0" smtClean="0">
                <a:solidFill>
                  <a:srgbClr val="FF0000"/>
                </a:solidFill>
              </a:rPr>
              <a:t>Hazard=1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9532" y="1772816"/>
            <a:ext cx="30362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Change parameters at cycle 10</a:t>
            </a:r>
          </a:p>
          <a:p>
            <a:r>
              <a:rPr lang="en-CA" sz="1600" dirty="0" smtClean="0"/>
              <a:t>Now at cycle 25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  (ORANGES are inert REDs)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  Total of 77 REDs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  only 9 BLUEs</a:t>
            </a:r>
          </a:p>
          <a:p>
            <a:r>
              <a:rPr lang="en-CA" sz="1600" dirty="0" smtClean="0"/>
              <a:t>     only 3 YELLOWS (incubating)</a:t>
            </a:r>
          </a:p>
          <a:p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  and 1721 GREENs left (of 3600</a:t>
            </a:r>
            <a:r>
              <a:rPr lang="en-CA" dirty="0" smtClean="0"/>
              <a:t>)</a:t>
            </a:r>
            <a:endParaRPr lang="en-CA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877272"/>
            <a:ext cx="7153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Intervention was at </a:t>
            </a:r>
            <a:r>
              <a:rPr lang="en-CA" dirty="0" smtClean="0">
                <a:solidFill>
                  <a:srgbClr val="FF0000"/>
                </a:solidFill>
              </a:rPr>
              <a:t>Day10</a:t>
            </a:r>
            <a:r>
              <a:rPr lang="en-CA" dirty="0" smtClean="0"/>
              <a:t> – and the massive surge following that is due to</a:t>
            </a:r>
          </a:p>
          <a:p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dirty="0" smtClean="0">
                <a:solidFill>
                  <a:srgbClr val="FF0000"/>
                </a:solidFill>
              </a:rPr>
              <a:t>    all the infected and incubating that existed at time of intervention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3341988" cy="22987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21088"/>
            <a:ext cx="7383568" cy="158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835696" y="4811580"/>
            <a:ext cx="0" cy="7200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5231" y="4857500"/>
            <a:ext cx="0" cy="7200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92280" y="4809603"/>
            <a:ext cx="0" cy="7200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3608" y="4532604"/>
            <a:ext cx="954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rgbClr val="FF0000"/>
                </a:solidFill>
              </a:rPr>
              <a:t>Intervention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1051153" y="1628800"/>
            <a:ext cx="76480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Thank you for your attention</a:t>
            </a:r>
          </a:p>
          <a:p>
            <a:endParaRPr lang="en-CA" sz="1600" dirty="0"/>
          </a:p>
          <a:p>
            <a:r>
              <a:rPr lang="en-CA" sz="1600" dirty="0" smtClean="0"/>
              <a:t>You can download the CovidSim.html from this link:</a:t>
            </a:r>
            <a:endParaRPr lang="en-CA" sz="1600" dirty="0"/>
          </a:p>
          <a:p>
            <a:r>
              <a:rPr lang="en-CA" sz="1600" dirty="0">
                <a:hlinkClick r:id="rId2"/>
              </a:rPr>
              <a:t>http://s000.tinyupload.com/?</a:t>
            </a:r>
            <a:r>
              <a:rPr lang="en-CA" sz="1600" dirty="0" smtClean="0">
                <a:hlinkClick r:id="rId2"/>
              </a:rPr>
              <a:t>file_id=10163614289139522296</a:t>
            </a:r>
            <a:endParaRPr lang="en-CA" sz="1600" dirty="0" smtClean="0"/>
          </a:p>
          <a:p>
            <a:r>
              <a:rPr lang="en-CA" sz="1600" dirty="0" smtClean="0"/>
              <a:t>which takes you to a tinyupload.com page with the actual link</a:t>
            </a:r>
          </a:p>
          <a:p>
            <a:endParaRPr lang="en-CA" sz="1600" dirty="0" smtClean="0"/>
          </a:p>
          <a:p>
            <a:r>
              <a:rPr lang="en-CA" sz="1600" dirty="0" smtClean="0"/>
              <a:t>If you need to contact me, try @EC_GO on twitter</a:t>
            </a:r>
          </a:p>
          <a:p>
            <a:endParaRPr lang="en-CA" sz="1600" dirty="0" smtClean="0"/>
          </a:p>
          <a:p>
            <a:endParaRPr lang="en-CA" sz="1600" dirty="0"/>
          </a:p>
          <a:p>
            <a:endParaRPr lang="en-CA" sz="1600" dirty="0"/>
          </a:p>
          <a:p>
            <a:r>
              <a:rPr lang="en-CA" dirty="0" smtClean="0">
                <a:solidFill>
                  <a:srgbClr val="C00000"/>
                </a:solidFill>
              </a:rPr>
              <a:t>PLEASE feel free to modify the </a:t>
            </a:r>
            <a:r>
              <a:rPr lang="en-CA" dirty="0" err="1" smtClean="0">
                <a:solidFill>
                  <a:srgbClr val="C00000"/>
                </a:solidFill>
              </a:rPr>
              <a:t>Javascript</a:t>
            </a:r>
            <a:r>
              <a:rPr lang="en-CA" dirty="0" smtClean="0">
                <a:solidFill>
                  <a:srgbClr val="C00000"/>
                </a:solidFill>
              </a:rPr>
              <a:t> code for improvements (</a:t>
            </a:r>
            <a:r>
              <a:rPr lang="en-CA" dirty="0" err="1" smtClean="0">
                <a:solidFill>
                  <a:srgbClr val="C00000"/>
                </a:solidFill>
              </a:rPr>
              <a:t>eg</a:t>
            </a:r>
            <a:r>
              <a:rPr lang="en-CA" dirty="0" smtClean="0">
                <a:solidFill>
                  <a:srgbClr val="C00000"/>
                </a:solidFill>
              </a:rPr>
              <a:t> animation)</a:t>
            </a:r>
          </a:p>
          <a:p>
            <a:r>
              <a:rPr lang="en-CA" dirty="0">
                <a:solidFill>
                  <a:srgbClr val="C00000"/>
                </a:solidFill>
              </a:rPr>
              <a:t>	</a:t>
            </a:r>
            <a:r>
              <a:rPr lang="en-CA" dirty="0" smtClean="0">
                <a:solidFill>
                  <a:srgbClr val="C00000"/>
                </a:solidFill>
              </a:rPr>
              <a:t>and to pass this presentation and the </a:t>
            </a:r>
            <a:r>
              <a:rPr lang="en-CA" dirty="0" err="1" smtClean="0">
                <a:solidFill>
                  <a:srgbClr val="C00000"/>
                </a:solidFill>
              </a:rPr>
              <a:t>CovidSim</a:t>
            </a:r>
            <a:r>
              <a:rPr lang="en-CA" dirty="0" smtClean="0">
                <a:solidFill>
                  <a:srgbClr val="C00000"/>
                </a:solidFill>
              </a:rPr>
              <a:t> on to others</a:t>
            </a:r>
          </a:p>
          <a:p>
            <a:endParaRPr lang="en-CA" sz="1600" dirty="0"/>
          </a:p>
          <a:p>
            <a:endParaRPr lang="en-CA" sz="1600" dirty="0" smtClean="0"/>
          </a:p>
          <a:p>
            <a:endParaRPr lang="en-CA" sz="1600" dirty="0"/>
          </a:p>
          <a:p>
            <a:r>
              <a:rPr lang="en-CA" sz="1600" dirty="0" smtClean="0"/>
              <a:t>PS see next slide for explanation of VECTOR and MODE of transmission</a:t>
            </a:r>
          </a:p>
        </p:txBody>
      </p:sp>
    </p:spTree>
    <p:extLst>
      <p:ext uri="{BB962C8B-B14F-4D97-AF65-F5344CB8AC3E}">
        <p14:creationId xmlns:p14="http://schemas.microsoft.com/office/powerpoint/2010/main" val="37424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 and Vector</a:t>
            </a:r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4429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MODE is more important – to model whether the infectivity increases</a:t>
            </a:r>
          </a:p>
          <a:p>
            <a:r>
              <a:rPr lang="en-CA" dirty="0"/>
              <a:t> </a:t>
            </a:r>
            <a:r>
              <a:rPr lang="en-CA" dirty="0" smtClean="0"/>
              <a:t>       after turning BLUE (becoming able to spread)</a:t>
            </a:r>
          </a:p>
          <a:p>
            <a:endParaRPr lang="en-CA" dirty="0"/>
          </a:p>
          <a:p>
            <a:r>
              <a:rPr lang="en-CA" dirty="0"/>
              <a:t> </a:t>
            </a:r>
            <a:r>
              <a:rPr lang="en-CA" dirty="0" smtClean="0"/>
              <a:t>       default set at MODE=3 with daily increase rate of 1.1 (10% compounded)</a:t>
            </a:r>
          </a:p>
          <a:p>
            <a:r>
              <a:rPr lang="en-CA" dirty="0" smtClean="0"/>
              <a:t>        other MODES are:</a:t>
            </a:r>
          </a:p>
          <a:p>
            <a:r>
              <a:rPr lang="en-CA" dirty="0"/>
              <a:t>	</a:t>
            </a:r>
            <a:r>
              <a:rPr lang="en-CA" dirty="0" smtClean="0"/>
              <a:t>	0      constant infectivity</a:t>
            </a:r>
          </a:p>
          <a:p>
            <a:r>
              <a:rPr lang="en-CA" dirty="0"/>
              <a:t>	</a:t>
            </a:r>
            <a:r>
              <a:rPr lang="en-CA" dirty="0" smtClean="0"/>
              <a:t>	1      over duration of being BLUE, infectivity increases </a:t>
            </a:r>
          </a:p>
          <a:p>
            <a:r>
              <a:rPr lang="en-CA" dirty="0"/>
              <a:t>	</a:t>
            </a:r>
            <a:r>
              <a:rPr lang="en-CA" dirty="0" smtClean="0"/>
              <a:t>	        linearly so the total increase is 2X</a:t>
            </a:r>
          </a:p>
          <a:p>
            <a:r>
              <a:rPr lang="en-CA" dirty="0"/>
              <a:t>	</a:t>
            </a:r>
            <a:r>
              <a:rPr lang="en-CA" dirty="0" smtClean="0"/>
              <a:t>	2      same as [1] but the total increase is 3X</a:t>
            </a:r>
          </a:p>
          <a:p>
            <a:endParaRPr lang="en-CA" dirty="0"/>
          </a:p>
          <a:p>
            <a:r>
              <a:rPr lang="en-CA" dirty="0" smtClean="0"/>
              <a:t>VECTOR – for visualizing DISTANCE travelled, shows the line and direction</a:t>
            </a:r>
          </a:p>
          <a:p>
            <a:r>
              <a:rPr lang="en-CA" dirty="0"/>
              <a:t>	</a:t>
            </a:r>
            <a:r>
              <a:rPr lang="en-CA" dirty="0" smtClean="0"/>
              <a:t>taken from the last position of an entity….and two ORANGE and</a:t>
            </a:r>
          </a:p>
          <a:p>
            <a:r>
              <a:rPr lang="en-CA" dirty="0"/>
              <a:t>	</a:t>
            </a:r>
            <a:r>
              <a:rPr lang="en-CA" dirty="0" smtClean="0"/>
              <a:t>one BLACK entity are there for tracking….the colors in VECTOR are</a:t>
            </a:r>
          </a:p>
          <a:p>
            <a:r>
              <a:rPr lang="en-CA" dirty="0"/>
              <a:t>	</a:t>
            </a:r>
            <a:r>
              <a:rPr lang="en-CA" dirty="0" smtClean="0"/>
              <a:t>otherwise related to distance travelled, not infection status</a:t>
            </a:r>
          </a:p>
          <a:p>
            <a:endParaRPr lang="en-CA" dirty="0"/>
          </a:p>
          <a:p>
            <a:r>
              <a:rPr lang="en-CA" dirty="0" smtClean="0"/>
              <a:t>	BEST TO IGNORE VECTOR AND LET IT BE “N”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13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Consider a population of uninfected GREENS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76" y="1844824"/>
            <a:ext cx="3913187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5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If one turns BLUE (</a:t>
            </a:r>
            <a:r>
              <a:rPr lang="en-CA" dirty="0" smtClean="0">
                <a:solidFill>
                  <a:srgbClr val="FF0000"/>
                </a:solidFill>
              </a:rPr>
              <a:t>spreader</a:t>
            </a:r>
            <a:r>
              <a:rPr lang="en-CA" dirty="0" smtClean="0"/>
              <a:t>)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89" y="1484784"/>
            <a:ext cx="3567113" cy="34686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4" y="5305921"/>
            <a:ext cx="47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MODEL IS: IF NO CONTACT, NO TRANSMISSION!!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51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GREENs touched by BLUE</a:t>
            </a:r>
            <a:br>
              <a:rPr lang="en-CA" dirty="0" smtClean="0"/>
            </a:br>
            <a:r>
              <a:rPr lang="en-CA" dirty="0" smtClean="0"/>
              <a:t>turn YELLOW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3733015" cy="320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94227" y="4684494"/>
            <a:ext cx="606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INFECTED AND WILL INCUBATE FOR [days] before turning BLUE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30125"/>
            <a:ext cx="26955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96441" y="5431221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Can set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53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BLUES turn RED after </a:t>
            </a:r>
            <a:r>
              <a:rPr lang="en-CA" dirty="0" smtClean="0">
                <a:solidFill>
                  <a:srgbClr val="FF0000"/>
                </a:solidFill>
              </a:rPr>
              <a:t>their days are up</a:t>
            </a:r>
            <a:br>
              <a:rPr lang="en-CA" dirty="0" smtClean="0">
                <a:solidFill>
                  <a:srgbClr val="FF0000"/>
                </a:solidFill>
              </a:rPr>
            </a:br>
            <a:r>
              <a:rPr lang="en-CA" sz="2700" dirty="0" smtClean="0"/>
              <a:t>(models symptomatic of </a:t>
            </a:r>
            <a:r>
              <a:rPr lang="en-CA" sz="2700" dirty="0" err="1" smtClean="0"/>
              <a:t>pos</a:t>
            </a:r>
            <a:r>
              <a:rPr lang="en-CA" sz="2700" dirty="0" smtClean="0"/>
              <a:t> test)</a:t>
            </a:r>
            <a:endParaRPr lang="en-CA" sz="2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772816"/>
            <a:ext cx="3255640" cy="29825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5301208"/>
            <a:ext cx="30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REDs are </a:t>
            </a:r>
            <a:r>
              <a:rPr lang="en-CA" dirty="0" smtClean="0">
                <a:solidFill>
                  <a:srgbClr val="FF0000"/>
                </a:solidFill>
              </a:rPr>
              <a:t>SPREADERS </a:t>
            </a:r>
            <a:r>
              <a:rPr lang="en-CA" dirty="0" smtClean="0"/>
              <a:t>for [days]</a:t>
            </a:r>
            <a:endParaRPr lang="en-CA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46" y="5090586"/>
            <a:ext cx="23336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0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REDs turn orange and INERT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2655256" cy="25691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2843808" y="2708920"/>
            <a:ext cx="1080120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9672" y="4711083"/>
            <a:ext cx="642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NO LONGER A TRANSMITTER IN CIRCULATION IN THE POPULATION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7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 START</a:t>
            </a:r>
            <a:endParaRPr lang="en-CA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282701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9952" y="1700808"/>
            <a:ext cx="390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1. INITIALIZE POPULATION (max = 7000)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800809" y="2445958"/>
            <a:ext cx="4239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2. Add number of BLUE transmitters (default = 7)</a:t>
            </a:r>
            <a:endParaRPr lang="en-CA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00809" y="2778798"/>
            <a:ext cx="58920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smtClean="0"/>
              <a:t>3. ADVANCE each day manually by clicking on the “CLICK ME” button</a:t>
            </a:r>
          </a:p>
          <a:p>
            <a:r>
              <a:rPr lang="en-CA" sz="1600" dirty="0"/>
              <a:t>	</a:t>
            </a:r>
            <a:r>
              <a:rPr lang="en-CA" sz="1600" dirty="0" smtClean="0"/>
              <a:t>- each entity moves a random amount, and collisions are</a:t>
            </a:r>
          </a:p>
          <a:p>
            <a:r>
              <a:rPr lang="en-CA" sz="1600" dirty="0"/>
              <a:t>	</a:t>
            </a:r>
            <a:r>
              <a:rPr lang="en-CA" sz="1600" dirty="0" smtClean="0"/>
              <a:t>  detected for transitions if any</a:t>
            </a:r>
          </a:p>
          <a:p>
            <a:endParaRPr lang="en-CA" sz="1600" dirty="0"/>
          </a:p>
          <a:p>
            <a:r>
              <a:rPr lang="en-CA" sz="1600" dirty="0" smtClean="0"/>
              <a:t>The default FULL MENU looks like this (left half)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0765" y="496049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and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9" y="4102237"/>
            <a:ext cx="5629316" cy="8001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9" y="5329830"/>
            <a:ext cx="7153327" cy="7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DAILY COUNTS each CLICK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58009"/>
            <a:ext cx="3883025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3648" y="2564904"/>
            <a:ext cx="60000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EACH time you click, the counter advances by one time period</a:t>
            </a:r>
          </a:p>
          <a:p>
            <a:endParaRPr lang="en-CA" dirty="0"/>
          </a:p>
          <a:p>
            <a:r>
              <a:rPr lang="en-CA" dirty="0" smtClean="0"/>
              <a:t>Each time period shows, at its beginning, the numbers of:</a:t>
            </a:r>
          </a:p>
          <a:p>
            <a:endParaRPr lang="en-CA" dirty="0" smtClean="0"/>
          </a:p>
          <a:p>
            <a:r>
              <a:rPr lang="en-CA" dirty="0"/>
              <a:t>	</a:t>
            </a:r>
            <a:r>
              <a:rPr lang="en-CA" dirty="0" smtClean="0"/>
              <a:t>GREENS – still not infected</a:t>
            </a:r>
          </a:p>
          <a:p>
            <a:r>
              <a:rPr lang="en-CA" dirty="0"/>
              <a:t>	</a:t>
            </a:r>
            <a:r>
              <a:rPr lang="en-CA" dirty="0" smtClean="0"/>
              <a:t>YELLOWS – infected and incubating</a:t>
            </a:r>
          </a:p>
          <a:p>
            <a:r>
              <a:rPr lang="en-CA" dirty="0"/>
              <a:t>	</a:t>
            </a:r>
            <a:r>
              <a:rPr lang="en-CA" dirty="0" smtClean="0"/>
              <a:t>BLUES – infected and capable of spreading</a:t>
            </a:r>
          </a:p>
          <a:p>
            <a:r>
              <a:rPr lang="en-CA" dirty="0"/>
              <a:t>	</a:t>
            </a:r>
            <a:r>
              <a:rPr lang="en-CA" dirty="0" smtClean="0"/>
              <a:t>REDs – detected (symptoms or test) but still</a:t>
            </a:r>
          </a:p>
          <a:p>
            <a:r>
              <a:rPr lang="en-CA" dirty="0"/>
              <a:t>	</a:t>
            </a:r>
            <a:r>
              <a:rPr lang="en-CA" dirty="0" smtClean="0"/>
              <a:t>	spreading until they turn ORANGE (inert)</a:t>
            </a:r>
          </a:p>
          <a:p>
            <a:r>
              <a:rPr lang="en-CA" dirty="0" smtClean="0"/>
              <a:t>	          - presently this count includes ORANGEs</a:t>
            </a:r>
          </a:p>
          <a:p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12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Visualize Data as Charts</a:t>
            </a:r>
            <a:endParaRPr lang="en-CA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9" y="2780928"/>
            <a:ext cx="8026152" cy="17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095" y="2132856"/>
            <a:ext cx="664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AT ANY TIME, CLICK ON “SHOW CHARTS” AND </a:t>
            </a:r>
            <a:r>
              <a:rPr lang="en-CA" dirty="0" smtClean="0">
                <a:solidFill>
                  <a:srgbClr val="FF0000"/>
                </a:solidFill>
              </a:rPr>
              <a:t>SCROLL DOWN </a:t>
            </a:r>
            <a:r>
              <a:rPr lang="en-CA" dirty="0" smtClean="0"/>
              <a:t>TO SEE</a:t>
            </a:r>
            <a:endParaRPr lang="en-CA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24384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5013176"/>
            <a:ext cx="747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YOU CAN CHANGE THE PARAMETERS AT ANY STEP AND WATCH THE EPIDEMIC</a:t>
            </a:r>
          </a:p>
          <a:p>
            <a:r>
              <a:rPr lang="en-CA" dirty="0" smtClean="0"/>
              <a:t>SPEED UP OR SLOW DOWN but </a:t>
            </a:r>
            <a:r>
              <a:rPr lang="en-CA" u="sng" dirty="0" smtClean="0"/>
              <a:t>the charts do not update automatically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40128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570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COVID Simulation Visualization</vt:lpstr>
      <vt:lpstr>Consider a population of uninfected GREENS</vt:lpstr>
      <vt:lpstr>If one turns BLUE (spreader)</vt:lpstr>
      <vt:lpstr>GREENs touched by BLUE turn YELLOW</vt:lpstr>
      <vt:lpstr>BLUES turn RED after their days are up (models symptomatic of pos test)</vt:lpstr>
      <vt:lpstr>REDs turn orange and INERT</vt:lpstr>
      <vt:lpstr>TO START</vt:lpstr>
      <vt:lpstr>DAILY COUNTS each CLICK</vt:lpstr>
      <vt:lpstr>Visualize Data as Charts</vt:lpstr>
      <vt:lpstr>Hazard Radius</vt:lpstr>
      <vt:lpstr>Trial 1 – High Hazard Radius Low Travel</vt:lpstr>
      <vt:lpstr>Trial 2 – Medium Hazard Radius High Travel</vt:lpstr>
      <vt:lpstr>Trial 2a – Test running out hypothesis</vt:lpstr>
      <vt:lpstr>Rampant Epidemic</vt:lpstr>
      <vt:lpstr>Rampant Epidemic + Intervention</vt:lpstr>
      <vt:lpstr>CONCLUSION</vt:lpstr>
      <vt:lpstr>MODE and Vector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Simulation Visualization</dc:title>
  <dc:creator>Ernie Chang</dc:creator>
  <cp:lastModifiedBy>Ernie Chang</cp:lastModifiedBy>
  <cp:revision>24</cp:revision>
  <dcterms:created xsi:type="dcterms:W3CDTF">2020-04-02T21:39:17Z</dcterms:created>
  <dcterms:modified xsi:type="dcterms:W3CDTF">2020-04-06T17:05:04Z</dcterms:modified>
</cp:coreProperties>
</file>