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8" r:id="rId4"/>
    <p:sldId id="259" r:id="rId5"/>
    <p:sldId id="260" r:id="rId6"/>
    <p:sldId id="261" r:id="rId7"/>
    <p:sldId id="264" r:id="rId8"/>
    <p:sldId id="265" r:id="rId9"/>
    <p:sldId id="269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777" y="-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6E069-7C67-4DB6-9687-40C993102A94}" type="datetimeFigureOut">
              <a:rPr lang="en-CA" smtClean="0"/>
              <a:t>2020-07-22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57001-6464-4452-8596-E88D99D592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57683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6E069-7C67-4DB6-9687-40C993102A94}" type="datetimeFigureOut">
              <a:rPr lang="en-CA" smtClean="0"/>
              <a:t>2020-07-22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57001-6464-4452-8596-E88D99D592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88505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6E069-7C67-4DB6-9687-40C993102A94}" type="datetimeFigureOut">
              <a:rPr lang="en-CA" smtClean="0"/>
              <a:t>2020-07-22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57001-6464-4452-8596-E88D99D592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80450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6E069-7C67-4DB6-9687-40C993102A94}" type="datetimeFigureOut">
              <a:rPr lang="en-CA" smtClean="0"/>
              <a:t>2020-07-22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57001-6464-4452-8596-E88D99D592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12990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6E069-7C67-4DB6-9687-40C993102A94}" type="datetimeFigureOut">
              <a:rPr lang="en-CA" smtClean="0"/>
              <a:t>2020-07-22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57001-6464-4452-8596-E88D99D592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90250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6E069-7C67-4DB6-9687-40C993102A94}" type="datetimeFigureOut">
              <a:rPr lang="en-CA" smtClean="0"/>
              <a:t>2020-07-22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57001-6464-4452-8596-E88D99D592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39897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6E069-7C67-4DB6-9687-40C993102A94}" type="datetimeFigureOut">
              <a:rPr lang="en-CA" smtClean="0"/>
              <a:t>2020-07-22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57001-6464-4452-8596-E88D99D592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49078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6E069-7C67-4DB6-9687-40C993102A94}" type="datetimeFigureOut">
              <a:rPr lang="en-CA" smtClean="0"/>
              <a:t>2020-07-22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57001-6464-4452-8596-E88D99D592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58218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6E069-7C67-4DB6-9687-40C993102A94}" type="datetimeFigureOut">
              <a:rPr lang="en-CA" smtClean="0"/>
              <a:t>2020-07-22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57001-6464-4452-8596-E88D99D592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18761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6E069-7C67-4DB6-9687-40C993102A94}" type="datetimeFigureOut">
              <a:rPr lang="en-CA" smtClean="0"/>
              <a:t>2020-07-22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57001-6464-4452-8596-E88D99D592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57757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6E069-7C67-4DB6-9687-40C993102A94}" type="datetimeFigureOut">
              <a:rPr lang="en-CA" smtClean="0"/>
              <a:t>2020-07-22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57001-6464-4452-8596-E88D99D592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989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6E069-7C67-4DB6-9687-40C993102A94}" type="datetimeFigureOut">
              <a:rPr lang="en-CA" smtClean="0"/>
              <a:t>2020-07-22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157001-6464-4452-8596-E88D99D592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9988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Agent Based Model</a:t>
            </a:r>
            <a:br>
              <a:rPr lang="en-CA" dirty="0" smtClean="0"/>
            </a:br>
            <a:r>
              <a:rPr lang="en-CA" dirty="0" smtClean="0"/>
              <a:t>for Covid-19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CA" dirty="0" smtClean="0"/>
              <a:t>PIMS Conference June 22, 2020</a:t>
            </a:r>
          </a:p>
          <a:p>
            <a:endParaRPr lang="en-CA" dirty="0"/>
          </a:p>
          <a:p>
            <a:r>
              <a:rPr lang="en-CA" dirty="0" smtClean="0"/>
              <a:t>Ernie Chang, MD PhD</a:t>
            </a:r>
          </a:p>
          <a:p>
            <a:r>
              <a:rPr lang="en-CA" dirty="0" smtClean="0"/>
              <a:t>Victoria BC</a:t>
            </a:r>
          </a:p>
        </p:txBody>
      </p:sp>
    </p:spTree>
    <p:extLst>
      <p:ext uri="{BB962C8B-B14F-4D97-AF65-F5344CB8AC3E}">
        <p14:creationId xmlns:p14="http://schemas.microsoft.com/office/powerpoint/2010/main" val="766771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GOALS TODAY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700808"/>
            <a:ext cx="8229600" cy="4525963"/>
          </a:xfrm>
        </p:spPr>
        <p:txBody>
          <a:bodyPr/>
          <a:lstStyle/>
          <a:p>
            <a:r>
              <a:rPr lang="en-CA" dirty="0" smtClean="0"/>
              <a:t>The Fixed Universe Agent Based </a:t>
            </a:r>
            <a:r>
              <a:rPr lang="en-CA" dirty="0" err="1" smtClean="0"/>
              <a:t>CovidSim</a:t>
            </a:r>
            <a:r>
              <a:rPr lang="en-CA" dirty="0" smtClean="0"/>
              <a:t> tool</a:t>
            </a:r>
          </a:p>
          <a:p>
            <a:pPr marL="0" indent="0">
              <a:buNone/>
            </a:pPr>
            <a:endParaRPr lang="en-CA" dirty="0" smtClean="0"/>
          </a:p>
          <a:p>
            <a:r>
              <a:rPr lang="en-CA" dirty="0" smtClean="0"/>
              <a:t>R0 as a bridge </a:t>
            </a:r>
          </a:p>
          <a:p>
            <a:pPr marL="0" indent="0">
              <a:buNone/>
            </a:pPr>
            <a:endParaRPr lang="en-CA" dirty="0" smtClean="0"/>
          </a:p>
          <a:p>
            <a:r>
              <a:rPr lang="en-CA" dirty="0" err="1" smtClean="0"/>
              <a:t>CovidSimMV</a:t>
            </a:r>
            <a:r>
              <a:rPr lang="en-CA" dirty="0" smtClean="0"/>
              <a:t> multiverse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50440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Fundamentals</a:t>
            </a:r>
            <a:endParaRPr lang="en-CA" dirty="0"/>
          </a:p>
        </p:txBody>
      </p:sp>
      <p:sp>
        <p:nvSpPr>
          <p:cNvPr id="3" name="Oval 2"/>
          <p:cNvSpPr/>
          <p:nvPr/>
        </p:nvSpPr>
        <p:spPr>
          <a:xfrm>
            <a:off x="1328307" y="1508321"/>
            <a:ext cx="576064" cy="57606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Oval 3"/>
          <p:cNvSpPr/>
          <p:nvPr/>
        </p:nvSpPr>
        <p:spPr>
          <a:xfrm>
            <a:off x="1340024" y="2312807"/>
            <a:ext cx="576064" cy="57606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Oval 4"/>
          <p:cNvSpPr/>
          <p:nvPr/>
        </p:nvSpPr>
        <p:spPr>
          <a:xfrm>
            <a:off x="1401884" y="3140968"/>
            <a:ext cx="576064" cy="576064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Oval 5"/>
          <p:cNvSpPr/>
          <p:nvPr/>
        </p:nvSpPr>
        <p:spPr>
          <a:xfrm>
            <a:off x="1403648" y="3933056"/>
            <a:ext cx="576064" cy="57606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Oval 6"/>
          <p:cNvSpPr/>
          <p:nvPr/>
        </p:nvSpPr>
        <p:spPr>
          <a:xfrm>
            <a:off x="1401884" y="4767911"/>
            <a:ext cx="576064" cy="57606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TextBox 7"/>
          <p:cNvSpPr txBox="1"/>
          <p:nvPr/>
        </p:nvSpPr>
        <p:spPr>
          <a:xfrm>
            <a:off x="2267744" y="1556792"/>
            <a:ext cx="568863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Uninfected – susceptible</a:t>
            </a:r>
          </a:p>
          <a:p>
            <a:endParaRPr lang="en-CA" dirty="0"/>
          </a:p>
          <a:p>
            <a:endParaRPr lang="en-CA" dirty="0" smtClean="0"/>
          </a:p>
          <a:p>
            <a:r>
              <a:rPr lang="en-CA" dirty="0" smtClean="0"/>
              <a:t>Incubating</a:t>
            </a:r>
          </a:p>
          <a:p>
            <a:endParaRPr lang="en-CA" dirty="0"/>
          </a:p>
          <a:p>
            <a:endParaRPr lang="en-CA" dirty="0" smtClean="0"/>
          </a:p>
          <a:p>
            <a:r>
              <a:rPr lang="en-CA" dirty="0" smtClean="0"/>
              <a:t>Asymptomatic infectious</a:t>
            </a:r>
          </a:p>
          <a:p>
            <a:endParaRPr lang="en-CA" dirty="0"/>
          </a:p>
          <a:p>
            <a:endParaRPr lang="en-CA" dirty="0" smtClean="0"/>
          </a:p>
          <a:p>
            <a:r>
              <a:rPr lang="en-CA" dirty="0" smtClean="0"/>
              <a:t>Symptomatic or Positive Test</a:t>
            </a:r>
          </a:p>
          <a:p>
            <a:endParaRPr lang="en-CA" dirty="0"/>
          </a:p>
          <a:p>
            <a:endParaRPr lang="en-CA" dirty="0" smtClean="0"/>
          </a:p>
          <a:p>
            <a:r>
              <a:rPr lang="en-CA" dirty="0" smtClean="0"/>
              <a:t>Removed from circulating population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47607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Dynamics</a:t>
            </a:r>
            <a:endParaRPr lang="en-CA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613991"/>
            <a:ext cx="7776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 smtClean="0"/>
              <a:t>Overlap between persons’ Hazard Diameters</a:t>
            </a:r>
            <a:endParaRPr lang="en-CA" sz="2400" dirty="0"/>
          </a:p>
        </p:txBody>
      </p:sp>
      <p:sp>
        <p:nvSpPr>
          <p:cNvPr id="4" name="Oval 3"/>
          <p:cNvSpPr/>
          <p:nvPr/>
        </p:nvSpPr>
        <p:spPr>
          <a:xfrm>
            <a:off x="971600" y="2492896"/>
            <a:ext cx="576064" cy="57606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Oval 4"/>
          <p:cNvSpPr/>
          <p:nvPr/>
        </p:nvSpPr>
        <p:spPr>
          <a:xfrm>
            <a:off x="1331640" y="2185986"/>
            <a:ext cx="57606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TextBox 5"/>
          <p:cNvSpPr txBox="1"/>
          <p:nvPr/>
        </p:nvSpPr>
        <p:spPr>
          <a:xfrm>
            <a:off x="2411760" y="2348880"/>
            <a:ext cx="4074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The larger the more likely to have contact</a:t>
            </a:r>
            <a:endParaRPr lang="en-CA" dirty="0"/>
          </a:p>
        </p:txBody>
      </p:sp>
      <p:sp>
        <p:nvSpPr>
          <p:cNvPr id="7" name="Oval 6"/>
          <p:cNvSpPr/>
          <p:nvPr/>
        </p:nvSpPr>
        <p:spPr>
          <a:xfrm>
            <a:off x="755576" y="3645024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Oval 7"/>
          <p:cNvSpPr/>
          <p:nvPr/>
        </p:nvSpPr>
        <p:spPr>
          <a:xfrm>
            <a:off x="1691680" y="3645024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0" name="Straight Arrow Connector 9"/>
          <p:cNvCxnSpPr>
            <a:stCxn id="7" idx="6"/>
            <a:endCxn id="8" idx="2"/>
          </p:cNvCxnSpPr>
          <p:nvPr/>
        </p:nvCxnSpPr>
        <p:spPr>
          <a:xfrm>
            <a:off x="1259632" y="3897052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627784" y="3716707"/>
            <a:ext cx="4670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Movement – if everyone is still, no contact at all</a:t>
            </a:r>
            <a:endParaRPr lang="en-CA" dirty="0"/>
          </a:p>
        </p:txBody>
      </p:sp>
      <p:sp>
        <p:nvSpPr>
          <p:cNvPr id="12" name="Oval 11"/>
          <p:cNvSpPr/>
          <p:nvPr/>
        </p:nvSpPr>
        <p:spPr>
          <a:xfrm>
            <a:off x="784934" y="4725144"/>
            <a:ext cx="504056" cy="504056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Oval 12"/>
          <p:cNvSpPr/>
          <p:nvPr/>
        </p:nvSpPr>
        <p:spPr>
          <a:xfrm>
            <a:off x="1721038" y="4725144"/>
            <a:ext cx="504056" cy="50405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4" name="Straight Arrow Connector 13"/>
          <p:cNvCxnSpPr>
            <a:stCxn id="12" idx="6"/>
            <a:endCxn id="13" idx="2"/>
          </p:cNvCxnSpPr>
          <p:nvPr/>
        </p:nvCxnSpPr>
        <p:spPr>
          <a:xfrm>
            <a:off x="1288990" y="4977172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699792" y="4722678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Durations – the longer the more contagion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62670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Parameters</a:t>
            </a:r>
            <a:endParaRPr lang="en-CA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1628800"/>
            <a:ext cx="6544292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Size – the smaller the less vulnerable; the larger the more infectious</a:t>
            </a:r>
          </a:p>
          <a:p>
            <a:r>
              <a:rPr lang="en-CA" dirty="0"/>
              <a:t> </a:t>
            </a:r>
            <a:r>
              <a:rPr lang="en-CA" dirty="0" smtClean="0"/>
              <a:t>       -  we can incorporate age-based risk</a:t>
            </a:r>
          </a:p>
          <a:p>
            <a:endParaRPr lang="en-CA" dirty="0"/>
          </a:p>
          <a:p>
            <a:r>
              <a:rPr lang="en-CA" dirty="0" smtClean="0"/>
              <a:t>Distance  – a parameter which reflects the mingling of persons</a:t>
            </a:r>
          </a:p>
          <a:p>
            <a:r>
              <a:rPr lang="en-CA" dirty="0"/>
              <a:t> </a:t>
            </a:r>
            <a:r>
              <a:rPr lang="en-CA" dirty="0" smtClean="0"/>
              <a:t>        and </a:t>
            </a:r>
            <a:r>
              <a:rPr lang="en-CA" dirty="0" err="1" smtClean="0"/>
              <a:t>infectives</a:t>
            </a:r>
            <a:endParaRPr lang="en-CA" dirty="0" smtClean="0"/>
          </a:p>
          <a:p>
            <a:endParaRPr lang="en-CA" dirty="0"/>
          </a:p>
          <a:p>
            <a:r>
              <a:rPr lang="en-CA" dirty="0" smtClean="0"/>
              <a:t>Duration of incubation, infective periods</a:t>
            </a:r>
          </a:p>
          <a:p>
            <a:endParaRPr lang="en-CA" dirty="0" smtClean="0"/>
          </a:p>
          <a:p>
            <a:endParaRPr lang="en-CA" dirty="0"/>
          </a:p>
          <a:p>
            <a:r>
              <a:rPr lang="en-CA" dirty="0" smtClean="0"/>
              <a:t>Population + size relates to density </a:t>
            </a:r>
          </a:p>
          <a:p>
            <a:endParaRPr lang="en-CA" dirty="0"/>
          </a:p>
          <a:p>
            <a:endParaRPr lang="en-CA" dirty="0" smtClean="0"/>
          </a:p>
          <a:p>
            <a:r>
              <a:rPr lang="en-CA" dirty="0" smtClean="0"/>
              <a:t>	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10734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Policies</a:t>
            </a:r>
            <a:endParaRPr lang="en-CA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1916832"/>
            <a:ext cx="705678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Shelter in place – make everyone smaller</a:t>
            </a:r>
          </a:p>
          <a:p>
            <a:endParaRPr lang="en-CA" dirty="0"/>
          </a:p>
          <a:p>
            <a:r>
              <a:rPr lang="en-CA" dirty="0" smtClean="0"/>
              <a:t>Age-based risk – gradation of sizes</a:t>
            </a:r>
          </a:p>
          <a:p>
            <a:endParaRPr lang="en-CA" dirty="0"/>
          </a:p>
          <a:p>
            <a:r>
              <a:rPr lang="en-CA" dirty="0" smtClean="0"/>
              <a:t>More testing – reduces infective period</a:t>
            </a:r>
          </a:p>
          <a:p>
            <a:endParaRPr lang="en-CA" dirty="0"/>
          </a:p>
          <a:p>
            <a:r>
              <a:rPr lang="en-CA" dirty="0" smtClean="0"/>
              <a:t>Travel restrictions – distance travelled by persons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38656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FIRST EXAMPLE</a:t>
            </a:r>
            <a:endParaRPr lang="en-CA" dirty="0"/>
          </a:p>
        </p:txBody>
      </p:sp>
      <p:sp>
        <p:nvSpPr>
          <p:cNvPr id="3" name="TextBox 2"/>
          <p:cNvSpPr txBox="1"/>
          <p:nvPr/>
        </p:nvSpPr>
        <p:spPr>
          <a:xfrm>
            <a:off x="827584" y="1844824"/>
            <a:ext cx="712879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Rampant Epidemic</a:t>
            </a:r>
          </a:p>
          <a:p>
            <a:r>
              <a:rPr lang="en-CA" dirty="0" smtClean="0"/>
              <a:t>Population 1600</a:t>
            </a:r>
          </a:p>
          <a:p>
            <a:r>
              <a:rPr lang="en-CA" dirty="0" smtClean="0"/>
              <a:t>Hazard Size: 7</a:t>
            </a:r>
          </a:p>
          <a:p>
            <a:r>
              <a:rPr lang="en-CA" dirty="0" smtClean="0"/>
              <a:t>Travel: 40</a:t>
            </a:r>
          </a:p>
          <a:p>
            <a:r>
              <a:rPr lang="en-CA" dirty="0" smtClean="0"/>
              <a:t>Incubation: 7</a:t>
            </a:r>
          </a:p>
          <a:p>
            <a:r>
              <a:rPr lang="en-CA" dirty="0" smtClean="0"/>
              <a:t>Infections Days: 5</a:t>
            </a:r>
          </a:p>
          <a:p>
            <a:r>
              <a:rPr lang="en-CA" dirty="0" smtClean="0"/>
              <a:t>Red Days : 1</a:t>
            </a:r>
          </a:p>
          <a:p>
            <a:endParaRPr lang="en-CA" dirty="0"/>
          </a:p>
          <a:p>
            <a:r>
              <a:rPr lang="en-CA" dirty="0" smtClean="0"/>
              <a:t>INTRODUCE 5 </a:t>
            </a:r>
            <a:r>
              <a:rPr lang="en-CA" dirty="0" err="1" smtClean="0"/>
              <a:t>infectives</a:t>
            </a:r>
            <a:r>
              <a:rPr lang="en-CA" dirty="0" smtClean="0"/>
              <a:t> at t=0</a:t>
            </a:r>
          </a:p>
          <a:p>
            <a:endParaRPr lang="en-CA" dirty="0"/>
          </a:p>
          <a:p>
            <a:r>
              <a:rPr lang="en-CA" dirty="0" smtClean="0"/>
              <a:t>When Green </a:t>
            </a:r>
            <a:r>
              <a:rPr lang="en-CA" dirty="0" err="1" smtClean="0"/>
              <a:t>popn</a:t>
            </a:r>
            <a:r>
              <a:rPr lang="en-CA" dirty="0" smtClean="0"/>
              <a:t> gets to 50% we will intervene by restricting motion and exposure</a:t>
            </a:r>
          </a:p>
        </p:txBody>
      </p:sp>
    </p:spTree>
    <p:extLst>
      <p:ext uri="{BB962C8B-B14F-4D97-AF65-F5344CB8AC3E}">
        <p14:creationId xmlns:p14="http://schemas.microsoft.com/office/powerpoint/2010/main" val="3700557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R0 as Bridge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So how does ABM reflect the real world</a:t>
            </a:r>
          </a:p>
          <a:p>
            <a:r>
              <a:rPr lang="en-CA" dirty="0" smtClean="0"/>
              <a:t>We can consider the ABM as a world under glass that we can conduct trials</a:t>
            </a:r>
          </a:p>
          <a:p>
            <a:r>
              <a:rPr lang="en-CA" dirty="0" smtClean="0"/>
              <a:t>Link to calculation of R0</a:t>
            </a:r>
          </a:p>
          <a:p>
            <a:endParaRPr lang="en-CA" dirty="0"/>
          </a:p>
          <a:p>
            <a:r>
              <a:rPr lang="en-CA" dirty="0" smtClean="0"/>
              <a:t>The heart and soul of epidemiology math models is R0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79071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CovidSimMV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sz="2400" dirty="0" smtClean="0"/>
              <a:t>Multiple universes – may have intrinsic mingle and risks </a:t>
            </a:r>
            <a:r>
              <a:rPr lang="en-CA" sz="2400" dirty="0" err="1" smtClean="0"/>
              <a:t>eg</a:t>
            </a:r>
            <a:r>
              <a:rPr lang="en-CA" sz="2400" dirty="0" smtClean="0"/>
              <a:t> skating rink, enclosed spaces, poor ventilation</a:t>
            </a:r>
          </a:p>
          <a:p>
            <a:r>
              <a:rPr lang="en-CA" sz="2400" dirty="0" smtClean="0"/>
              <a:t>Need to look at the multiple venues that people use over time</a:t>
            </a:r>
          </a:p>
          <a:p>
            <a:r>
              <a:rPr lang="en-CA" sz="2400" dirty="0" err="1" smtClean="0"/>
              <a:t>CovidSimMV</a:t>
            </a:r>
            <a:r>
              <a:rPr lang="en-CA" sz="2400" dirty="0" smtClean="0"/>
              <a:t> supports:</a:t>
            </a:r>
          </a:p>
          <a:p>
            <a:pPr lvl="1"/>
            <a:r>
              <a:rPr lang="en-CA" sz="2000" dirty="0" smtClean="0"/>
              <a:t>Movement schedule by DD:HH ETA and ETD </a:t>
            </a:r>
          </a:p>
          <a:p>
            <a:pPr lvl="1"/>
            <a:r>
              <a:rPr lang="en-CA" sz="2000" dirty="0" smtClean="0"/>
              <a:t>Roles affect movement</a:t>
            </a:r>
          </a:p>
          <a:p>
            <a:pPr lvl="1"/>
            <a:r>
              <a:rPr lang="en-CA" sz="2000" dirty="0" smtClean="0"/>
              <a:t>Degree of overlap in Hazard space as proxy for viral load</a:t>
            </a:r>
          </a:p>
          <a:p>
            <a:pPr lvl="1"/>
            <a:r>
              <a:rPr lang="en-CA" sz="2000" dirty="0" smtClean="0"/>
              <a:t>Persons carry their viral states </a:t>
            </a:r>
          </a:p>
          <a:p>
            <a:pPr lvl="1"/>
            <a:r>
              <a:rPr lang="en-CA" sz="2000" dirty="0" smtClean="0"/>
              <a:t>Risks (age, co-morbidity, race, PPE, </a:t>
            </a:r>
            <a:r>
              <a:rPr lang="en-CA" sz="2000" dirty="0" err="1" smtClean="0"/>
              <a:t>etc</a:t>
            </a:r>
            <a:r>
              <a:rPr lang="en-CA" sz="2000" dirty="0" smtClean="0"/>
              <a:t>) can add</a:t>
            </a:r>
          </a:p>
          <a:p>
            <a:r>
              <a:rPr lang="en-CA" dirty="0" smtClean="0"/>
              <a:t>Can see graphs dynamically locally or as multiverse</a:t>
            </a:r>
          </a:p>
        </p:txBody>
      </p:sp>
    </p:spTree>
    <p:extLst>
      <p:ext uri="{BB962C8B-B14F-4D97-AF65-F5344CB8AC3E}">
        <p14:creationId xmlns:p14="http://schemas.microsoft.com/office/powerpoint/2010/main" val="50897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3820</TotalTime>
  <Words>319</Words>
  <Application>Microsoft Office PowerPoint</Application>
  <PresentationFormat>On-screen Show (4:3)</PresentationFormat>
  <Paragraphs>81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Agent Based Model for Covid-19</vt:lpstr>
      <vt:lpstr>GOALS TODAY</vt:lpstr>
      <vt:lpstr>Fundamentals</vt:lpstr>
      <vt:lpstr>Dynamics</vt:lpstr>
      <vt:lpstr>Parameters</vt:lpstr>
      <vt:lpstr>Policies</vt:lpstr>
      <vt:lpstr>FIRST EXAMPLE</vt:lpstr>
      <vt:lpstr>R0 as Bridge</vt:lpstr>
      <vt:lpstr>CovidSimMV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Agent Based Model for Covid-19</dc:title>
  <dc:creator>Ernie Chang</dc:creator>
  <cp:lastModifiedBy>Ernie Chang</cp:lastModifiedBy>
  <cp:revision>11</cp:revision>
  <dcterms:created xsi:type="dcterms:W3CDTF">2020-06-18T20:40:17Z</dcterms:created>
  <dcterms:modified xsi:type="dcterms:W3CDTF">2020-07-23T01:38:45Z</dcterms:modified>
</cp:coreProperties>
</file>