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3" r:id="rId6"/>
    <p:sldId id="264" r:id="rId7"/>
    <p:sldId id="265" r:id="rId8"/>
    <p:sldId id="260"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56"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B5ED05D7-F5FD-4949-AF20-1C5655B2BF45}" type="datetimeFigureOut">
              <a:rPr lang="en-CA" smtClean="0"/>
              <a:t>2020-07-21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4238563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5ED05D7-F5FD-4949-AF20-1C5655B2BF45}" type="datetimeFigureOut">
              <a:rPr lang="en-CA" smtClean="0"/>
              <a:t>2020-07-21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241381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5ED05D7-F5FD-4949-AF20-1C5655B2BF45}" type="datetimeFigureOut">
              <a:rPr lang="en-CA" smtClean="0"/>
              <a:t>2020-07-21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426941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5ED05D7-F5FD-4949-AF20-1C5655B2BF45}" type="datetimeFigureOut">
              <a:rPr lang="en-CA" smtClean="0"/>
              <a:t>2020-07-21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1531166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ED05D7-F5FD-4949-AF20-1C5655B2BF45}" type="datetimeFigureOut">
              <a:rPr lang="en-CA" smtClean="0"/>
              <a:t>2020-07-21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3199367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B5ED05D7-F5FD-4949-AF20-1C5655B2BF45}" type="datetimeFigureOut">
              <a:rPr lang="en-CA" smtClean="0"/>
              <a:t>2020-07-21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219666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B5ED05D7-F5FD-4949-AF20-1C5655B2BF45}" type="datetimeFigureOut">
              <a:rPr lang="en-CA" smtClean="0"/>
              <a:t>2020-07-21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3822922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B5ED05D7-F5FD-4949-AF20-1C5655B2BF45}" type="datetimeFigureOut">
              <a:rPr lang="en-CA" smtClean="0"/>
              <a:t>2020-07-21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3262574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D05D7-F5FD-4949-AF20-1C5655B2BF45}" type="datetimeFigureOut">
              <a:rPr lang="en-CA" smtClean="0"/>
              <a:t>2020-07-21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3849655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ED05D7-F5FD-4949-AF20-1C5655B2BF45}" type="datetimeFigureOut">
              <a:rPr lang="en-CA" smtClean="0"/>
              <a:t>2020-07-21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431581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ED05D7-F5FD-4949-AF20-1C5655B2BF45}" type="datetimeFigureOut">
              <a:rPr lang="en-CA" smtClean="0"/>
              <a:t>2020-07-21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1841581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D05D7-F5FD-4949-AF20-1C5655B2BF45}" type="datetimeFigureOut">
              <a:rPr lang="en-CA" smtClean="0"/>
              <a:t>2020-07-21</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BDD157-62F4-4583-A477-ECB985A36F38}" type="slidenum">
              <a:rPr lang="en-CA" smtClean="0"/>
              <a:t>‹#›</a:t>
            </a:fld>
            <a:endParaRPr lang="en-CA"/>
          </a:p>
        </p:txBody>
      </p:sp>
    </p:spTree>
    <p:extLst>
      <p:ext uri="{BB962C8B-B14F-4D97-AF65-F5344CB8AC3E}">
        <p14:creationId xmlns:p14="http://schemas.microsoft.com/office/powerpoint/2010/main" val="326284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smtClean="0"/>
              <a:t>CovidSim</a:t>
            </a:r>
            <a:r>
              <a:rPr lang="en-CA" dirty="0" smtClean="0"/>
              <a:t> - </a:t>
            </a:r>
            <a:r>
              <a:rPr lang="en-CA" dirty="0" err="1" smtClean="0"/>
              <a:t>CovidSimMV</a:t>
            </a:r>
            <a:endParaRPr lang="en-CA" dirty="0"/>
          </a:p>
        </p:txBody>
      </p:sp>
      <p:sp>
        <p:nvSpPr>
          <p:cNvPr id="3" name="Subtitle 2"/>
          <p:cNvSpPr>
            <a:spLocks noGrp="1"/>
          </p:cNvSpPr>
          <p:nvPr>
            <p:ph type="subTitle" idx="1"/>
          </p:nvPr>
        </p:nvSpPr>
        <p:spPr/>
        <p:txBody>
          <a:bodyPr/>
          <a:lstStyle/>
          <a:p>
            <a:r>
              <a:rPr lang="en-CA" dirty="0" smtClean="0"/>
              <a:t>July 10, 2020</a:t>
            </a:r>
            <a:endParaRPr lang="en-CA" dirty="0"/>
          </a:p>
        </p:txBody>
      </p:sp>
    </p:spTree>
    <p:extLst>
      <p:ext uri="{BB962C8B-B14F-4D97-AF65-F5344CB8AC3E}">
        <p14:creationId xmlns:p14="http://schemas.microsoft.com/office/powerpoint/2010/main" val="353200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 - </a:t>
            </a:r>
            <a:r>
              <a:rPr lang="en-CA" dirty="0" err="1" smtClean="0"/>
              <a:t>CovidSim</a:t>
            </a:r>
            <a:endParaRPr lang="en-CA" dirty="0"/>
          </a:p>
        </p:txBody>
      </p:sp>
      <p:sp>
        <p:nvSpPr>
          <p:cNvPr id="3" name="Content Placeholder 2"/>
          <p:cNvSpPr>
            <a:spLocks noGrp="1"/>
          </p:cNvSpPr>
          <p:nvPr>
            <p:ph idx="1"/>
          </p:nvPr>
        </p:nvSpPr>
        <p:spPr/>
        <p:txBody>
          <a:bodyPr/>
          <a:lstStyle/>
          <a:p>
            <a:r>
              <a:rPr lang="en-CA" dirty="0" smtClean="0"/>
              <a:t>New Automation capability</a:t>
            </a:r>
          </a:p>
          <a:p>
            <a:r>
              <a:rPr lang="en-CA" dirty="0" smtClean="0"/>
              <a:t>Console log capability (calculation of R0)</a:t>
            </a:r>
          </a:p>
          <a:p>
            <a:r>
              <a:rPr lang="en-CA" dirty="0" smtClean="0"/>
              <a:t>CSV file capability – for compounded risk</a:t>
            </a:r>
            <a:endParaRPr lang="en-CA" dirty="0"/>
          </a:p>
        </p:txBody>
      </p:sp>
    </p:spTree>
    <p:extLst>
      <p:ext uri="{BB962C8B-B14F-4D97-AF65-F5344CB8AC3E}">
        <p14:creationId xmlns:p14="http://schemas.microsoft.com/office/powerpoint/2010/main" val="2963049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 - </a:t>
            </a:r>
            <a:r>
              <a:rPr lang="en-CA" dirty="0" err="1" smtClean="0"/>
              <a:t>CovidSimMV</a:t>
            </a:r>
            <a:endParaRPr lang="en-CA" dirty="0"/>
          </a:p>
        </p:txBody>
      </p:sp>
      <p:sp>
        <p:nvSpPr>
          <p:cNvPr id="3" name="Content Placeholder 2"/>
          <p:cNvSpPr>
            <a:spLocks noGrp="1"/>
          </p:cNvSpPr>
          <p:nvPr>
            <p:ph idx="1"/>
          </p:nvPr>
        </p:nvSpPr>
        <p:spPr/>
        <p:txBody>
          <a:bodyPr/>
          <a:lstStyle/>
          <a:p>
            <a:r>
              <a:rPr lang="en-CA" dirty="0" smtClean="0"/>
              <a:t>Show CSV schedule for agents</a:t>
            </a:r>
          </a:p>
          <a:p>
            <a:r>
              <a:rPr lang="en-CA" dirty="0" smtClean="0"/>
              <a:t>Show single universe view</a:t>
            </a:r>
          </a:p>
          <a:p>
            <a:r>
              <a:rPr lang="en-CA" dirty="0" smtClean="0"/>
              <a:t>Show switching single universe view</a:t>
            </a:r>
          </a:p>
          <a:p>
            <a:r>
              <a:rPr lang="en-CA" dirty="0" smtClean="0"/>
              <a:t>Show automation capability in single view</a:t>
            </a:r>
          </a:p>
          <a:p>
            <a:r>
              <a:rPr lang="en-CA" dirty="0" smtClean="0"/>
              <a:t>Show MV view and dynamic graphs</a:t>
            </a:r>
          </a:p>
          <a:p>
            <a:r>
              <a:rPr lang="en-CA" dirty="0" smtClean="0"/>
              <a:t>Show switching back and forth</a:t>
            </a:r>
          </a:p>
          <a:p>
            <a:r>
              <a:rPr lang="en-CA" dirty="0" smtClean="0"/>
              <a:t>Show network traffic view</a:t>
            </a:r>
            <a:endParaRPr lang="en-CA" dirty="0"/>
          </a:p>
        </p:txBody>
      </p:sp>
    </p:spTree>
    <p:extLst>
      <p:ext uri="{BB962C8B-B14F-4D97-AF65-F5344CB8AC3E}">
        <p14:creationId xmlns:p14="http://schemas.microsoft.com/office/powerpoint/2010/main" val="3953441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extBox 1"/>
          <p:cNvSpPr txBox="1"/>
          <p:nvPr/>
        </p:nvSpPr>
        <p:spPr>
          <a:xfrm>
            <a:off x="827584" y="620688"/>
            <a:ext cx="6849439" cy="584775"/>
          </a:xfrm>
          <a:prstGeom prst="rect">
            <a:avLst/>
          </a:prstGeom>
          <a:noFill/>
        </p:spPr>
        <p:txBody>
          <a:bodyPr wrap="none" rtlCol="0">
            <a:spAutoFit/>
          </a:bodyPr>
          <a:lstStyle/>
          <a:p>
            <a:r>
              <a:rPr lang="en-CA" dirty="0" smtClean="0"/>
              <a:t>“Temporal dynamics in viral shedding and transmissibility of COVID-19”</a:t>
            </a:r>
          </a:p>
          <a:p>
            <a:r>
              <a:rPr lang="en-CA" sz="1400" i="1" dirty="0" smtClean="0"/>
              <a:t>Nature Medicine 15April 2020. </a:t>
            </a:r>
            <a:r>
              <a:rPr lang="en-CA" sz="1400" dirty="0" smtClean="0"/>
              <a:t>Xi He, Eric HY Lau et al.</a:t>
            </a:r>
            <a:endParaRPr lang="en-CA" sz="1400" i="1" dirty="0"/>
          </a:p>
        </p:txBody>
      </p:sp>
      <p:cxnSp>
        <p:nvCxnSpPr>
          <p:cNvPr id="4" name="Straight Connector 3"/>
          <p:cNvCxnSpPr/>
          <p:nvPr/>
        </p:nvCxnSpPr>
        <p:spPr>
          <a:xfrm>
            <a:off x="899592" y="1772816"/>
            <a:ext cx="1008112"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907704" y="1772816"/>
            <a:ext cx="1368152" cy="0"/>
          </a:xfrm>
          <a:prstGeom prst="line">
            <a:avLst/>
          </a:prstGeom>
          <a:ln w="158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80195" y="1787170"/>
            <a:ext cx="1052020" cy="0"/>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355976" y="1772816"/>
            <a:ext cx="2448272" cy="6539"/>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804248" y="1781986"/>
            <a:ext cx="1080120" cy="0"/>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71600" y="1412776"/>
            <a:ext cx="779381" cy="246221"/>
          </a:xfrm>
          <a:prstGeom prst="rect">
            <a:avLst/>
          </a:prstGeom>
          <a:noFill/>
        </p:spPr>
        <p:txBody>
          <a:bodyPr wrap="none" rtlCol="0">
            <a:spAutoFit/>
          </a:bodyPr>
          <a:lstStyle/>
          <a:p>
            <a:r>
              <a:rPr lang="en-CA" sz="1000" dirty="0" smtClean="0"/>
              <a:t>Susceptible</a:t>
            </a:r>
            <a:endParaRPr lang="en-CA" sz="1000" dirty="0"/>
          </a:p>
        </p:txBody>
      </p:sp>
      <p:sp>
        <p:nvSpPr>
          <p:cNvPr id="13" name="TextBox 12"/>
          <p:cNvSpPr txBox="1"/>
          <p:nvPr/>
        </p:nvSpPr>
        <p:spPr>
          <a:xfrm>
            <a:off x="2051720" y="1412776"/>
            <a:ext cx="734496" cy="246221"/>
          </a:xfrm>
          <a:prstGeom prst="rect">
            <a:avLst/>
          </a:prstGeom>
          <a:noFill/>
        </p:spPr>
        <p:txBody>
          <a:bodyPr wrap="none" rtlCol="0">
            <a:spAutoFit/>
          </a:bodyPr>
          <a:lstStyle/>
          <a:p>
            <a:r>
              <a:rPr lang="en-CA" sz="1000" dirty="0" smtClean="0"/>
              <a:t>Incubating</a:t>
            </a:r>
            <a:endParaRPr lang="en-CA" sz="1000" dirty="0"/>
          </a:p>
        </p:txBody>
      </p:sp>
      <p:sp>
        <p:nvSpPr>
          <p:cNvPr id="14" name="TextBox 13"/>
          <p:cNvSpPr txBox="1"/>
          <p:nvPr/>
        </p:nvSpPr>
        <p:spPr>
          <a:xfrm>
            <a:off x="3059832" y="1412776"/>
            <a:ext cx="1075936" cy="246221"/>
          </a:xfrm>
          <a:prstGeom prst="rect">
            <a:avLst/>
          </a:prstGeom>
          <a:noFill/>
        </p:spPr>
        <p:txBody>
          <a:bodyPr wrap="none" rtlCol="0">
            <a:spAutoFit/>
          </a:bodyPr>
          <a:lstStyle/>
          <a:p>
            <a:r>
              <a:rPr lang="en-CA" sz="1000" dirty="0" smtClean="0"/>
              <a:t>Pre-symptomatic</a:t>
            </a:r>
            <a:endParaRPr lang="en-CA" sz="1000" dirty="0"/>
          </a:p>
        </p:txBody>
      </p:sp>
      <p:sp>
        <p:nvSpPr>
          <p:cNvPr id="16" name="TextBox 15"/>
          <p:cNvSpPr txBox="1"/>
          <p:nvPr/>
        </p:nvSpPr>
        <p:spPr>
          <a:xfrm>
            <a:off x="4495862" y="1404495"/>
            <a:ext cx="872355" cy="246221"/>
          </a:xfrm>
          <a:prstGeom prst="rect">
            <a:avLst/>
          </a:prstGeom>
          <a:noFill/>
        </p:spPr>
        <p:txBody>
          <a:bodyPr wrap="none" rtlCol="0">
            <a:spAutoFit/>
          </a:bodyPr>
          <a:lstStyle/>
          <a:p>
            <a:r>
              <a:rPr lang="en-CA" sz="1000" dirty="0" smtClean="0"/>
              <a:t>Symptomatic</a:t>
            </a:r>
            <a:endParaRPr lang="en-CA" sz="1000" dirty="0"/>
          </a:p>
        </p:txBody>
      </p:sp>
      <p:sp>
        <p:nvSpPr>
          <p:cNvPr id="17" name="TextBox 16"/>
          <p:cNvSpPr txBox="1"/>
          <p:nvPr/>
        </p:nvSpPr>
        <p:spPr>
          <a:xfrm>
            <a:off x="6804248" y="1412939"/>
            <a:ext cx="494046" cy="246221"/>
          </a:xfrm>
          <a:prstGeom prst="rect">
            <a:avLst/>
          </a:prstGeom>
          <a:noFill/>
        </p:spPr>
        <p:txBody>
          <a:bodyPr wrap="none" rtlCol="0">
            <a:spAutoFit/>
          </a:bodyPr>
          <a:lstStyle/>
          <a:p>
            <a:r>
              <a:rPr lang="en-CA" sz="1000" dirty="0" smtClean="0"/>
              <a:t>INERT</a:t>
            </a:r>
            <a:endParaRPr lang="en-CA" sz="1000" dirty="0"/>
          </a:p>
        </p:txBody>
      </p:sp>
      <p:cxnSp>
        <p:nvCxnSpPr>
          <p:cNvPr id="19" name="Straight Arrow Connector 18"/>
          <p:cNvCxnSpPr/>
          <p:nvPr/>
        </p:nvCxnSpPr>
        <p:spPr>
          <a:xfrm flipV="1">
            <a:off x="1907704" y="1781986"/>
            <a:ext cx="0" cy="3508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275856" y="1813900"/>
            <a:ext cx="0" cy="3508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355976" y="1797284"/>
            <a:ext cx="0" cy="3508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458005" y="2146067"/>
            <a:ext cx="657552" cy="261610"/>
          </a:xfrm>
          <a:prstGeom prst="rect">
            <a:avLst/>
          </a:prstGeom>
          <a:noFill/>
        </p:spPr>
        <p:txBody>
          <a:bodyPr wrap="none" rtlCol="0">
            <a:spAutoFit/>
          </a:bodyPr>
          <a:lstStyle/>
          <a:p>
            <a:r>
              <a:rPr lang="en-CA" sz="1100" dirty="0" smtClean="0"/>
              <a:t>Infected</a:t>
            </a:r>
            <a:endParaRPr lang="en-CA" sz="1100" dirty="0"/>
          </a:p>
        </p:txBody>
      </p:sp>
      <p:sp>
        <p:nvSpPr>
          <p:cNvPr id="27" name="TextBox 26"/>
          <p:cNvSpPr txBox="1"/>
          <p:nvPr/>
        </p:nvSpPr>
        <p:spPr>
          <a:xfrm>
            <a:off x="2778432" y="2158473"/>
            <a:ext cx="935449" cy="276999"/>
          </a:xfrm>
          <a:prstGeom prst="rect">
            <a:avLst/>
          </a:prstGeom>
          <a:noFill/>
        </p:spPr>
        <p:txBody>
          <a:bodyPr wrap="none" rtlCol="0">
            <a:spAutoFit/>
          </a:bodyPr>
          <a:lstStyle/>
          <a:p>
            <a:r>
              <a:rPr lang="en-CA" sz="1200" dirty="0" smtClean="0"/>
              <a:t>INFECTIOUS</a:t>
            </a:r>
            <a:endParaRPr lang="en-CA" sz="1200" dirty="0"/>
          </a:p>
        </p:txBody>
      </p:sp>
      <p:sp>
        <p:nvSpPr>
          <p:cNvPr id="28" name="TextBox 27"/>
          <p:cNvSpPr txBox="1"/>
          <p:nvPr/>
        </p:nvSpPr>
        <p:spPr>
          <a:xfrm>
            <a:off x="4064770" y="2130678"/>
            <a:ext cx="534890" cy="276999"/>
          </a:xfrm>
          <a:prstGeom prst="rect">
            <a:avLst/>
          </a:prstGeom>
          <a:noFill/>
        </p:spPr>
        <p:txBody>
          <a:bodyPr wrap="none" rtlCol="0">
            <a:spAutoFit/>
          </a:bodyPr>
          <a:lstStyle/>
          <a:p>
            <a:r>
              <a:rPr lang="en-CA" sz="1200" dirty="0" smtClean="0"/>
              <a:t>onset</a:t>
            </a:r>
            <a:endParaRPr lang="en-CA" sz="1200" dirty="0"/>
          </a:p>
        </p:txBody>
      </p:sp>
      <p:sp>
        <p:nvSpPr>
          <p:cNvPr id="70" name="TextBox 69"/>
          <p:cNvSpPr txBox="1"/>
          <p:nvPr/>
        </p:nvSpPr>
        <p:spPr>
          <a:xfrm>
            <a:off x="1043608" y="4581128"/>
            <a:ext cx="7744364" cy="1754326"/>
          </a:xfrm>
          <a:prstGeom prst="rect">
            <a:avLst/>
          </a:prstGeom>
          <a:noFill/>
        </p:spPr>
        <p:txBody>
          <a:bodyPr wrap="none" rtlCol="0">
            <a:spAutoFit/>
          </a:bodyPr>
          <a:lstStyle/>
          <a:p>
            <a:r>
              <a:rPr lang="en-CA" dirty="0" smtClean="0"/>
              <a:t>T=0 to 5.2d use 1.07 per 0.1d as compound rate of increase of VL (from 1 to 100)</a:t>
            </a:r>
          </a:p>
          <a:p>
            <a:r>
              <a:rPr lang="en-CA" dirty="0" smtClean="0"/>
              <a:t>T=5.2 to 20d use 0.875/day as compound rate to go from VL=100 to 1</a:t>
            </a:r>
          </a:p>
          <a:p>
            <a:r>
              <a:rPr lang="en-CA" dirty="0" smtClean="0"/>
              <a:t>“</a:t>
            </a:r>
            <a:r>
              <a:rPr lang="en-CA" i="1" dirty="0" smtClean="0"/>
              <a:t>peak infectiousness at 2 days before to 1 day after onset</a:t>
            </a:r>
            <a:r>
              <a:rPr lang="en-CA" dirty="0" smtClean="0"/>
              <a:t>” – [4.5d to 6.0d]</a:t>
            </a:r>
          </a:p>
          <a:p>
            <a:endParaRPr lang="en-CA" dirty="0"/>
          </a:p>
          <a:p>
            <a:r>
              <a:rPr lang="en-CA" dirty="0" smtClean="0"/>
              <a:t>Stochastic example: VL -&gt; B at 2.9*</a:t>
            </a:r>
            <a:r>
              <a:rPr lang="en-CA" dirty="0" err="1" smtClean="0"/>
              <a:t>Math.random</a:t>
            </a:r>
            <a:r>
              <a:rPr lang="en-CA" dirty="0" smtClean="0"/>
              <a:t>(0.29) </a:t>
            </a:r>
          </a:p>
          <a:p>
            <a:r>
              <a:rPr lang="en-CA" dirty="0"/>
              <a:t>	</a:t>
            </a:r>
            <a:r>
              <a:rPr lang="en-CA" dirty="0" smtClean="0"/>
              <a:t>	 if (</a:t>
            </a:r>
            <a:r>
              <a:rPr lang="en-CA" dirty="0" err="1" smtClean="0"/>
              <a:t>Math.random</a:t>
            </a:r>
            <a:r>
              <a:rPr lang="en-CA" dirty="0" smtClean="0"/>
              <a:t>(2) &gt; 1) { VL = -VL}</a:t>
            </a:r>
            <a:endParaRPr lang="en-CA" dirty="0"/>
          </a:p>
        </p:txBody>
      </p:sp>
      <p:grpSp>
        <p:nvGrpSpPr>
          <p:cNvPr id="44" name="Group 43"/>
          <p:cNvGrpSpPr/>
          <p:nvPr/>
        </p:nvGrpSpPr>
        <p:grpSpPr>
          <a:xfrm>
            <a:off x="926910" y="2096112"/>
            <a:ext cx="7475767" cy="1979079"/>
            <a:chOff x="899592" y="802643"/>
            <a:chExt cx="7475767" cy="1979079"/>
          </a:xfrm>
        </p:grpSpPr>
        <p:grpSp>
          <p:nvGrpSpPr>
            <p:cNvPr id="45" name="Group 44"/>
            <p:cNvGrpSpPr/>
            <p:nvPr/>
          </p:nvGrpSpPr>
          <p:grpSpPr>
            <a:xfrm>
              <a:off x="899592" y="802643"/>
              <a:ext cx="7475767" cy="1979079"/>
              <a:chOff x="899592" y="2080942"/>
              <a:chExt cx="7475767" cy="1979079"/>
            </a:xfrm>
          </p:grpSpPr>
          <p:cxnSp>
            <p:nvCxnSpPr>
              <p:cNvPr id="51" name="Straight Connector 50"/>
              <p:cNvCxnSpPr/>
              <p:nvPr/>
            </p:nvCxnSpPr>
            <p:spPr>
              <a:xfrm>
                <a:off x="899592" y="3645024"/>
                <a:ext cx="1008112"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907704" y="3645024"/>
                <a:ext cx="1368152" cy="0"/>
              </a:xfrm>
              <a:prstGeom prst="line">
                <a:avLst/>
              </a:prstGeom>
              <a:ln w="158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303956" y="3641755"/>
                <a:ext cx="1052020" cy="3269"/>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55976" y="3645024"/>
                <a:ext cx="2448272" cy="6539"/>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804248" y="3654194"/>
                <a:ext cx="1080120" cy="0"/>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726047" y="3796735"/>
                <a:ext cx="377026" cy="246221"/>
              </a:xfrm>
              <a:prstGeom prst="rect">
                <a:avLst/>
              </a:prstGeom>
              <a:noFill/>
            </p:spPr>
            <p:txBody>
              <a:bodyPr wrap="none" rtlCol="0">
                <a:spAutoFit/>
              </a:bodyPr>
              <a:lstStyle/>
              <a:p>
                <a:r>
                  <a:rPr lang="en-CA" sz="1000" dirty="0" smtClean="0"/>
                  <a:t>T=0</a:t>
                </a:r>
                <a:endParaRPr lang="en-CA" sz="1000" dirty="0"/>
              </a:p>
            </p:txBody>
          </p:sp>
          <p:sp>
            <p:nvSpPr>
              <p:cNvPr id="74" name="TextBox 73"/>
              <p:cNvSpPr txBox="1"/>
              <p:nvPr/>
            </p:nvSpPr>
            <p:spPr>
              <a:xfrm>
                <a:off x="3066835" y="3789040"/>
                <a:ext cx="426720" cy="253916"/>
              </a:xfrm>
              <a:prstGeom prst="rect">
                <a:avLst/>
              </a:prstGeom>
              <a:noFill/>
            </p:spPr>
            <p:txBody>
              <a:bodyPr wrap="none" rtlCol="0">
                <a:spAutoFit/>
              </a:bodyPr>
              <a:lstStyle/>
              <a:p>
                <a:r>
                  <a:rPr lang="en-CA" sz="1050" dirty="0" smtClean="0"/>
                  <a:t>2.9d</a:t>
                </a:r>
                <a:endParaRPr lang="en-CA" sz="1050" dirty="0"/>
              </a:p>
            </p:txBody>
          </p:sp>
          <p:sp>
            <p:nvSpPr>
              <p:cNvPr id="75" name="TextBox 74"/>
              <p:cNvSpPr txBox="1"/>
              <p:nvPr/>
            </p:nvSpPr>
            <p:spPr>
              <a:xfrm>
                <a:off x="4135768" y="3779870"/>
                <a:ext cx="415498" cy="246221"/>
              </a:xfrm>
              <a:prstGeom prst="rect">
                <a:avLst/>
              </a:prstGeom>
              <a:noFill/>
            </p:spPr>
            <p:txBody>
              <a:bodyPr wrap="none" rtlCol="0">
                <a:spAutoFit/>
              </a:bodyPr>
              <a:lstStyle/>
              <a:p>
                <a:r>
                  <a:rPr lang="en-CA" sz="1000" dirty="0" smtClean="0"/>
                  <a:t>5.2d</a:t>
                </a:r>
                <a:endParaRPr lang="en-CA" sz="1000" dirty="0"/>
              </a:p>
            </p:txBody>
          </p:sp>
          <p:cxnSp>
            <p:nvCxnSpPr>
              <p:cNvPr id="76" name="Straight Connector 75"/>
              <p:cNvCxnSpPr/>
              <p:nvPr/>
            </p:nvCxnSpPr>
            <p:spPr>
              <a:xfrm>
                <a:off x="4064770" y="2780928"/>
                <a:ext cx="3174" cy="864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587176" y="2550507"/>
                <a:ext cx="976549" cy="246221"/>
              </a:xfrm>
              <a:prstGeom prst="rect">
                <a:avLst/>
              </a:prstGeom>
              <a:noFill/>
            </p:spPr>
            <p:txBody>
              <a:bodyPr wrap="none" rtlCol="0">
                <a:spAutoFit/>
              </a:bodyPr>
              <a:lstStyle/>
              <a:p>
                <a:r>
                  <a:rPr lang="en-CA" sz="1000" dirty="0" smtClean="0"/>
                  <a:t>Peak Viral Load</a:t>
                </a:r>
                <a:endParaRPr lang="en-CA" sz="1000" dirty="0"/>
              </a:p>
            </p:txBody>
          </p:sp>
          <p:sp>
            <p:nvSpPr>
              <p:cNvPr id="78" name="TextBox 77"/>
              <p:cNvSpPr txBox="1"/>
              <p:nvPr/>
            </p:nvSpPr>
            <p:spPr>
              <a:xfrm>
                <a:off x="3771915" y="3651563"/>
                <a:ext cx="415498" cy="246221"/>
              </a:xfrm>
              <a:prstGeom prst="rect">
                <a:avLst/>
              </a:prstGeom>
              <a:noFill/>
            </p:spPr>
            <p:txBody>
              <a:bodyPr wrap="none" rtlCol="0">
                <a:spAutoFit/>
              </a:bodyPr>
              <a:lstStyle/>
              <a:p>
                <a:r>
                  <a:rPr lang="en-CA" sz="1000" dirty="0" smtClean="0"/>
                  <a:t>4.5d</a:t>
                </a:r>
                <a:endParaRPr lang="en-CA" sz="1000" dirty="0"/>
              </a:p>
            </p:txBody>
          </p:sp>
          <p:sp>
            <p:nvSpPr>
              <p:cNvPr id="79" name="Freeform 78"/>
              <p:cNvSpPr/>
              <p:nvPr/>
            </p:nvSpPr>
            <p:spPr>
              <a:xfrm>
                <a:off x="2045913" y="2777341"/>
                <a:ext cx="4899898" cy="852360"/>
              </a:xfrm>
              <a:custGeom>
                <a:avLst/>
                <a:gdLst>
                  <a:gd name="connsiteX0" fmla="*/ 0 w 4899898"/>
                  <a:gd name="connsiteY0" fmla="*/ 805034 h 852360"/>
                  <a:gd name="connsiteX1" fmla="*/ 1520092 w 4899898"/>
                  <a:gd name="connsiteY1" fmla="*/ 633096 h 852360"/>
                  <a:gd name="connsiteX2" fmla="*/ 2082800 w 4899898"/>
                  <a:gd name="connsiteY2" fmla="*/ 50 h 852360"/>
                  <a:gd name="connsiteX3" fmla="*/ 3352800 w 4899898"/>
                  <a:gd name="connsiteY3" fmla="*/ 668265 h 852360"/>
                  <a:gd name="connsiteX4" fmla="*/ 4755661 w 4899898"/>
                  <a:gd name="connsiteY4" fmla="*/ 840203 h 852360"/>
                  <a:gd name="connsiteX5" fmla="*/ 4783015 w 4899898"/>
                  <a:gd name="connsiteY5" fmla="*/ 824573 h 85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898" h="852360">
                    <a:moveTo>
                      <a:pt x="0" y="805034"/>
                    </a:moveTo>
                    <a:cubicBezTo>
                      <a:pt x="586479" y="786147"/>
                      <a:pt x="1172959" y="767260"/>
                      <a:pt x="1520092" y="633096"/>
                    </a:cubicBezTo>
                    <a:cubicBezTo>
                      <a:pt x="1867225" y="498932"/>
                      <a:pt x="1777349" y="-5811"/>
                      <a:pt x="2082800" y="50"/>
                    </a:cubicBezTo>
                    <a:cubicBezTo>
                      <a:pt x="2388251" y="5911"/>
                      <a:pt x="2907323" y="528240"/>
                      <a:pt x="3352800" y="668265"/>
                    </a:cubicBezTo>
                    <a:cubicBezTo>
                      <a:pt x="3798277" y="808290"/>
                      <a:pt x="4517292" y="814152"/>
                      <a:pt x="4755661" y="840203"/>
                    </a:cubicBezTo>
                    <a:cubicBezTo>
                      <a:pt x="4994030" y="866254"/>
                      <a:pt x="4888522" y="845413"/>
                      <a:pt x="4783015" y="8245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0" name="TextBox 79"/>
              <p:cNvSpPr txBox="1"/>
              <p:nvPr/>
            </p:nvSpPr>
            <p:spPr>
              <a:xfrm>
                <a:off x="4969281" y="3284862"/>
                <a:ext cx="412292" cy="246221"/>
              </a:xfrm>
              <a:prstGeom prst="rect">
                <a:avLst/>
              </a:prstGeom>
              <a:noFill/>
            </p:spPr>
            <p:txBody>
              <a:bodyPr wrap="none" rtlCol="0">
                <a:spAutoFit/>
              </a:bodyPr>
              <a:lstStyle/>
              <a:p>
                <a:r>
                  <a:rPr lang="en-CA" sz="1000" dirty="0" smtClean="0">
                    <a:solidFill>
                      <a:srgbClr val="0070C0"/>
                    </a:solidFill>
                  </a:rPr>
                  <a:t>mild</a:t>
                </a:r>
                <a:endParaRPr lang="en-CA" sz="1000" dirty="0">
                  <a:solidFill>
                    <a:srgbClr val="0070C0"/>
                  </a:solidFill>
                </a:endParaRPr>
              </a:p>
            </p:txBody>
          </p:sp>
          <p:sp>
            <p:nvSpPr>
              <p:cNvPr id="81" name="Freeform 80"/>
              <p:cNvSpPr/>
              <p:nvPr/>
            </p:nvSpPr>
            <p:spPr>
              <a:xfrm>
                <a:off x="4232728" y="2796728"/>
                <a:ext cx="2914178" cy="247270"/>
              </a:xfrm>
              <a:custGeom>
                <a:avLst/>
                <a:gdLst>
                  <a:gd name="connsiteX0" fmla="*/ 0 w 2914178"/>
                  <a:gd name="connsiteY0" fmla="*/ 0 h 247270"/>
                  <a:gd name="connsiteX1" fmla="*/ 1234831 w 2914178"/>
                  <a:gd name="connsiteY1" fmla="*/ 246185 h 247270"/>
                  <a:gd name="connsiteX2" fmla="*/ 2735385 w 2914178"/>
                  <a:gd name="connsiteY2" fmla="*/ 89877 h 247270"/>
                  <a:gd name="connsiteX3" fmla="*/ 2829170 w 2914178"/>
                  <a:gd name="connsiteY3" fmla="*/ 85969 h 247270"/>
                </a:gdLst>
                <a:ahLst/>
                <a:cxnLst>
                  <a:cxn ang="0">
                    <a:pos x="connsiteX0" y="connsiteY0"/>
                  </a:cxn>
                  <a:cxn ang="0">
                    <a:pos x="connsiteX1" y="connsiteY1"/>
                  </a:cxn>
                  <a:cxn ang="0">
                    <a:pos x="connsiteX2" y="connsiteY2"/>
                  </a:cxn>
                  <a:cxn ang="0">
                    <a:pos x="connsiteX3" y="connsiteY3"/>
                  </a:cxn>
                </a:cxnLst>
                <a:rect l="l" t="t" r="r" b="b"/>
                <a:pathLst>
                  <a:path w="2914178" h="247270">
                    <a:moveTo>
                      <a:pt x="0" y="0"/>
                    </a:moveTo>
                    <a:cubicBezTo>
                      <a:pt x="389466" y="115602"/>
                      <a:pt x="778933" y="231205"/>
                      <a:pt x="1234831" y="246185"/>
                    </a:cubicBezTo>
                    <a:cubicBezTo>
                      <a:pt x="1690729" y="261165"/>
                      <a:pt x="2469662" y="116580"/>
                      <a:pt x="2735385" y="89877"/>
                    </a:cubicBezTo>
                    <a:cubicBezTo>
                      <a:pt x="3001108" y="63174"/>
                      <a:pt x="2915139" y="74571"/>
                      <a:pt x="2829170" y="85969"/>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2" name="Freeform 81"/>
              <p:cNvSpPr/>
              <p:nvPr/>
            </p:nvSpPr>
            <p:spPr>
              <a:xfrm>
                <a:off x="4161692" y="2080942"/>
                <a:ext cx="3054881" cy="799708"/>
              </a:xfrm>
              <a:custGeom>
                <a:avLst/>
                <a:gdLst>
                  <a:gd name="connsiteX0" fmla="*/ 0 w 3054881"/>
                  <a:gd name="connsiteY0" fmla="*/ 689612 h 799708"/>
                  <a:gd name="connsiteX1" fmla="*/ 1273908 w 3054881"/>
                  <a:gd name="connsiteY1" fmla="*/ 799027 h 799708"/>
                  <a:gd name="connsiteX2" fmla="*/ 1820985 w 3054881"/>
                  <a:gd name="connsiteY2" fmla="*/ 724781 h 799708"/>
                  <a:gd name="connsiteX3" fmla="*/ 2414954 w 3054881"/>
                  <a:gd name="connsiteY3" fmla="*/ 513766 h 799708"/>
                  <a:gd name="connsiteX4" fmla="*/ 2985477 w 3054881"/>
                  <a:gd name="connsiteY4" fmla="*/ 48750 h 799708"/>
                  <a:gd name="connsiteX5" fmla="*/ 3024554 w 3054881"/>
                  <a:gd name="connsiteY5" fmla="*/ 37027 h 79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4881" h="799708">
                    <a:moveTo>
                      <a:pt x="0" y="689612"/>
                    </a:moveTo>
                    <a:cubicBezTo>
                      <a:pt x="485205" y="741389"/>
                      <a:pt x="970411" y="793166"/>
                      <a:pt x="1273908" y="799027"/>
                    </a:cubicBezTo>
                    <a:cubicBezTo>
                      <a:pt x="1577405" y="804888"/>
                      <a:pt x="1630811" y="772324"/>
                      <a:pt x="1820985" y="724781"/>
                    </a:cubicBezTo>
                    <a:cubicBezTo>
                      <a:pt x="2011159" y="677238"/>
                      <a:pt x="2220872" y="626438"/>
                      <a:pt x="2414954" y="513766"/>
                    </a:cubicBezTo>
                    <a:cubicBezTo>
                      <a:pt x="2609036" y="401094"/>
                      <a:pt x="2883877" y="128206"/>
                      <a:pt x="2985477" y="48750"/>
                    </a:cubicBezTo>
                    <a:cubicBezTo>
                      <a:pt x="3087077" y="-30706"/>
                      <a:pt x="3055815" y="3160"/>
                      <a:pt x="3024554" y="37027"/>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3" name="TextBox 82"/>
              <p:cNvSpPr txBox="1"/>
              <p:nvPr/>
            </p:nvSpPr>
            <p:spPr>
              <a:xfrm>
                <a:off x="6222121" y="2158473"/>
                <a:ext cx="529312" cy="246221"/>
              </a:xfrm>
              <a:prstGeom prst="rect">
                <a:avLst/>
              </a:prstGeom>
              <a:noFill/>
            </p:spPr>
            <p:txBody>
              <a:bodyPr wrap="none" rtlCol="0">
                <a:spAutoFit/>
              </a:bodyPr>
              <a:lstStyle/>
              <a:p>
                <a:r>
                  <a:rPr lang="en-CA" sz="1000" dirty="0" smtClean="0"/>
                  <a:t>critical</a:t>
                </a:r>
                <a:endParaRPr lang="en-CA" sz="1000" dirty="0"/>
              </a:p>
            </p:txBody>
          </p:sp>
          <p:sp>
            <p:nvSpPr>
              <p:cNvPr id="84" name="TextBox 83"/>
              <p:cNvSpPr txBox="1"/>
              <p:nvPr/>
            </p:nvSpPr>
            <p:spPr>
              <a:xfrm>
                <a:off x="6194870" y="2757539"/>
                <a:ext cx="556563" cy="246221"/>
              </a:xfrm>
              <a:prstGeom prst="rect">
                <a:avLst/>
              </a:prstGeom>
              <a:noFill/>
            </p:spPr>
            <p:txBody>
              <a:bodyPr wrap="none" rtlCol="0">
                <a:spAutoFit/>
              </a:bodyPr>
              <a:lstStyle/>
              <a:p>
                <a:r>
                  <a:rPr lang="en-CA" sz="1000" dirty="0" smtClean="0"/>
                  <a:t>serious</a:t>
                </a:r>
                <a:endParaRPr lang="en-CA" sz="1000" dirty="0"/>
              </a:p>
            </p:txBody>
          </p:sp>
          <p:cxnSp>
            <p:nvCxnSpPr>
              <p:cNvPr id="85" name="Straight Connector 84"/>
              <p:cNvCxnSpPr/>
              <p:nvPr/>
            </p:nvCxnSpPr>
            <p:spPr>
              <a:xfrm>
                <a:off x="6804248" y="3654194"/>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32215" y="3629701"/>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275856" y="3212976"/>
                <a:ext cx="0" cy="566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endCxn id="73" idx="0"/>
              </p:cNvCxnSpPr>
              <p:nvPr/>
            </p:nvCxnSpPr>
            <p:spPr>
              <a:xfrm>
                <a:off x="1914560" y="3670049"/>
                <a:ext cx="0" cy="126686"/>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612529" y="3813800"/>
                <a:ext cx="383438" cy="246221"/>
              </a:xfrm>
              <a:prstGeom prst="rect">
                <a:avLst/>
              </a:prstGeom>
              <a:noFill/>
            </p:spPr>
            <p:txBody>
              <a:bodyPr wrap="none" rtlCol="0">
                <a:spAutoFit/>
              </a:bodyPr>
              <a:lstStyle/>
              <a:p>
                <a:r>
                  <a:rPr lang="en-CA" sz="1000" dirty="0" smtClean="0"/>
                  <a:t>20d</a:t>
                </a:r>
                <a:endParaRPr lang="en-CA" sz="1000" dirty="0"/>
              </a:p>
            </p:txBody>
          </p:sp>
          <p:sp>
            <p:nvSpPr>
              <p:cNvPr id="90" name="Right Bracket 89"/>
              <p:cNvSpPr/>
              <p:nvPr/>
            </p:nvSpPr>
            <p:spPr>
              <a:xfrm>
                <a:off x="7415744" y="2080942"/>
                <a:ext cx="73152" cy="7719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1" name="TextBox 90"/>
              <p:cNvSpPr txBox="1"/>
              <p:nvPr/>
            </p:nvSpPr>
            <p:spPr>
              <a:xfrm>
                <a:off x="7539874" y="2427396"/>
                <a:ext cx="835485" cy="400110"/>
              </a:xfrm>
              <a:prstGeom prst="rect">
                <a:avLst/>
              </a:prstGeom>
              <a:noFill/>
            </p:spPr>
            <p:txBody>
              <a:bodyPr wrap="none" rtlCol="0">
                <a:spAutoFit/>
              </a:bodyPr>
              <a:lstStyle/>
              <a:p>
                <a:r>
                  <a:rPr lang="en-CA" sz="1000" dirty="0" smtClean="0"/>
                  <a:t>?? Approach</a:t>
                </a:r>
              </a:p>
              <a:p>
                <a:r>
                  <a:rPr lang="en-CA" sz="1000" dirty="0" smtClean="0"/>
                  <a:t>Use </a:t>
                </a:r>
                <a:r>
                  <a:rPr lang="en-CA" sz="1000" dirty="0" err="1" smtClean="0"/>
                  <a:t>susc</a:t>
                </a:r>
                <a:r>
                  <a:rPr lang="en-CA" sz="1000" dirty="0" smtClean="0"/>
                  <a:t>?</a:t>
                </a:r>
                <a:endParaRPr lang="en-CA" sz="1000" dirty="0"/>
              </a:p>
            </p:txBody>
          </p:sp>
        </p:grpSp>
        <p:cxnSp>
          <p:nvCxnSpPr>
            <p:cNvPr id="46" name="Straight Connector 45"/>
            <p:cNvCxnSpPr/>
            <p:nvPr/>
          </p:nvCxnSpPr>
          <p:spPr>
            <a:xfrm>
              <a:off x="2875063" y="2204864"/>
              <a:ext cx="3816424"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508104" y="1934677"/>
              <a:ext cx="0" cy="566894"/>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282809" y="1929177"/>
              <a:ext cx="1930337" cy="261610"/>
            </a:xfrm>
            <a:prstGeom prst="rect">
              <a:avLst/>
            </a:prstGeom>
            <a:noFill/>
          </p:spPr>
          <p:txBody>
            <a:bodyPr wrap="none" rtlCol="0">
              <a:spAutoFit/>
            </a:bodyPr>
            <a:lstStyle/>
            <a:p>
              <a:r>
                <a:rPr lang="en-CA" sz="1100" dirty="0" smtClean="0">
                  <a:solidFill>
                    <a:schemeClr val="accent4">
                      <a:lumMod val="75000"/>
                    </a:schemeClr>
                  </a:solidFill>
                </a:rPr>
                <a:t>Infectious viral level in Ct units</a:t>
              </a:r>
              <a:endParaRPr lang="en-CA" sz="1100" dirty="0">
                <a:solidFill>
                  <a:schemeClr val="accent4">
                    <a:lumMod val="75000"/>
                  </a:schemeClr>
                </a:solidFill>
              </a:endParaRPr>
            </a:p>
          </p:txBody>
        </p:sp>
        <p:sp>
          <p:nvSpPr>
            <p:cNvPr id="50" name="TextBox 49"/>
            <p:cNvSpPr txBox="1"/>
            <p:nvPr/>
          </p:nvSpPr>
          <p:spPr>
            <a:xfrm>
              <a:off x="5267493" y="2486248"/>
              <a:ext cx="481222" cy="246221"/>
            </a:xfrm>
            <a:prstGeom prst="rect">
              <a:avLst/>
            </a:prstGeom>
            <a:noFill/>
          </p:spPr>
          <p:txBody>
            <a:bodyPr wrap="none" rtlCol="0">
              <a:spAutoFit/>
            </a:bodyPr>
            <a:lstStyle/>
            <a:p>
              <a:r>
                <a:rPr lang="en-CA" sz="1000" dirty="0" smtClean="0"/>
                <a:t>13.2d</a:t>
              </a:r>
              <a:endParaRPr lang="en-CA" sz="1000" dirty="0"/>
            </a:p>
          </p:txBody>
        </p:sp>
      </p:grpSp>
      <p:sp>
        <p:nvSpPr>
          <p:cNvPr id="3" name="TextBox 2"/>
          <p:cNvSpPr txBox="1"/>
          <p:nvPr/>
        </p:nvSpPr>
        <p:spPr>
          <a:xfrm>
            <a:off x="3059832" y="3212355"/>
            <a:ext cx="476412" cy="369332"/>
          </a:xfrm>
          <a:prstGeom prst="rect">
            <a:avLst/>
          </a:prstGeom>
          <a:noFill/>
        </p:spPr>
        <p:txBody>
          <a:bodyPr wrap="none" rtlCol="0">
            <a:spAutoFit/>
          </a:bodyPr>
          <a:lstStyle/>
          <a:p>
            <a:r>
              <a:rPr lang="en-CA" dirty="0" smtClean="0">
                <a:solidFill>
                  <a:schemeClr val="accent4">
                    <a:lumMod val="75000"/>
                  </a:schemeClr>
                </a:solidFill>
              </a:rPr>
              <a:t>3.6</a:t>
            </a:r>
            <a:endParaRPr lang="en-CA" dirty="0">
              <a:solidFill>
                <a:schemeClr val="accent4">
                  <a:lumMod val="75000"/>
                </a:schemeClr>
              </a:solidFill>
            </a:endParaRPr>
          </a:p>
        </p:txBody>
      </p:sp>
      <p:sp>
        <p:nvSpPr>
          <p:cNvPr id="6" name="TextBox 5"/>
          <p:cNvSpPr txBox="1"/>
          <p:nvPr/>
        </p:nvSpPr>
        <p:spPr>
          <a:xfrm>
            <a:off x="3717064" y="2847799"/>
            <a:ext cx="418704" cy="369332"/>
          </a:xfrm>
          <a:prstGeom prst="rect">
            <a:avLst/>
          </a:prstGeom>
          <a:noFill/>
        </p:spPr>
        <p:txBody>
          <a:bodyPr wrap="none" rtlCol="0">
            <a:spAutoFit/>
          </a:bodyPr>
          <a:lstStyle/>
          <a:p>
            <a:r>
              <a:rPr lang="en-CA" dirty="0" smtClean="0">
                <a:solidFill>
                  <a:schemeClr val="accent4">
                    <a:lumMod val="75000"/>
                  </a:schemeClr>
                </a:solidFill>
              </a:rPr>
              <a:t>10</a:t>
            </a:r>
            <a:endParaRPr lang="en-CA" dirty="0">
              <a:solidFill>
                <a:schemeClr val="accent4">
                  <a:lumMod val="75000"/>
                </a:schemeClr>
              </a:solidFill>
            </a:endParaRPr>
          </a:p>
        </p:txBody>
      </p:sp>
      <p:sp>
        <p:nvSpPr>
          <p:cNvPr id="8" name="TextBox 7"/>
          <p:cNvSpPr txBox="1"/>
          <p:nvPr/>
        </p:nvSpPr>
        <p:spPr>
          <a:xfrm>
            <a:off x="1797995" y="3405452"/>
            <a:ext cx="301686" cy="369332"/>
          </a:xfrm>
          <a:prstGeom prst="rect">
            <a:avLst/>
          </a:prstGeom>
          <a:noFill/>
        </p:spPr>
        <p:txBody>
          <a:bodyPr wrap="none" rtlCol="0">
            <a:spAutoFit/>
          </a:bodyPr>
          <a:lstStyle/>
          <a:p>
            <a:r>
              <a:rPr lang="en-CA" dirty="0" smtClean="0"/>
              <a:t>1</a:t>
            </a:r>
            <a:endParaRPr lang="en-CA" dirty="0"/>
          </a:p>
        </p:txBody>
      </p:sp>
    </p:spTree>
    <p:extLst>
      <p:ext uri="{BB962C8B-B14F-4D97-AF65-F5344CB8AC3E}">
        <p14:creationId xmlns:p14="http://schemas.microsoft.com/office/powerpoint/2010/main" val="2112736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827584" y="620688"/>
            <a:ext cx="6410473" cy="369332"/>
          </a:xfrm>
          <a:prstGeom prst="rect">
            <a:avLst/>
          </a:prstGeom>
          <a:noFill/>
        </p:spPr>
        <p:txBody>
          <a:bodyPr wrap="none" rtlCol="0">
            <a:spAutoFit/>
          </a:bodyPr>
          <a:lstStyle/>
          <a:p>
            <a:r>
              <a:rPr lang="en-CA" dirty="0" smtClean="0"/>
              <a:t>Viral Load Transmission from Higher VL Agent to Lower - </a:t>
            </a:r>
            <a:r>
              <a:rPr lang="en-CA" i="1" dirty="0" smtClean="0"/>
              <a:t>infectivity</a:t>
            </a:r>
            <a:endParaRPr lang="en-CA" sz="1400" i="1" dirty="0"/>
          </a:p>
        </p:txBody>
      </p:sp>
      <p:sp>
        <p:nvSpPr>
          <p:cNvPr id="6" name="Oval 5"/>
          <p:cNvSpPr/>
          <p:nvPr/>
        </p:nvSpPr>
        <p:spPr>
          <a:xfrm>
            <a:off x="899592" y="3212976"/>
            <a:ext cx="792088" cy="7920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p:cNvSpPr/>
          <p:nvPr/>
        </p:nvSpPr>
        <p:spPr>
          <a:xfrm>
            <a:off x="1475656" y="3356386"/>
            <a:ext cx="1080120" cy="1080725"/>
          </a:xfrm>
          <a:prstGeom prst="ellipse">
            <a:avLst/>
          </a:prstGeom>
          <a:solidFill>
            <a:srgbClr val="0070C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Oval 3"/>
          <p:cNvSpPr/>
          <p:nvPr/>
        </p:nvSpPr>
        <p:spPr>
          <a:xfrm>
            <a:off x="2015716" y="3896748"/>
            <a:ext cx="45719" cy="4571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Oval 31"/>
          <p:cNvSpPr/>
          <p:nvPr/>
        </p:nvSpPr>
        <p:spPr>
          <a:xfrm>
            <a:off x="1295636" y="3609020"/>
            <a:ext cx="45719" cy="4571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Connector 6"/>
          <p:cNvCxnSpPr/>
          <p:nvPr/>
        </p:nvCxnSpPr>
        <p:spPr>
          <a:xfrm>
            <a:off x="1311801" y="3614240"/>
            <a:ext cx="703915" cy="294423"/>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63758" y="3501008"/>
            <a:ext cx="288032" cy="307777"/>
          </a:xfrm>
          <a:prstGeom prst="rect">
            <a:avLst/>
          </a:prstGeom>
          <a:noFill/>
        </p:spPr>
        <p:txBody>
          <a:bodyPr wrap="square" rtlCol="0">
            <a:spAutoFit/>
          </a:bodyPr>
          <a:lstStyle/>
          <a:p>
            <a:r>
              <a:rPr lang="en-CA" sz="1400" dirty="0" smtClean="0">
                <a:solidFill>
                  <a:srgbClr val="FF0000"/>
                </a:solidFill>
              </a:rPr>
              <a:t>d</a:t>
            </a:r>
          </a:p>
        </p:txBody>
      </p:sp>
      <p:cxnSp>
        <p:nvCxnSpPr>
          <p:cNvPr id="11" name="Straight Arrow Connector 10"/>
          <p:cNvCxnSpPr>
            <a:stCxn id="32" idx="0"/>
          </p:cNvCxnSpPr>
          <p:nvPr/>
        </p:nvCxnSpPr>
        <p:spPr>
          <a:xfrm flipH="1">
            <a:off x="971600" y="3609020"/>
            <a:ext cx="346896" cy="1997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6"/>
            <a:endCxn id="30" idx="3"/>
          </p:cNvCxnSpPr>
          <p:nvPr/>
        </p:nvCxnSpPr>
        <p:spPr>
          <a:xfrm flipH="1">
            <a:off x="1633836" y="3919608"/>
            <a:ext cx="427599" cy="3592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99592" y="3453674"/>
            <a:ext cx="308098" cy="307777"/>
          </a:xfrm>
          <a:prstGeom prst="rect">
            <a:avLst/>
          </a:prstGeom>
          <a:noFill/>
        </p:spPr>
        <p:txBody>
          <a:bodyPr wrap="none" rtlCol="0">
            <a:spAutoFit/>
          </a:bodyPr>
          <a:lstStyle/>
          <a:p>
            <a:r>
              <a:rPr lang="en-CA" sz="1400" dirty="0" smtClean="0"/>
              <a:t>r</a:t>
            </a:r>
            <a:r>
              <a:rPr lang="en-CA" sz="1400" baseline="-25000" dirty="0" smtClean="0"/>
              <a:t>1</a:t>
            </a:r>
            <a:endParaRPr lang="en-CA" sz="1400" baseline="-25000" dirty="0"/>
          </a:p>
        </p:txBody>
      </p:sp>
      <p:sp>
        <p:nvSpPr>
          <p:cNvPr id="45" name="TextBox 44"/>
          <p:cNvSpPr txBox="1"/>
          <p:nvPr/>
        </p:nvSpPr>
        <p:spPr>
          <a:xfrm>
            <a:off x="1759326" y="4057327"/>
            <a:ext cx="308098" cy="307777"/>
          </a:xfrm>
          <a:prstGeom prst="rect">
            <a:avLst/>
          </a:prstGeom>
          <a:noFill/>
        </p:spPr>
        <p:txBody>
          <a:bodyPr wrap="none" rtlCol="0">
            <a:spAutoFit/>
          </a:bodyPr>
          <a:lstStyle/>
          <a:p>
            <a:r>
              <a:rPr lang="en-CA" sz="1400" dirty="0" smtClean="0"/>
              <a:t>r</a:t>
            </a:r>
            <a:r>
              <a:rPr lang="en-CA" sz="1400" baseline="-25000" dirty="0"/>
              <a:t>2</a:t>
            </a:r>
          </a:p>
        </p:txBody>
      </p:sp>
      <p:sp>
        <p:nvSpPr>
          <p:cNvPr id="19" name="TextBox 18"/>
          <p:cNvSpPr txBox="1"/>
          <p:nvPr/>
        </p:nvSpPr>
        <p:spPr>
          <a:xfrm>
            <a:off x="1053641" y="3212976"/>
            <a:ext cx="492443" cy="369332"/>
          </a:xfrm>
          <a:prstGeom prst="rect">
            <a:avLst/>
          </a:prstGeom>
          <a:noFill/>
        </p:spPr>
        <p:txBody>
          <a:bodyPr wrap="none" rtlCol="0">
            <a:spAutoFit/>
          </a:bodyPr>
          <a:lstStyle/>
          <a:p>
            <a:r>
              <a:rPr lang="en-CA" dirty="0" smtClean="0"/>
              <a:t>VL</a:t>
            </a:r>
            <a:r>
              <a:rPr lang="en-CA" baseline="-25000" dirty="0" smtClean="0"/>
              <a:t>1</a:t>
            </a:r>
            <a:endParaRPr lang="en-CA" baseline="-25000" dirty="0"/>
          </a:p>
        </p:txBody>
      </p:sp>
      <p:sp>
        <p:nvSpPr>
          <p:cNvPr id="47" name="TextBox 46"/>
          <p:cNvSpPr txBox="1"/>
          <p:nvPr/>
        </p:nvSpPr>
        <p:spPr>
          <a:xfrm>
            <a:off x="2001295" y="3470230"/>
            <a:ext cx="492443" cy="369332"/>
          </a:xfrm>
          <a:prstGeom prst="rect">
            <a:avLst/>
          </a:prstGeom>
          <a:noFill/>
        </p:spPr>
        <p:txBody>
          <a:bodyPr wrap="none" rtlCol="0">
            <a:spAutoFit/>
          </a:bodyPr>
          <a:lstStyle/>
          <a:p>
            <a:r>
              <a:rPr lang="en-CA" dirty="0" smtClean="0"/>
              <a:t>VL</a:t>
            </a:r>
            <a:r>
              <a:rPr lang="en-CA" baseline="-25000" dirty="0"/>
              <a:t>2</a:t>
            </a:r>
          </a:p>
        </p:txBody>
      </p:sp>
      <p:sp>
        <p:nvSpPr>
          <p:cNvPr id="20" name="TextBox 19"/>
          <p:cNvSpPr txBox="1"/>
          <p:nvPr/>
        </p:nvSpPr>
        <p:spPr>
          <a:xfrm>
            <a:off x="2699079" y="3273557"/>
            <a:ext cx="4942379" cy="2492990"/>
          </a:xfrm>
          <a:prstGeom prst="rect">
            <a:avLst/>
          </a:prstGeom>
          <a:noFill/>
        </p:spPr>
        <p:txBody>
          <a:bodyPr wrap="none" rtlCol="0">
            <a:spAutoFit/>
          </a:bodyPr>
          <a:lstStyle/>
          <a:p>
            <a:r>
              <a:rPr lang="en-CA" dirty="0" smtClean="0"/>
              <a:t>To calculate VL</a:t>
            </a:r>
            <a:r>
              <a:rPr lang="en-CA" baseline="-25000" dirty="0" smtClean="0"/>
              <a:t>1</a:t>
            </a:r>
            <a:r>
              <a:rPr lang="en-CA" dirty="0" smtClean="0"/>
              <a:t>[t+1], with VL</a:t>
            </a:r>
            <a:r>
              <a:rPr lang="en-CA" baseline="-25000" dirty="0" smtClean="0"/>
              <a:t>2</a:t>
            </a:r>
            <a:r>
              <a:rPr lang="en-CA" dirty="0" smtClean="0"/>
              <a:t> &gt; VL</a:t>
            </a:r>
            <a:r>
              <a:rPr lang="en-CA" baseline="-25000" dirty="0" smtClean="0"/>
              <a:t>1</a:t>
            </a:r>
          </a:p>
          <a:p>
            <a:endParaRPr lang="en-CA" baseline="-25000" dirty="0" smtClean="0"/>
          </a:p>
          <a:p>
            <a:pPr marL="342900" indent="-342900">
              <a:buAutoNum type="arabicPeriod"/>
            </a:pPr>
            <a:r>
              <a:rPr lang="en-CA" dirty="0" smtClean="0"/>
              <a:t>Linear overlap = (r</a:t>
            </a:r>
            <a:r>
              <a:rPr lang="en-CA" baseline="-25000" dirty="0" smtClean="0"/>
              <a:t>1</a:t>
            </a:r>
            <a:r>
              <a:rPr lang="en-CA" dirty="0" smtClean="0"/>
              <a:t>+r</a:t>
            </a:r>
            <a:r>
              <a:rPr lang="en-CA" baseline="-25000" dirty="0" smtClean="0"/>
              <a:t>2</a:t>
            </a:r>
            <a:r>
              <a:rPr lang="en-CA" dirty="0" smtClean="0"/>
              <a:t>) – d = </a:t>
            </a:r>
            <a:r>
              <a:rPr lang="en-CA" dirty="0" smtClean="0">
                <a:solidFill>
                  <a:srgbClr val="FF0000"/>
                </a:solidFill>
              </a:rPr>
              <a:t>O</a:t>
            </a:r>
          </a:p>
          <a:p>
            <a:pPr marL="342900" indent="-342900">
              <a:buAutoNum type="arabicPeriod"/>
            </a:pPr>
            <a:r>
              <a:rPr lang="en-CA" dirty="0" smtClean="0"/>
              <a:t>Degree of overlap = O/(r</a:t>
            </a:r>
            <a:r>
              <a:rPr lang="en-CA" baseline="-25000" dirty="0" smtClean="0"/>
              <a:t>1</a:t>
            </a:r>
            <a:r>
              <a:rPr lang="en-CA" dirty="0" smtClean="0"/>
              <a:t>+r</a:t>
            </a:r>
            <a:r>
              <a:rPr lang="en-CA" baseline="-25000" dirty="0" smtClean="0"/>
              <a:t>2</a:t>
            </a:r>
            <a:r>
              <a:rPr lang="en-CA" dirty="0" smtClean="0"/>
              <a:t>) = </a:t>
            </a:r>
            <a:r>
              <a:rPr lang="en-CA" dirty="0" smtClean="0">
                <a:solidFill>
                  <a:srgbClr val="FF0000"/>
                </a:solidFill>
              </a:rPr>
              <a:t>P</a:t>
            </a:r>
          </a:p>
          <a:p>
            <a:pPr marL="342900" indent="-342900">
              <a:buAutoNum type="arabicPeriod"/>
            </a:pPr>
            <a:r>
              <a:rPr lang="en-CA" dirty="0" smtClean="0"/>
              <a:t>P is a length, viral load is by area so we use </a:t>
            </a:r>
            <a:r>
              <a:rPr lang="en-CA" dirty="0">
                <a:solidFill>
                  <a:srgbClr val="FF0000"/>
                </a:solidFill>
              </a:rPr>
              <a:t>P</a:t>
            </a:r>
            <a:r>
              <a:rPr lang="en-CA" dirty="0" smtClean="0">
                <a:solidFill>
                  <a:srgbClr val="FF0000"/>
                </a:solidFill>
              </a:rPr>
              <a:t>^2</a:t>
            </a:r>
          </a:p>
          <a:p>
            <a:pPr marL="342900" indent="-342900">
              <a:buAutoNum type="arabicPeriod"/>
            </a:pPr>
            <a:endParaRPr lang="en-CA" dirty="0" smtClean="0"/>
          </a:p>
          <a:p>
            <a:pPr marL="342900" indent="-342900">
              <a:buAutoNum type="arabicPeriod"/>
            </a:pPr>
            <a:r>
              <a:rPr lang="en-CA" dirty="0" smtClean="0"/>
              <a:t>Viral gradient = (VL</a:t>
            </a:r>
            <a:r>
              <a:rPr lang="en-CA" baseline="-25000" dirty="0" smtClean="0"/>
              <a:t>2</a:t>
            </a:r>
            <a:r>
              <a:rPr lang="en-CA" dirty="0" smtClean="0"/>
              <a:t> – VL</a:t>
            </a:r>
            <a:r>
              <a:rPr lang="en-CA" baseline="-25000" dirty="0" smtClean="0"/>
              <a:t>1</a:t>
            </a:r>
            <a:r>
              <a:rPr lang="en-CA" dirty="0" smtClean="0"/>
              <a:t>)/(VL</a:t>
            </a:r>
            <a:r>
              <a:rPr lang="en-CA" baseline="-25000" dirty="0" smtClean="0"/>
              <a:t>2</a:t>
            </a:r>
            <a:r>
              <a:rPr lang="en-CA" dirty="0" smtClean="0"/>
              <a:t>+VL</a:t>
            </a:r>
            <a:r>
              <a:rPr lang="en-CA" baseline="-25000" dirty="0" smtClean="0"/>
              <a:t>1</a:t>
            </a:r>
            <a:r>
              <a:rPr lang="en-CA" dirty="0" smtClean="0"/>
              <a:t>) = </a:t>
            </a:r>
            <a:r>
              <a:rPr lang="en-CA" dirty="0" smtClean="0">
                <a:solidFill>
                  <a:srgbClr val="FF0000"/>
                </a:solidFill>
              </a:rPr>
              <a:t>G</a:t>
            </a:r>
          </a:p>
          <a:p>
            <a:pPr marL="342900" indent="-342900">
              <a:buAutoNum type="arabicPeriod"/>
            </a:pPr>
            <a:r>
              <a:rPr lang="en-CA" dirty="0" smtClean="0"/>
              <a:t>Viral transfer = G * P^2 * VL</a:t>
            </a:r>
            <a:r>
              <a:rPr lang="en-CA" baseline="-25000" dirty="0" smtClean="0"/>
              <a:t>2</a:t>
            </a:r>
            <a:r>
              <a:rPr lang="en-CA" dirty="0" smtClean="0"/>
              <a:t> = </a:t>
            </a:r>
            <a:r>
              <a:rPr lang="en-CA" smtClean="0">
                <a:solidFill>
                  <a:srgbClr val="FF0000"/>
                </a:solidFill>
              </a:rPr>
              <a:t>T </a:t>
            </a:r>
          </a:p>
          <a:p>
            <a:pPr marL="342900" indent="-342900">
              <a:buAutoNum type="arabicPeriod"/>
            </a:pPr>
            <a:r>
              <a:rPr lang="en-CA" smtClean="0"/>
              <a:t>So </a:t>
            </a:r>
            <a:r>
              <a:rPr lang="en-CA" dirty="0" smtClean="0"/>
              <a:t>VL</a:t>
            </a:r>
            <a:r>
              <a:rPr lang="en-CA" baseline="-25000" dirty="0" smtClean="0"/>
              <a:t>1</a:t>
            </a:r>
            <a:r>
              <a:rPr lang="en-CA" dirty="0" smtClean="0"/>
              <a:t>[t+1] = VL</a:t>
            </a:r>
            <a:r>
              <a:rPr lang="en-CA" baseline="-25000" dirty="0" smtClean="0"/>
              <a:t>1</a:t>
            </a:r>
            <a:r>
              <a:rPr lang="en-CA" dirty="0" smtClean="0"/>
              <a:t>[t] + </a:t>
            </a:r>
            <a:r>
              <a:rPr lang="en-CA" dirty="0" smtClean="0">
                <a:solidFill>
                  <a:srgbClr val="FF0000"/>
                </a:solidFill>
              </a:rPr>
              <a:t>T</a:t>
            </a:r>
          </a:p>
        </p:txBody>
      </p:sp>
      <p:grpSp>
        <p:nvGrpSpPr>
          <p:cNvPr id="50" name="Group 49"/>
          <p:cNvGrpSpPr/>
          <p:nvPr/>
        </p:nvGrpSpPr>
        <p:grpSpPr>
          <a:xfrm>
            <a:off x="756623" y="1125191"/>
            <a:ext cx="7475767" cy="1979079"/>
            <a:chOff x="899592" y="802643"/>
            <a:chExt cx="7475767" cy="1979079"/>
          </a:xfrm>
        </p:grpSpPr>
        <p:grpSp>
          <p:nvGrpSpPr>
            <p:cNvPr id="51" name="Group 50"/>
            <p:cNvGrpSpPr/>
            <p:nvPr/>
          </p:nvGrpSpPr>
          <p:grpSpPr>
            <a:xfrm>
              <a:off x="899592" y="802643"/>
              <a:ext cx="7475767" cy="1979079"/>
              <a:chOff x="899592" y="2080942"/>
              <a:chExt cx="7475767" cy="1979079"/>
            </a:xfrm>
          </p:grpSpPr>
          <p:cxnSp>
            <p:nvCxnSpPr>
              <p:cNvPr id="70" name="Straight Connector 69"/>
              <p:cNvCxnSpPr/>
              <p:nvPr/>
            </p:nvCxnSpPr>
            <p:spPr>
              <a:xfrm>
                <a:off x="899592" y="3645024"/>
                <a:ext cx="1008112"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907704" y="3645024"/>
                <a:ext cx="1368152" cy="0"/>
              </a:xfrm>
              <a:prstGeom prst="line">
                <a:avLst/>
              </a:prstGeom>
              <a:ln w="158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3303956" y="3641755"/>
                <a:ext cx="1052020" cy="3269"/>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355976" y="3645024"/>
                <a:ext cx="2448272" cy="6539"/>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804248" y="3654194"/>
                <a:ext cx="1080120" cy="0"/>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726047" y="3796735"/>
                <a:ext cx="377026" cy="246221"/>
              </a:xfrm>
              <a:prstGeom prst="rect">
                <a:avLst/>
              </a:prstGeom>
              <a:noFill/>
            </p:spPr>
            <p:txBody>
              <a:bodyPr wrap="none" rtlCol="0">
                <a:spAutoFit/>
              </a:bodyPr>
              <a:lstStyle/>
              <a:p>
                <a:r>
                  <a:rPr lang="en-CA" sz="1000" dirty="0" smtClean="0"/>
                  <a:t>T=0</a:t>
                </a:r>
                <a:endParaRPr lang="en-CA" sz="1000" dirty="0"/>
              </a:p>
            </p:txBody>
          </p:sp>
          <p:sp>
            <p:nvSpPr>
              <p:cNvPr id="78" name="TextBox 77"/>
              <p:cNvSpPr txBox="1"/>
              <p:nvPr/>
            </p:nvSpPr>
            <p:spPr>
              <a:xfrm>
                <a:off x="3066835" y="3789040"/>
                <a:ext cx="426720" cy="253916"/>
              </a:xfrm>
              <a:prstGeom prst="rect">
                <a:avLst/>
              </a:prstGeom>
              <a:noFill/>
            </p:spPr>
            <p:txBody>
              <a:bodyPr wrap="none" rtlCol="0">
                <a:spAutoFit/>
              </a:bodyPr>
              <a:lstStyle/>
              <a:p>
                <a:r>
                  <a:rPr lang="en-CA" sz="1050" dirty="0" smtClean="0"/>
                  <a:t>2.9d</a:t>
                </a:r>
                <a:endParaRPr lang="en-CA" sz="1050" dirty="0"/>
              </a:p>
            </p:txBody>
          </p:sp>
          <p:sp>
            <p:nvSpPr>
              <p:cNvPr id="79" name="TextBox 78"/>
              <p:cNvSpPr txBox="1"/>
              <p:nvPr/>
            </p:nvSpPr>
            <p:spPr>
              <a:xfrm>
                <a:off x="4135768" y="3779870"/>
                <a:ext cx="415498" cy="246221"/>
              </a:xfrm>
              <a:prstGeom prst="rect">
                <a:avLst/>
              </a:prstGeom>
              <a:noFill/>
            </p:spPr>
            <p:txBody>
              <a:bodyPr wrap="none" rtlCol="0">
                <a:spAutoFit/>
              </a:bodyPr>
              <a:lstStyle/>
              <a:p>
                <a:r>
                  <a:rPr lang="en-CA" sz="1000" dirty="0" smtClean="0"/>
                  <a:t>5.2d</a:t>
                </a:r>
                <a:endParaRPr lang="en-CA" sz="1000" dirty="0"/>
              </a:p>
            </p:txBody>
          </p:sp>
          <p:cxnSp>
            <p:nvCxnSpPr>
              <p:cNvPr id="80" name="Straight Connector 79"/>
              <p:cNvCxnSpPr/>
              <p:nvPr/>
            </p:nvCxnSpPr>
            <p:spPr>
              <a:xfrm>
                <a:off x="4064770" y="2780928"/>
                <a:ext cx="3174" cy="864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587176" y="2550507"/>
                <a:ext cx="976549" cy="246221"/>
              </a:xfrm>
              <a:prstGeom prst="rect">
                <a:avLst/>
              </a:prstGeom>
              <a:noFill/>
            </p:spPr>
            <p:txBody>
              <a:bodyPr wrap="none" rtlCol="0">
                <a:spAutoFit/>
              </a:bodyPr>
              <a:lstStyle/>
              <a:p>
                <a:r>
                  <a:rPr lang="en-CA" sz="1000" dirty="0" smtClean="0"/>
                  <a:t>Peak Viral Load</a:t>
                </a:r>
                <a:endParaRPr lang="en-CA" sz="1000" dirty="0"/>
              </a:p>
            </p:txBody>
          </p:sp>
          <p:sp>
            <p:nvSpPr>
              <p:cNvPr id="82" name="TextBox 81"/>
              <p:cNvSpPr txBox="1"/>
              <p:nvPr/>
            </p:nvSpPr>
            <p:spPr>
              <a:xfrm>
                <a:off x="3771915" y="3651563"/>
                <a:ext cx="415498" cy="246221"/>
              </a:xfrm>
              <a:prstGeom prst="rect">
                <a:avLst/>
              </a:prstGeom>
              <a:noFill/>
            </p:spPr>
            <p:txBody>
              <a:bodyPr wrap="none" rtlCol="0">
                <a:spAutoFit/>
              </a:bodyPr>
              <a:lstStyle/>
              <a:p>
                <a:r>
                  <a:rPr lang="en-CA" sz="1000" dirty="0" smtClean="0"/>
                  <a:t>4.5d</a:t>
                </a:r>
                <a:endParaRPr lang="en-CA" sz="1000" dirty="0"/>
              </a:p>
            </p:txBody>
          </p:sp>
          <p:sp>
            <p:nvSpPr>
              <p:cNvPr id="83" name="Freeform 82"/>
              <p:cNvSpPr/>
              <p:nvPr/>
            </p:nvSpPr>
            <p:spPr>
              <a:xfrm>
                <a:off x="2045913" y="2777341"/>
                <a:ext cx="4899898" cy="852360"/>
              </a:xfrm>
              <a:custGeom>
                <a:avLst/>
                <a:gdLst>
                  <a:gd name="connsiteX0" fmla="*/ 0 w 4899898"/>
                  <a:gd name="connsiteY0" fmla="*/ 805034 h 852360"/>
                  <a:gd name="connsiteX1" fmla="*/ 1520092 w 4899898"/>
                  <a:gd name="connsiteY1" fmla="*/ 633096 h 852360"/>
                  <a:gd name="connsiteX2" fmla="*/ 2082800 w 4899898"/>
                  <a:gd name="connsiteY2" fmla="*/ 50 h 852360"/>
                  <a:gd name="connsiteX3" fmla="*/ 3352800 w 4899898"/>
                  <a:gd name="connsiteY3" fmla="*/ 668265 h 852360"/>
                  <a:gd name="connsiteX4" fmla="*/ 4755661 w 4899898"/>
                  <a:gd name="connsiteY4" fmla="*/ 840203 h 852360"/>
                  <a:gd name="connsiteX5" fmla="*/ 4783015 w 4899898"/>
                  <a:gd name="connsiteY5" fmla="*/ 824573 h 85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898" h="852360">
                    <a:moveTo>
                      <a:pt x="0" y="805034"/>
                    </a:moveTo>
                    <a:cubicBezTo>
                      <a:pt x="586479" y="786147"/>
                      <a:pt x="1172959" y="767260"/>
                      <a:pt x="1520092" y="633096"/>
                    </a:cubicBezTo>
                    <a:cubicBezTo>
                      <a:pt x="1867225" y="498932"/>
                      <a:pt x="1777349" y="-5811"/>
                      <a:pt x="2082800" y="50"/>
                    </a:cubicBezTo>
                    <a:cubicBezTo>
                      <a:pt x="2388251" y="5911"/>
                      <a:pt x="2907323" y="528240"/>
                      <a:pt x="3352800" y="668265"/>
                    </a:cubicBezTo>
                    <a:cubicBezTo>
                      <a:pt x="3798277" y="808290"/>
                      <a:pt x="4517292" y="814152"/>
                      <a:pt x="4755661" y="840203"/>
                    </a:cubicBezTo>
                    <a:cubicBezTo>
                      <a:pt x="4994030" y="866254"/>
                      <a:pt x="4888522" y="845413"/>
                      <a:pt x="4783015" y="8245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4" name="TextBox 83"/>
              <p:cNvSpPr txBox="1"/>
              <p:nvPr/>
            </p:nvSpPr>
            <p:spPr>
              <a:xfrm>
                <a:off x="4969281" y="3284862"/>
                <a:ext cx="412292" cy="246221"/>
              </a:xfrm>
              <a:prstGeom prst="rect">
                <a:avLst/>
              </a:prstGeom>
              <a:noFill/>
            </p:spPr>
            <p:txBody>
              <a:bodyPr wrap="none" rtlCol="0">
                <a:spAutoFit/>
              </a:bodyPr>
              <a:lstStyle/>
              <a:p>
                <a:r>
                  <a:rPr lang="en-CA" sz="1000" dirty="0" smtClean="0">
                    <a:solidFill>
                      <a:srgbClr val="0070C0"/>
                    </a:solidFill>
                  </a:rPr>
                  <a:t>mild</a:t>
                </a:r>
                <a:endParaRPr lang="en-CA" sz="1000" dirty="0">
                  <a:solidFill>
                    <a:srgbClr val="0070C0"/>
                  </a:solidFill>
                </a:endParaRPr>
              </a:p>
            </p:txBody>
          </p:sp>
          <p:sp>
            <p:nvSpPr>
              <p:cNvPr id="85" name="Freeform 84"/>
              <p:cNvSpPr/>
              <p:nvPr/>
            </p:nvSpPr>
            <p:spPr>
              <a:xfrm>
                <a:off x="4232728" y="2796728"/>
                <a:ext cx="2914178" cy="247270"/>
              </a:xfrm>
              <a:custGeom>
                <a:avLst/>
                <a:gdLst>
                  <a:gd name="connsiteX0" fmla="*/ 0 w 2914178"/>
                  <a:gd name="connsiteY0" fmla="*/ 0 h 247270"/>
                  <a:gd name="connsiteX1" fmla="*/ 1234831 w 2914178"/>
                  <a:gd name="connsiteY1" fmla="*/ 246185 h 247270"/>
                  <a:gd name="connsiteX2" fmla="*/ 2735385 w 2914178"/>
                  <a:gd name="connsiteY2" fmla="*/ 89877 h 247270"/>
                  <a:gd name="connsiteX3" fmla="*/ 2829170 w 2914178"/>
                  <a:gd name="connsiteY3" fmla="*/ 85969 h 247270"/>
                </a:gdLst>
                <a:ahLst/>
                <a:cxnLst>
                  <a:cxn ang="0">
                    <a:pos x="connsiteX0" y="connsiteY0"/>
                  </a:cxn>
                  <a:cxn ang="0">
                    <a:pos x="connsiteX1" y="connsiteY1"/>
                  </a:cxn>
                  <a:cxn ang="0">
                    <a:pos x="connsiteX2" y="connsiteY2"/>
                  </a:cxn>
                  <a:cxn ang="0">
                    <a:pos x="connsiteX3" y="connsiteY3"/>
                  </a:cxn>
                </a:cxnLst>
                <a:rect l="l" t="t" r="r" b="b"/>
                <a:pathLst>
                  <a:path w="2914178" h="247270">
                    <a:moveTo>
                      <a:pt x="0" y="0"/>
                    </a:moveTo>
                    <a:cubicBezTo>
                      <a:pt x="389466" y="115602"/>
                      <a:pt x="778933" y="231205"/>
                      <a:pt x="1234831" y="246185"/>
                    </a:cubicBezTo>
                    <a:cubicBezTo>
                      <a:pt x="1690729" y="261165"/>
                      <a:pt x="2469662" y="116580"/>
                      <a:pt x="2735385" y="89877"/>
                    </a:cubicBezTo>
                    <a:cubicBezTo>
                      <a:pt x="3001108" y="63174"/>
                      <a:pt x="2915139" y="74571"/>
                      <a:pt x="2829170" y="85969"/>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6" name="Freeform 85"/>
              <p:cNvSpPr/>
              <p:nvPr/>
            </p:nvSpPr>
            <p:spPr>
              <a:xfrm>
                <a:off x="4161692" y="2080942"/>
                <a:ext cx="3054881" cy="799708"/>
              </a:xfrm>
              <a:custGeom>
                <a:avLst/>
                <a:gdLst>
                  <a:gd name="connsiteX0" fmla="*/ 0 w 3054881"/>
                  <a:gd name="connsiteY0" fmla="*/ 689612 h 799708"/>
                  <a:gd name="connsiteX1" fmla="*/ 1273908 w 3054881"/>
                  <a:gd name="connsiteY1" fmla="*/ 799027 h 799708"/>
                  <a:gd name="connsiteX2" fmla="*/ 1820985 w 3054881"/>
                  <a:gd name="connsiteY2" fmla="*/ 724781 h 799708"/>
                  <a:gd name="connsiteX3" fmla="*/ 2414954 w 3054881"/>
                  <a:gd name="connsiteY3" fmla="*/ 513766 h 799708"/>
                  <a:gd name="connsiteX4" fmla="*/ 2985477 w 3054881"/>
                  <a:gd name="connsiteY4" fmla="*/ 48750 h 799708"/>
                  <a:gd name="connsiteX5" fmla="*/ 3024554 w 3054881"/>
                  <a:gd name="connsiteY5" fmla="*/ 37027 h 79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4881" h="799708">
                    <a:moveTo>
                      <a:pt x="0" y="689612"/>
                    </a:moveTo>
                    <a:cubicBezTo>
                      <a:pt x="485205" y="741389"/>
                      <a:pt x="970411" y="793166"/>
                      <a:pt x="1273908" y="799027"/>
                    </a:cubicBezTo>
                    <a:cubicBezTo>
                      <a:pt x="1577405" y="804888"/>
                      <a:pt x="1630811" y="772324"/>
                      <a:pt x="1820985" y="724781"/>
                    </a:cubicBezTo>
                    <a:cubicBezTo>
                      <a:pt x="2011159" y="677238"/>
                      <a:pt x="2220872" y="626438"/>
                      <a:pt x="2414954" y="513766"/>
                    </a:cubicBezTo>
                    <a:cubicBezTo>
                      <a:pt x="2609036" y="401094"/>
                      <a:pt x="2883877" y="128206"/>
                      <a:pt x="2985477" y="48750"/>
                    </a:cubicBezTo>
                    <a:cubicBezTo>
                      <a:pt x="3087077" y="-30706"/>
                      <a:pt x="3055815" y="3160"/>
                      <a:pt x="3024554" y="37027"/>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7" name="TextBox 86"/>
              <p:cNvSpPr txBox="1"/>
              <p:nvPr/>
            </p:nvSpPr>
            <p:spPr>
              <a:xfrm>
                <a:off x="6222121" y="2158473"/>
                <a:ext cx="529312" cy="246221"/>
              </a:xfrm>
              <a:prstGeom prst="rect">
                <a:avLst/>
              </a:prstGeom>
              <a:noFill/>
            </p:spPr>
            <p:txBody>
              <a:bodyPr wrap="none" rtlCol="0">
                <a:spAutoFit/>
              </a:bodyPr>
              <a:lstStyle/>
              <a:p>
                <a:r>
                  <a:rPr lang="en-CA" sz="1000" dirty="0" smtClean="0"/>
                  <a:t>critical</a:t>
                </a:r>
                <a:endParaRPr lang="en-CA" sz="1000" dirty="0"/>
              </a:p>
            </p:txBody>
          </p:sp>
          <p:sp>
            <p:nvSpPr>
              <p:cNvPr id="88" name="TextBox 87"/>
              <p:cNvSpPr txBox="1"/>
              <p:nvPr/>
            </p:nvSpPr>
            <p:spPr>
              <a:xfrm>
                <a:off x="6194870" y="2757539"/>
                <a:ext cx="556563" cy="246221"/>
              </a:xfrm>
              <a:prstGeom prst="rect">
                <a:avLst/>
              </a:prstGeom>
              <a:noFill/>
            </p:spPr>
            <p:txBody>
              <a:bodyPr wrap="none" rtlCol="0">
                <a:spAutoFit/>
              </a:bodyPr>
              <a:lstStyle/>
              <a:p>
                <a:r>
                  <a:rPr lang="en-CA" sz="1000" dirty="0" smtClean="0"/>
                  <a:t>serious</a:t>
                </a:r>
                <a:endParaRPr lang="en-CA" sz="1000" dirty="0"/>
              </a:p>
            </p:txBody>
          </p:sp>
          <p:cxnSp>
            <p:nvCxnSpPr>
              <p:cNvPr id="89" name="Straight Connector 88"/>
              <p:cNvCxnSpPr/>
              <p:nvPr/>
            </p:nvCxnSpPr>
            <p:spPr>
              <a:xfrm>
                <a:off x="6804248" y="3654194"/>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332215" y="3629701"/>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275856" y="3212976"/>
                <a:ext cx="0" cy="566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endCxn id="77" idx="0"/>
              </p:cNvCxnSpPr>
              <p:nvPr/>
            </p:nvCxnSpPr>
            <p:spPr>
              <a:xfrm>
                <a:off x="1914560" y="3670049"/>
                <a:ext cx="0" cy="126686"/>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612529" y="3813800"/>
                <a:ext cx="383438" cy="246221"/>
              </a:xfrm>
              <a:prstGeom prst="rect">
                <a:avLst/>
              </a:prstGeom>
              <a:noFill/>
            </p:spPr>
            <p:txBody>
              <a:bodyPr wrap="none" rtlCol="0">
                <a:spAutoFit/>
              </a:bodyPr>
              <a:lstStyle/>
              <a:p>
                <a:r>
                  <a:rPr lang="en-CA" sz="1000" dirty="0" smtClean="0"/>
                  <a:t>20d</a:t>
                </a:r>
                <a:endParaRPr lang="en-CA" sz="1000" dirty="0"/>
              </a:p>
            </p:txBody>
          </p:sp>
          <p:sp>
            <p:nvSpPr>
              <p:cNvPr id="94" name="Right Bracket 93"/>
              <p:cNvSpPr/>
              <p:nvPr/>
            </p:nvSpPr>
            <p:spPr>
              <a:xfrm>
                <a:off x="7415744" y="2080942"/>
                <a:ext cx="73152" cy="7719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5" name="TextBox 94"/>
              <p:cNvSpPr txBox="1"/>
              <p:nvPr/>
            </p:nvSpPr>
            <p:spPr>
              <a:xfrm>
                <a:off x="7539874" y="2427396"/>
                <a:ext cx="835485" cy="400110"/>
              </a:xfrm>
              <a:prstGeom prst="rect">
                <a:avLst/>
              </a:prstGeom>
              <a:noFill/>
            </p:spPr>
            <p:txBody>
              <a:bodyPr wrap="none" rtlCol="0">
                <a:spAutoFit/>
              </a:bodyPr>
              <a:lstStyle/>
              <a:p>
                <a:r>
                  <a:rPr lang="en-CA" sz="1000" dirty="0" smtClean="0"/>
                  <a:t>?? Approach</a:t>
                </a:r>
              </a:p>
              <a:p>
                <a:r>
                  <a:rPr lang="en-CA" sz="1000" dirty="0" smtClean="0"/>
                  <a:t>Use </a:t>
                </a:r>
                <a:r>
                  <a:rPr lang="en-CA" sz="1000" dirty="0" err="1" smtClean="0"/>
                  <a:t>susc</a:t>
                </a:r>
                <a:r>
                  <a:rPr lang="en-CA" sz="1000" dirty="0" smtClean="0"/>
                  <a:t>?</a:t>
                </a:r>
                <a:endParaRPr lang="en-CA" sz="1000" dirty="0"/>
              </a:p>
            </p:txBody>
          </p:sp>
        </p:grpSp>
        <p:cxnSp>
          <p:nvCxnSpPr>
            <p:cNvPr id="57" name="Straight Connector 56"/>
            <p:cNvCxnSpPr/>
            <p:nvPr/>
          </p:nvCxnSpPr>
          <p:spPr>
            <a:xfrm>
              <a:off x="2875063" y="2204864"/>
              <a:ext cx="3816424"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508104" y="1934677"/>
              <a:ext cx="0" cy="566894"/>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282809" y="1929177"/>
              <a:ext cx="1326004" cy="261610"/>
            </a:xfrm>
            <a:prstGeom prst="rect">
              <a:avLst/>
            </a:prstGeom>
            <a:noFill/>
          </p:spPr>
          <p:txBody>
            <a:bodyPr wrap="none" rtlCol="0">
              <a:spAutoFit/>
            </a:bodyPr>
            <a:lstStyle/>
            <a:p>
              <a:r>
                <a:rPr lang="en-CA" sz="1100" dirty="0" smtClean="0">
                  <a:solidFill>
                    <a:schemeClr val="accent4">
                      <a:lumMod val="75000"/>
                    </a:schemeClr>
                  </a:solidFill>
                </a:rPr>
                <a:t>Infectious viral level</a:t>
              </a:r>
              <a:endParaRPr lang="en-CA" sz="1100" dirty="0">
                <a:solidFill>
                  <a:schemeClr val="accent4">
                    <a:lumMod val="75000"/>
                  </a:schemeClr>
                </a:solidFill>
              </a:endParaRPr>
            </a:p>
          </p:txBody>
        </p:sp>
        <p:sp>
          <p:nvSpPr>
            <p:cNvPr id="68" name="TextBox 67"/>
            <p:cNvSpPr txBox="1"/>
            <p:nvPr/>
          </p:nvSpPr>
          <p:spPr>
            <a:xfrm>
              <a:off x="5267493" y="2486248"/>
              <a:ext cx="481222" cy="246221"/>
            </a:xfrm>
            <a:prstGeom prst="rect">
              <a:avLst/>
            </a:prstGeom>
            <a:noFill/>
          </p:spPr>
          <p:txBody>
            <a:bodyPr wrap="none" rtlCol="0">
              <a:spAutoFit/>
            </a:bodyPr>
            <a:lstStyle/>
            <a:p>
              <a:r>
                <a:rPr lang="en-CA" sz="1000" dirty="0" smtClean="0"/>
                <a:t>13.2d</a:t>
              </a:r>
              <a:endParaRPr lang="en-CA" sz="1000" dirty="0"/>
            </a:p>
          </p:txBody>
        </p:sp>
      </p:grpSp>
    </p:spTree>
    <p:extLst>
      <p:ext uri="{BB962C8B-B14F-4D97-AF65-F5344CB8AC3E}">
        <p14:creationId xmlns:p14="http://schemas.microsoft.com/office/powerpoint/2010/main" val="2238166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extBox 1"/>
          <p:cNvSpPr txBox="1"/>
          <p:nvPr/>
        </p:nvSpPr>
        <p:spPr>
          <a:xfrm>
            <a:off x="827584" y="44624"/>
            <a:ext cx="5105052" cy="369332"/>
          </a:xfrm>
          <a:prstGeom prst="rect">
            <a:avLst/>
          </a:prstGeom>
          <a:noFill/>
        </p:spPr>
        <p:txBody>
          <a:bodyPr wrap="none" rtlCol="0">
            <a:spAutoFit/>
          </a:bodyPr>
          <a:lstStyle/>
          <a:p>
            <a:r>
              <a:rPr lang="en-CA" dirty="0" smtClean="0"/>
              <a:t>Size Calculation Using Viral Load and </a:t>
            </a:r>
            <a:r>
              <a:rPr lang="en-CA" dirty="0" err="1" smtClean="0"/>
              <a:t>Combined_Risk</a:t>
            </a:r>
            <a:endParaRPr lang="en-CA" sz="1400" i="1" dirty="0"/>
          </a:p>
        </p:txBody>
      </p:sp>
      <p:sp>
        <p:nvSpPr>
          <p:cNvPr id="30" name="Oval 29"/>
          <p:cNvSpPr/>
          <p:nvPr/>
        </p:nvSpPr>
        <p:spPr>
          <a:xfrm>
            <a:off x="1475656" y="3356386"/>
            <a:ext cx="1080120" cy="1080725"/>
          </a:xfrm>
          <a:prstGeom prst="ellipse">
            <a:avLst/>
          </a:prstGeom>
          <a:solidFill>
            <a:srgbClr val="0070C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Oval 3"/>
          <p:cNvSpPr/>
          <p:nvPr/>
        </p:nvSpPr>
        <p:spPr>
          <a:xfrm>
            <a:off x="2015716" y="3896748"/>
            <a:ext cx="45719" cy="4571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1663758" y="3501008"/>
            <a:ext cx="288032" cy="307777"/>
          </a:xfrm>
          <a:prstGeom prst="rect">
            <a:avLst/>
          </a:prstGeom>
          <a:noFill/>
        </p:spPr>
        <p:txBody>
          <a:bodyPr wrap="square" rtlCol="0">
            <a:spAutoFit/>
          </a:bodyPr>
          <a:lstStyle/>
          <a:p>
            <a:endParaRPr lang="en-CA" sz="1400" dirty="0" smtClean="0">
              <a:solidFill>
                <a:srgbClr val="FF0000"/>
              </a:solidFill>
            </a:endParaRPr>
          </a:p>
        </p:txBody>
      </p:sp>
      <p:cxnSp>
        <p:nvCxnSpPr>
          <p:cNvPr id="17" name="Straight Arrow Connector 16"/>
          <p:cNvCxnSpPr>
            <a:stCxn id="4" idx="6"/>
            <a:endCxn id="30" idx="3"/>
          </p:cNvCxnSpPr>
          <p:nvPr/>
        </p:nvCxnSpPr>
        <p:spPr>
          <a:xfrm flipH="1">
            <a:off x="1633836" y="3919608"/>
            <a:ext cx="427599" cy="3592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759326" y="4057327"/>
            <a:ext cx="308098" cy="307777"/>
          </a:xfrm>
          <a:prstGeom prst="rect">
            <a:avLst/>
          </a:prstGeom>
          <a:noFill/>
        </p:spPr>
        <p:txBody>
          <a:bodyPr wrap="none" rtlCol="0">
            <a:spAutoFit/>
          </a:bodyPr>
          <a:lstStyle/>
          <a:p>
            <a:r>
              <a:rPr lang="en-CA" sz="1400" dirty="0" smtClean="0"/>
              <a:t>r</a:t>
            </a:r>
            <a:r>
              <a:rPr lang="en-CA" sz="1400" baseline="-25000" dirty="0" smtClean="0"/>
              <a:t>1</a:t>
            </a:r>
            <a:endParaRPr lang="en-CA" sz="1400" baseline="-25000" dirty="0"/>
          </a:p>
        </p:txBody>
      </p:sp>
      <p:sp>
        <p:nvSpPr>
          <p:cNvPr id="47" name="TextBox 46"/>
          <p:cNvSpPr txBox="1"/>
          <p:nvPr/>
        </p:nvSpPr>
        <p:spPr>
          <a:xfrm>
            <a:off x="2001295" y="3470230"/>
            <a:ext cx="492443" cy="369332"/>
          </a:xfrm>
          <a:prstGeom prst="rect">
            <a:avLst/>
          </a:prstGeom>
          <a:noFill/>
        </p:spPr>
        <p:txBody>
          <a:bodyPr wrap="none" rtlCol="0">
            <a:spAutoFit/>
          </a:bodyPr>
          <a:lstStyle/>
          <a:p>
            <a:r>
              <a:rPr lang="en-CA" dirty="0" smtClean="0"/>
              <a:t>VL</a:t>
            </a:r>
            <a:r>
              <a:rPr lang="en-CA" baseline="-25000" dirty="0" smtClean="0"/>
              <a:t>1</a:t>
            </a:r>
            <a:endParaRPr lang="en-CA" baseline="-25000" dirty="0"/>
          </a:p>
        </p:txBody>
      </p:sp>
      <p:sp>
        <p:nvSpPr>
          <p:cNvPr id="5" name="TextBox 4"/>
          <p:cNvSpPr txBox="1"/>
          <p:nvPr/>
        </p:nvSpPr>
        <p:spPr>
          <a:xfrm>
            <a:off x="2875063" y="2900844"/>
            <a:ext cx="5645520" cy="1815882"/>
          </a:xfrm>
          <a:prstGeom prst="rect">
            <a:avLst/>
          </a:prstGeom>
          <a:noFill/>
        </p:spPr>
        <p:txBody>
          <a:bodyPr wrap="none" rtlCol="0">
            <a:spAutoFit/>
          </a:bodyPr>
          <a:lstStyle/>
          <a:p>
            <a:r>
              <a:rPr lang="en-CA" sz="1400" dirty="0" smtClean="0"/>
              <a:t>To reach Viral Load = 10 from 1 in time T=0 to T=4.5,</a:t>
            </a:r>
          </a:p>
          <a:p>
            <a:r>
              <a:rPr lang="en-CA" sz="1400" dirty="0"/>
              <a:t> </a:t>
            </a:r>
            <a:r>
              <a:rPr lang="en-CA" sz="1400" dirty="0" smtClean="0"/>
              <a:t>    the estimate for </a:t>
            </a:r>
            <a:r>
              <a:rPr lang="en-CA" sz="1400" dirty="0" smtClean="0">
                <a:latin typeface="Symbol" pitchFamily="18" charset="2"/>
              </a:rPr>
              <a:t>r </a:t>
            </a:r>
            <a:r>
              <a:rPr lang="en-CA" sz="1400" dirty="0" smtClean="0">
                <a:latin typeface="Calibri" pitchFamily="34" charset="0"/>
                <a:cs typeface="Calibri" pitchFamily="34" charset="0"/>
              </a:rPr>
              <a:t>is</a:t>
            </a:r>
            <a:r>
              <a:rPr lang="en-CA" sz="1400" dirty="0" smtClean="0">
                <a:latin typeface="Symbol" pitchFamily="18" charset="2"/>
              </a:rPr>
              <a:t> 1.07</a:t>
            </a:r>
            <a:r>
              <a:rPr lang="en-CA" sz="1400" dirty="0" smtClean="0">
                <a:latin typeface="Calibri" pitchFamily="34" charset="0"/>
              </a:rPr>
              <a:t> per </a:t>
            </a:r>
            <a:r>
              <a:rPr lang="en-CA" sz="1400" u="sng" dirty="0" smtClean="0">
                <a:latin typeface="Calibri" pitchFamily="34" charset="0"/>
              </a:rPr>
              <a:t>0.1day</a:t>
            </a:r>
            <a:r>
              <a:rPr lang="en-CA" sz="1400" dirty="0" smtClean="0">
                <a:latin typeface="Calibri" pitchFamily="34" charset="0"/>
              </a:rPr>
              <a:t>s</a:t>
            </a:r>
            <a:endParaRPr lang="en-CA" sz="1400" dirty="0" smtClean="0">
              <a:latin typeface="Symbol" pitchFamily="18" charset="2"/>
            </a:endParaRPr>
          </a:p>
          <a:p>
            <a:r>
              <a:rPr lang="en-CA" sz="1400" dirty="0" smtClean="0">
                <a:latin typeface="Calibri" pitchFamily="34" charset="0"/>
              </a:rPr>
              <a:t>To go from 10 to 0, in time 6d to 21d,</a:t>
            </a:r>
          </a:p>
          <a:p>
            <a:r>
              <a:rPr lang="en-CA" sz="1400" dirty="0">
                <a:latin typeface="Calibri" pitchFamily="34" charset="0"/>
              </a:rPr>
              <a:t> </a:t>
            </a:r>
            <a:r>
              <a:rPr lang="en-CA" sz="1400" dirty="0" smtClean="0"/>
              <a:t>the estimate for </a:t>
            </a:r>
            <a:r>
              <a:rPr lang="en-CA" sz="1400" dirty="0">
                <a:latin typeface="Symbol" pitchFamily="18" charset="2"/>
              </a:rPr>
              <a:t>y</a:t>
            </a:r>
            <a:r>
              <a:rPr lang="en-CA" sz="1400" dirty="0" smtClean="0">
                <a:latin typeface="Symbol" pitchFamily="18" charset="2"/>
              </a:rPr>
              <a:t> </a:t>
            </a:r>
            <a:r>
              <a:rPr lang="en-CA" sz="1400" dirty="0" smtClean="0">
                <a:latin typeface="Calibri" pitchFamily="34" charset="0"/>
                <a:cs typeface="Calibri" pitchFamily="34" charset="0"/>
              </a:rPr>
              <a:t>is</a:t>
            </a:r>
            <a:r>
              <a:rPr lang="en-CA" sz="1400" dirty="0" smtClean="0">
                <a:latin typeface="Symbol" pitchFamily="18" charset="2"/>
              </a:rPr>
              <a:t> 0.875</a:t>
            </a:r>
            <a:r>
              <a:rPr lang="en-CA" sz="1400" dirty="0" smtClean="0">
                <a:latin typeface="Calibri" pitchFamily="34" charset="0"/>
              </a:rPr>
              <a:t> per </a:t>
            </a:r>
            <a:r>
              <a:rPr lang="en-CA" sz="1400" u="sng" dirty="0" smtClean="0">
                <a:latin typeface="Calibri" pitchFamily="34" charset="0"/>
              </a:rPr>
              <a:t>DAY</a:t>
            </a:r>
          </a:p>
          <a:p>
            <a:endParaRPr lang="en-CA" sz="1400" u="sng" dirty="0">
              <a:latin typeface="Calibri" pitchFamily="34" charset="0"/>
            </a:endParaRPr>
          </a:p>
          <a:p>
            <a:r>
              <a:rPr lang="en-CA" sz="1400" dirty="0" smtClean="0">
                <a:latin typeface="Calibri" pitchFamily="34" charset="0"/>
              </a:rPr>
              <a:t>Given a baseline size S for each agent, the </a:t>
            </a:r>
            <a:r>
              <a:rPr lang="en-CA" sz="1400" dirty="0" err="1" smtClean="0">
                <a:latin typeface="Calibri" pitchFamily="34" charset="0"/>
              </a:rPr>
              <a:t>combined_risk</a:t>
            </a:r>
            <a:endParaRPr lang="en-CA" sz="1400" dirty="0" smtClean="0">
              <a:latin typeface="Calibri" pitchFamily="34" charset="0"/>
            </a:endParaRPr>
          </a:p>
          <a:p>
            <a:r>
              <a:rPr lang="en-CA" sz="1400" dirty="0">
                <a:latin typeface="Calibri" pitchFamily="34" charset="0"/>
              </a:rPr>
              <a:t> </a:t>
            </a:r>
            <a:r>
              <a:rPr lang="en-CA" sz="1400" dirty="0" smtClean="0">
                <a:latin typeface="Calibri" pitchFamily="34" charset="0"/>
              </a:rPr>
              <a:t>   affects the radius r by its square root (or cube root), so</a:t>
            </a:r>
          </a:p>
          <a:p>
            <a:r>
              <a:rPr lang="en-CA" sz="1400" dirty="0">
                <a:latin typeface="Calibri" pitchFamily="34" charset="0"/>
              </a:rPr>
              <a:t> </a:t>
            </a:r>
            <a:r>
              <a:rPr lang="en-CA" sz="1400" dirty="0" smtClean="0">
                <a:latin typeface="Calibri" pitchFamily="34" charset="0"/>
              </a:rPr>
              <a:t>   risk-adjusted </a:t>
            </a:r>
            <a:r>
              <a:rPr lang="en-CA" sz="1400" dirty="0" err="1" smtClean="0">
                <a:latin typeface="Calibri" pitchFamily="34" charset="0"/>
              </a:rPr>
              <a:t>baseline_S</a:t>
            </a:r>
            <a:r>
              <a:rPr lang="en-CA" sz="1400" dirty="0" smtClean="0">
                <a:latin typeface="Calibri" pitchFamily="34" charset="0"/>
              </a:rPr>
              <a:t> = </a:t>
            </a:r>
            <a:r>
              <a:rPr lang="en-CA" sz="1400" dirty="0" err="1" smtClean="0">
                <a:latin typeface="Calibri" pitchFamily="34" charset="0"/>
              </a:rPr>
              <a:t>baseline_S</a:t>
            </a:r>
            <a:r>
              <a:rPr lang="en-CA" sz="1400" dirty="0" smtClean="0">
                <a:latin typeface="Calibri" pitchFamily="34" charset="0"/>
              </a:rPr>
              <a:t> * (</a:t>
            </a:r>
            <a:r>
              <a:rPr lang="en-CA" sz="1400" dirty="0" err="1" smtClean="0">
                <a:latin typeface="Calibri" pitchFamily="34" charset="0"/>
              </a:rPr>
              <a:t>combined_risk</a:t>
            </a:r>
            <a:r>
              <a:rPr lang="en-CA" sz="1400" dirty="0" smtClean="0">
                <a:latin typeface="Calibri" pitchFamily="34" charset="0"/>
              </a:rPr>
              <a:t>).</a:t>
            </a:r>
            <a:r>
              <a:rPr lang="en-CA" sz="1400" dirty="0" err="1" smtClean="0">
                <a:latin typeface="Calibri" pitchFamily="34" charset="0"/>
              </a:rPr>
              <a:t>sqrt</a:t>
            </a:r>
            <a:r>
              <a:rPr lang="en-CA" sz="1400" dirty="0" smtClean="0">
                <a:latin typeface="Calibri" pitchFamily="34" charset="0"/>
              </a:rPr>
              <a:t>() [or .</a:t>
            </a:r>
            <a:r>
              <a:rPr lang="en-CA" sz="1400" dirty="0" err="1" smtClean="0">
                <a:latin typeface="Calibri" pitchFamily="34" charset="0"/>
              </a:rPr>
              <a:t>cbrt</a:t>
            </a:r>
            <a:r>
              <a:rPr lang="en-CA" sz="1400" dirty="0" smtClean="0">
                <a:latin typeface="Calibri" pitchFamily="34" charset="0"/>
              </a:rPr>
              <a:t>()]</a:t>
            </a:r>
          </a:p>
        </p:txBody>
      </p:sp>
      <p:sp>
        <p:nvSpPr>
          <p:cNvPr id="8" name="TextBox 7"/>
          <p:cNvSpPr txBox="1"/>
          <p:nvPr/>
        </p:nvSpPr>
        <p:spPr>
          <a:xfrm>
            <a:off x="1208488" y="4941168"/>
            <a:ext cx="6710473" cy="1600438"/>
          </a:xfrm>
          <a:prstGeom prst="rect">
            <a:avLst/>
          </a:prstGeom>
          <a:solidFill>
            <a:schemeClr val="accent6">
              <a:lumMod val="20000"/>
              <a:lumOff val="80000"/>
            </a:schemeClr>
          </a:solidFill>
        </p:spPr>
        <p:txBody>
          <a:bodyPr wrap="square" rtlCol="0">
            <a:spAutoFit/>
          </a:bodyPr>
          <a:lstStyle/>
          <a:p>
            <a:r>
              <a:rPr lang="en-CA" sz="1400" dirty="0" smtClean="0">
                <a:latin typeface="Calibri" pitchFamily="34" charset="0"/>
              </a:rPr>
              <a:t>As VL grows, size grows, and radius increases. </a:t>
            </a:r>
            <a:r>
              <a:rPr lang="en-CA" sz="1400" dirty="0">
                <a:latin typeface="Calibri" pitchFamily="34" charset="0"/>
              </a:rPr>
              <a:t>O</a:t>
            </a:r>
            <a:r>
              <a:rPr lang="en-CA" sz="1400" dirty="0" smtClean="0">
                <a:latin typeface="Calibri" pitchFamily="34" charset="0"/>
              </a:rPr>
              <a:t>verlap is based on length, so we want a function in which length changes as VL changes. </a:t>
            </a:r>
          </a:p>
          <a:p>
            <a:endParaRPr lang="en-CA" sz="1400" dirty="0">
              <a:latin typeface="Calibri" pitchFamily="34" charset="0"/>
            </a:endParaRPr>
          </a:p>
          <a:p>
            <a:r>
              <a:rPr lang="en-CA" sz="1400" dirty="0" smtClean="0">
                <a:latin typeface="Calibri" pitchFamily="34" charset="0"/>
              </a:rPr>
              <a:t>We use the cube root of VL, considering an agent with VL as a sphere.</a:t>
            </a:r>
          </a:p>
          <a:p>
            <a:r>
              <a:rPr lang="en-CA" sz="1400" dirty="0" smtClean="0">
                <a:latin typeface="Calibri" pitchFamily="34" charset="0"/>
              </a:rPr>
              <a:t>This arbitrary choice is being made as </a:t>
            </a:r>
            <a:r>
              <a:rPr lang="en-CA" sz="1400" dirty="0" err="1" smtClean="0">
                <a:latin typeface="Calibri" pitchFamily="34" charset="0"/>
              </a:rPr>
              <a:t>sq</a:t>
            </a:r>
            <a:r>
              <a:rPr lang="en-CA" sz="1400" dirty="0" smtClean="0">
                <a:latin typeface="Calibri" pitchFamily="34" charset="0"/>
              </a:rPr>
              <a:t> root of 10 is 3.16, which makes the size differential up to 10x. Using cube root of 10, it is about 1.53 (change from base to peak size) applied to the risk-adjusted current size of an agent</a:t>
            </a:r>
          </a:p>
        </p:txBody>
      </p:sp>
      <p:grpSp>
        <p:nvGrpSpPr>
          <p:cNvPr id="21" name="Group 20"/>
          <p:cNvGrpSpPr/>
          <p:nvPr/>
        </p:nvGrpSpPr>
        <p:grpSpPr>
          <a:xfrm>
            <a:off x="899592" y="802643"/>
            <a:ext cx="7475767" cy="1979079"/>
            <a:chOff x="899592" y="802643"/>
            <a:chExt cx="7475767" cy="1979079"/>
          </a:xfrm>
        </p:grpSpPr>
        <p:grpSp>
          <p:nvGrpSpPr>
            <p:cNvPr id="3" name="Group 2"/>
            <p:cNvGrpSpPr/>
            <p:nvPr/>
          </p:nvGrpSpPr>
          <p:grpSpPr>
            <a:xfrm>
              <a:off x="899592" y="802643"/>
              <a:ext cx="7475767" cy="1979079"/>
              <a:chOff x="899592" y="2080942"/>
              <a:chExt cx="7475767" cy="1979079"/>
            </a:xfrm>
          </p:grpSpPr>
          <p:cxnSp>
            <p:nvCxnSpPr>
              <p:cNvPr id="37" name="Straight Connector 36"/>
              <p:cNvCxnSpPr/>
              <p:nvPr/>
            </p:nvCxnSpPr>
            <p:spPr>
              <a:xfrm>
                <a:off x="899592" y="3645024"/>
                <a:ext cx="1008112"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907704" y="3645024"/>
                <a:ext cx="1368152" cy="0"/>
              </a:xfrm>
              <a:prstGeom prst="line">
                <a:avLst/>
              </a:prstGeom>
              <a:ln w="158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303956" y="3641755"/>
                <a:ext cx="1052020" cy="3269"/>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355976" y="3645024"/>
                <a:ext cx="2448272" cy="6539"/>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804248" y="3654194"/>
                <a:ext cx="1080120" cy="0"/>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726047" y="3796735"/>
                <a:ext cx="377026" cy="246221"/>
              </a:xfrm>
              <a:prstGeom prst="rect">
                <a:avLst/>
              </a:prstGeom>
              <a:noFill/>
            </p:spPr>
            <p:txBody>
              <a:bodyPr wrap="none" rtlCol="0">
                <a:spAutoFit/>
              </a:bodyPr>
              <a:lstStyle/>
              <a:p>
                <a:r>
                  <a:rPr lang="en-CA" sz="1000" dirty="0" smtClean="0"/>
                  <a:t>T=0</a:t>
                </a:r>
                <a:endParaRPr lang="en-CA" sz="1000" dirty="0"/>
              </a:p>
            </p:txBody>
          </p:sp>
          <p:sp>
            <p:nvSpPr>
              <p:cNvPr id="43" name="TextBox 42"/>
              <p:cNvSpPr txBox="1"/>
              <p:nvPr/>
            </p:nvSpPr>
            <p:spPr>
              <a:xfrm>
                <a:off x="3066835" y="3789040"/>
                <a:ext cx="426720" cy="253916"/>
              </a:xfrm>
              <a:prstGeom prst="rect">
                <a:avLst/>
              </a:prstGeom>
              <a:noFill/>
            </p:spPr>
            <p:txBody>
              <a:bodyPr wrap="none" rtlCol="0">
                <a:spAutoFit/>
              </a:bodyPr>
              <a:lstStyle/>
              <a:p>
                <a:r>
                  <a:rPr lang="en-CA" sz="1050" dirty="0" smtClean="0"/>
                  <a:t>2.9d</a:t>
                </a:r>
                <a:endParaRPr lang="en-CA" sz="1050" dirty="0"/>
              </a:p>
            </p:txBody>
          </p:sp>
          <p:sp>
            <p:nvSpPr>
              <p:cNvPr id="49" name="TextBox 48"/>
              <p:cNvSpPr txBox="1"/>
              <p:nvPr/>
            </p:nvSpPr>
            <p:spPr>
              <a:xfrm>
                <a:off x="4135768" y="3779870"/>
                <a:ext cx="415498" cy="246221"/>
              </a:xfrm>
              <a:prstGeom prst="rect">
                <a:avLst/>
              </a:prstGeom>
              <a:noFill/>
            </p:spPr>
            <p:txBody>
              <a:bodyPr wrap="none" rtlCol="0">
                <a:spAutoFit/>
              </a:bodyPr>
              <a:lstStyle/>
              <a:p>
                <a:r>
                  <a:rPr lang="en-CA" sz="1000" dirty="0" smtClean="0"/>
                  <a:t>5.2d</a:t>
                </a:r>
                <a:endParaRPr lang="en-CA" sz="1000" dirty="0"/>
              </a:p>
            </p:txBody>
          </p:sp>
          <p:cxnSp>
            <p:nvCxnSpPr>
              <p:cNvPr id="52" name="Straight Connector 51"/>
              <p:cNvCxnSpPr/>
              <p:nvPr/>
            </p:nvCxnSpPr>
            <p:spPr>
              <a:xfrm>
                <a:off x="4064770" y="2780928"/>
                <a:ext cx="3174" cy="864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587176" y="2550507"/>
                <a:ext cx="976549" cy="246221"/>
              </a:xfrm>
              <a:prstGeom prst="rect">
                <a:avLst/>
              </a:prstGeom>
              <a:noFill/>
            </p:spPr>
            <p:txBody>
              <a:bodyPr wrap="none" rtlCol="0">
                <a:spAutoFit/>
              </a:bodyPr>
              <a:lstStyle/>
              <a:p>
                <a:r>
                  <a:rPr lang="en-CA" sz="1000" dirty="0" smtClean="0"/>
                  <a:t>Peak Viral Load</a:t>
                </a:r>
                <a:endParaRPr lang="en-CA" sz="1000" dirty="0"/>
              </a:p>
            </p:txBody>
          </p:sp>
          <p:sp>
            <p:nvSpPr>
              <p:cNvPr id="54" name="TextBox 53"/>
              <p:cNvSpPr txBox="1"/>
              <p:nvPr/>
            </p:nvSpPr>
            <p:spPr>
              <a:xfrm>
                <a:off x="3771915" y="3651563"/>
                <a:ext cx="415498" cy="246221"/>
              </a:xfrm>
              <a:prstGeom prst="rect">
                <a:avLst/>
              </a:prstGeom>
              <a:noFill/>
            </p:spPr>
            <p:txBody>
              <a:bodyPr wrap="none" rtlCol="0">
                <a:spAutoFit/>
              </a:bodyPr>
              <a:lstStyle/>
              <a:p>
                <a:r>
                  <a:rPr lang="en-CA" sz="1000" dirty="0" smtClean="0"/>
                  <a:t>4.5d</a:t>
                </a:r>
                <a:endParaRPr lang="en-CA" sz="1000" dirty="0"/>
              </a:p>
            </p:txBody>
          </p:sp>
          <p:sp>
            <p:nvSpPr>
              <p:cNvPr id="55" name="Freeform 54"/>
              <p:cNvSpPr/>
              <p:nvPr/>
            </p:nvSpPr>
            <p:spPr>
              <a:xfrm>
                <a:off x="2045913" y="2777341"/>
                <a:ext cx="4899898" cy="852360"/>
              </a:xfrm>
              <a:custGeom>
                <a:avLst/>
                <a:gdLst>
                  <a:gd name="connsiteX0" fmla="*/ 0 w 4899898"/>
                  <a:gd name="connsiteY0" fmla="*/ 805034 h 852360"/>
                  <a:gd name="connsiteX1" fmla="*/ 1520092 w 4899898"/>
                  <a:gd name="connsiteY1" fmla="*/ 633096 h 852360"/>
                  <a:gd name="connsiteX2" fmla="*/ 2082800 w 4899898"/>
                  <a:gd name="connsiteY2" fmla="*/ 50 h 852360"/>
                  <a:gd name="connsiteX3" fmla="*/ 3352800 w 4899898"/>
                  <a:gd name="connsiteY3" fmla="*/ 668265 h 852360"/>
                  <a:gd name="connsiteX4" fmla="*/ 4755661 w 4899898"/>
                  <a:gd name="connsiteY4" fmla="*/ 840203 h 852360"/>
                  <a:gd name="connsiteX5" fmla="*/ 4783015 w 4899898"/>
                  <a:gd name="connsiteY5" fmla="*/ 824573 h 85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898" h="852360">
                    <a:moveTo>
                      <a:pt x="0" y="805034"/>
                    </a:moveTo>
                    <a:cubicBezTo>
                      <a:pt x="586479" y="786147"/>
                      <a:pt x="1172959" y="767260"/>
                      <a:pt x="1520092" y="633096"/>
                    </a:cubicBezTo>
                    <a:cubicBezTo>
                      <a:pt x="1867225" y="498932"/>
                      <a:pt x="1777349" y="-5811"/>
                      <a:pt x="2082800" y="50"/>
                    </a:cubicBezTo>
                    <a:cubicBezTo>
                      <a:pt x="2388251" y="5911"/>
                      <a:pt x="2907323" y="528240"/>
                      <a:pt x="3352800" y="668265"/>
                    </a:cubicBezTo>
                    <a:cubicBezTo>
                      <a:pt x="3798277" y="808290"/>
                      <a:pt x="4517292" y="814152"/>
                      <a:pt x="4755661" y="840203"/>
                    </a:cubicBezTo>
                    <a:cubicBezTo>
                      <a:pt x="4994030" y="866254"/>
                      <a:pt x="4888522" y="845413"/>
                      <a:pt x="4783015" y="8245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6" name="TextBox 55"/>
              <p:cNvSpPr txBox="1"/>
              <p:nvPr/>
            </p:nvSpPr>
            <p:spPr>
              <a:xfrm>
                <a:off x="4969281" y="3284862"/>
                <a:ext cx="412292" cy="246221"/>
              </a:xfrm>
              <a:prstGeom prst="rect">
                <a:avLst/>
              </a:prstGeom>
              <a:noFill/>
            </p:spPr>
            <p:txBody>
              <a:bodyPr wrap="none" rtlCol="0">
                <a:spAutoFit/>
              </a:bodyPr>
              <a:lstStyle/>
              <a:p>
                <a:r>
                  <a:rPr lang="en-CA" sz="1000" dirty="0" smtClean="0">
                    <a:solidFill>
                      <a:srgbClr val="0070C0"/>
                    </a:solidFill>
                  </a:rPr>
                  <a:t>mild</a:t>
                </a:r>
                <a:endParaRPr lang="en-CA" sz="1000" dirty="0">
                  <a:solidFill>
                    <a:srgbClr val="0070C0"/>
                  </a:solidFill>
                </a:endParaRPr>
              </a:p>
            </p:txBody>
          </p:sp>
          <p:sp>
            <p:nvSpPr>
              <p:cNvPr id="58" name="Freeform 57"/>
              <p:cNvSpPr/>
              <p:nvPr/>
            </p:nvSpPr>
            <p:spPr>
              <a:xfrm>
                <a:off x="4232728" y="2796728"/>
                <a:ext cx="2914178" cy="247270"/>
              </a:xfrm>
              <a:custGeom>
                <a:avLst/>
                <a:gdLst>
                  <a:gd name="connsiteX0" fmla="*/ 0 w 2914178"/>
                  <a:gd name="connsiteY0" fmla="*/ 0 h 247270"/>
                  <a:gd name="connsiteX1" fmla="*/ 1234831 w 2914178"/>
                  <a:gd name="connsiteY1" fmla="*/ 246185 h 247270"/>
                  <a:gd name="connsiteX2" fmla="*/ 2735385 w 2914178"/>
                  <a:gd name="connsiteY2" fmla="*/ 89877 h 247270"/>
                  <a:gd name="connsiteX3" fmla="*/ 2829170 w 2914178"/>
                  <a:gd name="connsiteY3" fmla="*/ 85969 h 247270"/>
                </a:gdLst>
                <a:ahLst/>
                <a:cxnLst>
                  <a:cxn ang="0">
                    <a:pos x="connsiteX0" y="connsiteY0"/>
                  </a:cxn>
                  <a:cxn ang="0">
                    <a:pos x="connsiteX1" y="connsiteY1"/>
                  </a:cxn>
                  <a:cxn ang="0">
                    <a:pos x="connsiteX2" y="connsiteY2"/>
                  </a:cxn>
                  <a:cxn ang="0">
                    <a:pos x="connsiteX3" y="connsiteY3"/>
                  </a:cxn>
                </a:cxnLst>
                <a:rect l="l" t="t" r="r" b="b"/>
                <a:pathLst>
                  <a:path w="2914178" h="247270">
                    <a:moveTo>
                      <a:pt x="0" y="0"/>
                    </a:moveTo>
                    <a:cubicBezTo>
                      <a:pt x="389466" y="115602"/>
                      <a:pt x="778933" y="231205"/>
                      <a:pt x="1234831" y="246185"/>
                    </a:cubicBezTo>
                    <a:cubicBezTo>
                      <a:pt x="1690729" y="261165"/>
                      <a:pt x="2469662" y="116580"/>
                      <a:pt x="2735385" y="89877"/>
                    </a:cubicBezTo>
                    <a:cubicBezTo>
                      <a:pt x="3001108" y="63174"/>
                      <a:pt x="2915139" y="74571"/>
                      <a:pt x="2829170" y="85969"/>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9" name="Freeform 58"/>
              <p:cNvSpPr/>
              <p:nvPr/>
            </p:nvSpPr>
            <p:spPr>
              <a:xfrm>
                <a:off x="4161692" y="2080942"/>
                <a:ext cx="3054881" cy="799708"/>
              </a:xfrm>
              <a:custGeom>
                <a:avLst/>
                <a:gdLst>
                  <a:gd name="connsiteX0" fmla="*/ 0 w 3054881"/>
                  <a:gd name="connsiteY0" fmla="*/ 689612 h 799708"/>
                  <a:gd name="connsiteX1" fmla="*/ 1273908 w 3054881"/>
                  <a:gd name="connsiteY1" fmla="*/ 799027 h 799708"/>
                  <a:gd name="connsiteX2" fmla="*/ 1820985 w 3054881"/>
                  <a:gd name="connsiteY2" fmla="*/ 724781 h 799708"/>
                  <a:gd name="connsiteX3" fmla="*/ 2414954 w 3054881"/>
                  <a:gd name="connsiteY3" fmla="*/ 513766 h 799708"/>
                  <a:gd name="connsiteX4" fmla="*/ 2985477 w 3054881"/>
                  <a:gd name="connsiteY4" fmla="*/ 48750 h 799708"/>
                  <a:gd name="connsiteX5" fmla="*/ 3024554 w 3054881"/>
                  <a:gd name="connsiteY5" fmla="*/ 37027 h 79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4881" h="799708">
                    <a:moveTo>
                      <a:pt x="0" y="689612"/>
                    </a:moveTo>
                    <a:cubicBezTo>
                      <a:pt x="485205" y="741389"/>
                      <a:pt x="970411" y="793166"/>
                      <a:pt x="1273908" y="799027"/>
                    </a:cubicBezTo>
                    <a:cubicBezTo>
                      <a:pt x="1577405" y="804888"/>
                      <a:pt x="1630811" y="772324"/>
                      <a:pt x="1820985" y="724781"/>
                    </a:cubicBezTo>
                    <a:cubicBezTo>
                      <a:pt x="2011159" y="677238"/>
                      <a:pt x="2220872" y="626438"/>
                      <a:pt x="2414954" y="513766"/>
                    </a:cubicBezTo>
                    <a:cubicBezTo>
                      <a:pt x="2609036" y="401094"/>
                      <a:pt x="2883877" y="128206"/>
                      <a:pt x="2985477" y="48750"/>
                    </a:cubicBezTo>
                    <a:cubicBezTo>
                      <a:pt x="3087077" y="-30706"/>
                      <a:pt x="3055815" y="3160"/>
                      <a:pt x="3024554" y="37027"/>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0" name="TextBox 59"/>
              <p:cNvSpPr txBox="1"/>
              <p:nvPr/>
            </p:nvSpPr>
            <p:spPr>
              <a:xfrm>
                <a:off x="6222121" y="2158473"/>
                <a:ext cx="529312" cy="246221"/>
              </a:xfrm>
              <a:prstGeom prst="rect">
                <a:avLst/>
              </a:prstGeom>
              <a:noFill/>
            </p:spPr>
            <p:txBody>
              <a:bodyPr wrap="none" rtlCol="0">
                <a:spAutoFit/>
              </a:bodyPr>
              <a:lstStyle/>
              <a:p>
                <a:r>
                  <a:rPr lang="en-CA" sz="1000" dirty="0" smtClean="0"/>
                  <a:t>critical</a:t>
                </a:r>
                <a:endParaRPr lang="en-CA" sz="1000" dirty="0"/>
              </a:p>
            </p:txBody>
          </p:sp>
          <p:sp>
            <p:nvSpPr>
              <p:cNvPr id="61" name="TextBox 60"/>
              <p:cNvSpPr txBox="1"/>
              <p:nvPr/>
            </p:nvSpPr>
            <p:spPr>
              <a:xfrm>
                <a:off x="6194870" y="2757539"/>
                <a:ext cx="556563" cy="246221"/>
              </a:xfrm>
              <a:prstGeom prst="rect">
                <a:avLst/>
              </a:prstGeom>
              <a:noFill/>
            </p:spPr>
            <p:txBody>
              <a:bodyPr wrap="none" rtlCol="0">
                <a:spAutoFit/>
              </a:bodyPr>
              <a:lstStyle/>
              <a:p>
                <a:r>
                  <a:rPr lang="en-CA" sz="1000" dirty="0" smtClean="0"/>
                  <a:t>serious</a:t>
                </a:r>
                <a:endParaRPr lang="en-CA" sz="1000" dirty="0"/>
              </a:p>
            </p:txBody>
          </p:sp>
          <p:cxnSp>
            <p:nvCxnSpPr>
              <p:cNvPr id="63" name="Straight Connector 62"/>
              <p:cNvCxnSpPr/>
              <p:nvPr/>
            </p:nvCxnSpPr>
            <p:spPr>
              <a:xfrm>
                <a:off x="6804248" y="3654194"/>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332215" y="3629701"/>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275856" y="3212976"/>
                <a:ext cx="0" cy="566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42" idx="0"/>
              </p:cNvCxnSpPr>
              <p:nvPr/>
            </p:nvCxnSpPr>
            <p:spPr>
              <a:xfrm>
                <a:off x="1914560" y="3670049"/>
                <a:ext cx="0" cy="126686"/>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612529" y="3813800"/>
                <a:ext cx="383438" cy="246221"/>
              </a:xfrm>
              <a:prstGeom prst="rect">
                <a:avLst/>
              </a:prstGeom>
              <a:noFill/>
            </p:spPr>
            <p:txBody>
              <a:bodyPr wrap="none" rtlCol="0">
                <a:spAutoFit/>
              </a:bodyPr>
              <a:lstStyle/>
              <a:p>
                <a:r>
                  <a:rPr lang="en-CA" sz="1000" dirty="0" smtClean="0"/>
                  <a:t>20d</a:t>
                </a:r>
                <a:endParaRPr lang="en-CA" sz="1000" dirty="0"/>
              </a:p>
            </p:txBody>
          </p:sp>
          <p:sp>
            <p:nvSpPr>
              <p:cNvPr id="71" name="Right Bracket 70"/>
              <p:cNvSpPr/>
              <p:nvPr/>
            </p:nvSpPr>
            <p:spPr>
              <a:xfrm>
                <a:off x="7415744" y="2080942"/>
                <a:ext cx="73152" cy="7719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2" name="TextBox 71"/>
              <p:cNvSpPr txBox="1"/>
              <p:nvPr/>
            </p:nvSpPr>
            <p:spPr>
              <a:xfrm>
                <a:off x="7539874" y="2427396"/>
                <a:ext cx="835485" cy="400110"/>
              </a:xfrm>
              <a:prstGeom prst="rect">
                <a:avLst/>
              </a:prstGeom>
              <a:noFill/>
            </p:spPr>
            <p:txBody>
              <a:bodyPr wrap="none" rtlCol="0">
                <a:spAutoFit/>
              </a:bodyPr>
              <a:lstStyle/>
              <a:p>
                <a:r>
                  <a:rPr lang="en-CA" sz="1000" dirty="0" smtClean="0"/>
                  <a:t>?? Approach</a:t>
                </a:r>
              </a:p>
              <a:p>
                <a:r>
                  <a:rPr lang="en-CA" sz="1000" dirty="0" smtClean="0"/>
                  <a:t>Use </a:t>
                </a:r>
                <a:r>
                  <a:rPr lang="en-CA" sz="1000" dirty="0" err="1" smtClean="0"/>
                  <a:t>susc</a:t>
                </a:r>
                <a:r>
                  <a:rPr lang="en-CA" sz="1000" dirty="0" smtClean="0"/>
                  <a:t>?</a:t>
                </a:r>
                <a:endParaRPr lang="en-CA" sz="1000" dirty="0"/>
              </a:p>
            </p:txBody>
          </p:sp>
        </p:grpSp>
        <p:cxnSp>
          <p:nvCxnSpPr>
            <p:cNvPr id="13" name="Straight Connector 12"/>
            <p:cNvCxnSpPr/>
            <p:nvPr/>
          </p:nvCxnSpPr>
          <p:spPr>
            <a:xfrm>
              <a:off x="2875063" y="2204864"/>
              <a:ext cx="3816424"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508104" y="1934677"/>
              <a:ext cx="0" cy="56689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282809" y="1929177"/>
              <a:ext cx="1326004" cy="261610"/>
            </a:xfrm>
            <a:prstGeom prst="rect">
              <a:avLst/>
            </a:prstGeom>
            <a:noFill/>
          </p:spPr>
          <p:txBody>
            <a:bodyPr wrap="none" rtlCol="0">
              <a:spAutoFit/>
            </a:bodyPr>
            <a:lstStyle/>
            <a:p>
              <a:r>
                <a:rPr lang="en-CA" sz="1100" dirty="0" smtClean="0">
                  <a:solidFill>
                    <a:schemeClr val="accent4">
                      <a:lumMod val="75000"/>
                    </a:schemeClr>
                  </a:solidFill>
                </a:rPr>
                <a:t>Infectious viral level</a:t>
              </a:r>
              <a:endParaRPr lang="en-CA" sz="1100" dirty="0">
                <a:solidFill>
                  <a:schemeClr val="accent4">
                    <a:lumMod val="75000"/>
                  </a:schemeClr>
                </a:solidFill>
              </a:endParaRPr>
            </a:p>
          </p:txBody>
        </p:sp>
        <p:sp>
          <p:nvSpPr>
            <p:cNvPr id="16" name="TextBox 15"/>
            <p:cNvSpPr txBox="1"/>
            <p:nvPr/>
          </p:nvSpPr>
          <p:spPr>
            <a:xfrm>
              <a:off x="5267493" y="2486248"/>
              <a:ext cx="481222" cy="246221"/>
            </a:xfrm>
            <a:prstGeom prst="rect">
              <a:avLst/>
            </a:prstGeom>
            <a:noFill/>
          </p:spPr>
          <p:txBody>
            <a:bodyPr wrap="none" rtlCol="0">
              <a:spAutoFit/>
            </a:bodyPr>
            <a:lstStyle/>
            <a:p>
              <a:r>
                <a:rPr lang="en-CA" sz="1000" dirty="0" smtClean="0"/>
                <a:t>13.2d</a:t>
              </a:r>
              <a:endParaRPr lang="en-CA" sz="1000" dirty="0"/>
            </a:p>
          </p:txBody>
        </p:sp>
      </p:grpSp>
    </p:spTree>
    <p:extLst>
      <p:ext uri="{BB962C8B-B14F-4D97-AF65-F5344CB8AC3E}">
        <p14:creationId xmlns:p14="http://schemas.microsoft.com/office/powerpoint/2010/main" val="122121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620688"/>
            <a:ext cx="2506264" cy="369332"/>
          </a:xfrm>
          <a:prstGeom prst="rect">
            <a:avLst/>
          </a:prstGeom>
          <a:noFill/>
        </p:spPr>
        <p:txBody>
          <a:bodyPr wrap="none" rtlCol="0">
            <a:spAutoFit/>
          </a:bodyPr>
          <a:lstStyle/>
          <a:p>
            <a:r>
              <a:rPr lang="en-CA" dirty="0" smtClean="0"/>
              <a:t>Putting the two together</a:t>
            </a:r>
            <a:endParaRPr lang="en-CA" sz="1400" i="1" dirty="0"/>
          </a:p>
        </p:txBody>
      </p:sp>
      <p:grpSp>
        <p:nvGrpSpPr>
          <p:cNvPr id="3" name="Group 2"/>
          <p:cNvGrpSpPr/>
          <p:nvPr/>
        </p:nvGrpSpPr>
        <p:grpSpPr>
          <a:xfrm>
            <a:off x="899592" y="802643"/>
            <a:ext cx="7475767" cy="1979079"/>
            <a:chOff x="899592" y="2080942"/>
            <a:chExt cx="7475767" cy="1979079"/>
          </a:xfrm>
        </p:grpSpPr>
        <p:cxnSp>
          <p:nvCxnSpPr>
            <p:cNvPr id="37" name="Straight Connector 36"/>
            <p:cNvCxnSpPr/>
            <p:nvPr/>
          </p:nvCxnSpPr>
          <p:spPr>
            <a:xfrm>
              <a:off x="899592" y="3645024"/>
              <a:ext cx="1008112"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907704" y="3645024"/>
              <a:ext cx="1368152" cy="0"/>
            </a:xfrm>
            <a:prstGeom prst="line">
              <a:avLst/>
            </a:prstGeom>
            <a:ln w="158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303956" y="3641755"/>
              <a:ext cx="1052020" cy="3269"/>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355976" y="3645024"/>
              <a:ext cx="2448272" cy="6539"/>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804248" y="3654194"/>
              <a:ext cx="1080120" cy="0"/>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726047" y="3796735"/>
              <a:ext cx="377026" cy="246221"/>
            </a:xfrm>
            <a:prstGeom prst="rect">
              <a:avLst/>
            </a:prstGeom>
            <a:noFill/>
          </p:spPr>
          <p:txBody>
            <a:bodyPr wrap="none" rtlCol="0">
              <a:spAutoFit/>
            </a:bodyPr>
            <a:lstStyle/>
            <a:p>
              <a:r>
                <a:rPr lang="en-CA" sz="1000" dirty="0" smtClean="0"/>
                <a:t>T=0</a:t>
              </a:r>
              <a:endParaRPr lang="en-CA" sz="1000" dirty="0"/>
            </a:p>
          </p:txBody>
        </p:sp>
        <p:sp>
          <p:nvSpPr>
            <p:cNvPr id="43" name="TextBox 42"/>
            <p:cNvSpPr txBox="1"/>
            <p:nvPr/>
          </p:nvSpPr>
          <p:spPr>
            <a:xfrm>
              <a:off x="3066835" y="3789040"/>
              <a:ext cx="426720" cy="253916"/>
            </a:xfrm>
            <a:prstGeom prst="rect">
              <a:avLst/>
            </a:prstGeom>
            <a:noFill/>
          </p:spPr>
          <p:txBody>
            <a:bodyPr wrap="none" rtlCol="0">
              <a:spAutoFit/>
            </a:bodyPr>
            <a:lstStyle/>
            <a:p>
              <a:r>
                <a:rPr lang="en-CA" sz="1050" dirty="0" smtClean="0"/>
                <a:t>2.9d</a:t>
              </a:r>
              <a:endParaRPr lang="en-CA" sz="1050" dirty="0"/>
            </a:p>
          </p:txBody>
        </p:sp>
        <p:sp>
          <p:nvSpPr>
            <p:cNvPr id="49" name="TextBox 48"/>
            <p:cNvSpPr txBox="1"/>
            <p:nvPr/>
          </p:nvSpPr>
          <p:spPr>
            <a:xfrm>
              <a:off x="4135768" y="3779870"/>
              <a:ext cx="415498" cy="246221"/>
            </a:xfrm>
            <a:prstGeom prst="rect">
              <a:avLst/>
            </a:prstGeom>
            <a:noFill/>
          </p:spPr>
          <p:txBody>
            <a:bodyPr wrap="none" rtlCol="0">
              <a:spAutoFit/>
            </a:bodyPr>
            <a:lstStyle/>
            <a:p>
              <a:r>
                <a:rPr lang="en-CA" sz="1000" dirty="0" smtClean="0"/>
                <a:t>5.2d</a:t>
              </a:r>
              <a:endParaRPr lang="en-CA" sz="1000" dirty="0"/>
            </a:p>
          </p:txBody>
        </p:sp>
        <p:cxnSp>
          <p:nvCxnSpPr>
            <p:cNvPr id="52" name="Straight Connector 51"/>
            <p:cNvCxnSpPr/>
            <p:nvPr/>
          </p:nvCxnSpPr>
          <p:spPr>
            <a:xfrm>
              <a:off x="4064770" y="2780928"/>
              <a:ext cx="3174" cy="864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587176" y="2550507"/>
              <a:ext cx="976549" cy="246221"/>
            </a:xfrm>
            <a:prstGeom prst="rect">
              <a:avLst/>
            </a:prstGeom>
            <a:noFill/>
          </p:spPr>
          <p:txBody>
            <a:bodyPr wrap="none" rtlCol="0">
              <a:spAutoFit/>
            </a:bodyPr>
            <a:lstStyle/>
            <a:p>
              <a:r>
                <a:rPr lang="en-CA" sz="1000" dirty="0" smtClean="0"/>
                <a:t>Peak Viral Load</a:t>
              </a:r>
              <a:endParaRPr lang="en-CA" sz="1000" dirty="0"/>
            </a:p>
          </p:txBody>
        </p:sp>
        <p:sp>
          <p:nvSpPr>
            <p:cNvPr id="54" name="TextBox 53"/>
            <p:cNvSpPr txBox="1"/>
            <p:nvPr/>
          </p:nvSpPr>
          <p:spPr>
            <a:xfrm>
              <a:off x="3659952" y="3381973"/>
              <a:ext cx="415498" cy="246221"/>
            </a:xfrm>
            <a:prstGeom prst="rect">
              <a:avLst/>
            </a:prstGeom>
            <a:noFill/>
          </p:spPr>
          <p:txBody>
            <a:bodyPr wrap="none" rtlCol="0">
              <a:spAutoFit/>
            </a:bodyPr>
            <a:lstStyle/>
            <a:p>
              <a:r>
                <a:rPr lang="en-CA" sz="1000" dirty="0" smtClean="0"/>
                <a:t>4.3d</a:t>
              </a:r>
              <a:endParaRPr lang="en-CA" sz="1000" dirty="0"/>
            </a:p>
          </p:txBody>
        </p:sp>
        <p:sp>
          <p:nvSpPr>
            <p:cNvPr id="55" name="Freeform 54"/>
            <p:cNvSpPr/>
            <p:nvPr/>
          </p:nvSpPr>
          <p:spPr>
            <a:xfrm>
              <a:off x="2045913" y="2777341"/>
              <a:ext cx="4899898" cy="852360"/>
            </a:xfrm>
            <a:custGeom>
              <a:avLst/>
              <a:gdLst>
                <a:gd name="connsiteX0" fmla="*/ 0 w 4899898"/>
                <a:gd name="connsiteY0" fmla="*/ 805034 h 852360"/>
                <a:gd name="connsiteX1" fmla="*/ 1520092 w 4899898"/>
                <a:gd name="connsiteY1" fmla="*/ 633096 h 852360"/>
                <a:gd name="connsiteX2" fmla="*/ 2082800 w 4899898"/>
                <a:gd name="connsiteY2" fmla="*/ 50 h 852360"/>
                <a:gd name="connsiteX3" fmla="*/ 3352800 w 4899898"/>
                <a:gd name="connsiteY3" fmla="*/ 668265 h 852360"/>
                <a:gd name="connsiteX4" fmla="*/ 4755661 w 4899898"/>
                <a:gd name="connsiteY4" fmla="*/ 840203 h 852360"/>
                <a:gd name="connsiteX5" fmla="*/ 4783015 w 4899898"/>
                <a:gd name="connsiteY5" fmla="*/ 824573 h 85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898" h="852360">
                  <a:moveTo>
                    <a:pt x="0" y="805034"/>
                  </a:moveTo>
                  <a:cubicBezTo>
                    <a:pt x="586479" y="786147"/>
                    <a:pt x="1172959" y="767260"/>
                    <a:pt x="1520092" y="633096"/>
                  </a:cubicBezTo>
                  <a:cubicBezTo>
                    <a:pt x="1867225" y="498932"/>
                    <a:pt x="1777349" y="-5811"/>
                    <a:pt x="2082800" y="50"/>
                  </a:cubicBezTo>
                  <a:cubicBezTo>
                    <a:pt x="2388251" y="5911"/>
                    <a:pt x="2907323" y="528240"/>
                    <a:pt x="3352800" y="668265"/>
                  </a:cubicBezTo>
                  <a:cubicBezTo>
                    <a:pt x="3798277" y="808290"/>
                    <a:pt x="4517292" y="814152"/>
                    <a:pt x="4755661" y="840203"/>
                  </a:cubicBezTo>
                  <a:cubicBezTo>
                    <a:pt x="4994030" y="866254"/>
                    <a:pt x="4888522" y="845413"/>
                    <a:pt x="4783015" y="8245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6" name="TextBox 55"/>
            <p:cNvSpPr txBox="1"/>
            <p:nvPr/>
          </p:nvSpPr>
          <p:spPr>
            <a:xfrm>
              <a:off x="4969281" y="3284862"/>
              <a:ext cx="412292" cy="246221"/>
            </a:xfrm>
            <a:prstGeom prst="rect">
              <a:avLst/>
            </a:prstGeom>
            <a:noFill/>
          </p:spPr>
          <p:txBody>
            <a:bodyPr wrap="none" rtlCol="0">
              <a:spAutoFit/>
            </a:bodyPr>
            <a:lstStyle/>
            <a:p>
              <a:r>
                <a:rPr lang="en-CA" sz="1000" dirty="0" smtClean="0">
                  <a:solidFill>
                    <a:srgbClr val="0070C0"/>
                  </a:solidFill>
                </a:rPr>
                <a:t>mild</a:t>
              </a:r>
              <a:endParaRPr lang="en-CA" sz="1000" dirty="0">
                <a:solidFill>
                  <a:srgbClr val="0070C0"/>
                </a:solidFill>
              </a:endParaRPr>
            </a:p>
          </p:txBody>
        </p:sp>
        <p:sp>
          <p:nvSpPr>
            <p:cNvPr id="58" name="Freeform 57"/>
            <p:cNvSpPr/>
            <p:nvPr/>
          </p:nvSpPr>
          <p:spPr>
            <a:xfrm>
              <a:off x="4232728" y="2796728"/>
              <a:ext cx="2914178" cy="247270"/>
            </a:xfrm>
            <a:custGeom>
              <a:avLst/>
              <a:gdLst>
                <a:gd name="connsiteX0" fmla="*/ 0 w 2914178"/>
                <a:gd name="connsiteY0" fmla="*/ 0 h 247270"/>
                <a:gd name="connsiteX1" fmla="*/ 1234831 w 2914178"/>
                <a:gd name="connsiteY1" fmla="*/ 246185 h 247270"/>
                <a:gd name="connsiteX2" fmla="*/ 2735385 w 2914178"/>
                <a:gd name="connsiteY2" fmla="*/ 89877 h 247270"/>
                <a:gd name="connsiteX3" fmla="*/ 2829170 w 2914178"/>
                <a:gd name="connsiteY3" fmla="*/ 85969 h 247270"/>
              </a:gdLst>
              <a:ahLst/>
              <a:cxnLst>
                <a:cxn ang="0">
                  <a:pos x="connsiteX0" y="connsiteY0"/>
                </a:cxn>
                <a:cxn ang="0">
                  <a:pos x="connsiteX1" y="connsiteY1"/>
                </a:cxn>
                <a:cxn ang="0">
                  <a:pos x="connsiteX2" y="connsiteY2"/>
                </a:cxn>
                <a:cxn ang="0">
                  <a:pos x="connsiteX3" y="connsiteY3"/>
                </a:cxn>
              </a:cxnLst>
              <a:rect l="l" t="t" r="r" b="b"/>
              <a:pathLst>
                <a:path w="2914178" h="247270">
                  <a:moveTo>
                    <a:pt x="0" y="0"/>
                  </a:moveTo>
                  <a:cubicBezTo>
                    <a:pt x="389466" y="115602"/>
                    <a:pt x="778933" y="231205"/>
                    <a:pt x="1234831" y="246185"/>
                  </a:cubicBezTo>
                  <a:cubicBezTo>
                    <a:pt x="1690729" y="261165"/>
                    <a:pt x="2469662" y="116580"/>
                    <a:pt x="2735385" y="89877"/>
                  </a:cubicBezTo>
                  <a:cubicBezTo>
                    <a:pt x="3001108" y="63174"/>
                    <a:pt x="2915139" y="74571"/>
                    <a:pt x="2829170" y="85969"/>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9" name="Freeform 58"/>
            <p:cNvSpPr/>
            <p:nvPr/>
          </p:nvSpPr>
          <p:spPr>
            <a:xfrm>
              <a:off x="4161692" y="2080942"/>
              <a:ext cx="3054881" cy="799708"/>
            </a:xfrm>
            <a:custGeom>
              <a:avLst/>
              <a:gdLst>
                <a:gd name="connsiteX0" fmla="*/ 0 w 3054881"/>
                <a:gd name="connsiteY0" fmla="*/ 689612 h 799708"/>
                <a:gd name="connsiteX1" fmla="*/ 1273908 w 3054881"/>
                <a:gd name="connsiteY1" fmla="*/ 799027 h 799708"/>
                <a:gd name="connsiteX2" fmla="*/ 1820985 w 3054881"/>
                <a:gd name="connsiteY2" fmla="*/ 724781 h 799708"/>
                <a:gd name="connsiteX3" fmla="*/ 2414954 w 3054881"/>
                <a:gd name="connsiteY3" fmla="*/ 513766 h 799708"/>
                <a:gd name="connsiteX4" fmla="*/ 2985477 w 3054881"/>
                <a:gd name="connsiteY4" fmla="*/ 48750 h 799708"/>
                <a:gd name="connsiteX5" fmla="*/ 3024554 w 3054881"/>
                <a:gd name="connsiteY5" fmla="*/ 37027 h 79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4881" h="799708">
                  <a:moveTo>
                    <a:pt x="0" y="689612"/>
                  </a:moveTo>
                  <a:cubicBezTo>
                    <a:pt x="485205" y="741389"/>
                    <a:pt x="970411" y="793166"/>
                    <a:pt x="1273908" y="799027"/>
                  </a:cubicBezTo>
                  <a:cubicBezTo>
                    <a:pt x="1577405" y="804888"/>
                    <a:pt x="1630811" y="772324"/>
                    <a:pt x="1820985" y="724781"/>
                  </a:cubicBezTo>
                  <a:cubicBezTo>
                    <a:pt x="2011159" y="677238"/>
                    <a:pt x="2220872" y="626438"/>
                    <a:pt x="2414954" y="513766"/>
                  </a:cubicBezTo>
                  <a:cubicBezTo>
                    <a:pt x="2609036" y="401094"/>
                    <a:pt x="2883877" y="128206"/>
                    <a:pt x="2985477" y="48750"/>
                  </a:cubicBezTo>
                  <a:cubicBezTo>
                    <a:pt x="3087077" y="-30706"/>
                    <a:pt x="3055815" y="3160"/>
                    <a:pt x="3024554" y="37027"/>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0" name="TextBox 59"/>
            <p:cNvSpPr txBox="1"/>
            <p:nvPr/>
          </p:nvSpPr>
          <p:spPr>
            <a:xfrm>
              <a:off x="6222121" y="2158473"/>
              <a:ext cx="529312" cy="246221"/>
            </a:xfrm>
            <a:prstGeom prst="rect">
              <a:avLst/>
            </a:prstGeom>
            <a:noFill/>
          </p:spPr>
          <p:txBody>
            <a:bodyPr wrap="none" rtlCol="0">
              <a:spAutoFit/>
            </a:bodyPr>
            <a:lstStyle/>
            <a:p>
              <a:r>
                <a:rPr lang="en-CA" sz="1000" dirty="0" smtClean="0"/>
                <a:t>critical</a:t>
              </a:r>
              <a:endParaRPr lang="en-CA" sz="1000" dirty="0"/>
            </a:p>
          </p:txBody>
        </p:sp>
        <p:sp>
          <p:nvSpPr>
            <p:cNvPr id="61" name="TextBox 60"/>
            <p:cNvSpPr txBox="1"/>
            <p:nvPr/>
          </p:nvSpPr>
          <p:spPr>
            <a:xfrm>
              <a:off x="6194870" y="2757539"/>
              <a:ext cx="556563" cy="246221"/>
            </a:xfrm>
            <a:prstGeom prst="rect">
              <a:avLst/>
            </a:prstGeom>
            <a:noFill/>
          </p:spPr>
          <p:txBody>
            <a:bodyPr wrap="none" rtlCol="0">
              <a:spAutoFit/>
            </a:bodyPr>
            <a:lstStyle/>
            <a:p>
              <a:r>
                <a:rPr lang="en-CA" sz="1000" dirty="0" smtClean="0"/>
                <a:t>serious</a:t>
              </a:r>
              <a:endParaRPr lang="en-CA" sz="1000" dirty="0"/>
            </a:p>
          </p:txBody>
        </p:sp>
        <p:cxnSp>
          <p:nvCxnSpPr>
            <p:cNvPr id="63" name="Straight Connector 62"/>
            <p:cNvCxnSpPr/>
            <p:nvPr/>
          </p:nvCxnSpPr>
          <p:spPr>
            <a:xfrm>
              <a:off x="6804248" y="3654194"/>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332215" y="3629701"/>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275856" y="3645024"/>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42" idx="0"/>
            </p:cNvCxnSpPr>
            <p:nvPr/>
          </p:nvCxnSpPr>
          <p:spPr>
            <a:xfrm>
              <a:off x="1914560" y="3670049"/>
              <a:ext cx="0" cy="126686"/>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612529" y="3813800"/>
              <a:ext cx="383438" cy="246221"/>
            </a:xfrm>
            <a:prstGeom prst="rect">
              <a:avLst/>
            </a:prstGeom>
            <a:noFill/>
          </p:spPr>
          <p:txBody>
            <a:bodyPr wrap="none" rtlCol="0">
              <a:spAutoFit/>
            </a:bodyPr>
            <a:lstStyle/>
            <a:p>
              <a:r>
                <a:rPr lang="en-CA" sz="1000" dirty="0" smtClean="0"/>
                <a:t>20d</a:t>
              </a:r>
              <a:endParaRPr lang="en-CA" sz="1000" dirty="0"/>
            </a:p>
          </p:txBody>
        </p:sp>
        <p:sp>
          <p:nvSpPr>
            <p:cNvPr id="71" name="Right Bracket 70"/>
            <p:cNvSpPr/>
            <p:nvPr/>
          </p:nvSpPr>
          <p:spPr>
            <a:xfrm>
              <a:off x="7415744" y="2080942"/>
              <a:ext cx="73152" cy="7719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2" name="TextBox 71"/>
            <p:cNvSpPr txBox="1"/>
            <p:nvPr/>
          </p:nvSpPr>
          <p:spPr>
            <a:xfrm>
              <a:off x="7539874" y="2427396"/>
              <a:ext cx="835485" cy="400110"/>
            </a:xfrm>
            <a:prstGeom prst="rect">
              <a:avLst/>
            </a:prstGeom>
            <a:noFill/>
          </p:spPr>
          <p:txBody>
            <a:bodyPr wrap="none" rtlCol="0">
              <a:spAutoFit/>
            </a:bodyPr>
            <a:lstStyle/>
            <a:p>
              <a:r>
                <a:rPr lang="en-CA" sz="1000" dirty="0" smtClean="0"/>
                <a:t>?? Approach</a:t>
              </a:r>
            </a:p>
            <a:p>
              <a:r>
                <a:rPr lang="en-CA" sz="1000" dirty="0" smtClean="0"/>
                <a:t>Use </a:t>
              </a:r>
              <a:r>
                <a:rPr lang="en-CA" sz="1000" dirty="0" err="1" smtClean="0"/>
                <a:t>susc</a:t>
              </a:r>
              <a:r>
                <a:rPr lang="en-CA" sz="1000" dirty="0" smtClean="0"/>
                <a:t>?</a:t>
              </a:r>
              <a:endParaRPr lang="en-CA" sz="1000" dirty="0"/>
            </a:p>
          </p:txBody>
        </p:sp>
      </p:grpSp>
      <p:sp>
        <p:nvSpPr>
          <p:cNvPr id="30" name="Oval 29"/>
          <p:cNvSpPr/>
          <p:nvPr/>
        </p:nvSpPr>
        <p:spPr>
          <a:xfrm>
            <a:off x="1475656" y="3356386"/>
            <a:ext cx="1080120" cy="1080725"/>
          </a:xfrm>
          <a:prstGeom prst="ellipse">
            <a:avLst/>
          </a:prstGeom>
          <a:solidFill>
            <a:srgbClr val="0070C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Oval 3"/>
          <p:cNvSpPr/>
          <p:nvPr/>
        </p:nvSpPr>
        <p:spPr>
          <a:xfrm>
            <a:off x="2015716" y="3896748"/>
            <a:ext cx="45719" cy="4571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1663758" y="3501008"/>
            <a:ext cx="288032" cy="307777"/>
          </a:xfrm>
          <a:prstGeom prst="rect">
            <a:avLst/>
          </a:prstGeom>
          <a:noFill/>
        </p:spPr>
        <p:txBody>
          <a:bodyPr wrap="square" rtlCol="0">
            <a:spAutoFit/>
          </a:bodyPr>
          <a:lstStyle/>
          <a:p>
            <a:endParaRPr lang="en-CA" sz="1400" dirty="0" smtClean="0">
              <a:solidFill>
                <a:srgbClr val="FF0000"/>
              </a:solidFill>
            </a:endParaRPr>
          </a:p>
        </p:txBody>
      </p:sp>
      <p:cxnSp>
        <p:nvCxnSpPr>
          <p:cNvPr id="17" name="Straight Arrow Connector 16"/>
          <p:cNvCxnSpPr>
            <a:stCxn id="4" idx="6"/>
            <a:endCxn id="30" idx="3"/>
          </p:cNvCxnSpPr>
          <p:nvPr/>
        </p:nvCxnSpPr>
        <p:spPr>
          <a:xfrm flipH="1">
            <a:off x="1633836" y="3919608"/>
            <a:ext cx="427599" cy="3592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759326" y="4057327"/>
            <a:ext cx="308098" cy="307777"/>
          </a:xfrm>
          <a:prstGeom prst="rect">
            <a:avLst/>
          </a:prstGeom>
          <a:noFill/>
        </p:spPr>
        <p:txBody>
          <a:bodyPr wrap="none" rtlCol="0">
            <a:spAutoFit/>
          </a:bodyPr>
          <a:lstStyle/>
          <a:p>
            <a:r>
              <a:rPr lang="en-CA" sz="1400" dirty="0" smtClean="0"/>
              <a:t>r</a:t>
            </a:r>
            <a:r>
              <a:rPr lang="en-CA" sz="1400" baseline="-25000" dirty="0" smtClean="0"/>
              <a:t>1</a:t>
            </a:r>
            <a:endParaRPr lang="en-CA" sz="1400" baseline="-25000" dirty="0"/>
          </a:p>
        </p:txBody>
      </p:sp>
      <p:sp>
        <p:nvSpPr>
          <p:cNvPr id="47" name="TextBox 46"/>
          <p:cNvSpPr txBox="1"/>
          <p:nvPr/>
        </p:nvSpPr>
        <p:spPr>
          <a:xfrm>
            <a:off x="2001295" y="3470230"/>
            <a:ext cx="492443" cy="369332"/>
          </a:xfrm>
          <a:prstGeom prst="rect">
            <a:avLst/>
          </a:prstGeom>
          <a:noFill/>
        </p:spPr>
        <p:txBody>
          <a:bodyPr wrap="none" rtlCol="0">
            <a:spAutoFit/>
          </a:bodyPr>
          <a:lstStyle/>
          <a:p>
            <a:r>
              <a:rPr lang="en-CA" dirty="0" smtClean="0"/>
              <a:t>VL</a:t>
            </a:r>
            <a:r>
              <a:rPr lang="en-CA" baseline="-25000" dirty="0" smtClean="0"/>
              <a:t>1</a:t>
            </a:r>
            <a:endParaRPr lang="en-CA" baseline="-25000" dirty="0"/>
          </a:p>
        </p:txBody>
      </p:sp>
      <p:sp>
        <p:nvSpPr>
          <p:cNvPr id="5" name="TextBox 4"/>
          <p:cNvSpPr txBox="1"/>
          <p:nvPr/>
        </p:nvSpPr>
        <p:spPr>
          <a:xfrm>
            <a:off x="2912517" y="3429000"/>
            <a:ext cx="4554901" cy="1169551"/>
          </a:xfrm>
          <a:prstGeom prst="rect">
            <a:avLst/>
          </a:prstGeom>
          <a:noFill/>
        </p:spPr>
        <p:txBody>
          <a:bodyPr wrap="none" rtlCol="0">
            <a:spAutoFit/>
          </a:bodyPr>
          <a:lstStyle/>
          <a:p>
            <a:pPr marL="342900" indent="-342900">
              <a:buAutoNum type="arabicPeriod"/>
            </a:pPr>
            <a:r>
              <a:rPr lang="en-CA" sz="1400" dirty="0" smtClean="0"/>
              <a:t>Given baseline size, calculate </a:t>
            </a:r>
            <a:r>
              <a:rPr lang="en-CA" sz="1400" dirty="0" err="1" smtClean="0"/>
              <a:t>combined_risk</a:t>
            </a:r>
            <a:r>
              <a:rPr lang="en-CA" sz="1400" dirty="0" smtClean="0"/>
              <a:t> size</a:t>
            </a:r>
          </a:p>
          <a:p>
            <a:pPr marL="342900" indent="-342900">
              <a:buAutoNum type="arabicPeriod"/>
            </a:pPr>
            <a:r>
              <a:rPr lang="en-CA" sz="1400" dirty="0" smtClean="0">
                <a:latin typeface="Calibri" pitchFamily="34" charset="0"/>
              </a:rPr>
              <a:t>With a contact, calculate the increased Viral Load</a:t>
            </a:r>
          </a:p>
          <a:p>
            <a:pPr marL="342900" indent="-342900">
              <a:buAutoNum type="arabicPeriod"/>
            </a:pPr>
            <a:r>
              <a:rPr lang="en-CA" sz="1400" dirty="0" smtClean="0">
                <a:latin typeface="Calibri" pitchFamily="34" charset="0"/>
              </a:rPr>
              <a:t>With Viral Load, derive growth using appropriate factor</a:t>
            </a:r>
          </a:p>
          <a:p>
            <a:pPr marL="342900" indent="-342900">
              <a:buAutoNum type="arabicPeriod"/>
            </a:pPr>
            <a:r>
              <a:rPr lang="en-CA" sz="1400" dirty="0" smtClean="0">
                <a:latin typeface="Calibri" pitchFamily="34" charset="0"/>
              </a:rPr>
              <a:t>Use new VL to calculate size from current size</a:t>
            </a:r>
          </a:p>
          <a:p>
            <a:endParaRPr lang="en-CA" sz="1400" u="sng" dirty="0">
              <a:latin typeface="Calibri" pitchFamily="34" charset="0"/>
            </a:endParaRPr>
          </a:p>
        </p:txBody>
      </p:sp>
    </p:spTree>
    <p:extLst>
      <p:ext uri="{BB962C8B-B14F-4D97-AF65-F5344CB8AC3E}">
        <p14:creationId xmlns:p14="http://schemas.microsoft.com/office/powerpoint/2010/main" val="2152233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DISCUSSION</a:t>
            </a:r>
            <a:endParaRPr lang="en-CA" dirty="0"/>
          </a:p>
        </p:txBody>
      </p:sp>
      <p:sp>
        <p:nvSpPr>
          <p:cNvPr id="3" name="Content Placeholder 2"/>
          <p:cNvSpPr>
            <a:spLocks noGrp="1"/>
          </p:cNvSpPr>
          <p:nvPr>
            <p:ph idx="1"/>
          </p:nvPr>
        </p:nvSpPr>
        <p:spPr/>
        <p:txBody>
          <a:bodyPr/>
          <a:lstStyle/>
          <a:p>
            <a:r>
              <a:rPr lang="en-CA" dirty="0" smtClean="0"/>
              <a:t>Show temporal VL and transmission data</a:t>
            </a:r>
          </a:p>
          <a:p>
            <a:r>
              <a:rPr lang="en-CA" dirty="0" smtClean="0"/>
              <a:t>Discuss risk and susceptibility</a:t>
            </a:r>
          </a:p>
          <a:p>
            <a:pPr lvl="1"/>
            <a:r>
              <a:rPr lang="en-CA" dirty="0" smtClean="0"/>
              <a:t>Data </a:t>
            </a:r>
            <a:r>
              <a:rPr lang="en-CA" dirty="0" err="1" smtClean="0"/>
              <a:t>swiss</a:t>
            </a:r>
            <a:r>
              <a:rPr lang="en-CA" dirty="0" smtClean="0"/>
              <a:t> cheese</a:t>
            </a:r>
          </a:p>
          <a:p>
            <a:pPr lvl="1"/>
            <a:r>
              <a:rPr lang="en-CA" dirty="0" smtClean="0"/>
              <a:t>Statistical complexity</a:t>
            </a:r>
          </a:p>
          <a:p>
            <a:r>
              <a:rPr lang="en-CA" dirty="0" smtClean="0"/>
              <a:t>Expression of combined risk, susceptibility, </a:t>
            </a:r>
            <a:r>
              <a:rPr lang="en-CA" dirty="0" err="1" smtClean="0"/>
              <a:t>infectivenss</a:t>
            </a:r>
            <a:r>
              <a:rPr lang="en-CA" dirty="0" smtClean="0"/>
              <a:t> – in humans (one body)</a:t>
            </a:r>
          </a:p>
          <a:p>
            <a:r>
              <a:rPr lang="en-CA" dirty="0" smtClean="0"/>
              <a:t>In agents – size and movement</a:t>
            </a:r>
          </a:p>
          <a:p>
            <a:r>
              <a:rPr lang="en-CA" dirty="0" smtClean="0"/>
              <a:t>Translation of risk/</a:t>
            </a:r>
            <a:r>
              <a:rPr lang="en-CA" dirty="0" err="1" smtClean="0"/>
              <a:t>susc</a:t>
            </a:r>
            <a:r>
              <a:rPr lang="en-CA" dirty="0" smtClean="0"/>
              <a:t>/</a:t>
            </a:r>
            <a:r>
              <a:rPr lang="en-CA" dirty="0" err="1" smtClean="0"/>
              <a:t>inf</a:t>
            </a:r>
            <a:r>
              <a:rPr lang="en-CA" dirty="0" smtClean="0"/>
              <a:t>/VL to </a:t>
            </a:r>
            <a:r>
              <a:rPr lang="en-CA" dirty="0" err="1" smtClean="0"/>
              <a:t>size+mobility</a:t>
            </a:r>
            <a:endParaRPr lang="en-CA" dirty="0"/>
          </a:p>
        </p:txBody>
      </p:sp>
    </p:spTree>
    <p:extLst>
      <p:ext uri="{BB962C8B-B14F-4D97-AF65-F5344CB8AC3E}">
        <p14:creationId xmlns:p14="http://schemas.microsoft.com/office/powerpoint/2010/main" val="46749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extBox 1"/>
          <p:cNvSpPr txBox="1"/>
          <p:nvPr/>
        </p:nvSpPr>
        <p:spPr>
          <a:xfrm>
            <a:off x="827584" y="620688"/>
            <a:ext cx="5324022" cy="369332"/>
          </a:xfrm>
          <a:prstGeom prst="rect">
            <a:avLst/>
          </a:prstGeom>
          <a:noFill/>
        </p:spPr>
        <p:txBody>
          <a:bodyPr wrap="none" rtlCol="0">
            <a:spAutoFit/>
          </a:bodyPr>
          <a:lstStyle/>
          <a:p>
            <a:r>
              <a:rPr lang="en-CA" dirty="0" smtClean="0"/>
              <a:t>Viral Load Transmission from Higher VL Agent to Lower</a:t>
            </a:r>
            <a:endParaRPr lang="en-CA" sz="1400" i="1" dirty="0"/>
          </a:p>
        </p:txBody>
      </p:sp>
      <p:sp>
        <p:nvSpPr>
          <p:cNvPr id="6" name="Oval 5"/>
          <p:cNvSpPr/>
          <p:nvPr/>
        </p:nvSpPr>
        <p:spPr>
          <a:xfrm>
            <a:off x="899592" y="3212976"/>
            <a:ext cx="438621" cy="43862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1547663" y="3212976"/>
            <a:ext cx="6271269" cy="2585323"/>
          </a:xfrm>
          <a:prstGeom prst="rect">
            <a:avLst/>
          </a:prstGeom>
          <a:noFill/>
        </p:spPr>
        <p:txBody>
          <a:bodyPr wrap="square" rtlCol="0">
            <a:spAutoFit/>
          </a:bodyPr>
          <a:lstStyle/>
          <a:p>
            <a:r>
              <a:rPr lang="en-CA" dirty="0" smtClean="0"/>
              <a:t>Agent attributes – size, mobility, viral load, state, </a:t>
            </a:r>
            <a:r>
              <a:rPr lang="en-CA" dirty="0" err="1" smtClean="0"/>
              <a:t>combined_risk</a:t>
            </a:r>
            <a:endParaRPr lang="en-CA" dirty="0" smtClean="0"/>
          </a:p>
          <a:p>
            <a:endParaRPr lang="en-CA" i="1" dirty="0"/>
          </a:p>
          <a:p>
            <a:r>
              <a:rPr lang="en-CA" i="1" dirty="0" smtClean="0"/>
              <a:t>If base level susceptibility is ONE, the </a:t>
            </a:r>
            <a:r>
              <a:rPr lang="en-CA" i="1" dirty="0" err="1" smtClean="0"/>
              <a:t>combined_risk</a:t>
            </a:r>
            <a:r>
              <a:rPr lang="en-CA" i="1" dirty="0" smtClean="0"/>
              <a:t> will modulate in either direction (protective </a:t>
            </a:r>
            <a:r>
              <a:rPr lang="en-CA" i="1" dirty="0" err="1" smtClean="0"/>
              <a:t>vs</a:t>
            </a:r>
            <a:r>
              <a:rPr lang="en-CA" i="1" dirty="0" smtClean="0"/>
              <a:t> morbidity factors)</a:t>
            </a:r>
          </a:p>
          <a:p>
            <a:endParaRPr lang="en-CA" i="1" dirty="0"/>
          </a:p>
          <a:p>
            <a:r>
              <a:rPr lang="en-CA" dirty="0" smtClean="0"/>
              <a:t>Viral Load – induced by infection, grows by factor + contact</a:t>
            </a:r>
          </a:p>
          <a:p>
            <a:r>
              <a:rPr lang="en-CA" dirty="0"/>
              <a:t>	</a:t>
            </a:r>
            <a:r>
              <a:rPr lang="en-CA" dirty="0" smtClean="0"/>
              <a:t> - factors are </a:t>
            </a:r>
            <a:r>
              <a:rPr lang="en-CA" dirty="0" smtClean="0">
                <a:latin typeface="Symbol" pitchFamily="18" charset="2"/>
              </a:rPr>
              <a:t>r (</a:t>
            </a:r>
            <a:r>
              <a:rPr lang="en-CA" dirty="0" smtClean="0">
                <a:latin typeface="Calibri" pitchFamily="34" charset="0"/>
              </a:rPr>
              <a:t>rho</a:t>
            </a:r>
            <a:r>
              <a:rPr lang="en-CA" dirty="0" smtClean="0">
                <a:latin typeface="Symbol" pitchFamily="18" charset="2"/>
              </a:rPr>
              <a:t>) </a:t>
            </a:r>
            <a:r>
              <a:rPr lang="en-CA" dirty="0" smtClean="0"/>
              <a:t>and </a:t>
            </a:r>
            <a:r>
              <a:rPr lang="en-CA" dirty="0" smtClean="0">
                <a:latin typeface="Symbol" pitchFamily="18" charset="2"/>
              </a:rPr>
              <a:t>y </a:t>
            </a:r>
            <a:r>
              <a:rPr lang="en-CA" dirty="0" smtClean="0">
                <a:latin typeface="Calibri" pitchFamily="34" charset="0"/>
              </a:rPr>
              <a:t>(psi) before and after PEAK</a:t>
            </a:r>
          </a:p>
          <a:p>
            <a:r>
              <a:rPr lang="en-CA" dirty="0">
                <a:latin typeface="Calibri" pitchFamily="34" charset="0"/>
              </a:rPr>
              <a:t>	</a:t>
            </a:r>
            <a:r>
              <a:rPr lang="en-CA" dirty="0" smtClean="0">
                <a:latin typeface="Calibri" pitchFamily="34" charset="0"/>
              </a:rPr>
              <a:t> - </a:t>
            </a:r>
          </a:p>
          <a:p>
            <a:r>
              <a:rPr lang="en-CA" dirty="0" smtClean="0">
                <a:latin typeface="Calibri" pitchFamily="34" charset="0"/>
              </a:rPr>
              <a:t>Size[t+1</a:t>
            </a:r>
            <a:r>
              <a:rPr lang="en-CA" dirty="0">
                <a:latin typeface="Calibri" pitchFamily="34" charset="0"/>
              </a:rPr>
              <a:t>]</a:t>
            </a:r>
            <a:r>
              <a:rPr lang="en-CA" dirty="0" smtClean="0">
                <a:latin typeface="Calibri" pitchFamily="34" charset="0"/>
              </a:rPr>
              <a:t> = Size[t](.) susceptibility (.) VL (.) growth factor</a:t>
            </a:r>
            <a:endParaRPr lang="en-CA" dirty="0" smtClean="0">
              <a:latin typeface="Symbol" pitchFamily="18" charset="2"/>
            </a:endParaRPr>
          </a:p>
        </p:txBody>
      </p:sp>
      <p:grpSp>
        <p:nvGrpSpPr>
          <p:cNvPr id="47" name="Group 46"/>
          <p:cNvGrpSpPr/>
          <p:nvPr/>
        </p:nvGrpSpPr>
        <p:grpSpPr>
          <a:xfrm>
            <a:off x="899592" y="802643"/>
            <a:ext cx="7475767" cy="1979079"/>
            <a:chOff x="899592" y="802643"/>
            <a:chExt cx="7475767" cy="1979079"/>
          </a:xfrm>
        </p:grpSpPr>
        <p:grpSp>
          <p:nvGrpSpPr>
            <p:cNvPr id="48" name="Group 47"/>
            <p:cNvGrpSpPr/>
            <p:nvPr/>
          </p:nvGrpSpPr>
          <p:grpSpPr>
            <a:xfrm>
              <a:off x="899592" y="802643"/>
              <a:ext cx="7475767" cy="1979079"/>
              <a:chOff x="899592" y="2080942"/>
              <a:chExt cx="7475767" cy="1979079"/>
            </a:xfrm>
          </p:grpSpPr>
          <p:cxnSp>
            <p:nvCxnSpPr>
              <p:cNvPr id="67" name="Straight Connector 66"/>
              <p:cNvCxnSpPr/>
              <p:nvPr/>
            </p:nvCxnSpPr>
            <p:spPr>
              <a:xfrm>
                <a:off x="899592" y="3645024"/>
                <a:ext cx="1008112"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907704" y="3645024"/>
                <a:ext cx="1368152" cy="0"/>
              </a:xfrm>
              <a:prstGeom prst="line">
                <a:avLst/>
              </a:prstGeom>
              <a:ln w="158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303956" y="3641755"/>
                <a:ext cx="1052020" cy="3269"/>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355976" y="3645024"/>
                <a:ext cx="2448272" cy="6539"/>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804248" y="3654194"/>
                <a:ext cx="1080120" cy="0"/>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726047" y="3796735"/>
                <a:ext cx="377026" cy="246221"/>
              </a:xfrm>
              <a:prstGeom prst="rect">
                <a:avLst/>
              </a:prstGeom>
              <a:noFill/>
            </p:spPr>
            <p:txBody>
              <a:bodyPr wrap="none" rtlCol="0">
                <a:spAutoFit/>
              </a:bodyPr>
              <a:lstStyle/>
              <a:p>
                <a:r>
                  <a:rPr lang="en-CA" sz="1000" dirty="0" smtClean="0"/>
                  <a:t>T=0</a:t>
                </a:r>
                <a:endParaRPr lang="en-CA" sz="1000" dirty="0"/>
              </a:p>
            </p:txBody>
          </p:sp>
          <p:sp>
            <p:nvSpPr>
              <p:cNvPr id="77" name="TextBox 76"/>
              <p:cNvSpPr txBox="1"/>
              <p:nvPr/>
            </p:nvSpPr>
            <p:spPr>
              <a:xfrm>
                <a:off x="3066835" y="3789040"/>
                <a:ext cx="426720" cy="253916"/>
              </a:xfrm>
              <a:prstGeom prst="rect">
                <a:avLst/>
              </a:prstGeom>
              <a:noFill/>
            </p:spPr>
            <p:txBody>
              <a:bodyPr wrap="none" rtlCol="0">
                <a:spAutoFit/>
              </a:bodyPr>
              <a:lstStyle/>
              <a:p>
                <a:r>
                  <a:rPr lang="en-CA" sz="1050" dirty="0" smtClean="0"/>
                  <a:t>2.9d</a:t>
                </a:r>
                <a:endParaRPr lang="en-CA" sz="1050" dirty="0"/>
              </a:p>
            </p:txBody>
          </p:sp>
          <p:sp>
            <p:nvSpPr>
              <p:cNvPr id="78" name="TextBox 77"/>
              <p:cNvSpPr txBox="1"/>
              <p:nvPr/>
            </p:nvSpPr>
            <p:spPr>
              <a:xfrm>
                <a:off x="4135768" y="3779870"/>
                <a:ext cx="415498" cy="246221"/>
              </a:xfrm>
              <a:prstGeom prst="rect">
                <a:avLst/>
              </a:prstGeom>
              <a:noFill/>
            </p:spPr>
            <p:txBody>
              <a:bodyPr wrap="none" rtlCol="0">
                <a:spAutoFit/>
              </a:bodyPr>
              <a:lstStyle/>
              <a:p>
                <a:r>
                  <a:rPr lang="en-CA" sz="1000" dirty="0" smtClean="0"/>
                  <a:t>5.2d</a:t>
                </a:r>
                <a:endParaRPr lang="en-CA" sz="1000" dirty="0"/>
              </a:p>
            </p:txBody>
          </p:sp>
          <p:cxnSp>
            <p:nvCxnSpPr>
              <p:cNvPr id="79" name="Straight Connector 78"/>
              <p:cNvCxnSpPr/>
              <p:nvPr/>
            </p:nvCxnSpPr>
            <p:spPr>
              <a:xfrm>
                <a:off x="4064770" y="2780928"/>
                <a:ext cx="3174" cy="864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587176" y="2550507"/>
                <a:ext cx="976549" cy="246221"/>
              </a:xfrm>
              <a:prstGeom prst="rect">
                <a:avLst/>
              </a:prstGeom>
              <a:noFill/>
            </p:spPr>
            <p:txBody>
              <a:bodyPr wrap="none" rtlCol="0">
                <a:spAutoFit/>
              </a:bodyPr>
              <a:lstStyle/>
              <a:p>
                <a:r>
                  <a:rPr lang="en-CA" sz="1000" dirty="0" smtClean="0"/>
                  <a:t>Peak Viral Load</a:t>
                </a:r>
                <a:endParaRPr lang="en-CA" sz="1000" dirty="0"/>
              </a:p>
            </p:txBody>
          </p:sp>
          <p:sp>
            <p:nvSpPr>
              <p:cNvPr id="81" name="TextBox 80"/>
              <p:cNvSpPr txBox="1"/>
              <p:nvPr/>
            </p:nvSpPr>
            <p:spPr>
              <a:xfrm>
                <a:off x="3771915" y="3651563"/>
                <a:ext cx="415498" cy="246221"/>
              </a:xfrm>
              <a:prstGeom prst="rect">
                <a:avLst/>
              </a:prstGeom>
              <a:noFill/>
            </p:spPr>
            <p:txBody>
              <a:bodyPr wrap="none" rtlCol="0">
                <a:spAutoFit/>
              </a:bodyPr>
              <a:lstStyle/>
              <a:p>
                <a:r>
                  <a:rPr lang="en-CA" sz="1000" dirty="0" smtClean="0"/>
                  <a:t>4.5d</a:t>
                </a:r>
                <a:endParaRPr lang="en-CA" sz="1000" dirty="0"/>
              </a:p>
            </p:txBody>
          </p:sp>
          <p:sp>
            <p:nvSpPr>
              <p:cNvPr id="82" name="Freeform 81"/>
              <p:cNvSpPr/>
              <p:nvPr/>
            </p:nvSpPr>
            <p:spPr>
              <a:xfrm>
                <a:off x="2045913" y="2777341"/>
                <a:ext cx="4899898" cy="852360"/>
              </a:xfrm>
              <a:custGeom>
                <a:avLst/>
                <a:gdLst>
                  <a:gd name="connsiteX0" fmla="*/ 0 w 4899898"/>
                  <a:gd name="connsiteY0" fmla="*/ 805034 h 852360"/>
                  <a:gd name="connsiteX1" fmla="*/ 1520092 w 4899898"/>
                  <a:gd name="connsiteY1" fmla="*/ 633096 h 852360"/>
                  <a:gd name="connsiteX2" fmla="*/ 2082800 w 4899898"/>
                  <a:gd name="connsiteY2" fmla="*/ 50 h 852360"/>
                  <a:gd name="connsiteX3" fmla="*/ 3352800 w 4899898"/>
                  <a:gd name="connsiteY3" fmla="*/ 668265 h 852360"/>
                  <a:gd name="connsiteX4" fmla="*/ 4755661 w 4899898"/>
                  <a:gd name="connsiteY4" fmla="*/ 840203 h 852360"/>
                  <a:gd name="connsiteX5" fmla="*/ 4783015 w 4899898"/>
                  <a:gd name="connsiteY5" fmla="*/ 824573 h 85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898" h="852360">
                    <a:moveTo>
                      <a:pt x="0" y="805034"/>
                    </a:moveTo>
                    <a:cubicBezTo>
                      <a:pt x="586479" y="786147"/>
                      <a:pt x="1172959" y="767260"/>
                      <a:pt x="1520092" y="633096"/>
                    </a:cubicBezTo>
                    <a:cubicBezTo>
                      <a:pt x="1867225" y="498932"/>
                      <a:pt x="1777349" y="-5811"/>
                      <a:pt x="2082800" y="50"/>
                    </a:cubicBezTo>
                    <a:cubicBezTo>
                      <a:pt x="2388251" y="5911"/>
                      <a:pt x="2907323" y="528240"/>
                      <a:pt x="3352800" y="668265"/>
                    </a:cubicBezTo>
                    <a:cubicBezTo>
                      <a:pt x="3798277" y="808290"/>
                      <a:pt x="4517292" y="814152"/>
                      <a:pt x="4755661" y="840203"/>
                    </a:cubicBezTo>
                    <a:cubicBezTo>
                      <a:pt x="4994030" y="866254"/>
                      <a:pt x="4888522" y="845413"/>
                      <a:pt x="4783015" y="8245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3" name="TextBox 82"/>
              <p:cNvSpPr txBox="1"/>
              <p:nvPr/>
            </p:nvSpPr>
            <p:spPr>
              <a:xfrm>
                <a:off x="4969281" y="3284862"/>
                <a:ext cx="412292" cy="246221"/>
              </a:xfrm>
              <a:prstGeom prst="rect">
                <a:avLst/>
              </a:prstGeom>
              <a:noFill/>
            </p:spPr>
            <p:txBody>
              <a:bodyPr wrap="none" rtlCol="0">
                <a:spAutoFit/>
              </a:bodyPr>
              <a:lstStyle/>
              <a:p>
                <a:r>
                  <a:rPr lang="en-CA" sz="1000" dirty="0" smtClean="0">
                    <a:solidFill>
                      <a:srgbClr val="0070C0"/>
                    </a:solidFill>
                  </a:rPr>
                  <a:t>mild</a:t>
                </a:r>
                <a:endParaRPr lang="en-CA" sz="1000" dirty="0">
                  <a:solidFill>
                    <a:srgbClr val="0070C0"/>
                  </a:solidFill>
                </a:endParaRPr>
              </a:p>
            </p:txBody>
          </p:sp>
          <p:sp>
            <p:nvSpPr>
              <p:cNvPr id="84" name="Freeform 83"/>
              <p:cNvSpPr/>
              <p:nvPr/>
            </p:nvSpPr>
            <p:spPr>
              <a:xfrm>
                <a:off x="4232728" y="2796728"/>
                <a:ext cx="2914178" cy="247270"/>
              </a:xfrm>
              <a:custGeom>
                <a:avLst/>
                <a:gdLst>
                  <a:gd name="connsiteX0" fmla="*/ 0 w 2914178"/>
                  <a:gd name="connsiteY0" fmla="*/ 0 h 247270"/>
                  <a:gd name="connsiteX1" fmla="*/ 1234831 w 2914178"/>
                  <a:gd name="connsiteY1" fmla="*/ 246185 h 247270"/>
                  <a:gd name="connsiteX2" fmla="*/ 2735385 w 2914178"/>
                  <a:gd name="connsiteY2" fmla="*/ 89877 h 247270"/>
                  <a:gd name="connsiteX3" fmla="*/ 2829170 w 2914178"/>
                  <a:gd name="connsiteY3" fmla="*/ 85969 h 247270"/>
                </a:gdLst>
                <a:ahLst/>
                <a:cxnLst>
                  <a:cxn ang="0">
                    <a:pos x="connsiteX0" y="connsiteY0"/>
                  </a:cxn>
                  <a:cxn ang="0">
                    <a:pos x="connsiteX1" y="connsiteY1"/>
                  </a:cxn>
                  <a:cxn ang="0">
                    <a:pos x="connsiteX2" y="connsiteY2"/>
                  </a:cxn>
                  <a:cxn ang="0">
                    <a:pos x="connsiteX3" y="connsiteY3"/>
                  </a:cxn>
                </a:cxnLst>
                <a:rect l="l" t="t" r="r" b="b"/>
                <a:pathLst>
                  <a:path w="2914178" h="247270">
                    <a:moveTo>
                      <a:pt x="0" y="0"/>
                    </a:moveTo>
                    <a:cubicBezTo>
                      <a:pt x="389466" y="115602"/>
                      <a:pt x="778933" y="231205"/>
                      <a:pt x="1234831" y="246185"/>
                    </a:cubicBezTo>
                    <a:cubicBezTo>
                      <a:pt x="1690729" y="261165"/>
                      <a:pt x="2469662" y="116580"/>
                      <a:pt x="2735385" y="89877"/>
                    </a:cubicBezTo>
                    <a:cubicBezTo>
                      <a:pt x="3001108" y="63174"/>
                      <a:pt x="2915139" y="74571"/>
                      <a:pt x="2829170" y="85969"/>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5" name="Freeform 84"/>
              <p:cNvSpPr/>
              <p:nvPr/>
            </p:nvSpPr>
            <p:spPr>
              <a:xfrm>
                <a:off x="4161692" y="2080942"/>
                <a:ext cx="3054881" cy="799708"/>
              </a:xfrm>
              <a:custGeom>
                <a:avLst/>
                <a:gdLst>
                  <a:gd name="connsiteX0" fmla="*/ 0 w 3054881"/>
                  <a:gd name="connsiteY0" fmla="*/ 689612 h 799708"/>
                  <a:gd name="connsiteX1" fmla="*/ 1273908 w 3054881"/>
                  <a:gd name="connsiteY1" fmla="*/ 799027 h 799708"/>
                  <a:gd name="connsiteX2" fmla="*/ 1820985 w 3054881"/>
                  <a:gd name="connsiteY2" fmla="*/ 724781 h 799708"/>
                  <a:gd name="connsiteX3" fmla="*/ 2414954 w 3054881"/>
                  <a:gd name="connsiteY3" fmla="*/ 513766 h 799708"/>
                  <a:gd name="connsiteX4" fmla="*/ 2985477 w 3054881"/>
                  <a:gd name="connsiteY4" fmla="*/ 48750 h 799708"/>
                  <a:gd name="connsiteX5" fmla="*/ 3024554 w 3054881"/>
                  <a:gd name="connsiteY5" fmla="*/ 37027 h 79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4881" h="799708">
                    <a:moveTo>
                      <a:pt x="0" y="689612"/>
                    </a:moveTo>
                    <a:cubicBezTo>
                      <a:pt x="485205" y="741389"/>
                      <a:pt x="970411" y="793166"/>
                      <a:pt x="1273908" y="799027"/>
                    </a:cubicBezTo>
                    <a:cubicBezTo>
                      <a:pt x="1577405" y="804888"/>
                      <a:pt x="1630811" y="772324"/>
                      <a:pt x="1820985" y="724781"/>
                    </a:cubicBezTo>
                    <a:cubicBezTo>
                      <a:pt x="2011159" y="677238"/>
                      <a:pt x="2220872" y="626438"/>
                      <a:pt x="2414954" y="513766"/>
                    </a:cubicBezTo>
                    <a:cubicBezTo>
                      <a:pt x="2609036" y="401094"/>
                      <a:pt x="2883877" y="128206"/>
                      <a:pt x="2985477" y="48750"/>
                    </a:cubicBezTo>
                    <a:cubicBezTo>
                      <a:pt x="3087077" y="-30706"/>
                      <a:pt x="3055815" y="3160"/>
                      <a:pt x="3024554" y="37027"/>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6" name="TextBox 85"/>
              <p:cNvSpPr txBox="1"/>
              <p:nvPr/>
            </p:nvSpPr>
            <p:spPr>
              <a:xfrm>
                <a:off x="6222121" y="2158473"/>
                <a:ext cx="529312" cy="246221"/>
              </a:xfrm>
              <a:prstGeom prst="rect">
                <a:avLst/>
              </a:prstGeom>
              <a:noFill/>
            </p:spPr>
            <p:txBody>
              <a:bodyPr wrap="none" rtlCol="0">
                <a:spAutoFit/>
              </a:bodyPr>
              <a:lstStyle/>
              <a:p>
                <a:r>
                  <a:rPr lang="en-CA" sz="1000" dirty="0" smtClean="0"/>
                  <a:t>critical</a:t>
                </a:r>
                <a:endParaRPr lang="en-CA" sz="1000" dirty="0"/>
              </a:p>
            </p:txBody>
          </p:sp>
          <p:sp>
            <p:nvSpPr>
              <p:cNvPr id="87" name="TextBox 86"/>
              <p:cNvSpPr txBox="1"/>
              <p:nvPr/>
            </p:nvSpPr>
            <p:spPr>
              <a:xfrm>
                <a:off x="6194870" y="2757539"/>
                <a:ext cx="556563" cy="246221"/>
              </a:xfrm>
              <a:prstGeom prst="rect">
                <a:avLst/>
              </a:prstGeom>
              <a:noFill/>
            </p:spPr>
            <p:txBody>
              <a:bodyPr wrap="none" rtlCol="0">
                <a:spAutoFit/>
              </a:bodyPr>
              <a:lstStyle/>
              <a:p>
                <a:r>
                  <a:rPr lang="en-CA" sz="1000" dirty="0" smtClean="0"/>
                  <a:t>serious</a:t>
                </a:r>
                <a:endParaRPr lang="en-CA" sz="1000" dirty="0"/>
              </a:p>
            </p:txBody>
          </p:sp>
          <p:cxnSp>
            <p:nvCxnSpPr>
              <p:cNvPr id="88" name="Straight Connector 87"/>
              <p:cNvCxnSpPr/>
              <p:nvPr/>
            </p:nvCxnSpPr>
            <p:spPr>
              <a:xfrm>
                <a:off x="6804248" y="3654194"/>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332215" y="3629701"/>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275856" y="3212976"/>
                <a:ext cx="0" cy="566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endCxn id="76" idx="0"/>
              </p:cNvCxnSpPr>
              <p:nvPr/>
            </p:nvCxnSpPr>
            <p:spPr>
              <a:xfrm>
                <a:off x="1914560" y="3670049"/>
                <a:ext cx="0" cy="126686"/>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612529" y="3813800"/>
                <a:ext cx="383438" cy="246221"/>
              </a:xfrm>
              <a:prstGeom prst="rect">
                <a:avLst/>
              </a:prstGeom>
              <a:noFill/>
            </p:spPr>
            <p:txBody>
              <a:bodyPr wrap="none" rtlCol="0">
                <a:spAutoFit/>
              </a:bodyPr>
              <a:lstStyle/>
              <a:p>
                <a:r>
                  <a:rPr lang="en-CA" sz="1000" dirty="0" smtClean="0"/>
                  <a:t>20d</a:t>
                </a:r>
                <a:endParaRPr lang="en-CA" sz="1000" dirty="0"/>
              </a:p>
            </p:txBody>
          </p:sp>
          <p:sp>
            <p:nvSpPr>
              <p:cNvPr id="93" name="Right Bracket 92"/>
              <p:cNvSpPr/>
              <p:nvPr/>
            </p:nvSpPr>
            <p:spPr>
              <a:xfrm>
                <a:off x="7415744" y="2080942"/>
                <a:ext cx="73152" cy="7719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4" name="TextBox 93"/>
              <p:cNvSpPr txBox="1"/>
              <p:nvPr/>
            </p:nvSpPr>
            <p:spPr>
              <a:xfrm>
                <a:off x="7539874" y="2427396"/>
                <a:ext cx="835485" cy="400110"/>
              </a:xfrm>
              <a:prstGeom prst="rect">
                <a:avLst/>
              </a:prstGeom>
              <a:noFill/>
            </p:spPr>
            <p:txBody>
              <a:bodyPr wrap="none" rtlCol="0">
                <a:spAutoFit/>
              </a:bodyPr>
              <a:lstStyle/>
              <a:p>
                <a:r>
                  <a:rPr lang="en-CA" sz="1000" dirty="0" smtClean="0"/>
                  <a:t>?? Approach</a:t>
                </a:r>
              </a:p>
              <a:p>
                <a:r>
                  <a:rPr lang="en-CA" sz="1000" dirty="0" smtClean="0"/>
                  <a:t>Use </a:t>
                </a:r>
                <a:r>
                  <a:rPr lang="en-CA" sz="1000" dirty="0" err="1" smtClean="0"/>
                  <a:t>susc</a:t>
                </a:r>
                <a:r>
                  <a:rPr lang="en-CA" sz="1000" dirty="0" smtClean="0"/>
                  <a:t>?</a:t>
                </a:r>
                <a:endParaRPr lang="en-CA" sz="1000" dirty="0"/>
              </a:p>
            </p:txBody>
          </p:sp>
        </p:grpSp>
        <p:cxnSp>
          <p:nvCxnSpPr>
            <p:cNvPr id="50" name="Straight Connector 49"/>
            <p:cNvCxnSpPr/>
            <p:nvPr/>
          </p:nvCxnSpPr>
          <p:spPr>
            <a:xfrm>
              <a:off x="2875063" y="2204864"/>
              <a:ext cx="3816424"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508104" y="1934677"/>
              <a:ext cx="0" cy="566894"/>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282809" y="1929177"/>
              <a:ext cx="1326004" cy="261610"/>
            </a:xfrm>
            <a:prstGeom prst="rect">
              <a:avLst/>
            </a:prstGeom>
            <a:noFill/>
          </p:spPr>
          <p:txBody>
            <a:bodyPr wrap="none" rtlCol="0">
              <a:spAutoFit/>
            </a:bodyPr>
            <a:lstStyle/>
            <a:p>
              <a:r>
                <a:rPr lang="en-CA" sz="1100" dirty="0" smtClean="0">
                  <a:solidFill>
                    <a:schemeClr val="accent4">
                      <a:lumMod val="75000"/>
                    </a:schemeClr>
                  </a:solidFill>
                </a:rPr>
                <a:t>Infectious viral level</a:t>
              </a:r>
              <a:endParaRPr lang="en-CA" sz="1100" dirty="0">
                <a:solidFill>
                  <a:schemeClr val="accent4">
                    <a:lumMod val="75000"/>
                  </a:schemeClr>
                </a:solidFill>
              </a:endParaRPr>
            </a:p>
          </p:txBody>
        </p:sp>
        <p:sp>
          <p:nvSpPr>
            <p:cNvPr id="62" name="TextBox 61"/>
            <p:cNvSpPr txBox="1"/>
            <p:nvPr/>
          </p:nvSpPr>
          <p:spPr>
            <a:xfrm>
              <a:off x="5267493" y="2486248"/>
              <a:ext cx="481222" cy="246221"/>
            </a:xfrm>
            <a:prstGeom prst="rect">
              <a:avLst/>
            </a:prstGeom>
            <a:noFill/>
          </p:spPr>
          <p:txBody>
            <a:bodyPr wrap="none" rtlCol="0">
              <a:spAutoFit/>
            </a:bodyPr>
            <a:lstStyle/>
            <a:p>
              <a:r>
                <a:rPr lang="en-CA" sz="1000" dirty="0" smtClean="0"/>
                <a:t>13.2d</a:t>
              </a:r>
              <a:endParaRPr lang="en-CA" sz="1000" dirty="0"/>
            </a:p>
          </p:txBody>
        </p:sp>
      </p:grpSp>
    </p:spTree>
    <p:extLst>
      <p:ext uri="{BB962C8B-B14F-4D97-AF65-F5344CB8AC3E}">
        <p14:creationId xmlns:p14="http://schemas.microsoft.com/office/powerpoint/2010/main" val="853668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12251</TotalTime>
  <Words>680</Words>
  <Application>Microsoft Office PowerPoint</Application>
  <PresentationFormat>On-screen Show (4:3)</PresentationFormat>
  <Paragraphs>150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CovidSim - CovidSimMV</vt:lpstr>
      <vt:lpstr>DEMO - CovidSim</vt:lpstr>
      <vt:lpstr>DEMO - CovidSimMV</vt:lpstr>
      <vt:lpstr>PowerPoint Presentation</vt:lpstr>
      <vt:lpstr>PowerPoint Presentation</vt:lpstr>
      <vt:lpstr>PowerPoint Presentation</vt:lpstr>
      <vt:lpstr>PowerPoint Presentation</vt:lpstr>
      <vt:lpstr>DISCUSSION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CovidSim - CovidSimMV</dc:title>
  <dc:creator>Ernie Chang</dc:creator>
  <cp:lastModifiedBy>Ernie Chang</cp:lastModifiedBy>
  <cp:revision>30</cp:revision>
  <dcterms:created xsi:type="dcterms:W3CDTF">2020-07-10T16:22:10Z</dcterms:created>
  <dcterms:modified xsi:type="dcterms:W3CDTF">2020-07-23T01:44:05Z</dcterms:modified>
</cp:coreProperties>
</file>