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73" r:id="rId16"/>
    <p:sldId id="275" r:id="rId17"/>
    <p:sldId id="272" r:id="rId18"/>
    <p:sldId id="270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3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28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D77B6-220A-4D42-8072-B2B54E75E5BF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6A85-42D5-448F-9897-768F68CF93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51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7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83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68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96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09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12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51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59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7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8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44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4CD6-DCA7-4ACF-90F1-58BA5E5A4761}" type="datetimeFigureOut">
              <a:rPr lang="en-CA" smtClean="0"/>
              <a:t>2021-01-25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F19C-5012-41DD-9237-AA5020A6AD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2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Progress in </a:t>
            </a:r>
            <a:r>
              <a:rPr lang="en-CA" dirty="0" err="1" smtClean="0"/>
              <a:t>CovidSIMVL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Dec 14,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02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Visualize Data as Charts</a:t>
            </a:r>
            <a:endParaRPr lang="en-CA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9" y="2780928"/>
            <a:ext cx="8026152" cy="17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095" y="2132856"/>
            <a:ext cx="664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AT ANY TIME, CLICK ON “SHOW CHARTS” AND </a:t>
            </a:r>
            <a:r>
              <a:rPr lang="en-CA" dirty="0" smtClean="0">
                <a:solidFill>
                  <a:srgbClr val="FF0000"/>
                </a:solidFill>
              </a:rPr>
              <a:t>SCROLL DOWN </a:t>
            </a:r>
            <a:r>
              <a:rPr lang="en-CA" dirty="0" smtClean="0"/>
              <a:t>TO SEE</a:t>
            </a:r>
            <a:endParaRPr lang="en-C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2438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013176"/>
            <a:ext cx="747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 CAN CHANGE THE PARAMETERS AT ANY STEP AND WATCH THE EPIDEMIC</a:t>
            </a:r>
          </a:p>
          <a:p>
            <a:r>
              <a:rPr lang="en-CA" dirty="0" smtClean="0"/>
              <a:t>SPEED UP OR SLOW DOWN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495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84" y="59526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Trial 2 – Medium Hazard Radius High Travel</a:t>
            </a:r>
            <a:endParaRPr lang="en-C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34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400 BLUES=1 </a:t>
            </a:r>
            <a:r>
              <a:rPr lang="en-CA" dirty="0" smtClean="0">
                <a:solidFill>
                  <a:srgbClr val="FF0000"/>
                </a:solidFill>
              </a:rPr>
              <a:t>TRAVEL=40</a:t>
            </a:r>
            <a:r>
              <a:rPr lang="en-CA" dirty="0" smtClean="0"/>
              <a:t> Incubation=2   Infectious=2 </a:t>
            </a:r>
            <a:r>
              <a:rPr lang="en-CA" dirty="0" smtClean="0">
                <a:solidFill>
                  <a:srgbClr val="FF0000"/>
                </a:solidFill>
              </a:rPr>
              <a:t>Hazard=10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804" y="3284984"/>
            <a:ext cx="704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                      10 days                                                                               25 days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       widely dispersed                                                        few uninfected left (31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2866"/>
            <a:ext cx="2613854" cy="1644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607247"/>
            <a:ext cx="2599893" cy="16200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2" y="3933056"/>
            <a:ext cx="7179558" cy="15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3313" y="5746781"/>
            <a:ext cx="608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decrease in new rates is due to </a:t>
            </a:r>
            <a:r>
              <a:rPr lang="en-CA" dirty="0" smtClean="0">
                <a:solidFill>
                  <a:srgbClr val="FF0000"/>
                </a:solidFill>
              </a:rPr>
              <a:t>running out </a:t>
            </a:r>
            <a:r>
              <a:rPr lang="en-CA" dirty="0" smtClean="0"/>
              <a:t>of </a:t>
            </a:r>
            <a:r>
              <a:rPr lang="en-CA" dirty="0" err="1" smtClean="0"/>
              <a:t>susceptibles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5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Trial 1 – High Hazard Radius Low Travel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87460"/>
            <a:ext cx="766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400 BLUES=1 </a:t>
            </a:r>
            <a:r>
              <a:rPr lang="en-CA" dirty="0" smtClean="0">
                <a:solidFill>
                  <a:srgbClr val="FF0000"/>
                </a:solidFill>
              </a:rPr>
              <a:t>TRAVEL=1</a:t>
            </a:r>
            <a:r>
              <a:rPr lang="en-CA" dirty="0" smtClean="0"/>
              <a:t> Incubation=2 Infectious Days=2 </a:t>
            </a:r>
            <a:r>
              <a:rPr lang="en-CA" dirty="0" smtClean="0">
                <a:solidFill>
                  <a:srgbClr val="FF0000"/>
                </a:solidFill>
              </a:rPr>
              <a:t>Hazard=14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1656184" cy="166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52338"/>
            <a:ext cx="1630983" cy="157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40569"/>
            <a:ext cx="1641227" cy="159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804" y="3419708"/>
            <a:ext cx="704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      10 days                                    25 days                                      50 days</a:t>
            </a:r>
          </a:p>
          <a:p>
            <a:r>
              <a:rPr lang="en-CA" dirty="0"/>
              <a:t> </a:t>
            </a:r>
            <a:r>
              <a:rPr lang="en-CA" dirty="0" smtClean="0"/>
              <a:t>     localized                               still localized                            self-limiting     </a:t>
            </a:r>
            <a:endParaRPr lang="en-CA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293096"/>
            <a:ext cx="7665816" cy="168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7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901345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620688"/>
            <a:ext cx="6374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SEEING THEM SIDE BY SIDE</a:t>
            </a:r>
            <a:endParaRPr lang="en-C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5592802"/>
            <a:ext cx="735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April 7</a:t>
            </a:r>
            <a:r>
              <a:rPr lang="en-CA" baseline="30000" dirty="0" smtClean="0"/>
              <a:t>th</a:t>
            </a:r>
            <a:r>
              <a:rPr lang="en-CA" dirty="0" smtClean="0"/>
              <a:t> version of </a:t>
            </a:r>
            <a:r>
              <a:rPr lang="en-CA" dirty="0" err="1" smtClean="0"/>
              <a:t>CovidSim</a:t>
            </a:r>
            <a:r>
              <a:rPr lang="en-CA" dirty="0" smtClean="0"/>
              <a:t> supports animation and simulation intervals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12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Results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Fixed Universe – show SEIR dynamics</a:t>
            </a:r>
          </a:p>
          <a:p>
            <a:r>
              <a:rPr lang="en-CA" dirty="0" smtClean="0"/>
              <a:t>Multiverse and locality of transmissions</a:t>
            </a:r>
          </a:p>
          <a:p>
            <a:r>
              <a:rPr lang="en-CA" dirty="0" smtClean="0"/>
              <a:t>Multiverse and effects of vaccination</a:t>
            </a:r>
          </a:p>
          <a:p>
            <a:r>
              <a:rPr lang="en-CA" dirty="0" smtClean="0"/>
              <a:t>Studies of mF and </a:t>
            </a:r>
            <a:r>
              <a:rPr lang="en-CA" dirty="0" err="1" smtClean="0"/>
              <a:t>HzR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R0</a:t>
            </a:r>
          </a:p>
          <a:p>
            <a:r>
              <a:rPr lang="en-CA" dirty="0" smtClean="0"/>
              <a:t>Studies of transmission paths and trees</a:t>
            </a:r>
          </a:p>
          <a:p>
            <a:r>
              <a:rPr lang="en-CA" dirty="0" smtClean="0"/>
              <a:t>Studies of velocity of epidemic</a:t>
            </a:r>
          </a:p>
          <a:p>
            <a:r>
              <a:rPr lang="en-CA" dirty="0" smtClean="0"/>
              <a:t>Studies of territorial characteristics of paths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95536" y="2204864"/>
            <a:ext cx="7344816" cy="576064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01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Multiverse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067930" cy="165618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5399707" cy="248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01" y="1268760"/>
            <a:ext cx="4748203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5188137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Role assignment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843023" y="3045992"/>
            <a:ext cx="16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Family structure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05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57150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56513"/>
            <a:ext cx="54864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8224" y="1844824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Part of schedule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4581128"/>
            <a:ext cx="1554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Part of .</a:t>
            </a:r>
            <a:r>
              <a:rPr lang="en-CA" dirty="0" err="1" smtClean="0"/>
              <a:t>csv</a:t>
            </a:r>
            <a:r>
              <a:rPr lang="en-CA" dirty="0" smtClean="0"/>
              <a:t> file</a:t>
            </a:r>
          </a:p>
          <a:p>
            <a:r>
              <a:rPr lang="en-CA" dirty="0" smtClean="0"/>
              <a:t>Implementing</a:t>
            </a:r>
          </a:p>
          <a:p>
            <a:r>
              <a:rPr lang="en-CA" dirty="0" smtClean="0"/>
              <a:t>schedules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91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6912768" cy="646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77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Multiverse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624736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161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488858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8144" y="1916832"/>
            <a:ext cx="2683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green line are the</a:t>
            </a:r>
          </a:p>
          <a:p>
            <a:r>
              <a:rPr lang="en-CA" dirty="0" smtClean="0"/>
              <a:t>permanent Residents, plus</a:t>
            </a:r>
          </a:p>
          <a:p>
            <a:r>
              <a:rPr lang="en-CA" dirty="0"/>
              <a:t>s</a:t>
            </a:r>
            <a:r>
              <a:rPr lang="en-CA" dirty="0" smtClean="0"/>
              <a:t>taff and visitors</a:t>
            </a:r>
          </a:p>
          <a:p>
            <a:endParaRPr lang="en-CA" dirty="0"/>
          </a:p>
          <a:p>
            <a:r>
              <a:rPr lang="en-CA" dirty="0" smtClean="0"/>
              <a:t>The numbers fluctuate by</a:t>
            </a:r>
          </a:p>
          <a:p>
            <a:r>
              <a:rPr lang="en-CA" dirty="0" smtClean="0"/>
              <a:t>the hourly schedules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5733256"/>
            <a:ext cx="6564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Shows 33 Greens (susceptibles) at time = right hand of X-axis</a:t>
            </a:r>
          </a:p>
          <a:p>
            <a:r>
              <a:rPr lang="en-CA" dirty="0" smtClean="0"/>
              <a:t>These are 22 Residents, 7 Attached (staff), 4 Visitors</a:t>
            </a:r>
          </a:p>
          <a:p>
            <a:r>
              <a:rPr lang="en-CA" dirty="0" smtClean="0"/>
              <a:t>In the past there were 1 Red, then another Red (symptomatic cases)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310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Fundamentals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Intent of model – to understand better the dynamics of contagion-based epidemics, especially Covid-19</a:t>
            </a:r>
          </a:p>
          <a:p>
            <a:r>
              <a:rPr lang="en-CA" dirty="0" smtClean="0"/>
              <a:t>What and how contagion works at the individual level to create population effects</a:t>
            </a:r>
          </a:p>
          <a:p>
            <a:r>
              <a:rPr lang="en-CA" dirty="0" smtClean="0"/>
              <a:t>Agent-based simulation of contagion through physical contact</a:t>
            </a:r>
          </a:p>
        </p:txBody>
      </p:sp>
    </p:spTree>
    <p:extLst>
      <p:ext uri="{BB962C8B-B14F-4D97-AF65-F5344CB8AC3E}">
        <p14:creationId xmlns:p14="http://schemas.microsoft.com/office/powerpoint/2010/main" val="1648150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Results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Fixed Universe – show SEIR dynamics</a:t>
            </a:r>
          </a:p>
          <a:p>
            <a:r>
              <a:rPr lang="en-CA" dirty="0" smtClean="0"/>
              <a:t>Multiverse and locality of transmissions</a:t>
            </a:r>
          </a:p>
          <a:p>
            <a:r>
              <a:rPr lang="en-CA" dirty="0" smtClean="0"/>
              <a:t>Multiverse and effects of vaccination</a:t>
            </a:r>
          </a:p>
          <a:p>
            <a:r>
              <a:rPr lang="en-CA" dirty="0" smtClean="0"/>
              <a:t>Studies of mF and </a:t>
            </a:r>
            <a:r>
              <a:rPr lang="en-CA" dirty="0" err="1" smtClean="0"/>
              <a:t>HzR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R0</a:t>
            </a:r>
          </a:p>
          <a:p>
            <a:r>
              <a:rPr lang="en-CA" dirty="0" smtClean="0"/>
              <a:t>Studies of transmission paths and trees</a:t>
            </a:r>
          </a:p>
          <a:p>
            <a:r>
              <a:rPr lang="en-CA" dirty="0" smtClean="0"/>
              <a:t>Studies of velocity of epidemic</a:t>
            </a:r>
          </a:p>
          <a:p>
            <a:r>
              <a:rPr lang="en-CA" dirty="0" smtClean="0"/>
              <a:t>Studies of territorial characteristics of paths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95536" y="2204864"/>
            <a:ext cx="7344816" cy="576064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37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634082"/>
          </a:xfrm>
        </p:spPr>
        <p:txBody>
          <a:bodyPr>
            <a:normAutofit/>
          </a:bodyPr>
          <a:lstStyle/>
          <a:p>
            <a:r>
              <a:rPr lang="en-CA" sz="2800" dirty="0" smtClean="0"/>
              <a:t>Locality of Transmission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LTC has 28 to 25 persons 24hs/day – density and duration high</a:t>
            </a:r>
          </a:p>
          <a:p>
            <a:r>
              <a:rPr lang="en-CA" sz="2000" dirty="0" smtClean="0"/>
              <a:t>Home infections within family only – mF set high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54626"/>
            <a:ext cx="1794123" cy="6147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50866"/>
            <a:ext cx="1606153" cy="4054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4" y="2204864"/>
            <a:ext cx="2160240" cy="3943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3284984"/>
            <a:ext cx="196105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Throttle LTC</a:t>
            </a:r>
          </a:p>
          <a:p>
            <a:r>
              <a:rPr lang="en-CA" sz="1400" dirty="0" smtClean="0"/>
              <a:t>Accelerate Home</a:t>
            </a:r>
          </a:p>
          <a:p>
            <a:endParaRPr lang="en-CA" sz="1400" dirty="0"/>
          </a:p>
          <a:p>
            <a:r>
              <a:rPr lang="en-CA" sz="1400" dirty="0" smtClean="0"/>
              <a:t>Result:</a:t>
            </a:r>
          </a:p>
          <a:p>
            <a:r>
              <a:rPr lang="en-CA" sz="1400" dirty="0" smtClean="0"/>
              <a:t>1</a:t>
            </a:r>
            <a:r>
              <a:rPr lang="en-CA" sz="1400" baseline="30000" dirty="0" smtClean="0"/>
              <a:t>st</a:t>
            </a:r>
            <a:r>
              <a:rPr lang="en-CA" sz="1400" dirty="0" smtClean="0"/>
              <a:t> 10 –Home</a:t>
            </a:r>
          </a:p>
          <a:p>
            <a:r>
              <a:rPr lang="en-CA" sz="1400" dirty="0" smtClean="0"/>
              <a:t>1</a:t>
            </a:r>
            <a:r>
              <a:rPr lang="en-CA" sz="1400" baseline="30000" dirty="0" smtClean="0"/>
              <a:t>st</a:t>
            </a:r>
            <a:r>
              <a:rPr lang="en-CA" sz="1400" dirty="0" smtClean="0"/>
              <a:t> 20 – H15, LTC2,….</a:t>
            </a:r>
          </a:p>
          <a:p>
            <a:r>
              <a:rPr lang="en-CA" sz="1400" dirty="0" smtClean="0"/>
              <a:t>1</a:t>
            </a:r>
            <a:r>
              <a:rPr lang="en-CA" sz="1400" baseline="30000" dirty="0" smtClean="0"/>
              <a:t>st</a:t>
            </a:r>
            <a:r>
              <a:rPr lang="en-CA" sz="1400" dirty="0" smtClean="0"/>
              <a:t> 25 – H16, School 5,….</a:t>
            </a:r>
            <a:endParaRPr lang="en-CA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71638" y="3729505"/>
            <a:ext cx="19763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Out-of-Box</a:t>
            </a:r>
          </a:p>
          <a:p>
            <a:endParaRPr lang="en-CA" sz="1400" dirty="0"/>
          </a:p>
          <a:p>
            <a:r>
              <a:rPr lang="en-CA" sz="1400" dirty="0" smtClean="0"/>
              <a:t>1</a:t>
            </a:r>
            <a:r>
              <a:rPr lang="en-CA" sz="1400" baseline="30000" dirty="0" smtClean="0"/>
              <a:t>st</a:t>
            </a:r>
            <a:r>
              <a:rPr lang="en-CA" sz="1400" dirty="0" smtClean="0"/>
              <a:t> 10 – LTC 5, Home 4</a:t>
            </a:r>
          </a:p>
          <a:p>
            <a:r>
              <a:rPr lang="en-CA" sz="1400" dirty="0" smtClean="0"/>
              <a:t>1s 20 – LTC 10, H5, </a:t>
            </a:r>
            <a:r>
              <a:rPr lang="en-CA" sz="1400" dirty="0" err="1" smtClean="0"/>
              <a:t>Sc</a:t>
            </a:r>
            <a:r>
              <a:rPr lang="en-CA" sz="1400" dirty="0" smtClean="0"/>
              <a:t> 4</a:t>
            </a:r>
          </a:p>
          <a:p>
            <a:r>
              <a:rPr lang="en-CA" sz="1400" dirty="0" smtClean="0"/>
              <a:t>1</a:t>
            </a:r>
            <a:r>
              <a:rPr lang="en-CA" sz="1400" baseline="30000" dirty="0" smtClean="0"/>
              <a:t>st</a:t>
            </a:r>
            <a:r>
              <a:rPr lang="en-CA" sz="1400" dirty="0" smtClean="0"/>
              <a:t> 25 – LTC 14, H 5, Sch6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5935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Results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Fixed Universe – show SEIR dynamics</a:t>
            </a:r>
          </a:p>
          <a:p>
            <a:r>
              <a:rPr lang="en-CA" dirty="0" smtClean="0"/>
              <a:t>Multiverse and locality of transmissions</a:t>
            </a:r>
          </a:p>
          <a:p>
            <a:r>
              <a:rPr lang="en-CA" dirty="0" smtClean="0"/>
              <a:t>Multiverse and effects of vaccination</a:t>
            </a:r>
          </a:p>
          <a:p>
            <a:r>
              <a:rPr lang="en-CA" dirty="0" smtClean="0"/>
              <a:t>Studies of mF and </a:t>
            </a:r>
            <a:r>
              <a:rPr lang="en-CA" dirty="0" err="1" smtClean="0"/>
              <a:t>HzR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R0</a:t>
            </a:r>
          </a:p>
          <a:p>
            <a:r>
              <a:rPr lang="en-CA" dirty="0" smtClean="0"/>
              <a:t>Studies of transmission paths and trees</a:t>
            </a:r>
          </a:p>
          <a:p>
            <a:r>
              <a:rPr lang="en-CA" dirty="0" smtClean="0"/>
              <a:t>Studies of velocity of epidemic</a:t>
            </a:r>
          </a:p>
          <a:p>
            <a:r>
              <a:rPr lang="en-CA" dirty="0" smtClean="0"/>
              <a:t>Studies of territorial characteristics of paths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95536" y="2812954"/>
            <a:ext cx="7344816" cy="576064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50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Vaccination Simulations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628800"/>
            <a:ext cx="52469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Assume Refuse Vaccination as 1/6 and efficacy as 95%</a:t>
            </a:r>
          </a:p>
          <a:p>
            <a:endParaRPr lang="en-CA" dirty="0"/>
          </a:p>
          <a:p>
            <a:r>
              <a:rPr lang="en-CA" dirty="0" smtClean="0"/>
              <a:t>LTC</a:t>
            </a:r>
          </a:p>
          <a:p>
            <a:endParaRPr lang="en-CA" dirty="0"/>
          </a:p>
          <a:p>
            <a:r>
              <a:rPr lang="en-CA" dirty="0" smtClean="0"/>
              <a:t>Home</a:t>
            </a:r>
          </a:p>
          <a:p>
            <a:endParaRPr lang="en-CA" dirty="0"/>
          </a:p>
          <a:p>
            <a:r>
              <a:rPr lang="en-CA" dirty="0" smtClean="0"/>
              <a:t>Bar</a:t>
            </a:r>
          </a:p>
          <a:p>
            <a:endParaRPr lang="en-CA" dirty="0"/>
          </a:p>
          <a:p>
            <a:r>
              <a:rPr lang="en-CA" dirty="0" smtClean="0"/>
              <a:t>School Playground</a:t>
            </a:r>
          </a:p>
          <a:p>
            <a:endParaRPr lang="en-CA" dirty="0"/>
          </a:p>
          <a:p>
            <a:r>
              <a:rPr lang="en-CA" dirty="0" smtClean="0"/>
              <a:t>School Lunchroom</a:t>
            </a:r>
          </a:p>
          <a:p>
            <a:endParaRPr lang="en-CA" dirty="0"/>
          </a:p>
          <a:p>
            <a:r>
              <a:rPr lang="en-CA" dirty="0" smtClean="0"/>
              <a:t>School Project/Lab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659817" y="2348880"/>
            <a:ext cx="3600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659817" y="2852936"/>
            <a:ext cx="3600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3667082" y="3501008"/>
            <a:ext cx="3600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682164" y="4005064"/>
            <a:ext cx="3600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667082" y="4509120"/>
            <a:ext cx="3600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358750" y="26238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6</a:t>
            </a:r>
            <a:endParaRPr lang="en-C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21159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8</a:t>
            </a:r>
            <a:endParaRPr lang="en-CA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26301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12</a:t>
            </a:r>
            <a:endParaRPr lang="en-C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32773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10</a:t>
            </a:r>
            <a:endParaRPr lang="en-C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742408" y="21176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16</a:t>
            </a:r>
            <a:endParaRPr lang="en-C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6238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18</a:t>
            </a:r>
            <a:endParaRPr lang="en-C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20272" y="26132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24</a:t>
            </a:r>
            <a:endParaRPr lang="en-C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72200" y="32773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20</a:t>
            </a:r>
            <a:endParaRPr lang="en-C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2364" y="32707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14</a:t>
            </a:r>
            <a:endParaRPr lang="en-CA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5445" y="42549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11</a:t>
            </a:r>
            <a:endParaRPr lang="en-C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220072" y="32697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12</a:t>
            </a:r>
            <a:endParaRPr lang="en-C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7675" y="32707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16</a:t>
            </a:r>
            <a:endParaRPr lang="en-C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065688" y="32707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18</a:t>
            </a:r>
            <a:endParaRPr lang="en-C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20272" y="32707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24</a:t>
            </a:r>
            <a:endParaRPr lang="en-C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52748" y="37737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10</a:t>
            </a:r>
            <a:endParaRPr lang="en-CA" sz="1200" dirty="0"/>
          </a:p>
        </p:txBody>
      </p:sp>
      <p:sp>
        <p:nvSpPr>
          <p:cNvPr id="28" name="Rectangle 27"/>
          <p:cNvSpPr/>
          <p:nvPr/>
        </p:nvSpPr>
        <p:spPr>
          <a:xfrm>
            <a:off x="3659817" y="5013176"/>
            <a:ext cx="3600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5055445" y="47818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11</a:t>
            </a:r>
            <a:endParaRPr lang="en-CA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13933" y="5373216"/>
            <a:ext cx="7451014" cy="923330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We assume that first dose has been given 23 days prior this this second dose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We select these separately to look at differences </a:t>
            </a:r>
            <a:r>
              <a:rPr lang="en-CA" dirty="0" smtClean="0"/>
              <a:t>in population effects</a:t>
            </a:r>
          </a:p>
        </p:txBody>
      </p:sp>
    </p:spTree>
    <p:extLst>
      <p:ext uri="{BB962C8B-B14F-4D97-AF65-F5344CB8AC3E}">
        <p14:creationId xmlns:p14="http://schemas.microsoft.com/office/powerpoint/2010/main" val="426166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CA" sz="3200" dirty="0" smtClean="0"/>
              <a:t>Vaccination Simulations</a:t>
            </a:r>
            <a:endParaRPr lang="en-CA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16" y="1052736"/>
            <a:ext cx="6213380" cy="13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3628" y="2492896"/>
            <a:ext cx="59831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This shows that HOME reached 63 vaccinations, while LTC and Bar get 30s</a:t>
            </a:r>
          </a:p>
          <a:p>
            <a:r>
              <a:rPr lang="en-CA" sz="1400" dirty="0" smtClean="0"/>
              <a:t>Two trials of LTC at same parameters were run to test consistency</a:t>
            </a:r>
          </a:p>
          <a:p>
            <a:endParaRPr lang="en-CA" sz="1400" dirty="0"/>
          </a:p>
          <a:p>
            <a:r>
              <a:rPr lang="en-CA" sz="1400" dirty="0" err="1" smtClean="0"/>
              <a:t>NoVax</a:t>
            </a:r>
            <a:r>
              <a:rPr lang="en-CA" sz="1400" dirty="0" smtClean="0"/>
              <a:t> incurred 89 new transmissions, with school, bar, then LTC, home in order</a:t>
            </a:r>
          </a:p>
          <a:p>
            <a:r>
              <a:rPr lang="en-CA" sz="1400" dirty="0" smtClean="0"/>
              <a:t>Vaccinating in school alone conferred least protection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16" y="3756876"/>
            <a:ext cx="2252940" cy="273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3779890"/>
            <a:ext cx="51763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 second column on the left shows where infections occur</a:t>
            </a:r>
          </a:p>
          <a:p>
            <a:r>
              <a:rPr lang="en-CA" sz="1400" dirty="0" smtClean="0"/>
              <a:t>In the first 20 infections, and for all generations in the </a:t>
            </a:r>
            <a:r>
              <a:rPr lang="en-CA" sz="1400" dirty="0" err="1" smtClean="0"/>
              <a:t>noVax</a:t>
            </a:r>
            <a:r>
              <a:rPr lang="en-CA" sz="1400" dirty="0" smtClean="0"/>
              <a:t> case.</a:t>
            </a:r>
          </a:p>
          <a:p>
            <a:endParaRPr lang="en-CA" sz="1400" dirty="0"/>
          </a:p>
          <a:p>
            <a:r>
              <a:rPr lang="en-CA" sz="1400" dirty="0" smtClean="0"/>
              <a:t>We see this is in U6(LTC) with 6 in first 20, and 46 in U6 for all.</a:t>
            </a:r>
          </a:p>
          <a:p>
            <a:endParaRPr lang="en-CA" sz="1400" dirty="0"/>
          </a:p>
          <a:p>
            <a:r>
              <a:rPr lang="en-CA" sz="1400" dirty="0" smtClean="0"/>
              <a:t>When we vaccinate in LTC, the infections in 1</a:t>
            </a:r>
            <a:r>
              <a:rPr lang="en-CA" sz="1400" baseline="30000" dirty="0" smtClean="0"/>
              <a:t>st</a:t>
            </a:r>
            <a:r>
              <a:rPr lang="en-CA" sz="1400" dirty="0" smtClean="0"/>
              <a:t> 20 are more mixed,</a:t>
            </a:r>
          </a:p>
          <a:p>
            <a:r>
              <a:rPr lang="en-CA" sz="1400" dirty="0" smtClean="0"/>
              <a:t>With U8 (home) at 6 and 7 larger than U2 (playground) at 4 and 3.</a:t>
            </a:r>
          </a:p>
          <a:p>
            <a:endParaRPr lang="en-CA" sz="1400" dirty="0"/>
          </a:p>
          <a:p>
            <a:r>
              <a:rPr lang="en-CA" sz="1400" dirty="0" smtClean="0"/>
              <a:t>For all generations, U8 (home) dominates at 13 and 18, with the bar </a:t>
            </a:r>
          </a:p>
          <a:p>
            <a:r>
              <a:rPr lang="en-CA" sz="1400" dirty="0" smtClean="0"/>
              <a:t>next at 7 and 9 infections.</a:t>
            </a:r>
            <a:endParaRPr lang="en-CA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449852" y="6099632"/>
            <a:ext cx="498091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The distributed nature of HOME means general </a:t>
            </a:r>
            <a:r>
              <a:rPr lang="en-CA" dirty="0" err="1" smtClean="0">
                <a:solidFill>
                  <a:srgbClr val="FF0000"/>
                </a:solidFill>
              </a:rPr>
              <a:t>vax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3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Results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Fixed Universe – show SEIR dynamics</a:t>
            </a:r>
          </a:p>
          <a:p>
            <a:r>
              <a:rPr lang="en-CA" dirty="0" smtClean="0"/>
              <a:t>Multiverse and locality of transmissions</a:t>
            </a:r>
          </a:p>
          <a:p>
            <a:r>
              <a:rPr lang="en-CA" dirty="0" smtClean="0"/>
              <a:t>Multiverse and effects of vaccination</a:t>
            </a:r>
          </a:p>
          <a:p>
            <a:r>
              <a:rPr lang="en-CA" dirty="0" smtClean="0"/>
              <a:t>Studies of mF and </a:t>
            </a:r>
            <a:r>
              <a:rPr lang="en-CA" dirty="0" err="1" smtClean="0"/>
              <a:t>HzR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R0</a:t>
            </a:r>
          </a:p>
          <a:p>
            <a:r>
              <a:rPr lang="en-CA" dirty="0" smtClean="0"/>
              <a:t>Studies of transmission paths and trees</a:t>
            </a:r>
          </a:p>
          <a:p>
            <a:r>
              <a:rPr lang="en-CA" dirty="0" smtClean="0"/>
              <a:t>Studies of velocity of epidemic</a:t>
            </a:r>
          </a:p>
          <a:p>
            <a:r>
              <a:rPr lang="en-CA" dirty="0" smtClean="0"/>
              <a:t>Studies of territorial characteristics of paths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95536" y="3389018"/>
            <a:ext cx="7344816" cy="576064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17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073837" cy="5040560"/>
          </a:xfrm>
          <a:prstGeom prst="rect">
            <a:avLst/>
          </a:prstGeom>
          <a:solidFill>
            <a:srgbClr val="00B050">
              <a:alpha val="77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8770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2" y="911320"/>
            <a:ext cx="6713942" cy="395784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27584" y="541988"/>
            <a:ext cx="653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Que</a:t>
            </a:r>
            <a:r>
              <a:rPr lang="en-CA" dirty="0" smtClean="0"/>
              <a:t>: How many generations to infect 10%, 20% </a:t>
            </a:r>
            <a:r>
              <a:rPr lang="en-CA" dirty="0" err="1" smtClean="0"/>
              <a:t>etc</a:t>
            </a:r>
            <a:r>
              <a:rPr lang="en-CA" dirty="0" smtClean="0"/>
              <a:t> of susceptibles?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59182" y="4941168"/>
            <a:ext cx="54668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Use a single universe to compute these metrics, where RPH has now</a:t>
            </a:r>
          </a:p>
          <a:p>
            <a:r>
              <a:rPr lang="en-CA" sz="1400" dirty="0" smtClean="0"/>
              <a:t>	been replaced by “theta” but is just a fancy word meaning:</a:t>
            </a:r>
          </a:p>
          <a:p>
            <a:endParaRPr lang="en-CA" sz="1400" dirty="0"/>
          </a:p>
          <a:p>
            <a:r>
              <a:rPr lang="en-CA" sz="1400" dirty="0" smtClean="0"/>
              <a:t>At time T=[gen], theta = gen/agents infected at T</a:t>
            </a:r>
          </a:p>
          <a:p>
            <a:r>
              <a:rPr lang="en-CA" sz="1400" dirty="0"/>
              <a:t>	</a:t>
            </a:r>
            <a:r>
              <a:rPr lang="en-CA" sz="1400" dirty="0" smtClean="0"/>
              <a:t>where gen is the generation at which 10%, 20% are infected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556597" y="4941168"/>
            <a:ext cx="2223494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Increasing values</a:t>
            </a:r>
          </a:p>
          <a:p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  mean slowing down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Decreasing slope</a:t>
            </a:r>
          </a:p>
          <a:p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  means acceleration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02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Results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Fixed Universe – show SEIR dynamics</a:t>
            </a:r>
          </a:p>
          <a:p>
            <a:r>
              <a:rPr lang="en-CA" dirty="0" smtClean="0"/>
              <a:t>Multiverse and locality of transmissions</a:t>
            </a:r>
          </a:p>
          <a:p>
            <a:r>
              <a:rPr lang="en-CA" dirty="0" smtClean="0"/>
              <a:t>Multiverse and effects of vaccination</a:t>
            </a:r>
          </a:p>
          <a:p>
            <a:r>
              <a:rPr lang="en-CA" dirty="0" smtClean="0"/>
              <a:t>Studies of mF and </a:t>
            </a:r>
            <a:r>
              <a:rPr lang="en-CA" dirty="0" err="1" smtClean="0"/>
              <a:t>HzR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R0</a:t>
            </a:r>
          </a:p>
          <a:p>
            <a:r>
              <a:rPr lang="en-CA" dirty="0" smtClean="0"/>
              <a:t>Studies of transmission paths and trees</a:t>
            </a:r>
          </a:p>
          <a:p>
            <a:r>
              <a:rPr lang="en-CA" dirty="0" smtClean="0"/>
              <a:t>Studies of velocity of epidemic</a:t>
            </a:r>
          </a:p>
          <a:p>
            <a:r>
              <a:rPr lang="en-CA" dirty="0" smtClean="0"/>
              <a:t>Studies of territorial characteristics of paths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95536" y="3965082"/>
            <a:ext cx="7344816" cy="576064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36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Transmission Paths and Trees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453459" y="2420888"/>
            <a:ext cx="1744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Console log</a:t>
            </a:r>
          </a:p>
          <a:p>
            <a:r>
              <a:rPr lang="en-CA" sz="1200" dirty="0" smtClean="0"/>
              <a:t>Who infects whom when</a:t>
            </a:r>
          </a:p>
          <a:p>
            <a:r>
              <a:rPr lang="en-CA" sz="1200" dirty="0"/>
              <a:t> </a:t>
            </a:r>
            <a:r>
              <a:rPr lang="en-CA" sz="1200" dirty="0" smtClean="0"/>
              <a:t>   and where</a:t>
            </a:r>
            <a:endParaRPr lang="en-CA" sz="1200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9886"/>
            <a:ext cx="3328987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59" y="1268760"/>
            <a:ext cx="4126086" cy="103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3974" y="5915276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Transmission paths</a:t>
            </a:r>
            <a:endParaRPr lang="en-CA" dirty="0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75" y="3212976"/>
            <a:ext cx="4633452" cy="251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69860" y="5918741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Transmission tree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95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Agent States</a:t>
            </a:r>
            <a:endParaRPr lang="en-CA" dirty="0"/>
          </a:p>
        </p:txBody>
      </p:sp>
      <p:sp>
        <p:nvSpPr>
          <p:cNvPr id="3" name="Oval 2"/>
          <p:cNvSpPr/>
          <p:nvPr/>
        </p:nvSpPr>
        <p:spPr>
          <a:xfrm>
            <a:off x="1328307" y="1508321"/>
            <a:ext cx="576064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1340024" y="2312807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401884" y="3140968"/>
            <a:ext cx="576064" cy="57606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403648" y="3933056"/>
            <a:ext cx="57606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1401884" y="4767911"/>
            <a:ext cx="576064" cy="5760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67744" y="1556792"/>
            <a:ext cx="5688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Uninfected – susceptible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Incubating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Asymptomatic infectious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Symptomatic or Positive Test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Removed from circulating population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80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sz="3200" dirty="0" smtClean="0"/>
              <a:t>Transmission Paths and Trees</a:t>
            </a:r>
            <a:endParaRPr lang="en-CA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196752"/>
            <a:ext cx="6884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Observation: efficient epidemics have broad shallow trees which reflect</a:t>
            </a:r>
          </a:p>
          <a:p>
            <a:r>
              <a:rPr lang="en-CA" dirty="0"/>
              <a:t> </a:t>
            </a:r>
            <a:r>
              <a:rPr lang="en-CA" dirty="0" smtClean="0"/>
              <a:t>     more simultaneous transmitters and more branching, with fewer</a:t>
            </a:r>
          </a:p>
          <a:p>
            <a:r>
              <a:rPr lang="en-CA" dirty="0"/>
              <a:t> </a:t>
            </a:r>
            <a:r>
              <a:rPr lang="en-CA" dirty="0" smtClean="0"/>
              <a:t>     long sequences of single propagations by agents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" y="2276872"/>
            <a:ext cx="7351759" cy="304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5661248"/>
            <a:ext cx="43330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Q = (Nodes/Av Depth) * (Leaves/Gen) * 100 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6541" y="5589240"/>
            <a:ext cx="279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relationship between Q</a:t>
            </a:r>
          </a:p>
          <a:p>
            <a:r>
              <a:rPr lang="en-CA" dirty="0"/>
              <a:t> </a:t>
            </a:r>
            <a:r>
              <a:rPr lang="en-CA" dirty="0" smtClean="0"/>
              <a:t>  and mF is clear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565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Results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Fixed Universe – show SEIR dynamics</a:t>
            </a:r>
          </a:p>
          <a:p>
            <a:r>
              <a:rPr lang="en-CA" dirty="0" smtClean="0"/>
              <a:t>Multiverse and locality of transmissions</a:t>
            </a:r>
          </a:p>
          <a:p>
            <a:r>
              <a:rPr lang="en-CA" dirty="0" smtClean="0"/>
              <a:t>Multiverse and effects of vaccination</a:t>
            </a:r>
          </a:p>
          <a:p>
            <a:r>
              <a:rPr lang="en-CA" dirty="0" smtClean="0"/>
              <a:t>Studies of mF and </a:t>
            </a:r>
            <a:r>
              <a:rPr lang="en-CA" dirty="0" err="1" smtClean="0"/>
              <a:t>HzR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R0</a:t>
            </a:r>
          </a:p>
          <a:p>
            <a:r>
              <a:rPr lang="en-CA" dirty="0" smtClean="0"/>
              <a:t>Studies of transmission paths and trees</a:t>
            </a:r>
          </a:p>
          <a:p>
            <a:r>
              <a:rPr lang="en-CA" dirty="0" smtClean="0"/>
              <a:t>Studies of velocity of epidemic</a:t>
            </a:r>
          </a:p>
          <a:p>
            <a:r>
              <a:rPr lang="en-CA" dirty="0" smtClean="0"/>
              <a:t>Studies of territorial characteristics of paths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95536" y="4541146"/>
            <a:ext cx="7344816" cy="576064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119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CA" sz="3200" dirty="0" smtClean="0"/>
              <a:t>Multiverse Dynamics</a:t>
            </a:r>
            <a:endParaRPr lang="en-CA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196752"/>
            <a:ext cx="5923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Out-of-Box settings with five initial transmitters in LTC-school-bar multiverse</a:t>
            </a:r>
          </a:p>
          <a:p>
            <a:r>
              <a:rPr lang="en-CA" sz="1400" dirty="0" err="1" smtClean="0"/>
              <a:t>Que</a:t>
            </a:r>
            <a:r>
              <a:rPr lang="en-CA" sz="1400" dirty="0" smtClean="0"/>
              <a:t>: how do the epidemics within each Universe contribute to overall effects</a:t>
            </a:r>
          </a:p>
          <a:p>
            <a:endParaRPr lang="en-CA" sz="1400" dirty="0"/>
          </a:p>
          <a:p>
            <a:r>
              <a:rPr lang="en-CA" sz="1400" dirty="0" smtClean="0"/>
              <a:t>Console log tells us at each transmission: generation, who infects whom where</a:t>
            </a:r>
            <a:endParaRPr lang="en-CA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204198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2276872"/>
            <a:ext cx="204198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For the entire population</a:t>
            </a:r>
            <a:endParaRPr lang="en-CA" sz="1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2276873"/>
            <a:ext cx="20319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8002" y="2276872"/>
            <a:ext cx="25403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Recall theta is the time between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transmissions in a time-frame</a:t>
            </a:r>
          </a:p>
          <a:p>
            <a:endParaRPr lang="en-CA" sz="1400" dirty="0" smtClean="0"/>
          </a:p>
          <a:p>
            <a:r>
              <a:rPr lang="en-CA" sz="1400" dirty="0" smtClean="0"/>
              <a:t>The downslope tells us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the epidemic is accelerating</a:t>
            </a:r>
            <a:endParaRPr lang="en-CA" sz="14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717032"/>
            <a:ext cx="2592288" cy="258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07904" y="4005064"/>
            <a:ext cx="3413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There are 55 transmissions within LTC, going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from gen 16 to gen 545…</a:t>
            </a:r>
            <a:endParaRPr lang="en-CA" sz="1400" dirty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36" y="4588434"/>
            <a:ext cx="2028825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68909" y="5445224"/>
            <a:ext cx="2204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These values are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higher than for the</a:t>
            </a:r>
          </a:p>
          <a:p>
            <a:r>
              <a:rPr lang="en-CA" sz="1400" dirty="0" smtClean="0"/>
              <a:t>    population as a whole, so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progression is slower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52804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59721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692696"/>
            <a:ext cx="331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Transmission Trees for 5 initial transmitters</a:t>
            </a:r>
            <a:endParaRPr lang="en-CA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636912"/>
            <a:ext cx="1558440" cy="938719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txBody>
          <a:bodyPr wrap="none" rtlCol="0">
            <a:spAutoFit/>
          </a:bodyPr>
          <a:lstStyle/>
          <a:p>
            <a:r>
              <a:rPr lang="en-CA" sz="1100" dirty="0" smtClean="0"/>
              <a:t>Root 10	Q 18.96</a:t>
            </a:r>
          </a:p>
          <a:p>
            <a:r>
              <a:rPr lang="en-CA" sz="1100" dirty="0" smtClean="0"/>
              <a:t>Root 11	Q 16.64</a:t>
            </a:r>
          </a:p>
          <a:p>
            <a:r>
              <a:rPr lang="en-CA" sz="1100" dirty="0" smtClean="0"/>
              <a:t>Root 12	Q 28.12</a:t>
            </a:r>
          </a:p>
          <a:p>
            <a:r>
              <a:rPr lang="en-CA" sz="1100" dirty="0" smtClean="0"/>
              <a:t>Root 13	Q 0.67</a:t>
            </a:r>
          </a:p>
          <a:p>
            <a:r>
              <a:rPr lang="en-CA" sz="1100" dirty="0" smtClean="0"/>
              <a:t>Root 14	Q 2.69</a:t>
            </a:r>
            <a:endParaRPr lang="en-CA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2636912"/>
            <a:ext cx="1722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What we don’t know</a:t>
            </a:r>
          </a:p>
          <a:p>
            <a:r>
              <a:rPr lang="en-CA" sz="1200" dirty="0"/>
              <a:t> </a:t>
            </a:r>
            <a:r>
              <a:rPr lang="en-CA" sz="1200" dirty="0" smtClean="0"/>
              <a:t>   from this is where and</a:t>
            </a:r>
          </a:p>
          <a:p>
            <a:r>
              <a:rPr lang="en-CA" sz="1200" dirty="0"/>
              <a:t> </a:t>
            </a:r>
            <a:r>
              <a:rPr lang="en-CA" sz="1200" dirty="0" smtClean="0"/>
              <a:t>   when these infections</a:t>
            </a:r>
          </a:p>
          <a:p>
            <a:r>
              <a:rPr lang="en-CA" sz="1200" dirty="0"/>
              <a:t> </a:t>
            </a:r>
            <a:r>
              <a:rPr lang="en-CA" sz="1200" dirty="0" smtClean="0"/>
              <a:t>   took place</a:t>
            </a:r>
            <a:endParaRPr lang="en-CA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717032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66" y="3789040"/>
            <a:ext cx="1489109" cy="269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265" y="3861048"/>
            <a:ext cx="2866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Of the first 25 transmissions,</a:t>
            </a:r>
          </a:p>
          <a:p>
            <a:r>
              <a:rPr lang="en-CA" dirty="0"/>
              <a:t> </a:t>
            </a:r>
            <a:r>
              <a:rPr lang="en-CA" dirty="0" smtClean="0"/>
              <a:t>    14 were in U6 (LTC)</a:t>
            </a:r>
          </a:p>
          <a:p>
            <a:r>
              <a:rPr lang="en-CA" dirty="0"/>
              <a:t> </a:t>
            </a:r>
            <a:r>
              <a:rPr lang="en-CA" dirty="0" smtClean="0"/>
              <a:t>       5 were in U8 (Home)</a:t>
            </a:r>
          </a:p>
          <a:p>
            <a:r>
              <a:rPr lang="en-CA" dirty="0"/>
              <a:t> </a:t>
            </a:r>
            <a:r>
              <a:rPr lang="en-CA" dirty="0" smtClean="0"/>
              <a:t>       5 were in School U’s</a:t>
            </a:r>
          </a:p>
          <a:p>
            <a:r>
              <a:rPr lang="en-CA" dirty="0" smtClean="0"/>
              <a:t>        1 was in U7 (bar)</a:t>
            </a:r>
          </a:p>
          <a:p>
            <a:r>
              <a:rPr lang="en-CA" dirty="0"/>
              <a:t> </a:t>
            </a:r>
            <a:r>
              <a:rPr lang="en-CA" dirty="0" smtClean="0"/>
              <a:t>   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349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Results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Fixed Universe – show SEIR dynamics</a:t>
            </a:r>
          </a:p>
          <a:p>
            <a:r>
              <a:rPr lang="en-CA" dirty="0" smtClean="0"/>
              <a:t>Multiverse and locality of transmissions</a:t>
            </a:r>
          </a:p>
          <a:p>
            <a:r>
              <a:rPr lang="en-CA" dirty="0" smtClean="0"/>
              <a:t>Multiverse and effects of vaccination</a:t>
            </a:r>
          </a:p>
          <a:p>
            <a:r>
              <a:rPr lang="en-CA" dirty="0" smtClean="0"/>
              <a:t>Studies of mF and </a:t>
            </a:r>
            <a:r>
              <a:rPr lang="en-CA" dirty="0" err="1" smtClean="0"/>
              <a:t>HzR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R0</a:t>
            </a:r>
          </a:p>
          <a:p>
            <a:r>
              <a:rPr lang="en-CA" dirty="0" smtClean="0"/>
              <a:t>Studies of transmission paths and trees</a:t>
            </a:r>
          </a:p>
          <a:p>
            <a:r>
              <a:rPr lang="en-CA" dirty="0" smtClean="0"/>
              <a:t>Studies of velocity of epidemic</a:t>
            </a:r>
          </a:p>
          <a:p>
            <a:r>
              <a:rPr lang="en-CA" dirty="0" smtClean="0"/>
              <a:t>Studies of territorial characteristics of paths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14650" y="5126104"/>
            <a:ext cx="7829758" cy="576064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257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30099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4008" y="764704"/>
            <a:ext cx="3569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Spacing = Territory/footprint</a:t>
            </a:r>
          </a:p>
          <a:p>
            <a:r>
              <a:rPr lang="en-CA" dirty="0"/>
              <a:t> </a:t>
            </a:r>
            <a:r>
              <a:rPr lang="en-CA" dirty="0" smtClean="0"/>
              <a:t>     how sparse the territory is</a:t>
            </a:r>
          </a:p>
          <a:p>
            <a:endParaRPr lang="en-CA" dirty="0"/>
          </a:p>
          <a:p>
            <a:r>
              <a:rPr lang="en-CA" dirty="0" smtClean="0"/>
              <a:t>Coverage = Territory/Arena</a:t>
            </a:r>
          </a:p>
          <a:p>
            <a:r>
              <a:rPr lang="en-CA" dirty="0"/>
              <a:t> </a:t>
            </a:r>
            <a:r>
              <a:rPr lang="en-CA" dirty="0" smtClean="0"/>
              <a:t>      proportion of arena </a:t>
            </a:r>
          </a:p>
          <a:p>
            <a:endParaRPr lang="en-CA" dirty="0"/>
          </a:p>
          <a:p>
            <a:r>
              <a:rPr lang="en-CA" dirty="0" smtClean="0"/>
              <a:t>mF affects growth of territory which</a:t>
            </a:r>
          </a:p>
          <a:p>
            <a:r>
              <a:rPr lang="en-CA" dirty="0"/>
              <a:t> </a:t>
            </a:r>
            <a:r>
              <a:rPr lang="en-CA" dirty="0" smtClean="0"/>
              <a:t>      reflected in changes in spacing</a:t>
            </a:r>
            <a:endParaRPr lang="en-CA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83169"/>
            <a:ext cx="2404823" cy="180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74503"/>
            <a:ext cx="2406821" cy="181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3183169"/>
            <a:ext cx="2391132" cy="180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5373215"/>
            <a:ext cx="2035942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Increase in territory</a:t>
            </a:r>
          </a:p>
          <a:p>
            <a:r>
              <a:rPr lang="en-CA" dirty="0" smtClean="0"/>
              <a:t>Increase Spacing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5351577"/>
            <a:ext cx="2200667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Same Territory</a:t>
            </a:r>
          </a:p>
          <a:p>
            <a:r>
              <a:rPr lang="en-CA" dirty="0" smtClean="0"/>
              <a:t>Decrease spacing</a:t>
            </a:r>
          </a:p>
          <a:p>
            <a:r>
              <a:rPr lang="en-CA" dirty="0"/>
              <a:t> </a:t>
            </a:r>
            <a:r>
              <a:rPr lang="en-CA" dirty="0" smtClean="0"/>
              <a:t>   (movement within)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424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5040560" cy="220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692695"/>
            <a:ext cx="678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How much territory in last 25 moves compared to the similar territory 25 generations ago?</a:t>
            </a:r>
            <a:endParaRPr lang="en-CA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228184" y="1151607"/>
            <a:ext cx="2401811" cy="13849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A rise means that</a:t>
            </a:r>
          </a:p>
          <a:p>
            <a:r>
              <a:rPr lang="en-CA" sz="1200" dirty="0" smtClean="0"/>
              <a:t>the 25-generation frame</a:t>
            </a:r>
          </a:p>
          <a:p>
            <a:r>
              <a:rPr lang="en-CA" sz="1200" dirty="0" smtClean="0"/>
              <a:t>has increased from before,</a:t>
            </a:r>
          </a:p>
          <a:p>
            <a:r>
              <a:rPr lang="en-CA" sz="1200" dirty="0" smtClean="0"/>
              <a:t>so motion is expansionist</a:t>
            </a:r>
          </a:p>
          <a:p>
            <a:endParaRPr lang="en-CA" sz="1200" dirty="0"/>
          </a:p>
          <a:p>
            <a:r>
              <a:rPr lang="en-CA" sz="1200" dirty="0" smtClean="0"/>
              <a:t>Decrease means tighter</a:t>
            </a:r>
          </a:p>
          <a:p>
            <a:r>
              <a:rPr lang="en-CA" sz="1200" dirty="0"/>
              <a:t>c</a:t>
            </a:r>
            <a:r>
              <a:rPr lang="en-CA" sz="1200" dirty="0" smtClean="0"/>
              <a:t>lustered moves compare to before</a:t>
            </a:r>
            <a:endParaRPr lang="en-CA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2955376"/>
            <a:ext cx="265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HOW DOES THIS MATTER?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501008"/>
            <a:ext cx="717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 the territory does not overlap with that of another agent, they will never</a:t>
            </a:r>
          </a:p>
          <a:p>
            <a:r>
              <a:rPr lang="en-CA" dirty="0"/>
              <a:t> </a:t>
            </a:r>
            <a:r>
              <a:rPr lang="en-CA" dirty="0" smtClean="0"/>
              <a:t>   meet and therefore no transmission can occur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18" y="4221087"/>
            <a:ext cx="2160241" cy="162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24218" y="5949280"/>
            <a:ext cx="21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mF 3.2 large territory</a:t>
            </a:r>
            <a:endParaRPr lang="en-CA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09" y="4917879"/>
            <a:ext cx="1447800" cy="923925"/>
          </a:xfrm>
          <a:prstGeom prst="rect">
            <a:avLst/>
          </a:prstGeom>
          <a:noFill/>
          <a:ln w="1587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15616" y="4221088"/>
            <a:ext cx="1008112" cy="936104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3635896" y="4558364"/>
            <a:ext cx="4467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illustrates the opportunity for contagion</a:t>
            </a:r>
          </a:p>
          <a:p>
            <a:r>
              <a:rPr lang="en-CA" dirty="0"/>
              <a:t> </a:t>
            </a:r>
            <a:r>
              <a:rPr lang="en-CA" dirty="0" smtClean="0"/>
              <a:t>    for the two agents who have created these</a:t>
            </a:r>
          </a:p>
          <a:p>
            <a:r>
              <a:rPr lang="en-CA" dirty="0"/>
              <a:t> </a:t>
            </a:r>
            <a:r>
              <a:rPr lang="en-CA" dirty="0" smtClean="0"/>
              <a:t>    two territories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337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448272"/>
          </a:xfrm>
        </p:spPr>
        <p:txBody>
          <a:bodyPr>
            <a:normAutofit/>
          </a:bodyPr>
          <a:lstStyle/>
          <a:p>
            <a:r>
              <a:rPr lang="en-CA" sz="1900" dirty="0" err="1" smtClean="0"/>
              <a:t>CovidSIMVL</a:t>
            </a:r>
            <a:r>
              <a:rPr lang="en-CA" sz="1900" dirty="0" smtClean="0"/>
              <a:t> is a generator of cases, transmission paths and transmission trees in </a:t>
            </a:r>
            <a:r>
              <a:rPr lang="en-CA" sz="1900" dirty="0" err="1" smtClean="0"/>
              <a:t>heterogenous</a:t>
            </a:r>
            <a:r>
              <a:rPr lang="en-CA" sz="1900" dirty="0" smtClean="0"/>
              <a:t> environments for variations in population density, mobility and risk.</a:t>
            </a:r>
          </a:p>
          <a:p>
            <a:r>
              <a:rPr lang="en-CA" sz="1800" dirty="0" smtClean="0"/>
              <a:t>It can be used to study in detail the dynamics of epidemics not available in accidental worlds</a:t>
            </a:r>
          </a:p>
          <a:p>
            <a:r>
              <a:rPr lang="en-CA" sz="1800" dirty="0" smtClean="0"/>
              <a:t>The equivalences may be created by fitting data from </a:t>
            </a:r>
            <a:r>
              <a:rPr lang="en-CA" sz="1800" dirty="0" err="1" smtClean="0"/>
              <a:t>CovidSIMVL</a:t>
            </a:r>
            <a:r>
              <a:rPr lang="en-CA" sz="1800" dirty="0" smtClean="0"/>
              <a:t> using equation-based approaches to find correlation tables, from which reverse optimization can generate the </a:t>
            </a:r>
            <a:r>
              <a:rPr lang="en-CA" sz="1800" dirty="0" err="1" smtClean="0"/>
              <a:t>CovidSIMVL</a:t>
            </a:r>
            <a:r>
              <a:rPr lang="en-CA" sz="1800" dirty="0" smtClean="0"/>
              <a:t> parameter matching an accidental epidemic</a:t>
            </a:r>
            <a:endParaRPr lang="en-CA" sz="1800" dirty="0"/>
          </a:p>
        </p:txBody>
      </p:sp>
      <p:sp>
        <p:nvSpPr>
          <p:cNvPr id="4" name="Hexagon 3"/>
          <p:cNvSpPr/>
          <p:nvPr/>
        </p:nvSpPr>
        <p:spPr>
          <a:xfrm>
            <a:off x="1043608" y="4005064"/>
            <a:ext cx="1152128" cy="93610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094111" y="4333665"/>
            <a:ext cx="105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rgbClr val="FFFF00"/>
                </a:solidFill>
              </a:rPr>
              <a:t>CovidSIMVL</a:t>
            </a:r>
            <a:endParaRPr lang="en-CA" sz="1400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95736" y="4487554"/>
            <a:ext cx="504056" cy="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762653" y="4145139"/>
            <a:ext cx="1224136" cy="738664"/>
            <a:chOff x="2631497" y="4145139"/>
            <a:chExt cx="1224136" cy="738664"/>
          </a:xfrm>
        </p:grpSpPr>
        <p:sp>
          <p:nvSpPr>
            <p:cNvPr id="8" name="Can 7"/>
            <p:cNvSpPr/>
            <p:nvPr/>
          </p:nvSpPr>
          <p:spPr>
            <a:xfrm>
              <a:off x="2631497" y="4167091"/>
              <a:ext cx="1224136" cy="648072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8077" y="4145139"/>
              <a:ext cx="9909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>
                  <a:solidFill>
                    <a:srgbClr val="FFFF00"/>
                  </a:solidFill>
                </a:rPr>
                <a:t>Synthetic</a:t>
              </a:r>
            </a:p>
            <a:p>
              <a:r>
                <a:rPr lang="en-CA" sz="1400" dirty="0" err="1" smtClean="0">
                  <a:solidFill>
                    <a:srgbClr val="FFFF00"/>
                  </a:solidFill>
                </a:rPr>
                <a:t>Epidemidic</a:t>
              </a:r>
              <a:endParaRPr lang="en-CA" sz="1400" dirty="0" smtClean="0">
                <a:solidFill>
                  <a:srgbClr val="FFFF00"/>
                </a:solidFill>
              </a:endParaRPr>
            </a:p>
            <a:p>
              <a:r>
                <a:rPr lang="en-CA" sz="1400" dirty="0" smtClean="0">
                  <a:solidFill>
                    <a:srgbClr val="FFFF00"/>
                  </a:solidFill>
                </a:rPr>
                <a:t>data</a:t>
              </a:r>
              <a:endParaRPr lang="en-CA" sz="14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999844" y="4491127"/>
            <a:ext cx="555726" cy="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4499992" y="4091073"/>
            <a:ext cx="1080120" cy="8278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EQ-based model</a:t>
            </a:r>
            <a:endParaRPr lang="en-CA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36096" y="4504989"/>
            <a:ext cx="864096" cy="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6300192" y="4145139"/>
            <a:ext cx="1152128" cy="6300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5229200"/>
            <a:ext cx="125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Matching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parameters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4181823"/>
            <a:ext cx="125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Matching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parameters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6928922" y="4828154"/>
            <a:ext cx="0" cy="61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619672" y="5445224"/>
            <a:ext cx="530925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627137" y="50131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8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Primitives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1399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Overlap between persons’ Hazard Diameters</a:t>
            </a:r>
            <a:endParaRPr lang="en-CA" sz="2400" dirty="0"/>
          </a:p>
        </p:txBody>
      </p:sp>
      <p:sp>
        <p:nvSpPr>
          <p:cNvPr id="4" name="Oval 3"/>
          <p:cNvSpPr/>
          <p:nvPr/>
        </p:nvSpPr>
        <p:spPr>
          <a:xfrm>
            <a:off x="971600" y="2492896"/>
            <a:ext cx="576064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331640" y="21859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411760" y="2348880"/>
            <a:ext cx="407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larger the more likely to have contact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755576" y="36450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691680" y="36450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1259632" y="38970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7784" y="3716707"/>
            <a:ext cx="467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Movement – if everyone is still, no contact at all</a:t>
            </a:r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784934" y="4725144"/>
            <a:ext cx="504056" cy="50405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721038" y="4725144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12" idx="6"/>
            <a:endCxn id="13" idx="2"/>
          </p:cNvCxnSpPr>
          <p:nvPr/>
        </p:nvCxnSpPr>
        <p:spPr>
          <a:xfrm>
            <a:off x="1288990" y="4977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99792" y="472267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Durations – the longer the more contagion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74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244772" y="2607057"/>
            <a:ext cx="720080" cy="720080"/>
          </a:xfrm>
          <a:prstGeom prst="ellipse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State Changes</a:t>
            </a:r>
            <a:endParaRPr lang="en-CA" sz="27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04048" y="2709975"/>
            <a:ext cx="792088" cy="35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55976" y="2830104"/>
            <a:ext cx="720080" cy="720080"/>
          </a:xfrm>
          <a:prstGeom prst="ellipse">
            <a:avLst/>
          </a:prstGeom>
          <a:solidFill>
            <a:srgbClr val="00B05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510200" y="3344680"/>
            <a:ext cx="720080" cy="720080"/>
          </a:xfrm>
          <a:prstGeom prst="ellipse">
            <a:avLst/>
          </a:prstGeom>
          <a:solidFill>
            <a:srgbClr val="0000FF"/>
          </a:solidFill>
          <a:ln w="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823542" y="2269125"/>
            <a:ext cx="720080" cy="720080"/>
          </a:xfrm>
          <a:prstGeom prst="ellipse">
            <a:avLst/>
          </a:prstGeom>
          <a:solidFill>
            <a:srgbClr val="FFFF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Arrow 8"/>
          <p:cNvSpPr/>
          <p:nvPr/>
        </p:nvSpPr>
        <p:spPr>
          <a:xfrm rot="17802685">
            <a:off x="3365112" y="2943851"/>
            <a:ext cx="396044" cy="211035"/>
          </a:xfrm>
          <a:prstGeom prst="rightArrow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/>
          <p:cNvCxnSpPr>
            <a:stCxn id="12" idx="3"/>
          </p:cNvCxnSpPr>
          <p:nvPr/>
        </p:nvCxnSpPr>
        <p:spPr>
          <a:xfrm flipH="1">
            <a:off x="5220992" y="2883752"/>
            <a:ext cx="708003" cy="630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</p:cNvCxnSpPr>
          <p:nvPr/>
        </p:nvCxnSpPr>
        <p:spPr>
          <a:xfrm flipH="1" flipV="1">
            <a:off x="3707904" y="3568372"/>
            <a:ext cx="802296" cy="13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987824" y="4293096"/>
            <a:ext cx="720080" cy="720080"/>
          </a:xfrm>
          <a:prstGeom prst="ellipse">
            <a:avLst/>
          </a:prstGeom>
          <a:solidFill>
            <a:srgbClr val="FFC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/>
          <p:cNvCxnSpPr>
            <a:stCxn id="13" idx="4"/>
          </p:cNvCxnSpPr>
          <p:nvPr/>
        </p:nvCxnSpPr>
        <p:spPr>
          <a:xfrm>
            <a:off x="3347864" y="3789040"/>
            <a:ext cx="0" cy="55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10525" y="2094880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Transmission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88224" y="2340643"/>
            <a:ext cx="11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Incubating</a:t>
            </a:r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2987824" y="3068960"/>
            <a:ext cx="720080" cy="720080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ight Arrow 40"/>
          <p:cNvSpPr/>
          <p:nvPr/>
        </p:nvSpPr>
        <p:spPr>
          <a:xfrm rot="14765326">
            <a:off x="4581308" y="3221620"/>
            <a:ext cx="396044" cy="211035"/>
          </a:xfrm>
          <a:prstGeom prst="rightArrow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2082186" y="2374736"/>
            <a:ext cx="132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susceptibles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1619672" y="3327137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symptomatic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5076056" y="4017315"/>
            <a:ext cx="261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pre-symptomatic or</a:t>
            </a:r>
          </a:p>
          <a:p>
            <a:r>
              <a:rPr lang="en-CA" dirty="0"/>
              <a:t>a</a:t>
            </a:r>
            <a:r>
              <a:rPr lang="en-CA" dirty="0" smtClean="0"/>
              <a:t>symptomatic transmitter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1619672" y="5157192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Inert – recovered, isolated, deceased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88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of Engagement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25" y="1669531"/>
            <a:ext cx="2952328" cy="287086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1507337"/>
            <a:ext cx="37406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Fixed Arena = 800 x 600 = 480,000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 smtClean="0"/>
              <a:t>Hazard Radius – more susceptible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 smtClean="0"/>
          </a:p>
          <a:p>
            <a:r>
              <a:rPr lang="en-CA" dirty="0" smtClean="0"/>
              <a:t>     More infectious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 smtClean="0"/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 smtClean="0"/>
              <a:t>3. Mingle Factor (”mF”) – role and</a:t>
            </a:r>
          </a:p>
          <a:p>
            <a:r>
              <a:rPr lang="en-CA" dirty="0"/>
              <a:t> </a:t>
            </a:r>
            <a:r>
              <a:rPr lang="en-CA" dirty="0" smtClean="0"/>
              <a:t>    environment related</a:t>
            </a:r>
          </a:p>
        </p:txBody>
      </p:sp>
      <p:sp>
        <p:nvSpPr>
          <p:cNvPr id="5" name="Oval 4"/>
          <p:cNvSpPr/>
          <p:nvPr/>
        </p:nvSpPr>
        <p:spPr>
          <a:xfrm>
            <a:off x="5364088" y="2492896"/>
            <a:ext cx="1224136" cy="12241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4288" y="2940875"/>
            <a:ext cx="278253" cy="27825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30473" y="3703873"/>
            <a:ext cx="1224136" cy="1224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37029" y="4460738"/>
            <a:ext cx="278253" cy="2782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03648" y="1916832"/>
            <a:ext cx="52920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47664" y="2096852"/>
            <a:ext cx="153732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103427" y="4005064"/>
            <a:ext cx="21602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63888" y="3789040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0976" y="5229200"/>
            <a:ext cx="21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4. Population density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9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6849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“Temporal dynamics in viral shedding and transmissibility of COVID-19”</a:t>
            </a:r>
          </a:p>
          <a:p>
            <a:r>
              <a:rPr lang="en-CA" sz="1400" i="1" dirty="0" smtClean="0"/>
              <a:t>Nature Medicine </a:t>
            </a:r>
            <a:r>
              <a:rPr lang="en-CA" sz="1400" i="1" dirty="0" smtClean="0"/>
              <a:t>Aug 7 2020</a:t>
            </a:r>
            <a:r>
              <a:rPr lang="en-CA" sz="1400" i="1" dirty="0" smtClean="0"/>
              <a:t>. </a:t>
            </a:r>
            <a:r>
              <a:rPr lang="en-CA" sz="1400" dirty="0" smtClean="0"/>
              <a:t>Xi He, Eric HY Lau et al.</a:t>
            </a:r>
            <a:endParaRPr lang="en-CA" sz="14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99592" y="1772816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07704" y="1772816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80195" y="1787170"/>
            <a:ext cx="105202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55976" y="1772816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04248" y="1781986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41277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Susceptible</a:t>
            </a:r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141277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Incubating</a:t>
            </a:r>
            <a:endParaRPr lang="en-CA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1412776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Pre-symptomatic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62" y="1404495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Symptomatic</a:t>
            </a:r>
            <a:endParaRPr lang="en-CA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1412939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INERT</a:t>
            </a:r>
            <a:endParaRPr lang="en-CA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07704" y="1781986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75856" y="1813900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55976" y="1797284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8005" y="214606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Infected</a:t>
            </a:r>
            <a:endParaRPr lang="en-CA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8432" y="2158473"/>
            <a:ext cx="93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INFECTIOUS</a:t>
            </a:r>
            <a:endParaRPr lang="en-C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4770" y="2130678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onset</a:t>
            </a:r>
            <a:endParaRPr lang="en-CA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99592" y="3645024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7704" y="3645024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03956" y="3641755"/>
            <a:ext cx="1052020" cy="326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3645024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4248" y="3654194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6047" y="379673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T=0</a:t>
            </a:r>
            <a:endParaRPr lang="en-CA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066835" y="3789040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2.2d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135768" y="377987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5.2d</a:t>
            </a:r>
            <a:endParaRPr lang="en-CA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064770" y="2780928"/>
            <a:ext cx="3174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87176" y="2550507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Peak Viral Load</a:t>
            </a:r>
            <a:endParaRPr lang="en-CA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59952" y="338197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3.0d</a:t>
            </a:r>
            <a:endParaRPr lang="en-CA" sz="1000" dirty="0"/>
          </a:p>
        </p:txBody>
      </p:sp>
      <p:sp>
        <p:nvSpPr>
          <p:cNvPr id="55" name="Freeform 54"/>
          <p:cNvSpPr/>
          <p:nvPr/>
        </p:nvSpPr>
        <p:spPr>
          <a:xfrm>
            <a:off x="2045913" y="2777341"/>
            <a:ext cx="4899898" cy="852360"/>
          </a:xfrm>
          <a:custGeom>
            <a:avLst/>
            <a:gdLst>
              <a:gd name="connsiteX0" fmla="*/ 0 w 4899898"/>
              <a:gd name="connsiteY0" fmla="*/ 805034 h 852360"/>
              <a:gd name="connsiteX1" fmla="*/ 1520092 w 4899898"/>
              <a:gd name="connsiteY1" fmla="*/ 633096 h 852360"/>
              <a:gd name="connsiteX2" fmla="*/ 2082800 w 4899898"/>
              <a:gd name="connsiteY2" fmla="*/ 50 h 852360"/>
              <a:gd name="connsiteX3" fmla="*/ 3352800 w 4899898"/>
              <a:gd name="connsiteY3" fmla="*/ 668265 h 852360"/>
              <a:gd name="connsiteX4" fmla="*/ 4755661 w 4899898"/>
              <a:gd name="connsiteY4" fmla="*/ 840203 h 852360"/>
              <a:gd name="connsiteX5" fmla="*/ 4783015 w 4899898"/>
              <a:gd name="connsiteY5" fmla="*/ 824573 h 85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9898" h="852360">
                <a:moveTo>
                  <a:pt x="0" y="805034"/>
                </a:moveTo>
                <a:cubicBezTo>
                  <a:pt x="586479" y="786147"/>
                  <a:pt x="1172959" y="767260"/>
                  <a:pt x="1520092" y="633096"/>
                </a:cubicBezTo>
                <a:cubicBezTo>
                  <a:pt x="1867225" y="498932"/>
                  <a:pt x="1777349" y="-5811"/>
                  <a:pt x="2082800" y="50"/>
                </a:cubicBezTo>
                <a:cubicBezTo>
                  <a:pt x="2388251" y="5911"/>
                  <a:pt x="2907323" y="528240"/>
                  <a:pt x="3352800" y="668265"/>
                </a:cubicBezTo>
                <a:cubicBezTo>
                  <a:pt x="3798277" y="808290"/>
                  <a:pt x="4517292" y="814152"/>
                  <a:pt x="4755661" y="840203"/>
                </a:cubicBezTo>
                <a:cubicBezTo>
                  <a:pt x="4994030" y="866254"/>
                  <a:pt x="4888522" y="845413"/>
                  <a:pt x="4783015" y="8245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969281" y="3284862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0070C0"/>
                </a:solidFill>
              </a:rPr>
              <a:t>mild</a:t>
            </a:r>
            <a:endParaRPr lang="en-CA" sz="1000" dirty="0">
              <a:solidFill>
                <a:srgbClr val="0070C0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232728" y="2796728"/>
            <a:ext cx="2914178" cy="247270"/>
          </a:xfrm>
          <a:custGeom>
            <a:avLst/>
            <a:gdLst>
              <a:gd name="connsiteX0" fmla="*/ 0 w 2914178"/>
              <a:gd name="connsiteY0" fmla="*/ 0 h 247270"/>
              <a:gd name="connsiteX1" fmla="*/ 1234831 w 2914178"/>
              <a:gd name="connsiteY1" fmla="*/ 246185 h 247270"/>
              <a:gd name="connsiteX2" fmla="*/ 2735385 w 2914178"/>
              <a:gd name="connsiteY2" fmla="*/ 89877 h 247270"/>
              <a:gd name="connsiteX3" fmla="*/ 2829170 w 2914178"/>
              <a:gd name="connsiteY3" fmla="*/ 85969 h 24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178" h="247270">
                <a:moveTo>
                  <a:pt x="0" y="0"/>
                </a:moveTo>
                <a:cubicBezTo>
                  <a:pt x="389466" y="115602"/>
                  <a:pt x="778933" y="231205"/>
                  <a:pt x="1234831" y="246185"/>
                </a:cubicBezTo>
                <a:cubicBezTo>
                  <a:pt x="1690729" y="261165"/>
                  <a:pt x="2469662" y="116580"/>
                  <a:pt x="2735385" y="89877"/>
                </a:cubicBezTo>
                <a:cubicBezTo>
                  <a:pt x="3001108" y="63174"/>
                  <a:pt x="2915139" y="74571"/>
                  <a:pt x="2829170" y="859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reeform 58"/>
          <p:cNvSpPr/>
          <p:nvPr/>
        </p:nvSpPr>
        <p:spPr>
          <a:xfrm>
            <a:off x="4161692" y="2080942"/>
            <a:ext cx="3054881" cy="799708"/>
          </a:xfrm>
          <a:custGeom>
            <a:avLst/>
            <a:gdLst>
              <a:gd name="connsiteX0" fmla="*/ 0 w 3054881"/>
              <a:gd name="connsiteY0" fmla="*/ 689612 h 799708"/>
              <a:gd name="connsiteX1" fmla="*/ 1273908 w 3054881"/>
              <a:gd name="connsiteY1" fmla="*/ 799027 h 799708"/>
              <a:gd name="connsiteX2" fmla="*/ 1820985 w 3054881"/>
              <a:gd name="connsiteY2" fmla="*/ 724781 h 799708"/>
              <a:gd name="connsiteX3" fmla="*/ 2414954 w 3054881"/>
              <a:gd name="connsiteY3" fmla="*/ 513766 h 799708"/>
              <a:gd name="connsiteX4" fmla="*/ 2985477 w 3054881"/>
              <a:gd name="connsiteY4" fmla="*/ 48750 h 799708"/>
              <a:gd name="connsiteX5" fmla="*/ 3024554 w 3054881"/>
              <a:gd name="connsiteY5" fmla="*/ 37027 h 79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4881" h="799708">
                <a:moveTo>
                  <a:pt x="0" y="689612"/>
                </a:moveTo>
                <a:cubicBezTo>
                  <a:pt x="485205" y="741389"/>
                  <a:pt x="970411" y="793166"/>
                  <a:pt x="1273908" y="799027"/>
                </a:cubicBezTo>
                <a:cubicBezTo>
                  <a:pt x="1577405" y="804888"/>
                  <a:pt x="1630811" y="772324"/>
                  <a:pt x="1820985" y="724781"/>
                </a:cubicBezTo>
                <a:cubicBezTo>
                  <a:pt x="2011159" y="677238"/>
                  <a:pt x="2220872" y="626438"/>
                  <a:pt x="2414954" y="513766"/>
                </a:cubicBezTo>
                <a:cubicBezTo>
                  <a:pt x="2609036" y="401094"/>
                  <a:pt x="2883877" y="128206"/>
                  <a:pt x="2985477" y="48750"/>
                </a:cubicBezTo>
                <a:cubicBezTo>
                  <a:pt x="3087077" y="-30706"/>
                  <a:pt x="3055815" y="3160"/>
                  <a:pt x="3024554" y="3702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6222121" y="215847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critical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94870" y="2757539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serious</a:t>
            </a:r>
            <a:endParaRPr lang="en-CA" sz="1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04248" y="365419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32215" y="3629701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275856" y="364502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2" idx="0"/>
          </p:cNvCxnSpPr>
          <p:nvPr/>
        </p:nvCxnSpPr>
        <p:spPr>
          <a:xfrm>
            <a:off x="1914560" y="3670049"/>
            <a:ext cx="0" cy="12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12529" y="38138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21d</a:t>
            </a:r>
            <a:endParaRPr lang="en-CA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3608" y="4581128"/>
            <a:ext cx="4702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r>
              <a:rPr lang="en-CA" dirty="0" smtClean="0"/>
              <a:t>VIRAL LOAD AFFECTS SIZE </a:t>
            </a:r>
            <a:r>
              <a:rPr lang="en-CA" dirty="0" smtClean="0">
                <a:sym typeface="Wingdings" pitchFamily="2" charset="2"/>
              </a:rPr>
              <a:t> TRANSMITTABILITY</a:t>
            </a:r>
            <a:endParaRPr lang="en-CA" dirty="0"/>
          </a:p>
        </p:txBody>
      </p:sp>
      <p:sp>
        <p:nvSpPr>
          <p:cNvPr id="71" name="Right Bracket 70"/>
          <p:cNvSpPr/>
          <p:nvPr/>
        </p:nvSpPr>
        <p:spPr>
          <a:xfrm>
            <a:off x="7415744" y="2080942"/>
            <a:ext cx="73152" cy="7719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/>
          <p:cNvSpPr txBox="1"/>
          <p:nvPr/>
        </p:nvSpPr>
        <p:spPr>
          <a:xfrm>
            <a:off x="7539874" y="2427396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?? Approach</a:t>
            </a:r>
          </a:p>
          <a:p>
            <a:r>
              <a:rPr lang="en-CA" sz="1000" dirty="0" smtClean="0"/>
              <a:t>Use </a:t>
            </a:r>
            <a:r>
              <a:rPr lang="en-CA" sz="1000" dirty="0" err="1" smtClean="0"/>
              <a:t>susc</a:t>
            </a:r>
            <a:r>
              <a:rPr lang="en-CA" sz="1000" dirty="0" smtClean="0"/>
              <a:t>?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5234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Move Generator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One move per cycle</a:t>
            </a:r>
          </a:p>
          <a:p>
            <a:r>
              <a:rPr lang="en-CA" sz="2800" dirty="0" smtClean="0"/>
              <a:t>n cycles per generation (1 gen = 1 hour)</a:t>
            </a:r>
          </a:p>
          <a:p>
            <a:r>
              <a:rPr lang="en-CA" sz="2800" dirty="0" smtClean="0"/>
              <a:t>Moves are minimum 0.5HzR</a:t>
            </a:r>
          </a:p>
          <a:p>
            <a:r>
              <a:rPr lang="en-CA" sz="2800" dirty="0" smtClean="0"/>
              <a:t>Propose-move algorithm stochastic selection from a Pareto-like distribution</a:t>
            </a:r>
          </a:p>
          <a:p>
            <a:r>
              <a:rPr lang="en-CA" sz="2800" dirty="0" smtClean="0"/>
              <a:t>Closer moves more likely than more distant ones – similar to negative binomial</a:t>
            </a:r>
          </a:p>
          <a:p>
            <a:r>
              <a:rPr lang="en-CA" sz="2800" dirty="0" smtClean="0"/>
              <a:t>mF then applied </a:t>
            </a: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53136"/>
            <a:ext cx="173234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41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Results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Fixed Universe – show SEIR dynamics</a:t>
            </a:r>
          </a:p>
          <a:p>
            <a:r>
              <a:rPr lang="en-CA" dirty="0" smtClean="0"/>
              <a:t>Multiverse and locality of transmissions</a:t>
            </a:r>
          </a:p>
          <a:p>
            <a:r>
              <a:rPr lang="en-CA" dirty="0" smtClean="0"/>
              <a:t>Multiverse and effects of vaccination</a:t>
            </a:r>
          </a:p>
          <a:p>
            <a:r>
              <a:rPr lang="en-CA" dirty="0" smtClean="0"/>
              <a:t>Studies of mF and </a:t>
            </a:r>
            <a:r>
              <a:rPr lang="en-CA" dirty="0" err="1" smtClean="0"/>
              <a:t>HzR</a:t>
            </a:r>
            <a:r>
              <a:rPr lang="en-CA" dirty="0" smtClean="0"/>
              <a:t> </a:t>
            </a:r>
            <a:r>
              <a:rPr lang="en-CA" dirty="0" err="1" smtClean="0"/>
              <a:t>vs</a:t>
            </a:r>
            <a:r>
              <a:rPr lang="en-CA" dirty="0" smtClean="0"/>
              <a:t> R0</a:t>
            </a:r>
          </a:p>
          <a:p>
            <a:r>
              <a:rPr lang="en-CA" dirty="0" smtClean="0"/>
              <a:t>Studies of transmission paths and trees</a:t>
            </a:r>
          </a:p>
          <a:p>
            <a:r>
              <a:rPr lang="en-CA" dirty="0" smtClean="0"/>
              <a:t>Studies of velocity of epidemic</a:t>
            </a:r>
          </a:p>
          <a:p>
            <a:r>
              <a:rPr lang="en-CA" dirty="0" smtClean="0"/>
              <a:t>Studies of territorial characteristics of paths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64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1571</Words>
  <Application>Microsoft Office PowerPoint</Application>
  <PresentationFormat>On-screen Show (4:3)</PresentationFormat>
  <Paragraphs>338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Progress in CovidSIMVL</vt:lpstr>
      <vt:lpstr>Fundamentals</vt:lpstr>
      <vt:lpstr>Agent States</vt:lpstr>
      <vt:lpstr>Primitives</vt:lpstr>
      <vt:lpstr>State Changes</vt:lpstr>
      <vt:lpstr>Rules of Engagement</vt:lpstr>
      <vt:lpstr>PowerPoint Presentation</vt:lpstr>
      <vt:lpstr>Move Generator</vt:lpstr>
      <vt:lpstr>Some Results </vt:lpstr>
      <vt:lpstr>Visualize Data as Charts</vt:lpstr>
      <vt:lpstr>Trial 2 – Medium Hazard Radius High Travel</vt:lpstr>
      <vt:lpstr>Trial 1 – High Hazard Radius Low Travel</vt:lpstr>
      <vt:lpstr>PowerPoint Presentation</vt:lpstr>
      <vt:lpstr>Some Results </vt:lpstr>
      <vt:lpstr>Multiverse</vt:lpstr>
      <vt:lpstr>PowerPoint Presentation</vt:lpstr>
      <vt:lpstr>PowerPoint Presentation</vt:lpstr>
      <vt:lpstr>The Multiverse Model</vt:lpstr>
      <vt:lpstr>PowerPoint Presentation</vt:lpstr>
      <vt:lpstr>Some Results </vt:lpstr>
      <vt:lpstr>Locality of Transmission</vt:lpstr>
      <vt:lpstr>Some Results </vt:lpstr>
      <vt:lpstr>Vaccination Simulations</vt:lpstr>
      <vt:lpstr>Vaccination Simulations</vt:lpstr>
      <vt:lpstr>Some Results </vt:lpstr>
      <vt:lpstr>PowerPoint Presentation</vt:lpstr>
      <vt:lpstr>PowerPoint Presentation</vt:lpstr>
      <vt:lpstr>Some Results </vt:lpstr>
      <vt:lpstr>Transmission Paths and Trees</vt:lpstr>
      <vt:lpstr>Transmission Paths and Trees</vt:lpstr>
      <vt:lpstr>Some Results </vt:lpstr>
      <vt:lpstr>Multiverse Dynamics</vt:lpstr>
      <vt:lpstr>PowerPoint Presentation</vt:lpstr>
      <vt:lpstr>Some Results </vt:lpstr>
      <vt:lpstr>PowerPoint Presentation</vt:lpstr>
      <vt:lpstr>PowerPoint Presentation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in CovidSIMVL</dc:title>
  <dc:creator>Ernie Chang</dc:creator>
  <cp:lastModifiedBy>Ernie Chang</cp:lastModifiedBy>
  <cp:revision>44</cp:revision>
  <dcterms:created xsi:type="dcterms:W3CDTF">2020-12-14T16:56:07Z</dcterms:created>
  <dcterms:modified xsi:type="dcterms:W3CDTF">2021-01-26T01:14:56Z</dcterms:modified>
</cp:coreProperties>
</file>