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7" r:id="rId2"/>
    <p:sldId id="259" r:id="rId3"/>
    <p:sldId id="279" r:id="rId4"/>
    <p:sldId id="260" r:id="rId5"/>
    <p:sldId id="268" r:id="rId6"/>
    <p:sldId id="267" r:id="rId7"/>
    <p:sldId id="258" r:id="rId8"/>
    <p:sldId id="265" r:id="rId9"/>
    <p:sldId id="269" r:id="rId10"/>
    <p:sldId id="264" r:id="rId11"/>
    <p:sldId id="271" r:id="rId12"/>
    <p:sldId id="270" r:id="rId13"/>
    <p:sldId id="272" r:id="rId14"/>
    <p:sldId id="273" r:id="rId15"/>
    <p:sldId id="274" r:id="rId16"/>
    <p:sldId id="275" r:id="rId17"/>
    <p:sldId id="277" r:id="rId18"/>
    <p:sldId id="278" r:id="rId19"/>
    <p:sldId id="276" r:id="rId20"/>
    <p:sldId id="280" r:id="rId21"/>
    <p:sldId id="28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9" d="100"/>
          <a:sy n="119" d="100"/>
        </p:scale>
        <p:origin x="-58" y="-2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4805A2-137A-4824-8830-20B6CA966479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DD20AB-510A-4A2D-BCFE-C77AC738118C}">
      <dgm:prSet phldrT="[Text]"/>
      <dgm:spPr/>
      <dgm:t>
        <a:bodyPr/>
        <a:lstStyle/>
        <a:p>
          <a:r>
            <a:rPr lang="en-CA" dirty="0" smtClean="0"/>
            <a:t>CovidSIMVL</a:t>
          </a:r>
          <a:endParaRPr lang="en-US" dirty="0"/>
        </a:p>
      </dgm:t>
    </dgm:pt>
    <dgm:pt modelId="{906C1F26-AAD3-46C5-A233-2AFBD05250A6}" type="parTrans" cxnId="{9ECCB3F5-A277-49AA-BA8C-88AC42A1C7F1}">
      <dgm:prSet/>
      <dgm:spPr/>
      <dgm:t>
        <a:bodyPr/>
        <a:lstStyle/>
        <a:p>
          <a:endParaRPr lang="en-US"/>
        </a:p>
      </dgm:t>
    </dgm:pt>
    <dgm:pt modelId="{3A1EF659-A0CA-44E9-BFE2-7C2CBC884FF2}" type="sibTrans" cxnId="{9ECCB3F5-A277-49AA-BA8C-88AC42A1C7F1}">
      <dgm:prSet/>
      <dgm:spPr/>
      <dgm:t>
        <a:bodyPr/>
        <a:lstStyle/>
        <a:p>
          <a:endParaRPr lang="en-US"/>
        </a:p>
      </dgm:t>
    </dgm:pt>
    <dgm:pt modelId="{5173679A-AB35-49F6-822D-2A0AC7BB6C84}">
      <dgm:prSet phldrT="[Text]"/>
      <dgm:spPr/>
      <dgm:t>
        <a:bodyPr/>
        <a:lstStyle/>
        <a:p>
          <a:r>
            <a:rPr lang="en-CA" dirty="0" smtClean="0"/>
            <a:t>Case Data per day</a:t>
          </a:r>
          <a:endParaRPr lang="en-US" dirty="0"/>
        </a:p>
      </dgm:t>
    </dgm:pt>
    <dgm:pt modelId="{7186926F-FEAA-4C87-8BCF-B3BA7FBB362E}" type="parTrans" cxnId="{7B475261-B10F-40BA-B531-095C11C45D25}">
      <dgm:prSet/>
      <dgm:spPr/>
      <dgm:t>
        <a:bodyPr/>
        <a:lstStyle/>
        <a:p>
          <a:endParaRPr lang="en-US"/>
        </a:p>
      </dgm:t>
    </dgm:pt>
    <dgm:pt modelId="{CF38F3E6-202F-481A-91B1-183D61D99691}" type="sibTrans" cxnId="{7B475261-B10F-40BA-B531-095C11C45D25}">
      <dgm:prSet/>
      <dgm:spPr/>
      <dgm:t>
        <a:bodyPr/>
        <a:lstStyle/>
        <a:p>
          <a:endParaRPr lang="en-US"/>
        </a:p>
      </dgm:t>
    </dgm:pt>
    <dgm:pt modelId="{7D2225FD-3460-4983-9B4F-B35B359BA6DF}">
      <dgm:prSet phldrT="[Text]"/>
      <dgm:spPr/>
      <dgm:t>
        <a:bodyPr/>
        <a:lstStyle/>
        <a:p>
          <a:r>
            <a:rPr lang="en-CA" dirty="0" smtClean="0"/>
            <a:t>Equation based model</a:t>
          </a:r>
          <a:endParaRPr lang="en-US" dirty="0"/>
        </a:p>
      </dgm:t>
    </dgm:pt>
    <dgm:pt modelId="{0E1B6559-A222-4779-A8DF-FBDB268DDE75}" type="parTrans" cxnId="{999E530F-BAB5-4EDA-9603-3B655FB66F61}">
      <dgm:prSet/>
      <dgm:spPr/>
      <dgm:t>
        <a:bodyPr/>
        <a:lstStyle/>
        <a:p>
          <a:endParaRPr lang="en-US"/>
        </a:p>
      </dgm:t>
    </dgm:pt>
    <dgm:pt modelId="{A65EE27C-7D3A-4BB3-8775-4D95092AD9F0}" type="sibTrans" cxnId="{999E530F-BAB5-4EDA-9603-3B655FB66F61}">
      <dgm:prSet/>
      <dgm:spPr/>
      <dgm:t>
        <a:bodyPr/>
        <a:lstStyle/>
        <a:p>
          <a:endParaRPr lang="en-US"/>
        </a:p>
      </dgm:t>
    </dgm:pt>
    <dgm:pt modelId="{87FD0382-DB72-4A08-8288-1296716FC516}">
      <dgm:prSet phldrT="[Text]"/>
      <dgm:spPr/>
      <dgm:t>
        <a:bodyPr/>
        <a:lstStyle/>
        <a:p>
          <a:r>
            <a:rPr lang="en-CA" dirty="0" smtClean="0"/>
            <a:t>Coefficients</a:t>
          </a:r>
          <a:endParaRPr lang="en-US" dirty="0"/>
        </a:p>
      </dgm:t>
    </dgm:pt>
    <dgm:pt modelId="{5F2DA1B0-AD52-4424-BF6E-AC1E166EA8F9}" type="parTrans" cxnId="{BC7C9DFD-241F-4AD1-9D2D-E24ADF2857A1}">
      <dgm:prSet/>
      <dgm:spPr/>
      <dgm:t>
        <a:bodyPr/>
        <a:lstStyle/>
        <a:p>
          <a:endParaRPr lang="en-US"/>
        </a:p>
      </dgm:t>
    </dgm:pt>
    <dgm:pt modelId="{368C8995-2BA2-457A-9626-88D3A7BB4247}" type="sibTrans" cxnId="{BC7C9DFD-241F-4AD1-9D2D-E24ADF2857A1}">
      <dgm:prSet/>
      <dgm:spPr/>
      <dgm:t>
        <a:bodyPr/>
        <a:lstStyle/>
        <a:p>
          <a:endParaRPr lang="en-US"/>
        </a:p>
      </dgm:t>
    </dgm:pt>
    <dgm:pt modelId="{7FB1B2F0-736D-4DCD-914E-7B6771F8C00D}">
      <dgm:prSet phldrT="[Text]" custT="1"/>
      <dgm:spPr/>
      <dgm:t>
        <a:bodyPr/>
        <a:lstStyle/>
        <a:p>
          <a:r>
            <a:rPr lang="en-CA" sz="1200" dirty="0" smtClean="0"/>
            <a:t>Match to CovidSIMVL</a:t>
          </a:r>
        </a:p>
        <a:p>
          <a:r>
            <a:rPr lang="en-CA" sz="1200" dirty="0" smtClean="0"/>
            <a:t>parameters</a:t>
          </a:r>
          <a:endParaRPr lang="en-US" sz="1200" dirty="0"/>
        </a:p>
      </dgm:t>
    </dgm:pt>
    <dgm:pt modelId="{778C8CBA-A4FB-439E-B52A-E24466346007}" type="parTrans" cxnId="{671E93AF-2B5B-49FF-9AC8-FD04A785705B}">
      <dgm:prSet/>
      <dgm:spPr/>
      <dgm:t>
        <a:bodyPr/>
        <a:lstStyle/>
        <a:p>
          <a:endParaRPr lang="en-US"/>
        </a:p>
      </dgm:t>
    </dgm:pt>
    <dgm:pt modelId="{C42C7964-B92F-4F5D-A93D-3C0828DFE64D}" type="sibTrans" cxnId="{671E93AF-2B5B-49FF-9AC8-FD04A785705B}">
      <dgm:prSet/>
      <dgm:spPr/>
      <dgm:t>
        <a:bodyPr/>
        <a:lstStyle/>
        <a:p>
          <a:endParaRPr lang="en-US"/>
        </a:p>
      </dgm:t>
    </dgm:pt>
    <dgm:pt modelId="{56C37085-8E0D-44E4-B732-DE595FA05C21}" type="pres">
      <dgm:prSet presAssocID="{004805A2-137A-4824-8830-20B6CA96647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C0F46B-4B62-4AC6-816B-4891859B3CF7}" type="pres">
      <dgm:prSet presAssocID="{90DD20AB-510A-4A2D-BCFE-C77AC738118C}" presName="dummy" presStyleCnt="0"/>
      <dgm:spPr/>
    </dgm:pt>
    <dgm:pt modelId="{3E30AC6E-8421-494C-A00E-59A1B1534411}" type="pres">
      <dgm:prSet presAssocID="{90DD20AB-510A-4A2D-BCFE-C77AC738118C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B7250E-6141-4F4F-9964-A9C7CC415B6A}" type="pres">
      <dgm:prSet presAssocID="{3A1EF659-A0CA-44E9-BFE2-7C2CBC884FF2}" presName="sibTrans" presStyleLbl="node1" presStyleIdx="0" presStyleCnt="5"/>
      <dgm:spPr/>
      <dgm:t>
        <a:bodyPr/>
        <a:lstStyle/>
        <a:p>
          <a:endParaRPr lang="en-US"/>
        </a:p>
      </dgm:t>
    </dgm:pt>
    <dgm:pt modelId="{A58AD545-577E-4BBD-95F5-985D5E18047A}" type="pres">
      <dgm:prSet presAssocID="{5173679A-AB35-49F6-822D-2A0AC7BB6C84}" presName="dummy" presStyleCnt="0"/>
      <dgm:spPr/>
    </dgm:pt>
    <dgm:pt modelId="{CD67A82F-925E-4184-997C-F8783E045F1E}" type="pres">
      <dgm:prSet presAssocID="{5173679A-AB35-49F6-822D-2A0AC7BB6C84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19D4C2-AE90-454B-90B0-FA10A7734D18}" type="pres">
      <dgm:prSet presAssocID="{CF38F3E6-202F-481A-91B1-183D61D99691}" presName="sibTrans" presStyleLbl="node1" presStyleIdx="1" presStyleCnt="5"/>
      <dgm:spPr/>
      <dgm:t>
        <a:bodyPr/>
        <a:lstStyle/>
        <a:p>
          <a:endParaRPr lang="en-US"/>
        </a:p>
      </dgm:t>
    </dgm:pt>
    <dgm:pt modelId="{964174E1-F5FA-4DF6-B79D-C956C1BDCD6A}" type="pres">
      <dgm:prSet presAssocID="{7D2225FD-3460-4983-9B4F-B35B359BA6DF}" presName="dummy" presStyleCnt="0"/>
      <dgm:spPr/>
    </dgm:pt>
    <dgm:pt modelId="{938291D3-04B3-4B73-9DEC-EB322D339B75}" type="pres">
      <dgm:prSet presAssocID="{7D2225FD-3460-4983-9B4F-B35B359BA6DF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6B5C70-A872-47DF-8730-100422B4813C}" type="pres">
      <dgm:prSet presAssocID="{A65EE27C-7D3A-4BB3-8775-4D95092AD9F0}" presName="sibTrans" presStyleLbl="node1" presStyleIdx="2" presStyleCnt="5"/>
      <dgm:spPr/>
      <dgm:t>
        <a:bodyPr/>
        <a:lstStyle/>
        <a:p>
          <a:endParaRPr lang="en-US"/>
        </a:p>
      </dgm:t>
    </dgm:pt>
    <dgm:pt modelId="{F8DAE751-659A-4859-8239-C4006189B38A}" type="pres">
      <dgm:prSet presAssocID="{87FD0382-DB72-4A08-8288-1296716FC516}" presName="dummy" presStyleCnt="0"/>
      <dgm:spPr/>
    </dgm:pt>
    <dgm:pt modelId="{8A39E1EC-7D9B-4EA5-BC88-72C0AABFE697}" type="pres">
      <dgm:prSet presAssocID="{87FD0382-DB72-4A08-8288-1296716FC516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08EEE-CE87-4D5D-8FCA-73EA1FF5D93F}" type="pres">
      <dgm:prSet presAssocID="{368C8995-2BA2-457A-9626-88D3A7BB4247}" presName="sibTrans" presStyleLbl="node1" presStyleIdx="3" presStyleCnt="5"/>
      <dgm:spPr/>
      <dgm:t>
        <a:bodyPr/>
        <a:lstStyle/>
        <a:p>
          <a:endParaRPr lang="en-US"/>
        </a:p>
      </dgm:t>
    </dgm:pt>
    <dgm:pt modelId="{13F991AA-5516-461F-A658-572504928E88}" type="pres">
      <dgm:prSet presAssocID="{7FB1B2F0-736D-4DCD-914E-7B6771F8C00D}" presName="dummy" presStyleCnt="0"/>
      <dgm:spPr/>
    </dgm:pt>
    <dgm:pt modelId="{33B236CC-96F2-473A-BDF4-BFCC5C939EAD}" type="pres">
      <dgm:prSet presAssocID="{7FB1B2F0-736D-4DCD-914E-7B6771F8C00D}" presName="node" presStyleLbl="revTx" presStyleIdx="4" presStyleCnt="5" custScaleY="59756" custRadScaleRad="100209" custRadScaleInc="-172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8BC55F-763C-4A76-9C44-8A94A346A468}" type="pres">
      <dgm:prSet presAssocID="{C42C7964-B92F-4F5D-A93D-3C0828DFE64D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BC7C9DFD-241F-4AD1-9D2D-E24ADF2857A1}" srcId="{004805A2-137A-4824-8830-20B6CA966479}" destId="{87FD0382-DB72-4A08-8288-1296716FC516}" srcOrd="3" destOrd="0" parTransId="{5F2DA1B0-AD52-4424-BF6E-AC1E166EA8F9}" sibTransId="{368C8995-2BA2-457A-9626-88D3A7BB4247}"/>
    <dgm:cxn modelId="{6DAF0592-E0E6-4027-A019-96D2FE0D8005}" type="presOf" srcId="{90DD20AB-510A-4A2D-BCFE-C77AC738118C}" destId="{3E30AC6E-8421-494C-A00E-59A1B1534411}" srcOrd="0" destOrd="0" presId="urn:microsoft.com/office/officeart/2005/8/layout/cycle1"/>
    <dgm:cxn modelId="{7B475261-B10F-40BA-B531-095C11C45D25}" srcId="{004805A2-137A-4824-8830-20B6CA966479}" destId="{5173679A-AB35-49F6-822D-2A0AC7BB6C84}" srcOrd="1" destOrd="0" parTransId="{7186926F-FEAA-4C87-8BCF-B3BA7FBB362E}" sibTransId="{CF38F3E6-202F-481A-91B1-183D61D99691}"/>
    <dgm:cxn modelId="{7FD243ED-5793-4A08-A7BF-92BA2924CD06}" type="presOf" srcId="{368C8995-2BA2-457A-9626-88D3A7BB4247}" destId="{18408EEE-CE87-4D5D-8FCA-73EA1FF5D93F}" srcOrd="0" destOrd="0" presId="urn:microsoft.com/office/officeart/2005/8/layout/cycle1"/>
    <dgm:cxn modelId="{11D31071-5F74-4C47-8496-04734832690E}" type="presOf" srcId="{A65EE27C-7D3A-4BB3-8775-4D95092AD9F0}" destId="{D76B5C70-A872-47DF-8730-100422B4813C}" srcOrd="0" destOrd="0" presId="urn:microsoft.com/office/officeart/2005/8/layout/cycle1"/>
    <dgm:cxn modelId="{327CC083-A971-4777-AE8B-01CEEF3F5931}" type="presOf" srcId="{3A1EF659-A0CA-44E9-BFE2-7C2CBC884FF2}" destId="{64B7250E-6141-4F4F-9964-A9C7CC415B6A}" srcOrd="0" destOrd="0" presId="urn:microsoft.com/office/officeart/2005/8/layout/cycle1"/>
    <dgm:cxn modelId="{8E8EED74-4CB1-4A1A-A10A-C29CF29F5170}" type="presOf" srcId="{C42C7964-B92F-4F5D-A93D-3C0828DFE64D}" destId="{D18BC55F-763C-4A76-9C44-8A94A346A468}" srcOrd="0" destOrd="0" presId="urn:microsoft.com/office/officeart/2005/8/layout/cycle1"/>
    <dgm:cxn modelId="{20F1147F-FAF4-4326-B2A0-39D28D731CA1}" type="presOf" srcId="{004805A2-137A-4824-8830-20B6CA966479}" destId="{56C37085-8E0D-44E4-B732-DE595FA05C21}" srcOrd="0" destOrd="0" presId="urn:microsoft.com/office/officeart/2005/8/layout/cycle1"/>
    <dgm:cxn modelId="{8EDECDD4-D9AC-4563-9AB6-19C764072577}" type="presOf" srcId="{CF38F3E6-202F-481A-91B1-183D61D99691}" destId="{7219D4C2-AE90-454B-90B0-FA10A7734D18}" srcOrd="0" destOrd="0" presId="urn:microsoft.com/office/officeart/2005/8/layout/cycle1"/>
    <dgm:cxn modelId="{F4E12650-78E4-4C2B-949F-409B5E38F138}" type="presOf" srcId="{5173679A-AB35-49F6-822D-2A0AC7BB6C84}" destId="{CD67A82F-925E-4184-997C-F8783E045F1E}" srcOrd="0" destOrd="0" presId="urn:microsoft.com/office/officeart/2005/8/layout/cycle1"/>
    <dgm:cxn modelId="{999E530F-BAB5-4EDA-9603-3B655FB66F61}" srcId="{004805A2-137A-4824-8830-20B6CA966479}" destId="{7D2225FD-3460-4983-9B4F-B35B359BA6DF}" srcOrd="2" destOrd="0" parTransId="{0E1B6559-A222-4779-A8DF-FBDB268DDE75}" sibTransId="{A65EE27C-7D3A-4BB3-8775-4D95092AD9F0}"/>
    <dgm:cxn modelId="{E20BD572-D31F-4CA8-A1DD-BF754BFBF207}" type="presOf" srcId="{7D2225FD-3460-4983-9B4F-B35B359BA6DF}" destId="{938291D3-04B3-4B73-9DEC-EB322D339B75}" srcOrd="0" destOrd="0" presId="urn:microsoft.com/office/officeart/2005/8/layout/cycle1"/>
    <dgm:cxn modelId="{D0C74B16-BFEE-440E-9966-981C097252D2}" type="presOf" srcId="{7FB1B2F0-736D-4DCD-914E-7B6771F8C00D}" destId="{33B236CC-96F2-473A-BDF4-BFCC5C939EAD}" srcOrd="0" destOrd="0" presId="urn:microsoft.com/office/officeart/2005/8/layout/cycle1"/>
    <dgm:cxn modelId="{671E93AF-2B5B-49FF-9AC8-FD04A785705B}" srcId="{004805A2-137A-4824-8830-20B6CA966479}" destId="{7FB1B2F0-736D-4DCD-914E-7B6771F8C00D}" srcOrd="4" destOrd="0" parTransId="{778C8CBA-A4FB-439E-B52A-E24466346007}" sibTransId="{C42C7964-B92F-4F5D-A93D-3C0828DFE64D}"/>
    <dgm:cxn modelId="{EE381B5F-C675-4173-AB12-B49349708657}" type="presOf" srcId="{87FD0382-DB72-4A08-8288-1296716FC516}" destId="{8A39E1EC-7D9B-4EA5-BC88-72C0AABFE697}" srcOrd="0" destOrd="0" presId="urn:microsoft.com/office/officeart/2005/8/layout/cycle1"/>
    <dgm:cxn modelId="{9ECCB3F5-A277-49AA-BA8C-88AC42A1C7F1}" srcId="{004805A2-137A-4824-8830-20B6CA966479}" destId="{90DD20AB-510A-4A2D-BCFE-C77AC738118C}" srcOrd="0" destOrd="0" parTransId="{906C1F26-AAD3-46C5-A233-2AFBD05250A6}" sibTransId="{3A1EF659-A0CA-44E9-BFE2-7C2CBC884FF2}"/>
    <dgm:cxn modelId="{2C9FEA00-A1AD-40D6-9637-054A46E53A33}" type="presParOf" srcId="{56C37085-8E0D-44E4-B732-DE595FA05C21}" destId="{90C0F46B-4B62-4AC6-816B-4891859B3CF7}" srcOrd="0" destOrd="0" presId="urn:microsoft.com/office/officeart/2005/8/layout/cycle1"/>
    <dgm:cxn modelId="{9FD3CB49-02C9-4FAD-8149-95A5798DE98D}" type="presParOf" srcId="{56C37085-8E0D-44E4-B732-DE595FA05C21}" destId="{3E30AC6E-8421-494C-A00E-59A1B1534411}" srcOrd="1" destOrd="0" presId="urn:microsoft.com/office/officeart/2005/8/layout/cycle1"/>
    <dgm:cxn modelId="{0A73666D-E45C-432C-B192-A88E42A48985}" type="presParOf" srcId="{56C37085-8E0D-44E4-B732-DE595FA05C21}" destId="{64B7250E-6141-4F4F-9964-A9C7CC415B6A}" srcOrd="2" destOrd="0" presId="urn:microsoft.com/office/officeart/2005/8/layout/cycle1"/>
    <dgm:cxn modelId="{301D3F78-D2C4-481A-8CC4-04CC0E727EC7}" type="presParOf" srcId="{56C37085-8E0D-44E4-B732-DE595FA05C21}" destId="{A58AD545-577E-4BBD-95F5-985D5E18047A}" srcOrd="3" destOrd="0" presId="urn:microsoft.com/office/officeart/2005/8/layout/cycle1"/>
    <dgm:cxn modelId="{21CC12DF-E327-4A71-99FF-4D787D72F4B5}" type="presParOf" srcId="{56C37085-8E0D-44E4-B732-DE595FA05C21}" destId="{CD67A82F-925E-4184-997C-F8783E045F1E}" srcOrd="4" destOrd="0" presId="urn:microsoft.com/office/officeart/2005/8/layout/cycle1"/>
    <dgm:cxn modelId="{0099C288-C720-4383-BD94-4454DA639365}" type="presParOf" srcId="{56C37085-8E0D-44E4-B732-DE595FA05C21}" destId="{7219D4C2-AE90-454B-90B0-FA10A7734D18}" srcOrd="5" destOrd="0" presId="urn:microsoft.com/office/officeart/2005/8/layout/cycle1"/>
    <dgm:cxn modelId="{FE479358-6916-47AC-B2B1-19C559907D88}" type="presParOf" srcId="{56C37085-8E0D-44E4-B732-DE595FA05C21}" destId="{964174E1-F5FA-4DF6-B79D-C956C1BDCD6A}" srcOrd="6" destOrd="0" presId="urn:microsoft.com/office/officeart/2005/8/layout/cycle1"/>
    <dgm:cxn modelId="{0BB44B55-04B7-4C61-B299-EDE3521E229E}" type="presParOf" srcId="{56C37085-8E0D-44E4-B732-DE595FA05C21}" destId="{938291D3-04B3-4B73-9DEC-EB322D339B75}" srcOrd="7" destOrd="0" presId="urn:microsoft.com/office/officeart/2005/8/layout/cycle1"/>
    <dgm:cxn modelId="{5B4E1246-E009-4D0C-BF0C-E9D628CEF0D2}" type="presParOf" srcId="{56C37085-8E0D-44E4-B732-DE595FA05C21}" destId="{D76B5C70-A872-47DF-8730-100422B4813C}" srcOrd="8" destOrd="0" presId="urn:microsoft.com/office/officeart/2005/8/layout/cycle1"/>
    <dgm:cxn modelId="{E98A7532-C72A-4617-8C7B-7ACEAD10A61E}" type="presParOf" srcId="{56C37085-8E0D-44E4-B732-DE595FA05C21}" destId="{F8DAE751-659A-4859-8239-C4006189B38A}" srcOrd="9" destOrd="0" presId="urn:microsoft.com/office/officeart/2005/8/layout/cycle1"/>
    <dgm:cxn modelId="{DEDD3C55-C540-48C7-86B3-BDF8D5254C21}" type="presParOf" srcId="{56C37085-8E0D-44E4-B732-DE595FA05C21}" destId="{8A39E1EC-7D9B-4EA5-BC88-72C0AABFE697}" srcOrd="10" destOrd="0" presId="urn:microsoft.com/office/officeart/2005/8/layout/cycle1"/>
    <dgm:cxn modelId="{7BAFDA9A-88B4-43EB-A298-0BD45D166FBE}" type="presParOf" srcId="{56C37085-8E0D-44E4-B732-DE595FA05C21}" destId="{18408EEE-CE87-4D5D-8FCA-73EA1FF5D93F}" srcOrd="11" destOrd="0" presId="urn:microsoft.com/office/officeart/2005/8/layout/cycle1"/>
    <dgm:cxn modelId="{BAA2724E-F1B1-4D4B-954F-16F6FA43C900}" type="presParOf" srcId="{56C37085-8E0D-44E4-B732-DE595FA05C21}" destId="{13F991AA-5516-461F-A658-572504928E88}" srcOrd="12" destOrd="0" presId="urn:microsoft.com/office/officeart/2005/8/layout/cycle1"/>
    <dgm:cxn modelId="{A3FE7568-C742-40C9-9C32-0B98144B1862}" type="presParOf" srcId="{56C37085-8E0D-44E4-B732-DE595FA05C21}" destId="{33B236CC-96F2-473A-BDF4-BFCC5C939EAD}" srcOrd="13" destOrd="0" presId="urn:microsoft.com/office/officeart/2005/8/layout/cycle1"/>
    <dgm:cxn modelId="{9B0BE95B-44BA-496A-BE4A-03756D1C9086}" type="presParOf" srcId="{56C37085-8E0D-44E4-B732-DE595FA05C21}" destId="{D18BC55F-763C-4A76-9C44-8A94A346A46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0AC6E-8421-494C-A00E-59A1B1534411}">
      <dsp:nvSpPr>
        <dsp:cNvPr id="0" name=""/>
        <dsp:cNvSpPr/>
      </dsp:nvSpPr>
      <dsp:spPr>
        <a:xfrm>
          <a:off x="3528499" y="29355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kern="1200" dirty="0" smtClean="0"/>
            <a:t>CovidSIMVL</a:t>
          </a:r>
          <a:endParaRPr lang="en-US" sz="1400" kern="1200" dirty="0"/>
        </a:p>
      </dsp:txBody>
      <dsp:txXfrm>
        <a:off x="3528499" y="29355"/>
        <a:ext cx="1006078" cy="1006078"/>
      </dsp:txXfrm>
    </dsp:sp>
    <dsp:sp modelId="{64B7250E-6141-4F4F-9964-A9C7CC415B6A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7A82F-925E-4184-997C-F8783E045F1E}">
      <dsp:nvSpPr>
        <dsp:cNvPr id="0" name=""/>
        <dsp:cNvSpPr/>
      </dsp:nvSpPr>
      <dsp:spPr>
        <a:xfrm>
          <a:off x="4136359" y="1900156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kern="1200" dirty="0" smtClean="0"/>
            <a:t>Case Data per day</a:t>
          </a:r>
          <a:endParaRPr lang="en-US" sz="1400" kern="1200" dirty="0"/>
        </a:p>
      </dsp:txBody>
      <dsp:txXfrm>
        <a:off x="4136359" y="1900156"/>
        <a:ext cx="1006078" cy="1006078"/>
      </dsp:txXfrm>
    </dsp:sp>
    <dsp:sp modelId="{7219D4C2-AE90-454B-90B0-FA10A7734D18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291D3-04B3-4B73-9DEC-EB322D339B75}">
      <dsp:nvSpPr>
        <dsp:cNvPr id="0" name=""/>
        <dsp:cNvSpPr/>
      </dsp:nvSpPr>
      <dsp:spPr>
        <a:xfrm>
          <a:off x="2544960" y="3056374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kern="1200" dirty="0" smtClean="0"/>
            <a:t>Equation based model</a:t>
          </a:r>
          <a:endParaRPr lang="en-US" sz="1400" kern="1200" dirty="0"/>
        </a:p>
      </dsp:txBody>
      <dsp:txXfrm>
        <a:off x="2544960" y="3056374"/>
        <a:ext cx="1006078" cy="1006078"/>
      </dsp:txXfrm>
    </dsp:sp>
    <dsp:sp modelId="{D76B5C70-A872-47DF-8730-100422B4813C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9E1EC-7D9B-4EA5-BC88-72C0AABFE697}">
      <dsp:nvSpPr>
        <dsp:cNvPr id="0" name=""/>
        <dsp:cNvSpPr/>
      </dsp:nvSpPr>
      <dsp:spPr>
        <a:xfrm>
          <a:off x="953562" y="1900156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kern="1200" dirty="0" smtClean="0"/>
            <a:t>Coefficients</a:t>
          </a:r>
          <a:endParaRPr lang="en-US" sz="1400" kern="1200" dirty="0"/>
        </a:p>
      </dsp:txBody>
      <dsp:txXfrm>
        <a:off x="953562" y="1900156"/>
        <a:ext cx="1006078" cy="1006078"/>
      </dsp:txXfrm>
    </dsp:sp>
    <dsp:sp modelId="{18408EEE-CE87-4D5D-8FCA-73EA1FF5D93F}">
      <dsp:nvSpPr>
        <dsp:cNvPr id="0" name=""/>
        <dsp:cNvSpPr/>
      </dsp:nvSpPr>
      <dsp:spPr>
        <a:xfrm>
          <a:off x="1162110" y="-5615"/>
          <a:ext cx="3771658" cy="3771658"/>
        </a:xfrm>
        <a:prstGeom prst="circularArrow">
          <a:avLst>
            <a:gd name="adj1" fmla="val 5202"/>
            <a:gd name="adj2" fmla="val 336015"/>
            <a:gd name="adj3" fmla="val 12602880"/>
            <a:gd name="adj4" fmla="val 10759027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236CC-96F2-473A-BDF4-BFCC5C939EAD}">
      <dsp:nvSpPr>
        <dsp:cNvPr id="0" name=""/>
        <dsp:cNvSpPr/>
      </dsp:nvSpPr>
      <dsp:spPr>
        <a:xfrm>
          <a:off x="1463826" y="303812"/>
          <a:ext cx="1006078" cy="601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Match to CovidSIMVL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parameters</a:t>
          </a:r>
          <a:endParaRPr lang="en-US" sz="1200" kern="1200" dirty="0"/>
        </a:p>
      </dsp:txBody>
      <dsp:txXfrm>
        <a:off x="1463826" y="303812"/>
        <a:ext cx="1006078" cy="601192"/>
      </dsp:txXfrm>
    </dsp:sp>
    <dsp:sp modelId="{D18BC55F-763C-4A76-9C44-8A94A346A468}">
      <dsp:nvSpPr>
        <dsp:cNvPr id="0" name=""/>
        <dsp:cNvSpPr/>
      </dsp:nvSpPr>
      <dsp:spPr>
        <a:xfrm>
          <a:off x="1156591" y="-1393"/>
          <a:ext cx="3771658" cy="3771658"/>
        </a:xfrm>
        <a:prstGeom prst="circularArrow">
          <a:avLst>
            <a:gd name="adj1" fmla="val 5202"/>
            <a:gd name="adj2" fmla="val 336015"/>
            <a:gd name="adj3" fmla="val 16877229"/>
            <a:gd name="adj4" fmla="val 14999531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185ED6-8BB7-4A74-814C-42B587F1971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EADBA-AB5A-429B-816D-C65D4CB5BE9B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185ED6-8BB7-4A74-814C-42B587F1971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EADBA-AB5A-429B-816D-C65D4CB5B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185ED6-8BB7-4A74-814C-42B587F1971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EADBA-AB5A-429B-816D-C65D4CB5B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185ED6-8BB7-4A74-814C-42B587F1971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EADBA-AB5A-429B-816D-C65D4CB5B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185ED6-8BB7-4A74-814C-42B587F1971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EADBA-AB5A-429B-816D-C65D4CB5BE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185ED6-8BB7-4A74-814C-42B587F1971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EADBA-AB5A-429B-816D-C65D4CB5B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185ED6-8BB7-4A74-814C-42B587F1971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EADBA-AB5A-429B-816D-C65D4CB5BE9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185ED6-8BB7-4A74-814C-42B587F1971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EADBA-AB5A-429B-816D-C65D4CB5B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185ED6-8BB7-4A74-814C-42B587F1971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EADBA-AB5A-429B-816D-C65D4CB5B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185ED6-8BB7-4A74-814C-42B587F1971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EADBA-AB5A-429B-816D-C65D4CB5B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D2185ED6-8BB7-4A74-814C-42B587F1971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626EADBA-AB5A-429B-816D-C65D4CB5B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2185ED6-8BB7-4A74-814C-42B587F1971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626EADBA-AB5A-429B-816D-C65D4CB5BE9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052736"/>
            <a:ext cx="7772400" cy="1975104"/>
          </a:xfrm>
        </p:spPr>
        <p:txBody>
          <a:bodyPr/>
          <a:lstStyle/>
          <a:p>
            <a:r>
              <a:rPr lang="en-CA" dirty="0" smtClean="0"/>
              <a:t>CovidSIMVL</a:t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1916832"/>
            <a:ext cx="7772400" cy="482352"/>
          </a:xfrm>
        </p:spPr>
        <p:txBody>
          <a:bodyPr/>
          <a:lstStyle/>
          <a:p>
            <a:r>
              <a:rPr lang="en-CA" dirty="0" smtClean="0"/>
              <a:t>February 4, 2021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6084168" y="4725144"/>
            <a:ext cx="2558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FFFF00"/>
                </a:solidFill>
              </a:rPr>
              <a:t>Ernie Chang, MD PhD </a:t>
            </a:r>
          </a:p>
          <a:p>
            <a:r>
              <a:rPr lang="en-CA" sz="1400" dirty="0" smtClean="0">
                <a:solidFill>
                  <a:srgbClr val="FFFF00"/>
                </a:solidFill>
              </a:rPr>
              <a:t>Ken Moselle, PhD Island Health</a:t>
            </a:r>
            <a:endParaRPr 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77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692696"/>
            <a:ext cx="7315200" cy="1154097"/>
          </a:xfrm>
        </p:spPr>
        <p:txBody>
          <a:bodyPr/>
          <a:lstStyle/>
          <a:p>
            <a:r>
              <a:rPr lang="en-CA" dirty="0" smtClean="0"/>
              <a:t>Some Metrics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7703" y="2420888"/>
            <a:ext cx="52714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Epidemic intensity – size and mingling</a:t>
            </a:r>
          </a:p>
          <a:p>
            <a:endParaRPr lang="en-CA" dirty="0"/>
          </a:p>
          <a:p>
            <a:r>
              <a:rPr lang="en-CA" dirty="0" smtClean="0"/>
              <a:t>THETA – time between infections within a time frame</a:t>
            </a:r>
          </a:p>
          <a:p>
            <a:endParaRPr lang="en-CA" dirty="0"/>
          </a:p>
          <a:p>
            <a:r>
              <a:rPr lang="en-CA" dirty="0" smtClean="0"/>
              <a:t>Transmission Trees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0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80728"/>
            <a:ext cx="7073837" cy="5040560"/>
          </a:xfrm>
          <a:prstGeom prst="rect">
            <a:avLst/>
          </a:prstGeom>
          <a:solidFill>
            <a:srgbClr val="00B050">
              <a:alpha val="77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1616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16" y="764704"/>
            <a:ext cx="8045522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2510" y="332656"/>
            <a:ext cx="720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/>
              <a:t>Theta – </a:t>
            </a:r>
            <a:r>
              <a:rPr lang="en-CA" dirty="0" smtClean="0"/>
              <a:t>time in generations between successive infections in a time frame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678123" y="6165304"/>
            <a:ext cx="6665927" cy="3693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C000"/>
                </a:solidFill>
              </a:rPr>
              <a:t>Time frame – generations to 10% - 20% - 30% - 40% </a:t>
            </a:r>
            <a:r>
              <a:rPr lang="en-CA" dirty="0" err="1" smtClean="0">
                <a:solidFill>
                  <a:srgbClr val="FFC000"/>
                </a:solidFill>
              </a:rPr>
              <a:t>etc</a:t>
            </a:r>
            <a:r>
              <a:rPr lang="en-CA" dirty="0" smtClean="0">
                <a:solidFill>
                  <a:srgbClr val="FFC000"/>
                </a:solidFill>
              </a:rPr>
              <a:t> of infections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74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00" y="404664"/>
            <a:ext cx="4968552" cy="399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99" y="4495800"/>
            <a:ext cx="69278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34770" y="836712"/>
            <a:ext cx="2333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C000"/>
                </a:solidFill>
              </a:rPr>
              <a:t>FROM CONSOLE.LOG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80173" y="269962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C000"/>
                </a:solidFill>
              </a:rPr>
              <a:t>to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8144" y="3830158"/>
            <a:ext cx="234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C000"/>
                </a:solidFill>
              </a:rPr>
              <a:t>EXCEL SPREADSHEET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62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84" y="2060848"/>
            <a:ext cx="2310921" cy="392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669" y="2060848"/>
            <a:ext cx="4019947" cy="215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5576" y="404664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rgbClr val="FFC000"/>
                </a:solidFill>
              </a:rPr>
              <a:t>TRANSMISSION  TREES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4084" y="1052736"/>
            <a:ext cx="24766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narrow, long skinny tree</a:t>
            </a:r>
          </a:p>
          <a:p>
            <a:r>
              <a:rPr lang="en-CA" dirty="0" smtClean="0"/>
              <a:t>slow spread </a:t>
            </a:r>
          </a:p>
          <a:p>
            <a:r>
              <a:rPr lang="en-CA" dirty="0" smtClean="0"/>
              <a:t>Q value = 3.33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9991" y="1052736"/>
            <a:ext cx="32672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</a:t>
            </a:r>
            <a:r>
              <a:rPr lang="en-CA" dirty="0" smtClean="0"/>
              <a:t>hallow, wide tree</a:t>
            </a:r>
          </a:p>
          <a:p>
            <a:r>
              <a:rPr lang="en-CA" dirty="0"/>
              <a:t>m</a:t>
            </a:r>
            <a:r>
              <a:rPr lang="en-CA" dirty="0" smtClean="0"/>
              <a:t>any simultaneous transmitters</a:t>
            </a:r>
          </a:p>
          <a:p>
            <a:r>
              <a:rPr lang="en-CA" dirty="0" smtClean="0"/>
              <a:t>Q value = 41.36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98669" y="4725144"/>
            <a:ext cx="3922869" cy="52322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FFC000"/>
                </a:solidFill>
              </a:rPr>
              <a:t>Q-value is derived metric incorporating</a:t>
            </a:r>
          </a:p>
          <a:p>
            <a:r>
              <a:rPr lang="en-CA" sz="1400" dirty="0">
                <a:solidFill>
                  <a:srgbClr val="FFC000"/>
                </a:solidFill>
              </a:rPr>
              <a:t> </a:t>
            </a:r>
            <a:r>
              <a:rPr lang="en-CA" sz="1400" dirty="0" smtClean="0">
                <a:solidFill>
                  <a:srgbClr val="FFC000"/>
                </a:solidFill>
              </a:rPr>
              <a:t>depth, generations, number of nodes and leaves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9005" y="6030737"/>
            <a:ext cx="4572000" cy="707886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fontAlgn="base"/>
            <a:r>
              <a:rPr lang="en-US" sz="1000" b="1" dirty="0" err="1">
                <a:solidFill>
                  <a:srgbClr val="FFFF00"/>
                </a:solidFill>
              </a:rPr>
              <a:t>CovidSIMVL</a:t>
            </a:r>
            <a:r>
              <a:rPr lang="en-US" sz="1000" b="1" dirty="0">
                <a:solidFill>
                  <a:srgbClr val="FFFF00"/>
                </a:solidFill>
              </a:rPr>
              <a:t> --Transmission Trees, </a:t>
            </a:r>
            <a:r>
              <a:rPr lang="en-US" sz="1000" b="1" dirty="0" err="1">
                <a:solidFill>
                  <a:srgbClr val="FFFF00"/>
                </a:solidFill>
              </a:rPr>
              <a:t>Superspreaders</a:t>
            </a:r>
            <a:r>
              <a:rPr lang="en-US" sz="1000" b="1" dirty="0">
                <a:solidFill>
                  <a:srgbClr val="FFFF00"/>
                </a:solidFill>
              </a:rPr>
              <a:t> and Contact Tracing in Agent Based Models of Covid-19</a:t>
            </a:r>
          </a:p>
          <a:p>
            <a:pPr fontAlgn="base"/>
            <a:r>
              <a:rPr lang="en-US" sz="1000" dirty="0">
                <a:solidFill>
                  <a:srgbClr val="FFFF00"/>
                </a:solidFill>
              </a:rPr>
              <a:t>Ernie Chang, Kenneth A. Moselle, </a:t>
            </a:r>
            <a:r>
              <a:rPr lang="en-US" sz="1000" dirty="0" err="1">
                <a:solidFill>
                  <a:srgbClr val="FFFF00"/>
                </a:solidFill>
              </a:rPr>
              <a:t>Ashlin</a:t>
            </a:r>
            <a:r>
              <a:rPr lang="en-US" sz="1000" dirty="0">
                <a:solidFill>
                  <a:srgbClr val="FFFF00"/>
                </a:solidFill>
              </a:rPr>
              <a:t> Richardson</a:t>
            </a:r>
          </a:p>
          <a:p>
            <a:pPr fontAlgn="base"/>
            <a:r>
              <a:rPr lang="en-US" sz="1000" b="1" dirty="0" err="1">
                <a:solidFill>
                  <a:srgbClr val="FFFF00"/>
                </a:solidFill>
              </a:rPr>
              <a:t>doi</a:t>
            </a:r>
            <a:r>
              <a:rPr lang="en-US" sz="1000" b="1" dirty="0">
                <a:solidFill>
                  <a:srgbClr val="FFFF00"/>
                </a:solidFill>
              </a:rPr>
              <a:t>:</a:t>
            </a:r>
            <a:r>
              <a:rPr lang="en-US" sz="1000" dirty="0">
                <a:solidFill>
                  <a:srgbClr val="FFFF00"/>
                </a:solidFill>
              </a:rPr>
              <a:t> https://</a:t>
            </a:r>
            <a:r>
              <a:rPr lang="en-US" sz="1000" dirty="0" smtClean="0">
                <a:solidFill>
                  <a:srgbClr val="FFFF00"/>
                </a:solidFill>
              </a:rPr>
              <a:t>doi.org/10.1101/2020.12.21.20248673         medrxiv.org</a:t>
            </a:r>
            <a:endParaRPr lang="en-US" sz="1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22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1700808"/>
            <a:ext cx="66247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Herd  immunity  trials</a:t>
            </a:r>
          </a:p>
          <a:p>
            <a:pPr marL="342900" indent="-342900">
              <a:buAutoNum type="arabicPeriod"/>
            </a:pPr>
            <a:endParaRPr lang="en-CA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Multiverse  with LTC, school, bar and HOME</a:t>
            </a:r>
          </a:p>
          <a:p>
            <a:pPr marL="342900" indent="-342900">
              <a:buAutoNum type="arabicPeriod"/>
            </a:pPr>
            <a:endParaRPr lang="en-CA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Contact tracing reducing infectious days in community</a:t>
            </a:r>
          </a:p>
          <a:p>
            <a:pPr marL="342900" indent="-342900">
              <a:buAutoNum type="arabicPeriod"/>
            </a:pPr>
            <a:endParaRPr lang="en-CA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UK virus – what does 70% mean</a:t>
            </a:r>
          </a:p>
          <a:p>
            <a:pPr marL="342900" indent="-342900">
              <a:buAutoNum type="arabicPeriod"/>
            </a:pPr>
            <a:endParaRPr lang="en-CA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Pfizer, </a:t>
            </a:r>
            <a:r>
              <a:rPr lang="en-CA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Moderna</a:t>
            </a:r>
            <a:r>
              <a:rPr lang="en-CA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and Hybrid vaccinations compared</a:t>
            </a:r>
          </a:p>
          <a:p>
            <a:pPr marL="342900" indent="-342900">
              <a:buAutoNum type="arabicPeriod"/>
            </a:pPr>
            <a:endParaRPr lang="en-CA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Simulation based on Cluster in Childcare Centre</a:t>
            </a:r>
          </a:p>
          <a:p>
            <a:pPr marL="342900" indent="-342900">
              <a:buAutoNum type="arabicPeriod"/>
            </a:pPr>
            <a:endParaRPr lang="en-CA" dirty="0" smtClean="0"/>
          </a:p>
          <a:p>
            <a:pPr marL="342900" indent="-342900">
              <a:buAutoNum type="arabicPeriod"/>
            </a:pPr>
            <a:r>
              <a:rPr lang="en-CA" dirty="0" smtClean="0">
                <a:solidFill>
                  <a:srgbClr val="FFFF00"/>
                </a:solidFill>
              </a:rPr>
              <a:t>Age-Based vaccination schedule exploration 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00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36712"/>
            <a:ext cx="7455828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0" y="3105332"/>
            <a:ext cx="7560841" cy="179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467380"/>
            <a:ext cx="384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BCCDC  Jan – Dec 2020 </a:t>
            </a:r>
            <a:r>
              <a:rPr lang="en-CA" dirty="0" err="1" smtClean="0"/>
              <a:t>Covid</a:t>
            </a:r>
            <a:r>
              <a:rPr lang="en-CA" dirty="0" smtClean="0"/>
              <a:t> statistics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89076" y="787749"/>
            <a:ext cx="720080" cy="1872208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51920" y="3068960"/>
            <a:ext cx="720080" cy="1872208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55776" y="2420888"/>
            <a:ext cx="648072" cy="239069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27784" y="4703017"/>
            <a:ext cx="648072" cy="239069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0" y="5445224"/>
            <a:ext cx="6128152" cy="73866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FFC000"/>
                </a:solidFill>
              </a:rPr>
              <a:t>Consider  this  a   clinical  exploration (</a:t>
            </a:r>
            <a:r>
              <a:rPr lang="en-CA" sz="1400" dirty="0" err="1" smtClean="0">
                <a:solidFill>
                  <a:srgbClr val="FFC000"/>
                </a:solidFill>
              </a:rPr>
              <a:t>microSimulation</a:t>
            </a:r>
            <a:r>
              <a:rPr lang="en-CA" sz="1400" dirty="0" smtClean="0">
                <a:solidFill>
                  <a:srgbClr val="FFC000"/>
                </a:solidFill>
              </a:rPr>
              <a:t>)  of  1,000  infected  cases</a:t>
            </a:r>
          </a:p>
          <a:p>
            <a:r>
              <a:rPr lang="en-CA" sz="1400" dirty="0" smtClean="0">
                <a:solidFill>
                  <a:srgbClr val="FFC000"/>
                </a:solidFill>
              </a:rPr>
              <a:t>We  set  parameters  so  that  all  are  infected  (margin of stochasticity)</a:t>
            </a:r>
          </a:p>
          <a:p>
            <a:r>
              <a:rPr lang="en-CA" sz="1400" dirty="0" smtClean="0">
                <a:solidFill>
                  <a:srgbClr val="FFC000"/>
                </a:solidFill>
              </a:rPr>
              <a:t>Then we apply vaccinations to see the impact</a:t>
            </a:r>
            <a:endParaRPr lang="en-US" sz="1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WAVE vs PARTICLE dynamics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3073571" cy="248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77888"/>
            <a:ext cx="3384376" cy="2440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43608" y="3861048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Parameters  minimize  mingle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30181" y="3861048"/>
            <a:ext cx="31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Parameters  emphasize  mingle</a:t>
            </a:r>
            <a:endParaRPr 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4376035"/>
            <a:ext cx="3240360" cy="786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351897"/>
            <a:ext cx="3384376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1" y="5464277"/>
            <a:ext cx="275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Takes longer but truncated the bell curve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730181" y="5448978"/>
            <a:ext cx="1898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Typical exponential growth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5941312"/>
            <a:ext cx="5429692" cy="30777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FFC000"/>
                </a:solidFill>
              </a:rPr>
              <a:t>Does restricting movement convert exponential to polynomial growth?</a:t>
            </a:r>
            <a:endParaRPr lang="en-US" sz="1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15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13740" y="2780928"/>
            <a:ext cx="5718048" cy="432048"/>
          </a:xfrm>
        </p:spPr>
        <p:txBody>
          <a:bodyPr/>
          <a:lstStyle/>
          <a:p>
            <a:r>
              <a:rPr lang="en-CA" dirty="0" smtClean="0"/>
              <a:t>Trials for WAVE and PARTICLE dynamics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1629" y="572855"/>
            <a:ext cx="8156448" cy="777240"/>
          </a:xfrm>
        </p:spPr>
        <p:txBody>
          <a:bodyPr/>
          <a:lstStyle/>
          <a:p>
            <a:r>
              <a:rPr lang="en-CA" sz="3600" dirty="0" smtClean="0"/>
              <a:t>Vaccination schedules</a:t>
            </a:r>
            <a:endParaRPr lang="en-US" sz="3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728635" cy="1120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678" y="3501008"/>
            <a:ext cx="3294683" cy="148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99" y="3284984"/>
            <a:ext cx="4913969" cy="294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5927769" y="815736"/>
            <a:ext cx="2932025" cy="497729"/>
            <a:chOff x="5453519" y="2943823"/>
            <a:chExt cx="3294945" cy="847399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724128" y="3501008"/>
              <a:ext cx="30243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724128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876256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884368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033012" y="2973278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>
                  <a:solidFill>
                    <a:srgbClr val="FF0000"/>
                  </a:solidFill>
                </a:rPr>
                <a:t>0%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07970" y="2963995"/>
              <a:ext cx="488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>
                  <a:solidFill>
                    <a:srgbClr val="FFFF00"/>
                  </a:solidFill>
                </a:rPr>
                <a:t>75%</a:t>
              </a:r>
              <a:endParaRPr lang="en-US" sz="1400" dirty="0">
                <a:solidFill>
                  <a:srgbClr val="FFFF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26580" y="2943823"/>
              <a:ext cx="510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>
                  <a:solidFill>
                    <a:srgbClr val="00B050"/>
                  </a:solidFill>
                </a:rPr>
                <a:t>95%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53519" y="3501221"/>
              <a:ext cx="3629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err="1" smtClean="0"/>
                <a:t>T.v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74343" y="3501221"/>
              <a:ext cx="412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+14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14101" y="3514223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+28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1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1471" y="1484784"/>
            <a:ext cx="47525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solidFill>
                  <a:srgbClr val="FFC000"/>
                </a:solidFill>
              </a:rPr>
              <a:t>DEMO</a:t>
            </a:r>
          </a:p>
          <a:p>
            <a:endParaRPr lang="en-CA" sz="6000" dirty="0" smtClean="0">
              <a:solidFill>
                <a:srgbClr val="FFC000"/>
              </a:solidFill>
            </a:endParaRPr>
          </a:p>
          <a:p>
            <a:endParaRPr lang="en-CA" dirty="0"/>
          </a:p>
          <a:p>
            <a:r>
              <a:rPr lang="en-CA" sz="6000" dirty="0" smtClean="0"/>
              <a:t>Q&amp;A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1660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548680"/>
            <a:ext cx="7315200" cy="1154097"/>
          </a:xfrm>
        </p:spPr>
        <p:txBody>
          <a:bodyPr/>
          <a:lstStyle/>
          <a:p>
            <a:r>
              <a:rPr lang="en-CA" dirty="0" smtClean="0"/>
              <a:t>GOALS today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2348880"/>
            <a:ext cx="532068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20 minutes</a:t>
            </a:r>
          </a:p>
          <a:p>
            <a:endParaRPr lang="en-CA" sz="2400" dirty="0"/>
          </a:p>
          <a:p>
            <a:r>
              <a:rPr lang="en-CA" sz="2400" dirty="0" smtClean="0"/>
              <a:t>Overview for what it is and is not</a:t>
            </a:r>
          </a:p>
          <a:p>
            <a:endParaRPr lang="en-CA" sz="2400" dirty="0"/>
          </a:p>
          <a:p>
            <a:r>
              <a:rPr lang="en-CA" sz="2400" dirty="0" smtClean="0"/>
              <a:t>Some controls and metrics</a:t>
            </a:r>
          </a:p>
          <a:p>
            <a:endParaRPr lang="en-CA" sz="2400" dirty="0"/>
          </a:p>
          <a:p>
            <a:r>
              <a:rPr lang="en-CA" sz="2400" dirty="0" smtClean="0"/>
              <a:t>Short demonstration in vaccine space</a:t>
            </a:r>
          </a:p>
          <a:p>
            <a:endParaRPr lang="en-CA" sz="2400" dirty="0"/>
          </a:p>
          <a:p>
            <a:r>
              <a:rPr lang="en-CA" sz="2400" dirty="0" smtClean="0"/>
              <a:t>Q&amp;A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944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55576" y="1556792"/>
            <a:ext cx="7033450" cy="3528392"/>
          </a:xfrm>
        </p:spPr>
        <p:txBody>
          <a:bodyPr>
            <a:normAutofit fontScale="92500" lnSpcReduction="10000"/>
          </a:bodyPr>
          <a:lstStyle/>
          <a:p>
            <a:pPr marL="512064" indent="-457200">
              <a:buAutoNum type="arabicPeriod"/>
            </a:pPr>
            <a:r>
              <a:rPr lang="en-CA" dirty="0" smtClean="0"/>
              <a:t>Integrate CovidSIMVL with R</a:t>
            </a:r>
          </a:p>
          <a:p>
            <a:pPr marL="1026414" lvl="1">
              <a:buFontTx/>
              <a:buChar char="-"/>
            </a:pPr>
            <a:r>
              <a:rPr lang="en-CA" dirty="0" err="1" smtClean="0"/>
              <a:t>Javascript</a:t>
            </a:r>
            <a:r>
              <a:rPr lang="en-CA" dirty="0" smtClean="0"/>
              <a:t> + html runs on modern web browsers</a:t>
            </a:r>
          </a:p>
          <a:p>
            <a:pPr marL="1026414" lvl="1">
              <a:buFontTx/>
              <a:buChar char="-"/>
            </a:pPr>
            <a:endParaRPr lang="en-CA" dirty="0" smtClean="0"/>
          </a:p>
          <a:p>
            <a:pPr marL="512064" indent="-457200">
              <a:buAutoNum type="arabicPeriod"/>
            </a:pPr>
            <a:r>
              <a:rPr lang="en-CA" dirty="0" smtClean="0"/>
              <a:t>Automate repeated runs and data collection</a:t>
            </a:r>
          </a:p>
          <a:p>
            <a:pPr marL="512064" indent="-457200">
              <a:buAutoNum type="arabicPeriod"/>
            </a:pPr>
            <a:endParaRPr lang="en-CA" dirty="0" smtClean="0"/>
          </a:p>
          <a:p>
            <a:pPr marL="512064" indent="-457200">
              <a:buAutoNum type="arabicPeriod"/>
            </a:pPr>
            <a:r>
              <a:rPr lang="en-CA" dirty="0" smtClean="0"/>
              <a:t>Automate analysis – theta, transmission trees, </a:t>
            </a:r>
            <a:r>
              <a:rPr lang="en-CA" dirty="0" err="1" smtClean="0"/>
              <a:t>etc</a:t>
            </a:r>
            <a:endParaRPr lang="en-CA" dirty="0" smtClean="0"/>
          </a:p>
          <a:p>
            <a:pPr marL="512064" indent="-457200">
              <a:buAutoNum type="arabicPeriod"/>
            </a:pPr>
            <a:endParaRPr lang="en-CA" dirty="0" smtClean="0"/>
          </a:p>
          <a:p>
            <a:pPr marL="512064" indent="-457200">
              <a:buAutoNum type="arabicPeriod"/>
            </a:pPr>
            <a:r>
              <a:rPr lang="en-CA" dirty="0" smtClean="0"/>
              <a:t>Implement goal-directed parameter setting in R</a:t>
            </a:r>
          </a:p>
          <a:p>
            <a:pPr marL="512064" indent="-457200">
              <a:buAutoNum type="arabicPeriod"/>
            </a:pPr>
            <a:endParaRPr lang="en-CA" dirty="0" smtClean="0"/>
          </a:p>
          <a:p>
            <a:pPr marL="512064" indent="-457200">
              <a:buAutoNum type="arabicPeriod"/>
            </a:pPr>
            <a:r>
              <a:rPr lang="en-CA" dirty="0" smtClean="0"/>
              <a:t>Correlate simulation with equation-based methods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>
                <a:solidFill>
                  <a:srgbClr val="FFC000"/>
                </a:solidFill>
              </a:rPr>
              <a:t>s</a:t>
            </a:r>
            <a:r>
              <a:rPr lang="en-CA" sz="3200" dirty="0" smtClean="0">
                <a:solidFill>
                  <a:srgbClr val="FFC000"/>
                </a:solidFill>
              </a:rPr>
              <a:t>ome next steps in tool development</a:t>
            </a:r>
            <a:r>
              <a:rPr lang="en-CA" dirty="0" smtClean="0"/>
              <a:t/>
            </a:r>
            <a:br>
              <a:rPr lang="en-CA" dirty="0" smtClean="0"/>
            </a:b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884368" y="6086045"/>
            <a:ext cx="864096" cy="28803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NEXT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9956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2983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Curved Connector 3"/>
          <p:cNvCxnSpPr/>
          <p:nvPr/>
        </p:nvCxnSpPr>
        <p:spPr>
          <a:xfrm rot="16200000" flipV="1">
            <a:off x="6196886" y="4184176"/>
            <a:ext cx="926691" cy="720080"/>
          </a:xfrm>
          <a:prstGeom prst="curvedConnector3">
            <a:avLst>
              <a:gd name="adj1" fmla="val 50000"/>
            </a:avLst>
          </a:prstGeom>
          <a:ln>
            <a:solidFill>
              <a:srgbClr val="FFFF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76256" y="5038657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FF00"/>
                </a:solidFill>
              </a:rPr>
              <a:t>IRL case data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6093296"/>
            <a:ext cx="3507692" cy="276999"/>
          </a:xfrm>
          <a:prstGeom prst="rect">
            <a:avLst/>
          </a:prstGeom>
          <a:solidFill>
            <a:srgbClr val="002060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rgbClr val="FFC000"/>
                </a:solidFill>
              </a:rPr>
              <a:t>https://github.com/ecsendmail/MultiverseContagion</a:t>
            </a:r>
            <a:endParaRPr lang="en-US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06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Challenges we worked 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1700808"/>
            <a:ext cx="66247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 smtClean="0"/>
              <a:t>Herd  immunity  trials</a:t>
            </a:r>
          </a:p>
          <a:p>
            <a:pPr marL="342900" indent="-342900">
              <a:buAutoNum type="arabicPeriod"/>
            </a:pPr>
            <a:endParaRPr lang="en-CA" dirty="0" smtClean="0"/>
          </a:p>
          <a:p>
            <a:pPr marL="342900" indent="-342900">
              <a:buAutoNum type="arabicPeriod"/>
            </a:pPr>
            <a:r>
              <a:rPr lang="en-CA" dirty="0" smtClean="0"/>
              <a:t>Multiverse  with LTC, school, bar and HOME</a:t>
            </a:r>
          </a:p>
          <a:p>
            <a:pPr marL="342900" indent="-342900">
              <a:buAutoNum type="arabicPeriod"/>
            </a:pPr>
            <a:endParaRPr lang="en-CA" dirty="0" smtClean="0"/>
          </a:p>
          <a:p>
            <a:pPr marL="342900" indent="-342900">
              <a:buAutoNum type="arabicPeriod"/>
            </a:pPr>
            <a:r>
              <a:rPr lang="en-CA" dirty="0" smtClean="0"/>
              <a:t>Contact tracing reducing infectious days in community</a:t>
            </a:r>
          </a:p>
          <a:p>
            <a:pPr marL="342900" indent="-342900">
              <a:buAutoNum type="arabicPeriod"/>
            </a:pPr>
            <a:endParaRPr lang="en-CA" dirty="0" smtClean="0"/>
          </a:p>
          <a:p>
            <a:pPr marL="342900" indent="-342900">
              <a:buAutoNum type="arabicPeriod"/>
            </a:pPr>
            <a:r>
              <a:rPr lang="en-CA" dirty="0" smtClean="0"/>
              <a:t>UK virus – what does 70% mean</a:t>
            </a:r>
          </a:p>
          <a:p>
            <a:pPr marL="342900" indent="-342900">
              <a:buAutoNum type="arabicPeriod"/>
            </a:pPr>
            <a:endParaRPr lang="en-CA" dirty="0" smtClean="0"/>
          </a:p>
          <a:p>
            <a:pPr marL="342900" indent="-342900">
              <a:buAutoNum type="arabicPeriod"/>
            </a:pPr>
            <a:r>
              <a:rPr lang="en-CA" dirty="0" smtClean="0"/>
              <a:t>Pfizer, </a:t>
            </a:r>
            <a:r>
              <a:rPr lang="en-CA" dirty="0" err="1" smtClean="0"/>
              <a:t>Moderna</a:t>
            </a:r>
            <a:r>
              <a:rPr lang="en-CA" dirty="0" smtClean="0"/>
              <a:t> and Hybrid vaccinations compared</a:t>
            </a:r>
          </a:p>
          <a:p>
            <a:pPr marL="342900" indent="-342900">
              <a:buAutoNum type="arabicPeriod"/>
            </a:pPr>
            <a:endParaRPr lang="en-CA" dirty="0" smtClean="0"/>
          </a:p>
          <a:p>
            <a:pPr marL="342900" indent="-342900">
              <a:buAutoNum type="arabicPeriod"/>
            </a:pPr>
            <a:r>
              <a:rPr lang="en-CA" dirty="0" smtClean="0"/>
              <a:t>Simulation based on Cluster in Childcare Centre</a:t>
            </a:r>
          </a:p>
          <a:p>
            <a:pPr marL="342900" indent="-342900">
              <a:buAutoNum type="arabicPeriod"/>
            </a:pPr>
            <a:endParaRPr lang="en-CA" dirty="0" smtClean="0"/>
          </a:p>
          <a:p>
            <a:pPr marL="342900" indent="-342900">
              <a:buAutoNum type="arabicPeriod"/>
            </a:pPr>
            <a:r>
              <a:rPr lang="en-CA" dirty="0" smtClean="0">
                <a:solidFill>
                  <a:srgbClr val="FFFF00"/>
                </a:solidFill>
              </a:rPr>
              <a:t>Age-Based vaccination schedule exploration 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35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54868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CA" i="1" dirty="0" smtClean="0"/>
              <a:t>Simulation</a:t>
            </a:r>
            <a:r>
              <a:rPr lang="en-CA" dirty="0" smtClean="0"/>
              <a:t> model for Covid-19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2276872"/>
            <a:ext cx="7272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Agent-based with physical moves</a:t>
            </a:r>
          </a:p>
          <a:p>
            <a:endParaRPr lang="en-CA" dirty="0"/>
          </a:p>
          <a:p>
            <a:r>
              <a:rPr lang="en-CA" dirty="0" smtClean="0"/>
              <a:t>Built-in viral temporal dynamics Xi, He [Nature Medicine]</a:t>
            </a:r>
          </a:p>
          <a:p>
            <a:endParaRPr lang="en-CA" dirty="0"/>
          </a:p>
          <a:p>
            <a:r>
              <a:rPr lang="en-CA" dirty="0" smtClean="0"/>
              <a:t>Sandbox with controls and data collection</a:t>
            </a:r>
          </a:p>
          <a:p>
            <a:endParaRPr lang="en-CA" dirty="0"/>
          </a:p>
          <a:p>
            <a:r>
              <a:rPr lang="en-CA" dirty="0" smtClean="0"/>
              <a:t>Conduct “clinical trials” and scenarios </a:t>
            </a:r>
          </a:p>
          <a:p>
            <a:endParaRPr lang="en-CA" dirty="0"/>
          </a:p>
          <a:p>
            <a:r>
              <a:rPr lang="en-CA" dirty="0"/>
              <a:t>T</a:t>
            </a:r>
            <a:r>
              <a:rPr lang="en-CA" dirty="0" smtClean="0"/>
              <a:t>ools and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1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08" y="332656"/>
            <a:ext cx="7315200" cy="880475"/>
          </a:xfrm>
        </p:spPr>
        <p:txBody>
          <a:bodyPr>
            <a:normAutofit/>
          </a:bodyPr>
          <a:lstStyle/>
          <a:p>
            <a:r>
              <a:rPr lang="en-CA" dirty="0" smtClean="0"/>
              <a:t>State Changes</a:t>
            </a:r>
            <a:endParaRPr lang="en-CA" sz="2700" dirty="0"/>
          </a:p>
        </p:txBody>
      </p:sp>
      <p:grpSp>
        <p:nvGrpSpPr>
          <p:cNvPr id="3" name="Group 2"/>
          <p:cNvGrpSpPr/>
          <p:nvPr/>
        </p:nvGrpSpPr>
        <p:grpSpPr>
          <a:xfrm>
            <a:off x="467544" y="1972421"/>
            <a:ext cx="5184576" cy="2837100"/>
            <a:chOff x="1468142" y="1994904"/>
            <a:chExt cx="6460337" cy="3547086"/>
          </a:xfrm>
        </p:grpSpPr>
        <p:sp>
          <p:nvSpPr>
            <p:cNvPr id="40" name="Oval 39"/>
            <p:cNvSpPr/>
            <p:nvPr/>
          </p:nvSpPr>
          <p:spPr>
            <a:xfrm>
              <a:off x="3244772" y="2607057"/>
              <a:ext cx="720080" cy="720080"/>
            </a:xfrm>
            <a:prstGeom prst="ellipse">
              <a:avLst/>
            </a:prstGeom>
            <a:solidFill>
              <a:srgbClr val="00B050"/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5004048" y="2709975"/>
              <a:ext cx="792088" cy="3589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4355976" y="2830104"/>
              <a:ext cx="720080" cy="720080"/>
            </a:xfrm>
            <a:prstGeom prst="ellipse">
              <a:avLst/>
            </a:prstGeom>
            <a:solidFill>
              <a:srgbClr val="00B050"/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/>
            <p:cNvSpPr/>
            <p:nvPr/>
          </p:nvSpPr>
          <p:spPr>
            <a:xfrm>
              <a:off x="4510200" y="3344680"/>
              <a:ext cx="720080" cy="720080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Oval 11"/>
            <p:cNvSpPr/>
            <p:nvPr/>
          </p:nvSpPr>
          <p:spPr>
            <a:xfrm>
              <a:off x="5823542" y="2269125"/>
              <a:ext cx="720080" cy="720080"/>
            </a:xfrm>
            <a:prstGeom prst="ellipse">
              <a:avLst/>
            </a:prstGeom>
            <a:solidFill>
              <a:srgbClr val="FFFF00"/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ight Arrow 8"/>
            <p:cNvSpPr/>
            <p:nvPr/>
          </p:nvSpPr>
          <p:spPr>
            <a:xfrm rot="17802685">
              <a:off x="3365112" y="2943851"/>
              <a:ext cx="396044" cy="211035"/>
            </a:xfrm>
            <a:prstGeom prst="rightArrow">
              <a:avLst/>
            </a:prstGeom>
            <a:solidFill>
              <a:srgbClr val="FF0000"/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2" name="Straight Arrow Connector 21"/>
            <p:cNvCxnSpPr>
              <a:stCxn id="12" idx="3"/>
            </p:cNvCxnSpPr>
            <p:nvPr/>
          </p:nvCxnSpPr>
          <p:spPr>
            <a:xfrm flipH="1">
              <a:off x="5220992" y="2883752"/>
              <a:ext cx="708003" cy="6309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1" idx="2"/>
            </p:cNvCxnSpPr>
            <p:nvPr/>
          </p:nvCxnSpPr>
          <p:spPr>
            <a:xfrm flipH="1" flipV="1">
              <a:off x="3707904" y="3568372"/>
              <a:ext cx="802296" cy="1363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2987824" y="4293096"/>
              <a:ext cx="720080" cy="720080"/>
            </a:xfrm>
            <a:prstGeom prst="ellipse">
              <a:avLst/>
            </a:prstGeom>
            <a:solidFill>
              <a:srgbClr val="FFC000"/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3" name="Straight Arrow Connector 32"/>
            <p:cNvCxnSpPr>
              <a:stCxn id="13" idx="4"/>
            </p:cNvCxnSpPr>
            <p:nvPr/>
          </p:nvCxnSpPr>
          <p:spPr>
            <a:xfrm>
              <a:off x="3347864" y="3789040"/>
              <a:ext cx="0" cy="5514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610525" y="1994904"/>
              <a:ext cx="1393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>
                  <a:solidFill>
                    <a:srgbClr val="FF0000"/>
                  </a:solidFill>
                </a:rPr>
                <a:t>Transmission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88224" y="2340643"/>
              <a:ext cx="1340255" cy="384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/>
                <a:t>Incubating</a:t>
              </a:r>
              <a:endParaRPr lang="en-CA" sz="14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87824" y="3068960"/>
              <a:ext cx="720080" cy="720080"/>
            </a:xfrm>
            <a:prstGeom prst="ellipse">
              <a:avLst/>
            </a:prstGeom>
            <a:solidFill>
              <a:srgbClr val="FF0000"/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Right Arrow 40"/>
            <p:cNvSpPr/>
            <p:nvPr/>
          </p:nvSpPr>
          <p:spPr>
            <a:xfrm rot="14765326">
              <a:off x="4581308" y="3221620"/>
              <a:ext cx="396044" cy="211035"/>
            </a:xfrm>
            <a:prstGeom prst="rightArrow">
              <a:avLst/>
            </a:prstGeom>
            <a:solidFill>
              <a:srgbClr val="FF0000"/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83404" y="2414657"/>
              <a:ext cx="1552926" cy="384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/>
                <a:t>susceptibles</a:t>
              </a:r>
              <a:endParaRPr lang="en-CA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468142" y="3512320"/>
              <a:ext cx="1578447" cy="384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/>
                <a:t>symptomatic</a:t>
              </a:r>
              <a:endParaRPr lang="en-CA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72636" y="4182295"/>
              <a:ext cx="2897009" cy="654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/>
                <a:t>pre-symptomatic or</a:t>
              </a:r>
            </a:p>
            <a:p>
              <a:r>
                <a:rPr lang="en-CA" sz="1400" dirty="0"/>
                <a:t>a</a:t>
              </a:r>
              <a:r>
                <a:rPr lang="en-CA" sz="1400" dirty="0" smtClean="0"/>
                <a:t>symptomatic transmitter</a:t>
              </a:r>
              <a:endParaRPr lang="en-CA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19672" y="5157192"/>
              <a:ext cx="4149643" cy="384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/>
                <a:t>Inert – recovered, isolated, deceased</a:t>
              </a:r>
              <a:endParaRPr lang="en-CA" sz="14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444207" y="2858879"/>
            <a:ext cx="2222019" cy="203132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2"/>
                </a:solidFill>
              </a:rPr>
              <a:t>Fixed arena</a:t>
            </a:r>
          </a:p>
          <a:p>
            <a:endParaRPr lang="en-CA" sz="1400" dirty="0">
              <a:solidFill>
                <a:schemeClr val="accent2"/>
              </a:solidFill>
            </a:endParaRPr>
          </a:p>
          <a:p>
            <a:r>
              <a:rPr lang="en-CA" sz="1400" dirty="0" smtClean="0">
                <a:solidFill>
                  <a:schemeClr val="accent2"/>
                </a:solidFill>
              </a:rPr>
              <a:t>Overlap is contagion</a:t>
            </a:r>
          </a:p>
          <a:p>
            <a:endParaRPr lang="en-CA" sz="1400" dirty="0">
              <a:solidFill>
                <a:schemeClr val="accent2"/>
              </a:solidFill>
            </a:endParaRPr>
          </a:p>
          <a:p>
            <a:r>
              <a:rPr lang="en-CA" sz="1400" dirty="0" smtClean="0">
                <a:solidFill>
                  <a:schemeClr val="accent2"/>
                </a:solidFill>
              </a:rPr>
              <a:t>Size affected by viral load</a:t>
            </a:r>
          </a:p>
          <a:p>
            <a:r>
              <a:rPr lang="en-CA" sz="1400" dirty="0">
                <a:solidFill>
                  <a:schemeClr val="accent2"/>
                </a:solidFill>
              </a:rPr>
              <a:t> </a:t>
            </a:r>
            <a:r>
              <a:rPr lang="en-CA" sz="1400" dirty="0" smtClean="0">
                <a:solidFill>
                  <a:schemeClr val="accent2"/>
                </a:solidFill>
              </a:rPr>
              <a:t>     </a:t>
            </a:r>
            <a:r>
              <a:rPr lang="en-CA" sz="1400" dirty="0" err="1" smtClean="0">
                <a:solidFill>
                  <a:schemeClr val="accent2"/>
                </a:solidFill>
              </a:rPr>
              <a:t>HzR</a:t>
            </a:r>
            <a:r>
              <a:rPr lang="en-CA" sz="1400" dirty="0" smtClean="0">
                <a:solidFill>
                  <a:schemeClr val="accent2"/>
                </a:solidFill>
              </a:rPr>
              <a:t> = hazard radius</a:t>
            </a:r>
          </a:p>
          <a:p>
            <a:endParaRPr lang="en-CA" sz="1400" dirty="0">
              <a:solidFill>
                <a:schemeClr val="accent2"/>
              </a:solidFill>
            </a:endParaRPr>
          </a:p>
          <a:p>
            <a:r>
              <a:rPr lang="en-CA" sz="1400" dirty="0" smtClean="0">
                <a:solidFill>
                  <a:schemeClr val="accent2"/>
                </a:solidFill>
              </a:rPr>
              <a:t>Movements stochastic </a:t>
            </a:r>
          </a:p>
          <a:p>
            <a:r>
              <a:rPr lang="en-CA" sz="1400" dirty="0">
                <a:solidFill>
                  <a:schemeClr val="accent2"/>
                </a:solidFill>
              </a:rPr>
              <a:t> </a:t>
            </a:r>
            <a:r>
              <a:rPr lang="en-CA" sz="1400" dirty="0" smtClean="0">
                <a:solidFill>
                  <a:schemeClr val="accent2"/>
                </a:solidFill>
              </a:rPr>
              <a:t>     mF = mingle factor</a:t>
            </a:r>
            <a:endParaRPr 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74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21974" y="1052736"/>
            <a:ext cx="7547775" cy="5038819"/>
            <a:chOff x="827584" y="620688"/>
            <a:chExt cx="7547775" cy="5038819"/>
          </a:xfrm>
        </p:grpSpPr>
        <p:sp>
          <p:nvSpPr>
            <p:cNvPr id="2" name="TextBox 1"/>
            <p:cNvSpPr txBox="1"/>
            <p:nvPr/>
          </p:nvSpPr>
          <p:spPr>
            <a:xfrm>
              <a:off x="827584" y="620688"/>
              <a:ext cx="68494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“Temporal dynamics in viral shedding and transmissibility of COVID-19”</a:t>
              </a:r>
            </a:p>
            <a:p>
              <a:r>
                <a:rPr lang="en-CA" sz="1400" i="1" dirty="0" smtClean="0"/>
                <a:t>Nature Medicine Aug 7 2020. </a:t>
              </a:r>
              <a:r>
                <a:rPr lang="en-CA" sz="1400" dirty="0" smtClean="0"/>
                <a:t>Xi He, Eric HY Lau et al.</a:t>
              </a:r>
              <a:endParaRPr lang="en-CA" sz="1400" i="1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899592" y="2218075"/>
              <a:ext cx="1008112" cy="0"/>
            </a:xfrm>
            <a:prstGeom prst="line">
              <a:avLst/>
            </a:prstGeom>
            <a:ln w="158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907704" y="2218075"/>
              <a:ext cx="1368152" cy="0"/>
            </a:xfrm>
            <a:prstGeom prst="line">
              <a:avLst/>
            </a:prstGeom>
            <a:ln w="158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80195" y="2232429"/>
              <a:ext cx="105202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355976" y="2218075"/>
              <a:ext cx="2448272" cy="6539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804248" y="2227245"/>
              <a:ext cx="1080120" cy="0"/>
            </a:xfrm>
            <a:prstGeom prst="line">
              <a:avLst/>
            </a:prstGeom>
            <a:ln w="158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71600" y="1858035"/>
              <a:ext cx="7793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Susceptible</a:t>
              </a:r>
              <a:endParaRPr lang="en-CA" sz="1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51720" y="1858035"/>
              <a:ext cx="7344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Incubating</a:t>
              </a:r>
              <a:endParaRPr lang="en-CA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59832" y="1858035"/>
              <a:ext cx="1075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Pre-symptomatic</a:t>
              </a:r>
              <a:endParaRPr lang="en-CA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95862" y="1849754"/>
              <a:ext cx="8723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Symptomatic</a:t>
              </a:r>
              <a:endParaRPr lang="en-CA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04248" y="1858198"/>
              <a:ext cx="4940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INERT</a:t>
              </a:r>
              <a:endParaRPr lang="en-CA" sz="1000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1907704" y="2227245"/>
              <a:ext cx="0" cy="3508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3275856" y="2259159"/>
              <a:ext cx="0" cy="3508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4355976" y="2242543"/>
              <a:ext cx="0" cy="3508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458005" y="2591326"/>
              <a:ext cx="6575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Infected</a:t>
              </a:r>
              <a:endParaRPr lang="en-CA" sz="11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78432" y="2603732"/>
              <a:ext cx="935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INFECTIOUS</a:t>
              </a:r>
              <a:endParaRPr lang="en-CA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64770" y="2575937"/>
              <a:ext cx="5348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onset</a:t>
              </a:r>
              <a:endParaRPr lang="en-CA" sz="12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899592" y="4090283"/>
              <a:ext cx="1008112" cy="0"/>
            </a:xfrm>
            <a:prstGeom prst="line">
              <a:avLst/>
            </a:prstGeom>
            <a:ln w="158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907704" y="4090283"/>
              <a:ext cx="1368152" cy="0"/>
            </a:xfrm>
            <a:prstGeom prst="line">
              <a:avLst/>
            </a:prstGeom>
            <a:ln w="158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3303956" y="4087014"/>
              <a:ext cx="1052020" cy="3269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355976" y="4090283"/>
              <a:ext cx="2448272" cy="6539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804248" y="4099453"/>
              <a:ext cx="1080120" cy="0"/>
            </a:xfrm>
            <a:prstGeom prst="line">
              <a:avLst/>
            </a:prstGeom>
            <a:ln w="158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726047" y="4241994"/>
              <a:ext cx="3770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T=0</a:t>
              </a:r>
              <a:endParaRPr lang="en-CA" sz="1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66835" y="4234299"/>
              <a:ext cx="42672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 smtClean="0"/>
                <a:t>2.2d</a:t>
              </a:r>
              <a:endParaRPr lang="en-CA" sz="105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35768" y="4225129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5.2d</a:t>
              </a:r>
              <a:endParaRPr lang="en-CA" sz="1000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4064770" y="3226187"/>
              <a:ext cx="3174" cy="8640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587176" y="2995766"/>
              <a:ext cx="976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Peak Viral Load</a:t>
              </a:r>
              <a:endParaRPr lang="en-CA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659952" y="3827232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3.0d</a:t>
              </a:r>
              <a:endParaRPr lang="en-CA" sz="1000" dirty="0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2045913" y="3222600"/>
              <a:ext cx="4899898" cy="852360"/>
            </a:xfrm>
            <a:custGeom>
              <a:avLst/>
              <a:gdLst>
                <a:gd name="connsiteX0" fmla="*/ 0 w 4899898"/>
                <a:gd name="connsiteY0" fmla="*/ 805034 h 852360"/>
                <a:gd name="connsiteX1" fmla="*/ 1520092 w 4899898"/>
                <a:gd name="connsiteY1" fmla="*/ 633096 h 852360"/>
                <a:gd name="connsiteX2" fmla="*/ 2082800 w 4899898"/>
                <a:gd name="connsiteY2" fmla="*/ 50 h 852360"/>
                <a:gd name="connsiteX3" fmla="*/ 3352800 w 4899898"/>
                <a:gd name="connsiteY3" fmla="*/ 668265 h 852360"/>
                <a:gd name="connsiteX4" fmla="*/ 4755661 w 4899898"/>
                <a:gd name="connsiteY4" fmla="*/ 840203 h 852360"/>
                <a:gd name="connsiteX5" fmla="*/ 4783015 w 4899898"/>
                <a:gd name="connsiteY5" fmla="*/ 824573 h 852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99898" h="852360">
                  <a:moveTo>
                    <a:pt x="0" y="805034"/>
                  </a:moveTo>
                  <a:cubicBezTo>
                    <a:pt x="586479" y="786147"/>
                    <a:pt x="1172959" y="767260"/>
                    <a:pt x="1520092" y="633096"/>
                  </a:cubicBezTo>
                  <a:cubicBezTo>
                    <a:pt x="1867225" y="498932"/>
                    <a:pt x="1777349" y="-5811"/>
                    <a:pt x="2082800" y="50"/>
                  </a:cubicBezTo>
                  <a:cubicBezTo>
                    <a:pt x="2388251" y="5911"/>
                    <a:pt x="2907323" y="528240"/>
                    <a:pt x="3352800" y="668265"/>
                  </a:cubicBezTo>
                  <a:cubicBezTo>
                    <a:pt x="3798277" y="808290"/>
                    <a:pt x="4517292" y="814152"/>
                    <a:pt x="4755661" y="840203"/>
                  </a:cubicBezTo>
                  <a:cubicBezTo>
                    <a:pt x="4994030" y="866254"/>
                    <a:pt x="4888522" y="845413"/>
                    <a:pt x="4783015" y="824573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969281" y="3730121"/>
              <a:ext cx="4122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>
                  <a:solidFill>
                    <a:srgbClr val="0070C0"/>
                  </a:solidFill>
                </a:rPr>
                <a:t>mild</a:t>
              </a:r>
              <a:endParaRPr lang="en-CA" sz="1000" dirty="0">
                <a:solidFill>
                  <a:srgbClr val="0070C0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4232728" y="3241987"/>
              <a:ext cx="2914178" cy="247270"/>
            </a:xfrm>
            <a:custGeom>
              <a:avLst/>
              <a:gdLst>
                <a:gd name="connsiteX0" fmla="*/ 0 w 2914178"/>
                <a:gd name="connsiteY0" fmla="*/ 0 h 247270"/>
                <a:gd name="connsiteX1" fmla="*/ 1234831 w 2914178"/>
                <a:gd name="connsiteY1" fmla="*/ 246185 h 247270"/>
                <a:gd name="connsiteX2" fmla="*/ 2735385 w 2914178"/>
                <a:gd name="connsiteY2" fmla="*/ 89877 h 247270"/>
                <a:gd name="connsiteX3" fmla="*/ 2829170 w 2914178"/>
                <a:gd name="connsiteY3" fmla="*/ 85969 h 24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4178" h="247270">
                  <a:moveTo>
                    <a:pt x="0" y="0"/>
                  </a:moveTo>
                  <a:cubicBezTo>
                    <a:pt x="389466" y="115602"/>
                    <a:pt x="778933" y="231205"/>
                    <a:pt x="1234831" y="246185"/>
                  </a:cubicBezTo>
                  <a:cubicBezTo>
                    <a:pt x="1690729" y="261165"/>
                    <a:pt x="2469662" y="116580"/>
                    <a:pt x="2735385" y="89877"/>
                  </a:cubicBezTo>
                  <a:cubicBezTo>
                    <a:pt x="3001108" y="63174"/>
                    <a:pt x="2915139" y="74571"/>
                    <a:pt x="2829170" y="85969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4161692" y="2526201"/>
              <a:ext cx="3054881" cy="799708"/>
            </a:xfrm>
            <a:custGeom>
              <a:avLst/>
              <a:gdLst>
                <a:gd name="connsiteX0" fmla="*/ 0 w 3054881"/>
                <a:gd name="connsiteY0" fmla="*/ 689612 h 799708"/>
                <a:gd name="connsiteX1" fmla="*/ 1273908 w 3054881"/>
                <a:gd name="connsiteY1" fmla="*/ 799027 h 799708"/>
                <a:gd name="connsiteX2" fmla="*/ 1820985 w 3054881"/>
                <a:gd name="connsiteY2" fmla="*/ 724781 h 799708"/>
                <a:gd name="connsiteX3" fmla="*/ 2414954 w 3054881"/>
                <a:gd name="connsiteY3" fmla="*/ 513766 h 799708"/>
                <a:gd name="connsiteX4" fmla="*/ 2985477 w 3054881"/>
                <a:gd name="connsiteY4" fmla="*/ 48750 h 799708"/>
                <a:gd name="connsiteX5" fmla="*/ 3024554 w 3054881"/>
                <a:gd name="connsiteY5" fmla="*/ 37027 h 799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54881" h="799708">
                  <a:moveTo>
                    <a:pt x="0" y="689612"/>
                  </a:moveTo>
                  <a:cubicBezTo>
                    <a:pt x="485205" y="741389"/>
                    <a:pt x="970411" y="793166"/>
                    <a:pt x="1273908" y="799027"/>
                  </a:cubicBezTo>
                  <a:cubicBezTo>
                    <a:pt x="1577405" y="804888"/>
                    <a:pt x="1630811" y="772324"/>
                    <a:pt x="1820985" y="724781"/>
                  </a:cubicBezTo>
                  <a:cubicBezTo>
                    <a:pt x="2011159" y="677238"/>
                    <a:pt x="2220872" y="626438"/>
                    <a:pt x="2414954" y="513766"/>
                  </a:cubicBezTo>
                  <a:cubicBezTo>
                    <a:pt x="2609036" y="401094"/>
                    <a:pt x="2883877" y="128206"/>
                    <a:pt x="2985477" y="48750"/>
                  </a:cubicBezTo>
                  <a:cubicBezTo>
                    <a:pt x="3087077" y="-30706"/>
                    <a:pt x="3055815" y="3160"/>
                    <a:pt x="3024554" y="37027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222121" y="2603732"/>
              <a:ext cx="5293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critical</a:t>
              </a:r>
              <a:endParaRPr lang="en-CA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194870" y="3202798"/>
              <a:ext cx="5565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serious</a:t>
              </a:r>
              <a:endParaRPr lang="en-CA" sz="1000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804248" y="4099453"/>
              <a:ext cx="0" cy="134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32215" y="4074960"/>
              <a:ext cx="0" cy="134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3275856" y="4090283"/>
              <a:ext cx="0" cy="134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2" idx="0"/>
            </p:cNvCxnSpPr>
            <p:nvPr/>
          </p:nvCxnSpPr>
          <p:spPr>
            <a:xfrm>
              <a:off x="1914560" y="4115308"/>
              <a:ext cx="0" cy="1266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612529" y="4259059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21d</a:t>
              </a:r>
              <a:endParaRPr lang="en-CA" sz="1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43608" y="5013176"/>
              <a:ext cx="4702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CA" dirty="0"/>
            </a:p>
            <a:p>
              <a:r>
                <a:rPr lang="en-CA" dirty="0" smtClean="0"/>
                <a:t>VIRAL LOAD AFFECTS SIZE </a:t>
              </a:r>
              <a:r>
                <a:rPr lang="en-CA" dirty="0" smtClean="0">
                  <a:sym typeface="Wingdings" pitchFamily="2" charset="2"/>
                </a:rPr>
                <a:t> TRANSMITTABILITY</a:t>
              </a:r>
              <a:endParaRPr lang="en-CA" dirty="0"/>
            </a:p>
          </p:txBody>
        </p:sp>
        <p:sp>
          <p:nvSpPr>
            <p:cNvPr id="71" name="Right Bracket 70"/>
            <p:cNvSpPr/>
            <p:nvPr/>
          </p:nvSpPr>
          <p:spPr>
            <a:xfrm>
              <a:off x="7415744" y="2526201"/>
              <a:ext cx="73152" cy="771994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539874" y="2872655"/>
              <a:ext cx="8354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?? Approach</a:t>
              </a:r>
            </a:p>
            <a:p>
              <a:r>
                <a:rPr lang="en-CA" sz="1000" dirty="0" smtClean="0"/>
                <a:t>Use </a:t>
              </a:r>
              <a:r>
                <a:rPr lang="en-CA" sz="1000" dirty="0" err="1" smtClean="0"/>
                <a:t>susc</a:t>
              </a:r>
              <a:r>
                <a:rPr lang="en-CA" sz="1000" dirty="0" smtClean="0"/>
                <a:t>?</a:t>
              </a:r>
              <a:endParaRPr lang="en-CA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0719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315200" cy="1154097"/>
          </a:xfrm>
        </p:spPr>
        <p:txBody>
          <a:bodyPr/>
          <a:lstStyle/>
          <a:p>
            <a:r>
              <a:rPr lang="en-CA" i="1" dirty="0" smtClean="0"/>
              <a:t>Simulation</a:t>
            </a:r>
            <a:r>
              <a:rPr lang="en-CA" dirty="0" smtClean="0"/>
              <a:t>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340768"/>
            <a:ext cx="44644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sz="2400" dirty="0" smtClean="0"/>
              <a:t>Not predictive</a:t>
            </a:r>
          </a:p>
          <a:p>
            <a:pPr marL="342900" indent="-342900">
              <a:buAutoNum type="arabicPeriod"/>
            </a:pPr>
            <a:endParaRPr lang="en-CA" sz="2400" dirty="0" smtClean="0"/>
          </a:p>
          <a:p>
            <a:pPr marL="342900" indent="-342900">
              <a:buAutoNum type="arabicPeriod"/>
            </a:pPr>
            <a:r>
              <a:rPr lang="en-CA" sz="2400" dirty="0" smtClean="0"/>
              <a:t>Agent-based</a:t>
            </a:r>
          </a:p>
          <a:p>
            <a:pPr marL="342900" indent="-342900">
              <a:buAutoNum type="arabicPeriod"/>
            </a:pPr>
            <a:endParaRPr lang="en-CA" sz="2400" dirty="0" smtClean="0"/>
          </a:p>
          <a:p>
            <a:pPr marL="342900" indent="-342900">
              <a:buAutoNum type="arabicPeriod"/>
            </a:pPr>
            <a:r>
              <a:rPr lang="en-CA" sz="2400" dirty="0" smtClean="0"/>
              <a:t>Scenario exploration</a:t>
            </a:r>
          </a:p>
          <a:p>
            <a:pPr marL="342900" indent="-342900">
              <a:buAutoNum type="arabicPeriod"/>
            </a:pPr>
            <a:endParaRPr lang="en-CA" sz="2400" dirty="0" smtClean="0"/>
          </a:p>
          <a:p>
            <a:pPr marL="342900" indent="-342900">
              <a:buAutoNum type="arabicPeriod"/>
            </a:pPr>
            <a:r>
              <a:rPr lang="en-CA" sz="2400" dirty="0" smtClean="0"/>
              <a:t>Sandbox for detailed study</a:t>
            </a:r>
            <a:br>
              <a:rPr lang="en-CA" sz="2400" dirty="0" smtClean="0"/>
            </a:br>
            <a:r>
              <a:rPr lang="en-CA" sz="2400" dirty="0" smtClean="0"/>
              <a:t> </a:t>
            </a:r>
          </a:p>
          <a:p>
            <a:pPr marL="342900" indent="-342900">
              <a:buAutoNum type="arabicPeriod"/>
            </a:pPr>
            <a:r>
              <a:rPr lang="en-CA" sz="2400" dirty="0" smtClean="0"/>
              <a:t>Control of data collection </a:t>
            </a:r>
          </a:p>
          <a:p>
            <a:pPr marL="342900" indent="-342900">
              <a:buAutoNum type="arabicPeriod"/>
            </a:pPr>
            <a:endParaRPr lang="en-CA" sz="2400" dirty="0" smtClean="0"/>
          </a:p>
          <a:p>
            <a:pPr marL="342900" indent="-342900">
              <a:buAutoNum type="arabicPeriod"/>
            </a:pPr>
            <a:r>
              <a:rPr lang="en-CA" sz="2400" dirty="0" smtClean="0"/>
              <a:t>Control of parameters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444208" y="3418260"/>
            <a:ext cx="2150525" cy="1754326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rgbClr val="FFC000"/>
                </a:solidFill>
              </a:rPr>
              <a:t>Monte Carlo – propose move</a:t>
            </a:r>
          </a:p>
          <a:p>
            <a:r>
              <a:rPr lang="en-CA" sz="1200" dirty="0">
                <a:solidFill>
                  <a:srgbClr val="FFC000"/>
                </a:solidFill>
              </a:rPr>
              <a:t> </a:t>
            </a:r>
            <a:r>
              <a:rPr lang="en-CA" sz="1200" dirty="0" smtClean="0">
                <a:solidFill>
                  <a:srgbClr val="FFC000"/>
                </a:solidFill>
              </a:rPr>
              <a:t>    from Pareto distribution</a:t>
            </a:r>
          </a:p>
          <a:p>
            <a:endParaRPr lang="en-CA" sz="1200" dirty="0">
              <a:solidFill>
                <a:srgbClr val="FFC000"/>
              </a:solidFill>
            </a:endParaRPr>
          </a:p>
          <a:p>
            <a:r>
              <a:rPr lang="en-CA" sz="1200" dirty="0" smtClean="0">
                <a:solidFill>
                  <a:srgbClr val="FFC000"/>
                </a:solidFill>
              </a:rPr>
              <a:t>Markov Chain – agent infection</a:t>
            </a:r>
          </a:p>
          <a:p>
            <a:r>
              <a:rPr lang="en-CA" sz="1200" dirty="0">
                <a:solidFill>
                  <a:srgbClr val="FFC000"/>
                </a:solidFill>
              </a:rPr>
              <a:t> </a:t>
            </a:r>
            <a:r>
              <a:rPr lang="en-CA" sz="1200" dirty="0" smtClean="0">
                <a:solidFill>
                  <a:srgbClr val="FFC000"/>
                </a:solidFill>
              </a:rPr>
              <a:t>     function of previous </a:t>
            </a:r>
          </a:p>
          <a:p>
            <a:endParaRPr lang="en-CA" sz="1200" dirty="0">
              <a:solidFill>
                <a:srgbClr val="FFC000"/>
              </a:solidFill>
            </a:endParaRPr>
          </a:p>
          <a:p>
            <a:r>
              <a:rPr lang="en-CA" sz="1200" dirty="0" smtClean="0">
                <a:solidFill>
                  <a:srgbClr val="FFC000"/>
                </a:solidFill>
              </a:rPr>
              <a:t>[MCMC] </a:t>
            </a:r>
            <a:r>
              <a:rPr lang="en-CA" sz="1200" dirty="0" err="1" smtClean="0">
                <a:solidFill>
                  <a:srgbClr val="FFC000"/>
                </a:solidFill>
              </a:rPr>
              <a:t>microSimulation</a:t>
            </a:r>
            <a:endParaRPr lang="en-CA" sz="1200" dirty="0" smtClean="0">
              <a:solidFill>
                <a:srgbClr val="FFC000"/>
              </a:solidFill>
            </a:endParaRPr>
          </a:p>
          <a:p>
            <a:r>
              <a:rPr lang="en-CA" sz="1200" dirty="0">
                <a:solidFill>
                  <a:srgbClr val="FFC000"/>
                </a:solidFill>
              </a:rPr>
              <a:t> </a:t>
            </a:r>
            <a:r>
              <a:rPr lang="en-CA" sz="1200" dirty="0" smtClean="0">
                <a:solidFill>
                  <a:srgbClr val="FFC000"/>
                </a:solidFill>
              </a:rPr>
              <a:t>     smaller population instead</a:t>
            </a:r>
          </a:p>
          <a:p>
            <a:r>
              <a:rPr lang="en-CA" sz="1200" dirty="0">
                <a:solidFill>
                  <a:srgbClr val="FFC000"/>
                </a:solidFill>
              </a:rPr>
              <a:t> </a:t>
            </a:r>
            <a:r>
              <a:rPr lang="en-CA" sz="1200" dirty="0" smtClean="0">
                <a:solidFill>
                  <a:srgbClr val="FFC000"/>
                </a:solidFill>
              </a:rPr>
              <a:t>     of whole</a:t>
            </a:r>
            <a:endParaRPr lang="en-US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59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76" y="1340768"/>
            <a:ext cx="8778743" cy="464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1560" y="466165"/>
            <a:ext cx="7315200" cy="1154097"/>
          </a:xfrm>
        </p:spPr>
        <p:txBody>
          <a:bodyPr/>
          <a:lstStyle/>
          <a:p>
            <a:r>
              <a:rPr lang="en-CA" dirty="0" smtClean="0"/>
              <a:t>Fixed Universe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6175468"/>
            <a:ext cx="5700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>
                <a:solidFill>
                  <a:srgbClr val="FFC000"/>
                </a:solidFill>
              </a:rPr>
              <a:t>Status, controls, console log, visual displays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2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Multiverse Model</a:t>
            </a:r>
            <a:endParaRPr lang="en-C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6624736" cy="50405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18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400</TotalTime>
  <Words>581</Words>
  <Application>Microsoft Office PowerPoint</Application>
  <PresentationFormat>On-screen Show (4:3)</PresentationFormat>
  <Paragraphs>180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Metro</vt:lpstr>
      <vt:lpstr>CovidSIMVL  </vt:lpstr>
      <vt:lpstr>GOALS today</vt:lpstr>
      <vt:lpstr>Challenges we worked on</vt:lpstr>
      <vt:lpstr>Simulation model for Covid-19</vt:lpstr>
      <vt:lpstr>State Changes</vt:lpstr>
      <vt:lpstr>PowerPoint Presentation</vt:lpstr>
      <vt:lpstr>Simulation Model</vt:lpstr>
      <vt:lpstr>Fixed Universe</vt:lpstr>
      <vt:lpstr>The Multiverse Model</vt:lpstr>
      <vt:lpstr>Some Metrics</vt:lpstr>
      <vt:lpstr>PowerPoint Presentation</vt:lpstr>
      <vt:lpstr>PowerPoint Presentation</vt:lpstr>
      <vt:lpstr>PowerPoint Presentation</vt:lpstr>
      <vt:lpstr>PowerPoint Presentation</vt:lpstr>
      <vt:lpstr>projects</vt:lpstr>
      <vt:lpstr>PowerPoint Presentation</vt:lpstr>
      <vt:lpstr>WAVE vs PARTICLE dynamics</vt:lpstr>
      <vt:lpstr>Vaccination schedules</vt:lpstr>
      <vt:lpstr>PowerPoint Presentation</vt:lpstr>
      <vt:lpstr>some next steps in tool development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Ernie</dc:creator>
  <cp:lastModifiedBy>Ernie</cp:lastModifiedBy>
  <cp:revision>29</cp:revision>
  <dcterms:created xsi:type="dcterms:W3CDTF">2021-02-02T17:59:53Z</dcterms:created>
  <dcterms:modified xsi:type="dcterms:W3CDTF">2021-02-12T21:31:22Z</dcterms:modified>
</cp:coreProperties>
</file>