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8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80" r:id="rId22"/>
    <p:sldId id="281" r:id="rId23"/>
    <p:sldId id="279" r:id="rId24"/>
    <p:sldId id="282" r:id="rId25"/>
    <p:sldId id="283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76" autoAdjust="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2241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D6EE-AA2D-1E4C-A04B-9E118EB4BBA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DBB-08E9-E249-8359-637AE243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D6EE-AA2D-1E4C-A04B-9E118EB4BBA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DBB-08E9-E249-8359-637AE243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D6EE-AA2D-1E4C-A04B-9E118EB4BBA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DBB-08E9-E249-8359-637AE243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D6EE-AA2D-1E4C-A04B-9E118EB4BBA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DBB-08E9-E249-8359-637AE243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D6EE-AA2D-1E4C-A04B-9E118EB4BBA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DBB-08E9-E249-8359-637AE243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D6EE-AA2D-1E4C-A04B-9E118EB4BBA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DBB-08E9-E249-8359-637AE243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D6EE-AA2D-1E4C-A04B-9E118EB4BBA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DBB-08E9-E249-8359-637AE243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D6EE-AA2D-1E4C-A04B-9E118EB4BBA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DBB-08E9-E249-8359-637AE243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D6EE-AA2D-1E4C-A04B-9E118EB4BBA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DBB-08E9-E249-8359-637AE243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D6EE-AA2D-1E4C-A04B-9E118EB4BBA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DBB-08E9-E249-8359-637AE243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D6EE-AA2D-1E4C-A04B-9E118EB4BBA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DBB-08E9-E249-8359-637AE243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D6EE-AA2D-1E4C-A04B-9E118EB4BBA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8DDBB-08E9-E249-8359-637AE24392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Anatomy of Two Multiverse Epidemics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682364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Ernie Chang, MD PhD</a:t>
            </a:r>
          </a:p>
          <a:p>
            <a:r>
              <a:rPr lang="en-US" dirty="0" smtClean="0"/>
              <a:t>Victoria, BC</a:t>
            </a:r>
          </a:p>
          <a:p>
            <a:r>
              <a:rPr lang="en-US" dirty="0" smtClean="0"/>
              <a:t>October 21, 2020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046" y="2540000"/>
            <a:ext cx="633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SHOW MULTIVERSE AT THIS POINT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91313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Tools – graphical interface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130562" cy="475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46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Tools – console log</a:t>
            </a:r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89" y="2383693"/>
            <a:ext cx="7225299" cy="180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306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Tools – theta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64" y="1261332"/>
            <a:ext cx="6181119" cy="395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31064" y="5369169"/>
            <a:ext cx="57967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theta is the average number of generations to next transmission in time span</a:t>
            </a:r>
          </a:p>
          <a:p>
            <a:endParaRPr lang="en-CA" sz="1400" dirty="0"/>
          </a:p>
          <a:p>
            <a:r>
              <a:rPr lang="en-CA" sz="1400" dirty="0"/>
              <a:t>t</a:t>
            </a:r>
            <a:r>
              <a:rPr lang="en-CA" sz="1400" dirty="0" smtClean="0"/>
              <a:t>heta-k	when transmissions are 10 or less, use generations to 1</a:t>
            </a:r>
            <a:r>
              <a:rPr lang="en-CA" sz="1400" baseline="30000" dirty="0" smtClean="0"/>
              <a:t>st</a:t>
            </a:r>
            <a:r>
              <a:rPr lang="en-CA" sz="1400" dirty="0" smtClean="0"/>
              <a:t>, 2</a:t>
            </a:r>
            <a:r>
              <a:rPr lang="en-CA" sz="1400" baseline="30000" dirty="0" smtClean="0"/>
              <a:t>nd</a:t>
            </a:r>
            <a:r>
              <a:rPr lang="en-CA" sz="1400" dirty="0" smtClean="0"/>
              <a:t> </a:t>
            </a:r>
            <a:r>
              <a:rPr lang="en-CA" sz="1400" dirty="0" err="1" smtClean="0"/>
              <a:t>etc</a:t>
            </a:r>
            <a:endParaRPr lang="en-CA" sz="1400" dirty="0" smtClean="0"/>
          </a:p>
          <a:p>
            <a:r>
              <a:rPr lang="en-CA" sz="1400" dirty="0" smtClean="0"/>
              <a:t>Theta-%	when transmissions are large, use generations to 10%, 20% </a:t>
            </a:r>
            <a:r>
              <a:rPr lang="en-CA" sz="1400" dirty="0" err="1" smtClean="0"/>
              <a:t>etc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93046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Tools – Transmission Trees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52" y="1524976"/>
            <a:ext cx="8907356" cy="322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6152" y="5056554"/>
            <a:ext cx="696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These are built from the console.log for each trial – this is for Out-of-Box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320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Tools – Q metric</a:t>
            </a:r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33" y="1455860"/>
            <a:ext cx="2985444" cy="250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498" y="1455860"/>
            <a:ext cx="2897507" cy="307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63035" y="4310597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/>
              <a:t>Average Depth</a:t>
            </a:r>
            <a:endParaRPr lang="en-CA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1012092" y="4732215"/>
            <a:ext cx="7220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rapid epidemic has many simultaneous transmitters, hence tree is broad</a:t>
            </a:r>
          </a:p>
          <a:p>
            <a:pPr lvl="1"/>
            <a:r>
              <a:rPr lang="en-CA" dirty="0" smtClean="0"/>
              <a:t>- more leafs, and shallow average depth      			[Leafs/</a:t>
            </a:r>
            <a:r>
              <a:rPr lang="en-CA" dirty="0" err="1" smtClean="0"/>
              <a:t>AvD</a:t>
            </a:r>
            <a:r>
              <a:rPr lang="en-CA" dirty="0" smtClean="0"/>
              <a:t> ++]</a:t>
            </a:r>
          </a:p>
          <a:p>
            <a:r>
              <a:rPr lang="en-CA" dirty="0" smtClean="0"/>
              <a:t>It is rapid, so fewer generations			       			[Gens a </a:t>
            </a:r>
            <a:r>
              <a:rPr lang="en-CA" dirty="0" err="1" smtClean="0"/>
              <a:t>denom</a:t>
            </a:r>
            <a:r>
              <a:rPr lang="en-CA" dirty="0" smtClean="0"/>
              <a:t>]</a:t>
            </a:r>
          </a:p>
          <a:p>
            <a:r>
              <a:rPr lang="en-CA" dirty="0" smtClean="0"/>
              <a:t>It is pervasive, so more distinct transmitters in entire tree	[</a:t>
            </a:r>
            <a:r>
              <a:rPr lang="en-CA" dirty="0" err="1" smtClean="0"/>
              <a:t>NewInf</a:t>
            </a:r>
            <a:r>
              <a:rPr lang="en-CA" dirty="0" smtClean="0"/>
              <a:t>++]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230574" y="4011349"/>
            <a:ext cx="2565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/>
              <a:t>1	3	13	11	4	4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402663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Out-Of-Box Results</a:t>
            </a:r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16" y="1636835"/>
            <a:ext cx="37338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516" y="1699601"/>
            <a:ext cx="3169863" cy="1918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25415" y="4165600"/>
            <a:ext cx="75283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Theta-% values are low in the sense that the average generations between</a:t>
            </a:r>
          </a:p>
          <a:p>
            <a:r>
              <a:rPr lang="en-CA" dirty="0"/>
              <a:t>	</a:t>
            </a:r>
            <a:r>
              <a:rPr lang="en-CA" dirty="0" smtClean="0"/>
              <a:t>infections ranges from 11 in the 10% span to 6 generations in 50% span</a:t>
            </a:r>
          </a:p>
          <a:p>
            <a:r>
              <a:rPr lang="en-CA" dirty="0" smtClean="0"/>
              <a:t>	(in the time to get to 10% infections, every 11 gens will see a new one)</a:t>
            </a:r>
          </a:p>
          <a:p>
            <a:endParaRPr lang="en-CA" dirty="0"/>
          </a:p>
          <a:p>
            <a:r>
              <a:rPr lang="en-CA" dirty="0" smtClean="0"/>
              <a:t>Declining values indicate increasing rate</a:t>
            </a:r>
          </a:p>
          <a:p>
            <a:endParaRPr lang="en-CA" dirty="0"/>
          </a:p>
          <a:p>
            <a:r>
              <a:rPr lang="en-CA" dirty="0" smtClean="0"/>
              <a:t>Decreasing slope leads to hope of extinction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157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Out-of-Box LTC theta</a:t>
            </a:r>
            <a:endParaRPr lang="en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11" y="1817321"/>
            <a:ext cx="14700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36" y="1817321"/>
            <a:ext cx="1633537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923" y="1899750"/>
            <a:ext cx="59436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05923" y="2954215"/>
            <a:ext cx="41662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These values are better than theta for</a:t>
            </a:r>
          </a:p>
          <a:p>
            <a:r>
              <a:rPr lang="en-CA" dirty="0" smtClean="0"/>
              <a:t>    entire Multiverse because other</a:t>
            </a:r>
          </a:p>
          <a:p>
            <a:r>
              <a:rPr lang="en-CA" dirty="0"/>
              <a:t> </a:t>
            </a:r>
            <a:r>
              <a:rPr lang="en-CA" dirty="0" smtClean="0"/>
              <a:t>   transmissions are going on at same time</a:t>
            </a:r>
          </a:p>
          <a:p>
            <a:endParaRPr lang="en-CA" dirty="0"/>
          </a:p>
          <a:p>
            <a:r>
              <a:rPr lang="en-CA" dirty="0" smtClean="0"/>
              <a:t>With console.log, we can quantify the</a:t>
            </a:r>
          </a:p>
          <a:p>
            <a:r>
              <a:rPr lang="en-CA" dirty="0"/>
              <a:t> </a:t>
            </a:r>
            <a:r>
              <a:rPr lang="en-CA" dirty="0" smtClean="0"/>
              <a:t>   relative risks in each space based on</a:t>
            </a:r>
          </a:p>
          <a:p>
            <a:r>
              <a:rPr lang="en-CA" dirty="0"/>
              <a:t> </a:t>
            </a:r>
            <a:r>
              <a:rPr lang="en-CA" dirty="0" smtClean="0"/>
              <a:t>   simulations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02311" y="5470770"/>
            <a:ext cx="733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CAVEAT: these are stochastic simulations, so the law of large numbers would</a:t>
            </a:r>
          </a:p>
          <a:p>
            <a:r>
              <a:rPr lang="en-CA" dirty="0"/>
              <a:t> </a:t>
            </a:r>
            <a:r>
              <a:rPr lang="en-CA" dirty="0" smtClean="0"/>
              <a:t>    rule that many runs need to be taken to get the “real”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256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Out-of-Box HOME theta</a:t>
            </a:r>
            <a:endParaRPr lang="en-C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72" y="1751746"/>
            <a:ext cx="3033590" cy="268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55661" y="1661869"/>
            <a:ext cx="38175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There are 14 U8 (HOME) transmissions</a:t>
            </a:r>
          </a:p>
          <a:p>
            <a:r>
              <a:rPr lang="en-CA" dirty="0" smtClean="0"/>
              <a:t>	theta-1 = 23</a:t>
            </a:r>
          </a:p>
          <a:p>
            <a:r>
              <a:rPr lang="en-CA" dirty="0"/>
              <a:t>	</a:t>
            </a:r>
            <a:r>
              <a:rPr lang="en-CA" dirty="0" smtClean="0"/>
              <a:t>theta-2 = 23.5</a:t>
            </a:r>
          </a:p>
          <a:p>
            <a:r>
              <a:rPr lang="en-CA" dirty="0"/>
              <a:t>	</a:t>
            </a:r>
            <a:r>
              <a:rPr lang="en-CA" dirty="0" smtClean="0"/>
              <a:t>theta-3 = 30.3</a:t>
            </a:r>
          </a:p>
          <a:p>
            <a:r>
              <a:rPr lang="en-CA" dirty="0" smtClean="0"/>
              <a:t>	theta-5 = 30</a:t>
            </a:r>
          </a:p>
          <a:p>
            <a:r>
              <a:rPr lang="en-CA" dirty="0"/>
              <a:t>	</a:t>
            </a:r>
            <a:r>
              <a:rPr lang="en-CA" dirty="0" smtClean="0"/>
              <a:t>theta-9 = 58</a:t>
            </a:r>
          </a:p>
          <a:p>
            <a:endParaRPr lang="en-CA" dirty="0"/>
          </a:p>
          <a:p>
            <a:r>
              <a:rPr lang="en-CA" dirty="0" smtClean="0"/>
              <a:t>For Bar (U7) they are</a:t>
            </a:r>
          </a:p>
          <a:p>
            <a:r>
              <a:rPr lang="en-CA" dirty="0"/>
              <a:t>	</a:t>
            </a:r>
            <a:r>
              <a:rPr lang="en-CA" dirty="0" smtClean="0"/>
              <a:t>theta-1 = 164</a:t>
            </a:r>
          </a:p>
          <a:p>
            <a:r>
              <a:rPr lang="en-CA" dirty="0"/>
              <a:t>	</a:t>
            </a:r>
            <a:r>
              <a:rPr lang="en-CA" dirty="0" smtClean="0"/>
              <a:t>theta-2 = 126</a:t>
            </a:r>
          </a:p>
          <a:p>
            <a:r>
              <a:rPr lang="en-CA" dirty="0"/>
              <a:t>	</a:t>
            </a:r>
            <a:r>
              <a:rPr lang="en-CA" dirty="0" smtClean="0"/>
              <a:t>theta-3 = 94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404338"/>
            <a:ext cx="6177717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We see that theta appears to be a good </a:t>
            </a:r>
            <a:r>
              <a:rPr lang="en-CA" dirty="0"/>
              <a:t>estimator of </a:t>
            </a:r>
            <a:endParaRPr lang="en-CA" dirty="0" smtClean="0"/>
          </a:p>
          <a:p>
            <a:r>
              <a:rPr lang="en-CA" dirty="0" smtClean="0"/>
              <a:t>the intensity and risk of transmissions within component spaces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34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Out-of-Box Q values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52" y="1524975"/>
            <a:ext cx="7881348" cy="285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0" y="4653084"/>
            <a:ext cx="1300163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5291" y="4598225"/>
            <a:ext cx="5580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These are the calculated Q-values for these trees.</a:t>
            </a:r>
          </a:p>
          <a:p>
            <a:endParaRPr lang="en-CA" dirty="0"/>
          </a:p>
          <a:p>
            <a:r>
              <a:rPr lang="en-CA" dirty="0" smtClean="0"/>
              <a:t>If we consider them as first descendants of a single TREE, </a:t>
            </a:r>
          </a:p>
          <a:p>
            <a:r>
              <a:rPr lang="en-CA" dirty="0"/>
              <a:t> </a:t>
            </a:r>
            <a:r>
              <a:rPr lang="en-CA" dirty="0" smtClean="0"/>
              <a:t>	its Q-value is </a:t>
            </a:r>
            <a:r>
              <a:rPr lang="en-CA" u="sng" dirty="0" smtClean="0"/>
              <a:t>159.64</a:t>
            </a:r>
            <a:r>
              <a:rPr lang="en-CA" dirty="0" smtClean="0"/>
              <a:t>, over total of 683 generations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006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Multiverse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417638"/>
            <a:ext cx="5684642" cy="480536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Out-of-Box </a:t>
            </a:r>
            <a:r>
              <a:rPr lang="en-CA" dirty="0" err="1" smtClean="0"/>
              <a:t>Precedences</a:t>
            </a:r>
            <a:endParaRPr lang="en-CA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15" y="1515696"/>
            <a:ext cx="27003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5723" y="4868985"/>
            <a:ext cx="66400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These are velocities and counts of agents in their viral states in successive generations as</a:t>
            </a:r>
          </a:p>
          <a:p>
            <a:r>
              <a:rPr lang="en-CA" sz="1400" dirty="0"/>
              <a:t>	</a:t>
            </a:r>
            <a:r>
              <a:rPr lang="en-CA" sz="1400" dirty="0" smtClean="0"/>
              <a:t> agents come and go</a:t>
            </a:r>
          </a:p>
          <a:p>
            <a:endParaRPr lang="en-CA" sz="1400" dirty="0"/>
          </a:p>
          <a:p>
            <a:r>
              <a:rPr lang="en-CA" sz="1400" dirty="0" smtClean="0"/>
              <a:t>In the left-most charts, U7 clearly lags LTC and HOME</a:t>
            </a:r>
          </a:p>
          <a:p>
            <a:r>
              <a:rPr lang="en-CA" sz="1400" dirty="0" smtClean="0"/>
              <a:t>In the right SEIR charts, U8 HOME stays at constant peak as a prolonged plateau, while</a:t>
            </a:r>
          </a:p>
          <a:p>
            <a:r>
              <a:rPr lang="en-CA" sz="1400" dirty="0"/>
              <a:t>	</a:t>
            </a:r>
            <a:r>
              <a:rPr lang="en-CA" sz="1400" dirty="0" smtClean="0"/>
              <a:t>LTC follows a classical peak at day 20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10" y="1702715"/>
            <a:ext cx="3776412" cy="3166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323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Two Trials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241062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Out-of-Box</a:t>
            </a:r>
          </a:p>
          <a:p>
            <a:pPr lvl="1"/>
            <a:r>
              <a:rPr lang="en-CA" sz="2000" dirty="0" smtClean="0"/>
              <a:t>9 survivors</a:t>
            </a:r>
          </a:p>
          <a:p>
            <a:pPr lvl="1"/>
            <a:r>
              <a:rPr lang="en-CA" sz="2000" dirty="0" smtClean="0"/>
              <a:t>self-extinguish</a:t>
            </a:r>
          </a:p>
          <a:p>
            <a:pPr lvl="1"/>
            <a:r>
              <a:rPr lang="en-CA" sz="2000" dirty="0" smtClean="0"/>
              <a:t>last transmission gen 683</a:t>
            </a:r>
          </a:p>
          <a:p>
            <a:pPr lvl="1"/>
            <a:r>
              <a:rPr lang="en-CA" sz="2000" dirty="0" smtClean="0"/>
              <a:t>Theta overall</a:t>
            </a:r>
          </a:p>
          <a:p>
            <a:pPr lvl="2"/>
            <a:r>
              <a:rPr lang="en-CA" sz="1600" dirty="0" smtClean="0"/>
              <a:t>Theta-10%		11.20</a:t>
            </a:r>
          </a:p>
          <a:p>
            <a:pPr lvl="2"/>
            <a:r>
              <a:rPr lang="en-CA" sz="1600" dirty="0" smtClean="0"/>
              <a:t>Theta-30%		  7.03</a:t>
            </a:r>
          </a:p>
          <a:p>
            <a:pPr lvl="2"/>
            <a:r>
              <a:rPr lang="en-CA" sz="1600" dirty="0" smtClean="0"/>
              <a:t>Theta-50%		  6.02</a:t>
            </a:r>
            <a:endParaRPr lang="en-CA" sz="1600" dirty="0"/>
          </a:p>
          <a:p>
            <a:pPr lvl="1"/>
            <a:r>
              <a:rPr lang="en-CA" dirty="0" smtClean="0"/>
              <a:t>Component theta’s	next slide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9102"/>
            <a:ext cx="4038600" cy="2121022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HOME Weighted</a:t>
            </a:r>
          </a:p>
          <a:p>
            <a:pPr lvl="1"/>
            <a:r>
              <a:rPr lang="en-CA" sz="2000" dirty="0" smtClean="0"/>
              <a:t>1 survivor</a:t>
            </a:r>
          </a:p>
          <a:p>
            <a:pPr lvl="1"/>
            <a:r>
              <a:rPr lang="en-CA" sz="2000" dirty="0" smtClean="0"/>
              <a:t>self-extinguish</a:t>
            </a:r>
          </a:p>
          <a:p>
            <a:pPr lvl="1"/>
            <a:r>
              <a:rPr lang="en-CA" sz="2000" dirty="0"/>
              <a:t>l</a:t>
            </a:r>
            <a:r>
              <a:rPr lang="en-CA" sz="2000" dirty="0" smtClean="0"/>
              <a:t>ast transmission gen 486</a:t>
            </a:r>
          </a:p>
          <a:p>
            <a:pPr lvl="1"/>
            <a:r>
              <a:rPr lang="en-CA" sz="2000" dirty="0" smtClean="0"/>
              <a:t>Theta Overall</a:t>
            </a:r>
          </a:p>
          <a:p>
            <a:pPr lvl="2"/>
            <a:r>
              <a:rPr lang="en-CA" sz="1600" dirty="0" smtClean="0"/>
              <a:t>Theta-10%		10.6</a:t>
            </a:r>
          </a:p>
          <a:p>
            <a:pPr lvl="2"/>
            <a:r>
              <a:rPr lang="en-CA" sz="1600" dirty="0" smtClean="0"/>
              <a:t>Theta-30%		  7.5</a:t>
            </a:r>
          </a:p>
          <a:p>
            <a:pPr lvl="2"/>
            <a:r>
              <a:rPr lang="en-CA" sz="1600" dirty="0" smtClean="0"/>
              <a:t>Theta-50%		  6.90</a:t>
            </a:r>
          </a:p>
          <a:p>
            <a:pPr lvl="1"/>
            <a:r>
              <a:rPr lang="en-CA" dirty="0" smtClean="0"/>
              <a:t>Component theta’s 	next slide</a:t>
            </a:r>
            <a:endParaRPr lang="en-C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35" y="4489939"/>
            <a:ext cx="195103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7169" y="3966309"/>
            <a:ext cx="98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 smtClean="0"/>
              <a:t>Q values</a:t>
            </a:r>
            <a:endParaRPr lang="en-CA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548184" y="4095262"/>
            <a:ext cx="5096332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 smtClean="0"/>
              <a:t>The HOME-weighted component trees are more aggressive</a:t>
            </a:r>
          </a:p>
          <a:p>
            <a:r>
              <a:rPr lang="en-CA" sz="1400" dirty="0" smtClean="0"/>
              <a:t>	in Roots 10, 11 and 13 while </a:t>
            </a:r>
            <a:r>
              <a:rPr lang="en-CA" sz="1400" dirty="0" err="1" smtClean="0"/>
              <a:t>OutOfBox’s</a:t>
            </a:r>
            <a:r>
              <a:rPr lang="en-CA" sz="1400" dirty="0" smtClean="0"/>
              <a:t> Root 12 is more</a:t>
            </a:r>
          </a:p>
          <a:p>
            <a:endParaRPr lang="en-CA" sz="1400" dirty="0" smtClean="0"/>
          </a:p>
          <a:p>
            <a:r>
              <a:rPr lang="en-CA" sz="1400" dirty="0" smtClean="0"/>
              <a:t>Recall there are stochastic influences at play</a:t>
            </a:r>
          </a:p>
          <a:p>
            <a:endParaRPr lang="en-CA" sz="1400" dirty="0"/>
          </a:p>
          <a:p>
            <a:r>
              <a:rPr lang="en-CA" sz="1400" dirty="0" smtClean="0"/>
              <a:t>The overall TREEs are dramatically different, though with HOME </a:t>
            </a:r>
            <a:r>
              <a:rPr lang="en-CA" sz="1400" dirty="0" err="1" smtClean="0"/>
              <a:t>Wt</a:t>
            </a:r>
            <a:endParaRPr lang="en-CA" sz="1400" dirty="0" smtClean="0"/>
          </a:p>
          <a:p>
            <a:r>
              <a:rPr lang="en-CA" sz="1400" dirty="0"/>
              <a:t>	</a:t>
            </a:r>
            <a:r>
              <a:rPr lang="en-CA" sz="1400" dirty="0" smtClean="0"/>
              <a:t>being more aggressive at 339 compared to 159</a:t>
            </a:r>
          </a:p>
          <a:p>
            <a:endParaRPr lang="en-CA" sz="1400" dirty="0"/>
          </a:p>
          <a:p>
            <a:r>
              <a:rPr lang="en-CA" sz="1400" dirty="0" smtClean="0"/>
              <a:t>This is reflective of the differences in generations, 486 to 683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3999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7" y="1417639"/>
            <a:ext cx="4797263" cy="147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25815" y="1375509"/>
            <a:ext cx="1383323" cy="8128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Two Trials – theta values</a:t>
            </a:r>
            <a:endParaRPr lang="en-CA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7" y="3058747"/>
            <a:ext cx="4797265" cy="134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73321" y="1304165"/>
            <a:ext cx="15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OutOfBox</a:t>
            </a:r>
            <a:r>
              <a:rPr lang="en-CA" dirty="0" smtClean="0"/>
              <a:t> Trial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904582" y="2945424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HOMEWeighted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346898" y="2976195"/>
            <a:ext cx="1341155" cy="749301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937846" y="4872892"/>
            <a:ext cx="6553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1200" dirty="0" smtClean="0"/>
              <a:t>The U6 and U8 thetas in </a:t>
            </a:r>
            <a:r>
              <a:rPr lang="en-CA" sz="1200" dirty="0" err="1" smtClean="0"/>
              <a:t>OutOfBox</a:t>
            </a:r>
            <a:r>
              <a:rPr lang="en-CA" sz="1200" dirty="0" smtClean="0"/>
              <a:t> are roughly equivalent</a:t>
            </a:r>
          </a:p>
          <a:p>
            <a:pPr marL="342900" indent="-342900">
              <a:buAutoNum type="arabicPeriod"/>
            </a:pPr>
            <a:r>
              <a:rPr lang="en-CA" sz="1200" dirty="0" smtClean="0"/>
              <a:t>The school Universes are hardly engaged in these trials</a:t>
            </a:r>
          </a:p>
          <a:p>
            <a:pPr marL="342900" indent="-342900">
              <a:buAutoNum type="arabicPeriod"/>
            </a:pPr>
            <a:r>
              <a:rPr lang="en-CA" sz="1200" dirty="0"/>
              <a:t>The U6 and U8 thetas in </a:t>
            </a:r>
            <a:r>
              <a:rPr lang="en-CA" sz="1200" dirty="0" err="1"/>
              <a:t>HOMEWeighted</a:t>
            </a:r>
            <a:r>
              <a:rPr lang="en-CA" sz="1200" dirty="0"/>
              <a:t> are dramatically </a:t>
            </a:r>
            <a:r>
              <a:rPr lang="en-CA" sz="1200" dirty="0" smtClean="0"/>
              <a:t>different with </a:t>
            </a:r>
            <a:r>
              <a:rPr lang="en-CA" sz="1200" dirty="0"/>
              <a:t>U8 (HOME) being much </a:t>
            </a:r>
            <a:endParaRPr lang="en-CA" sz="1200" dirty="0" smtClean="0"/>
          </a:p>
          <a:p>
            <a:pPr lvl="2"/>
            <a:r>
              <a:rPr lang="en-CA" sz="1200" dirty="0" smtClean="0"/>
              <a:t>riskier </a:t>
            </a:r>
            <a:r>
              <a:rPr lang="en-CA" sz="1200" dirty="0"/>
              <a:t>(lower gens between)</a:t>
            </a:r>
          </a:p>
          <a:p>
            <a:pPr marL="342900" indent="-342900">
              <a:buAutoNum type="arabicPeriod"/>
            </a:pPr>
            <a:r>
              <a:rPr lang="en-CA" sz="1200" dirty="0" smtClean="0"/>
              <a:t>The U6 values are relatively conserved in both trials, despite the </a:t>
            </a:r>
            <a:r>
              <a:rPr lang="en-CA" sz="1200" dirty="0" err="1" smtClean="0"/>
              <a:t>effortto</a:t>
            </a:r>
            <a:r>
              <a:rPr lang="en-CA" sz="1200" dirty="0" smtClean="0"/>
              <a:t> reduce mF. This tells us </a:t>
            </a:r>
          </a:p>
          <a:p>
            <a:pPr lvl="2"/>
            <a:r>
              <a:rPr lang="en-CA" sz="1200" dirty="0" smtClean="0"/>
              <a:t>that population density is primary.</a:t>
            </a:r>
          </a:p>
        </p:txBody>
      </p:sp>
    </p:spTree>
    <p:extLst>
      <p:ext uri="{BB962C8B-B14F-4D97-AF65-F5344CB8AC3E}">
        <p14:creationId xmlns:p14="http://schemas.microsoft.com/office/powerpoint/2010/main" val="3672793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Two Trials – Precedence</a:t>
            </a:r>
            <a:endParaRPr lang="en-CA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3" y="1282945"/>
            <a:ext cx="2095304" cy="257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181" y="1317991"/>
            <a:ext cx="2236787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3" y="4332777"/>
            <a:ext cx="2432050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934" y="4341507"/>
            <a:ext cx="220662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51107" y="3894021"/>
            <a:ext cx="417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   </a:t>
            </a:r>
            <a:r>
              <a:rPr lang="en-CA" dirty="0" err="1" smtClean="0"/>
              <a:t>OutOfBox</a:t>
            </a:r>
            <a:r>
              <a:rPr lang="en-CA" dirty="0" smtClean="0"/>
              <a:t>		</a:t>
            </a:r>
            <a:r>
              <a:rPr lang="en-CA" dirty="0"/>
              <a:t> </a:t>
            </a:r>
            <a:r>
              <a:rPr lang="en-CA" dirty="0" smtClean="0"/>
              <a:t>           </a:t>
            </a:r>
            <a:r>
              <a:rPr lang="en-CA" dirty="0" err="1" smtClean="0"/>
              <a:t>HOMEWeighted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728676" y="5455836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LTC in </a:t>
            </a:r>
            <a:r>
              <a:rPr lang="en-CA" dirty="0" err="1" smtClean="0"/>
              <a:t>HOMEWeighted</a:t>
            </a:r>
            <a:endParaRPr lang="en-CA" dirty="0" smtClean="0"/>
          </a:p>
          <a:p>
            <a:r>
              <a:rPr lang="en-CA" dirty="0" smtClean="0"/>
              <a:t>lags behind U8 (HOME)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580185" y="2182690"/>
            <a:ext cx="283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U7 in </a:t>
            </a:r>
            <a:r>
              <a:rPr lang="en-CA" dirty="0" err="1" smtClean="0"/>
              <a:t>OutOfBox</a:t>
            </a:r>
            <a:r>
              <a:rPr lang="en-CA" dirty="0" smtClean="0"/>
              <a:t> lags,</a:t>
            </a:r>
          </a:p>
          <a:p>
            <a:r>
              <a:rPr lang="en-CA" dirty="0" smtClean="0"/>
              <a:t>U8 in </a:t>
            </a:r>
            <a:r>
              <a:rPr lang="en-CA" dirty="0" err="1" smtClean="0"/>
              <a:t>HOMEWeighted</a:t>
            </a:r>
            <a:r>
              <a:rPr lang="en-CA" dirty="0" smtClean="0"/>
              <a:t> leads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1013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Two Trials - Incidences</a:t>
            </a:r>
            <a:endParaRPr lang="en-CA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65" y="1622303"/>
            <a:ext cx="7813786" cy="332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4565" y="5193323"/>
            <a:ext cx="333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As expected, in </a:t>
            </a:r>
            <a:r>
              <a:rPr lang="en-CA" dirty="0" err="1" smtClean="0"/>
              <a:t>OutOfBox</a:t>
            </a:r>
            <a:r>
              <a:rPr lang="en-CA" dirty="0" smtClean="0"/>
              <a:t>, the LTC leads HOME increasingly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786924" y="5193323"/>
            <a:ext cx="3858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As expected by biasing the parameters,</a:t>
            </a:r>
          </a:p>
          <a:p>
            <a:r>
              <a:rPr lang="en-CA" dirty="0" smtClean="0"/>
              <a:t>HOME dominates the incidence of</a:t>
            </a:r>
          </a:p>
          <a:p>
            <a:r>
              <a:rPr lang="en-CA" dirty="0" smtClean="0"/>
              <a:t>transmissions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3145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</a:t>
            </a:r>
            <a:r>
              <a:rPr lang="en-CA" dirty="0" smtClean="0"/>
              <a:t>imulation of interacting populations and spaces gave metrics of:</a:t>
            </a:r>
          </a:p>
          <a:p>
            <a:r>
              <a:rPr lang="en-CA" dirty="0" smtClean="0"/>
              <a:t>INTENSITY and PROGRESSION of two systems</a:t>
            </a:r>
          </a:p>
          <a:p>
            <a:r>
              <a:rPr lang="en-CA" dirty="0" smtClean="0"/>
              <a:t>Component contributions to the overall pandemics in:</a:t>
            </a:r>
          </a:p>
          <a:p>
            <a:pPr lvl="1"/>
            <a:r>
              <a:rPr lang="en-CA" dirty="0" smtClean="0"/>
              <a:t>Theta average times between transmissions</a:t>
            </a:r>
          </a:p>
          <a:p>
            <a:pPr lvl="1"/>
            <a:r>
              <a:rPr lang="en-CA" dirty="0" smtClean="0"/>
              <a:t>Q efficiency of Transmission Trees</a:t>
            </a:r>
          </a:p>
          <a:p>
            <a:pPr lvl="1"/>
            <a:r>
              <a:rPr lang="en-CA" dirty="0" smtClean="0"/>
              <a:t>Precedence and incidence measures of activity </a:t>
            </a:r>
          </a:p>
        </p:txBody>
      </p:sp>
    </p:spTree>
    <p:extLst>
      <p:ext uri="{BB962C8B-B14F-4D97-AF65-F5344CB8AC3E}">
        <p14:creationId xmlns:p14="http://schemas.microsoft.com/office/powerpoint/2010/main" val="4169910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The reason to simulate is first to understand</a:t>
            </a:r>
          </a:p>
          <a:p>
            <a:pPr lvl="1"/>
            <a:r>
              <a:rPr lang="en-CA" dirty="0" smtClean="0"/>
              <a:t>the dynamics of a complex system</a:t>
            </a:r>
          </a:p>
          <a:p>
            <a:pPr lvl="1"/>
            <a:r>
              <a:rPr lang="en-CA" dirty="0"/>
              <a:t>t</a:t>
            </a:r>
            <a:r>
              <a:rPr lang="en-CA" dirty="0" smtClean="0"/>
              <a:t>he interactions and relative functions of components</a:t>
            </a:r>
          </a:p>
          <a:p>
            <a:pPr lvl="1"/>
            <a:r>
              <a:rPr lang="en-CA" dirty="0" smtClean="0"/>
              <a:t>the progression as influenced by various parts</a:t>
            </a:r>
          </a:p>
          <a:p>
            <a:r>
              <a:rPr lang="en-CA" dirty="0" smtClean="0"/>
              <a:t>From this, it may be possible to make predictions</a:t>
            </a:r>
          </a:p>
          <a:p>
            <a:r>
              <a:rPr lang="en-CA" dirty="0" smtClean="0"/>
              <a:t>In </a:t>
            </a:r>
            <a:r>
              <a:rPr lang="en-CA" dirty="0" err="1" smtClean="0"/>
              <a:t>Covid</a:t>
            </a:r>
            <a:r>
              <a:rPr lang="en-CA" dirty="0" smtClean="0"/>
              <a:t> epidemics, we only partial glimpses of the internal dynamics of the present real</a:t>
            </a:r>
          </a:p>
          <a:p>
            <a:r>
              <a:rPr lang="en-CA" dirty="0"/>
              <a:t>I</a:t>
            </a:r>
            <a:r>
              <a:rPr lang="en-CA" dirty="0" smtClean="0"/>
              <a:t>n simulations, we see the  details of many possible epidemic configurations</a:t>
            </a:r>
          </a:p>
          <a:p>
            <a:r>
              <a:rPr lang="en-CA" dirty="0" smtClean="0"/>
              <a:t>To counter the contagion, we must first truly understand 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942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4430" y="2243577"/>
            <a:ext cx="55411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/>
              <a:t>Students 3 x 10 in groups A, B, C</a:t>
            </a:r>
          </a:p>
          <a:p>
            <a:pPr lvl="0"/>
            <a:r>
              <a:rPr lang="en-CA" dirty="0"/>
              <a:t>Teachers 6</a:t>
            </a:r>
          </a:p>
          <a:p>
            <a:pPr lvl="0"/>
            <a:r>
              <a:rPr lang="en-CA" dirty="0"/>
              <a:t>Grandparents 7</a:t>
            </a:r>
          </a:p>
          <a:p>
            <a:pPr lvl="0"/>
            <a:r>
              <a:rPr lang="en-CA" dirty="0"/>
              <a:t>LTC residents 28 of which 10 are associated with families</a:t>
            </a:r>
          </a:p>
          <a:p>
            <a:pPr lvl="0"/>
            <a:r>
              <a:rPr lang="en-CA" dirty="0"/>
              <a:t>LTC staff 14</a:t>
            </a:r>
          </a:p>
          <a:p>
            <a:pPr lvl="0"/>
            <a:r>
              <a:rPr lang="en-CA" dirty="0"/>
              <a:t>High-mingle site (Bar) staff 10</a:t>
            </a:r>
          </a:p>
          <a:p>
            <a:pPr lvl="0"/>
            <a:r>
              <a:rPr lang="en-CA" dirty="0"/>
              <a:t>Spouse community work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Structure</a:t>
            </a:r>
            <a:endParaRPr lang="en-US" dirty="0"/>
          </a:p>
        </p:txBody>
      </p:sp>
      <p:pic>
        <p:nvPicPr>
          <p:cNvPr id="7" name="Picture 6" descr="Screen Shot 2020-10-21 at 8.51.55 AM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99585" y="1466849"/>
            <a:ext cx="8216200" cy="48479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77" y="1624502"/>
            <a:ext cx="7356642" cy="401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39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6" y="1770185"/>
            <a:ext cx="8246584" cy="285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42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46" y="555442"/>
            <a:ext cx="8229600" cy="56160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Population.csv Definitions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784" y="1366471"/>
            <a:ext cx="4771293" cy="504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38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Two Trials - Parameters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Out-of-B0x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475279"/>
          </a:xfrm>
        </p:spPr>
        <p:txBody>
          <a:bodyPr/>
          <a:lstStyle/>
          <a:p>
            <a:r>
              <a:rPr lang="en-CA" dirty="0" smtClean="0"/>
              <a:t>Hazard Ratio 5</a:t>
            </a:r>
          </a:p>
          <a:p>
            <a:r>
              <a:rPr lang="en-CA" dirty="0" smtClean="0"/>
              <a:t>Agent mF common .</a:t>
            </a:r>
            <a:r>
              <a:rPr lang="en-CA" dirty="0" err="1" smtClean="0"/>
              <a:t>csv</a:t>
            </a:r>
            <a:endParaRPr lang="en-CA" dirty="0" smtClean="0"/>
          </a:p>
          <a:p>
            <a:r>
              <a:rPr lang="en-CA" dirty="0" smtClean="0"/>
              <a:t>Universe </a:t>
            </a:r>
            <a:r>
              <a:rPr lang="en-CA" dirty="0" err="1" smtClean="0"/>
              <a:t>mFs</a:t>
            </a:r>
            <a:r>
              <a:rPr lang="en-CA" dirty="0" smtClean="0"/>
              <a:t> all 10			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HOME Weighted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592510"/>
          </a:xfrm>
        </p:spPr>
        <p:txBody>
          <a:bodyPr/>
          <a:lstStyle/>
          <a:p>
            <a:r>
              <a:rPr lang="en-CA" dirty="0" smtClean="0"/>
              <a:t>Hazard Ratio 5</a:t>
            </a:r>
          </a:p>
          <a:p>
            <a:r>
              <a:rPr lang="en-CA" dirty="0" smtClean="0"/>
              <a:t>Agent mF common .</a:t>
            </a:r>
            <a:r>
              <a:rPr lang="en-CA" dirty="0" err="1" smtClean="0"/>
              <a:t>csv</a:t>
            </a:r>
            <a:endParaRPr lang="en-CA" dirty="0" smtClean="0"/>
          </a:p>
          <a:p>
            <a:r>
              <a:rPr lang="en-CA" dirty="0" smtClean="0"/>
              <a:t>Universe mF</a:t>
            </a:r>
          </a:p>
          <a:p>
            <a:pPr lvl="1"/>
            <a:r>
              <a:rPr lang="en-CA" dirty="0" smtClean="0"/>
              <a:t>U6 (LTC)		  0.1</a:t>
            </a:r>
          </a:p>
          <a:p>
            <a:pPr lvl="1"/>
            <a:r>
              <a:rPr lang="en-CA" dirty="0" smtClean="0"/>
              <a:t>U7 (bar)		80</a:t>
            </a:r>
          </a:p>
          <a:p>
            <a:pPr lvl="1"/>
            <a:r>
              <a:rPr lang="en-CA" dirty="0" smtClean="0"/>
              <a:t>U8 (HOME)	80</a:t>
            </a:r>
            <a:endParaRPr lang="en-CA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31" y="4894018"/>
            <a:ext cx="4697999" cy="10730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21323" y="4268095"/>
            <a:ext cx="21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INITIAL CONDITIONS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57667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Two Trials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057400"/>
          </a:xfrm>
        </p:spPr>
        <p:txBody>
          <a:bodyPr/>
          <a:lstStyle/>
          <a:p>
            <a:r>
              <a:rPr lang="en-CA" dirty="0" smtClean="0"/>
              <a:t>Out-of-Box</a:t>
            </a:r>
          </a:p>
          <a:p>
            <a:pPr lvl="1"/>
            <a:r>
              <a:rPr lang="en-CA" sz="2000" dirty="0" smtClean="0"/>
              <a:t>9 survivors</a:t>
            </a:r>
          </a:p>
          <a:p>
            <a:pPr lvl="1"/>
            <a:r>
              <a:rPr lang="en-CA" sz="2000" dirty="0" smtClean="0"/>
              <a:t>self-extinguish</a:t>
            </a:r>
          </a:p>
          <a:p>
            <a:pPr lvl="1"/>
            <a:r>
              <a:rPr lang="en-CA" sz="2000" dirty="0" smtClean="0"/>
              <a:t>last transmission gen 683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9102"/>
            <a:ext cx="4038600" cy="2121022"/>
          </a:xfrm>
        </p:spPr>
        <p:txBody>
          <a:bodyPr/>
          <a:lstStyle/>
          <a:p>
            <a:r>
              <a:rPr lang="en-CA" dirty="0" smtClean="0"/>
              <a:t>HOME Weighted</a:t>
            </a:r>
          </a:p>
          <a:p>
            <a:pPr lvl="1"/>
            <a:r>
              <a:rPr lang="en-CA" sz="2000" dirty="0" smtClean="0"/>
              <a:t>1 survivor</a:t>
            </a:r>
          </a:p>
          <a:p>
            <a:pPr lvl="1"/>
            <a:r>
              <a:rPr lang="en-CA" sz="2000" dirty="0" smtClean="0"/>
              <a:t>self-extinguish</a:t>
            </a:r>
          </a:p>
          <a:p>
            <a:pPr lvl="1"/>
            <a:r>
              <a:rPr lang="en-CA" sz="2000" dirty="0"/>
              <a:t>l</a:t>
            </a:r>
            <a:r>
              <a:rPr lang="en-CA" sz="2000" dirty="0" smtClean="0"/>
              <a:t>ast transmission gen 486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4454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638</Words>
  <Application>Microsoft Office PowerPoint</Application>
  <PresentationFormat>On-screen Show (4:3)</PresentationFormat>
  <Paragraphs>165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The Anatomy of Two Multiverse Epidemics </vt:lpstr>
      <vt:lpstr>Multiverse Structure</vt:lpstr>
      <vt:lpstr>Population Structure</vt:lpstr>
      <vt:lpstr>Population Structure</vt:lpstr>
      <vt:lpstr>Family Structure</vt:lpstr>
      <vt:lpstr>Schedule</vt:lpstr>
      <vt:lpstr>Population.csv Definitions</vt:lpstr>
      <vt:lpstr>Two Trials - Parameters</vt:lpstr>
      <vt:lpstr>Two Trials</vt:lpstr>
      <vt:lpstr>PowerPoint Presentation</vt:lpstr>
      <vt:lpstr>Tools – graphical interface</vt:lpstr>
      <vt:lpstr>Tools – console log</vt:lpstr>
      <vt:lpstr>Tools – theta</vt:lpstr>
      <vt:lpstr>Tools – Transmission Trees</vt:lpstr>
      <vt:lpstr>Tools – Q metric</vt:lpstr>
      <vt:lpstr>Out-Of-Box Results</vt:lpstr>
      <vt:lpstr>Out-of-Box LTC theta</vt:lpstr>
      <vt:lpstr>Out-of-Box HOME theta</vt:lpstr>
      <vt:lpstr>Out-of-Box Q values</vt:lpstr>
      <vt:lpstr>Out-of-Box Precedences</vt:lpstr>
      <vt:lpstr>Two Trials</vt:lpstr>
      <vt:lpstr>Two Trials – theta values</vt:lpstr>
      <vt:lpstr>Two Trials – Precedence</vt:lpstr>
      <vt:lpstr>Two Trials - Incidences</vt:lpstr>
      <vt:lpstr>SUMMARY</vt:lpstr>
      <vt:lpstr>CONCLUSION</vt:lpstr>
    </vt:vector>
  </TitlesOfParts>
  <Company>Witty's Lagoon Deconstruction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Anatomy of Two Multiverse Epidemics</dc:title>
  <dc:creator>Anomalocaris</dc:creator>
  <cp:lastModifiedBy>Ernie Chang</cp:lastModifiedBy>
  <cp:revision>19</cp:revision>
  <dcterms:created xsi:type="dcterms:W3CDTF">2020-10-21T15:42:00Z</dcterms:created>
  <dcterms:modified xsi:type="dcterms:W3CDTF">2020-10-21T18:52:22Z</dcterms:modified>
</cp:coreProperties>
</file>