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8" r:id="rId8"/>
    <p:sldId id="264" r:id="rId9"/>
    <p:sldId id="266" r:id="rId10"/>
    <p:sldId id="269" r:id="rId11"/>
    <p:sldId id="265" r:id="rId12"/>
    <p:sldId id="270" r:id="rId13"/>
    <p:sldId id="272" r:id="rId14"/>
    <p:sldId id="273" r:id="rId15"/>
    <p:sldId id="275" r:id="rId16"/>
    <p:sldId id="271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7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69A757-069D-4F05-84D0-45A88CE18FD9}" type="datetimeFigureOut">
              <a:rPr lang="en-CA" smtClean="0"/>
              <a:t>2020-09-22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CovidSIMVL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September 16,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31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916832"/>
            <a:ext cx="7315200" cy="3468461"/>
          </a:xfrm>
        </p:spPr>
        <p:txBody>
          <a:bodyPr>
            <a:normAutofit/>
          </a:bodyPr>
          <a:lstStyle/>
          <a:p>
            <a:pPr algn="ctr"/>
            <a:r>
              <a:rPr lang="en-CA" sz="5400" dirty="0" smtClean="0"/>
              <a:t>SHOW SCENARIO</a:t>
            </a:r>
            <a:br>
              <a:rPr lang="en-CA" sz="5400" dirty="0" smtClean="0"/>
            </a:br>
            <a:r>
              <a:rPr lang="en-CA" sz="5400" dirty="0" smtClean="0"/>
              <a:t/>
            </a:r>
            <a:br>
              <a:rPr lang="en-CA" sz="5400" dirty="0" smtClean="0"/>
            </a:br>
            <a:r>
              <a:rPr lang="en-CA" sz="5400" dirty="0" smtClean="0"/>
              <a:t>SCHOOL-HOME-LTC-BAR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69286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15200" cy="938073"/>
          </a:xfrm>
        </p:spPr>
        <p:txBody>
          <a:bodyPr/>
          <a:lstStyle/>
          <a:p>
            <a:r>
              <a:rPr lang="en-CA" dirty="0" smtClean="0"/>
              <a:t>What System Metrics?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72816"/>
            <a:ext cx="7315200" cy="353952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Time to first new infection</a:t>
            </a:r>
          </a:p>
          <a:p>
            <a:r>
              <a:rPr lang="en-CA" dirty="0" smtClean="0"/>
              <a:t>Time to first infection in LTC</a:t>
            </a:r>
          </a:p>
          <a:p>
            <a:r>
              <a:rPr lang="en-CA" dirty="0" smtClean="0"/>
              <a:t>Time to 10% - 20% - 30% - 40% - 50% of population infected</a:t>
            </a:r>
          </a:p>
          <a:p>
            <a:endParaRPr lang="en-CA" dirty="0"/>
          </a:p>
          <a:p>
            <a:r>
              <a:rPr lang="en-CA" dirty="0" smtClean="0"/>
              <a:t>Which Universes host the most infections - ranked</a:t>
            </a:r>
          </a:p>
          <a:p>
            <a:r>
              <a:rPr lang="en-CA" dirty="0" smtClean="0"/>
              <a:t>Which persons are super-spreaders if any</a:t>
            </a:r>
          </a:p>
          <a:p>
            <a:endParaRPr lang="en-CA" dirty="0"/>
          </a:p>
          <a:p>
            <a:r>
              <a:rPr lang="en-CA" dirty="0" smtClean="0"/>
              <a:t>What is the distribution of length of chains of infection?</a:t>
            </a:r>
          </a:p>
          <a:p>
            <a:endParaRPr lang="en-CA" dirty="0"/>
          </a:p>
          <a:p>
            <a:r>
              <a:rPr lang="en-CA" dirty="0" smtClean="0"/>
              <a:t>How do parameter value changes affect system behaviours?</a:t>
            </a:r>
          </a:p>
          <a:p>
            <a:endParaRPr lang="en-CA" dirty="0"/>
          </a:p>
          <a:p>
            <a:r>
              <a:rPr lang="en-CA" dirty="0" smtClean="0"/>
              <a:t>How to use as tool to quantify and modify risk?</a:t>
            </a:r>
          </a:p>
          <a:p>
            <a:endParaRPr lang="en-CA" dirty="0"/>
          </a:p>
          <a:p>
            <a:pPr marL="4572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255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794057"/>
          </a:xfrm>
        </p:spPr>
        <p:txBody>
          <a:bodyPr/>
          <a:lstStyle/>
          <a:p>
            <a:r>
              <a:rPr lang="en-CA" dirty="0" smtClean="0"/>
              <a:t>CALIBRATION and Simulate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315200" cy="3539527"/>
          </a:xfrm>
        </p:spPr>
        <p:txBody>
          <a:bodyPr/>
          <a:lstStyle/>
          <a:p>
            <a:r>
              <a:rPr lang="en-CA" dirty="0" smtClean="0"/>
              <a:t>Determine combination of parameters that will lead to:</a:t>
            </a:r>
          </a:p>
          <a:p>
            <a:pPr lvl="1"/>
            <a:r>
              <a:rPr lang="en-CA" dirty="0" smtClean="0"/>
              <a:t>N infections per hour (or day or week)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Set parameters for each Universe at acceptable or minimal levels</a:t>
            </a:r>
          </a:p>
          <a:p>
            <a:endParaRPr lang="en-CA" dirty="0"/>
          </a:p>
          <a:p>
            <a:r>
              <a:rPr lang="en-CA" dirty="0" smtClean="0"/>
              <a:t>Run trials to find overall </a:t>
            </a:r>
            <a:r>
              <a:rPr lang="en-CA" dirty="0" err="1" smtClean="0"/>
              <a:t>behavior</a:t>
            </a:r>
            <a:r>
              <a:rPr lang="en-CA" dirty="0" smtClean="0"/>
              <a:t> given these local settings</a:t>
            </a:r>
          </a:p>
          <a:p>
            <a:endParaRPr lang="en-CA" dirty="0"/>
          </a:p>
          <a:p>
            <a:r>
              <a:rPr lang="en-CA" dirty="0" smtClean="0"/>
              <a:t>Modify local settings to obtain better system </a:t>
            </a:r>
            <a:r>
              <a:rPr lang="en-CA" dirty="0" err="1" smtClean="0"/>
              <a:t>behavior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4264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1268760"/>
            <a:ext cx="8543925" cy="16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2437" y="83671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TRIALS</a:t>
            </a:r>
            <a:endParaRPr lang="en-CA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2996952"/>
            <a:ext cx="495233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52120" y="3356992"/>
            <a:ext cx="3104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R0 &lt; 1  certain extinction</a:t>
            </a:r>
          </a:p>
          <a:p>
            <a:r>
              <a:rPr lang="en-CA" dirty="0" smtClean="0"/>
              <a:t>R0 &gt; 2  expanding epidemic</a:t>
            </a:r>
          </a:p>
          <a:p>
            <a:endParaRPr lang="en-CA" dirty="0"/>
          </a:p>
          <a:p>
            <a:r>
              <a:rPr lang="en-CA" dirty="0" smtClean="0"/>
              <a:t>This family of curves for</a:t>
            </a:r>
          </a:p>
          <a:p>
            <a:r>
              <a:rPr lang="en-CA" dirty="0" smtClean="0"/>
              <a:t>Hazard Radius gives</a:t>
            </a:r>
          </a:p>
          <a:p>
            <a:r>
              <a:rPr lang="en-CA" dirty="0" err="1" smtClean="0"/>
              <a:t>MingleFactor</a:t>
            </a:r>
            <a:r>
              <a:rPr lang="en-CA" dirty="0" smtClean="0"/>
              <a:t> values for R0’s</a:t>
            </a:r>
          </a:p>
          <a:p>
            <a:endParaRPr lang="en-CA" dirty="0"/>
          </a:p>
          <a:p>
            <a:r>
              <a:rPr lang="en-CA" dirty="0" smtClean="0"/>
              <a:t>Each size has a different </a:t>
            </a:r>
          </a:p>
          <a:p>
            <a:r>
              <a:rPr lang="en-CA" dirty="0"/>
              <a:t> </a:t>
            </a:r>
            <a:r>
              <a:rPr lang="en-CA" dirty="0" smtClean="0"/>
              <a:t>  starting point for sustained</a:t>
            </a:r>
          </a:p>
          <a:p>
            <a:r>
              <a:rPr lang="en-CA" dirty="0"/>
              <a:t> </a:t>
            </a:r>
            <a:r>
              <a:rPr lang="en-CA" dirty="0" smtClean="0"/>
              <a:t>  epidemics</a:t>
            </a:r>
          </a:p>
        </p:txBody>
      </p:sp>
    </p:spTree>
    <p:extLst>
      <p:ext uri="{BB962C8B-B14F-4D97-AF65-F5344CB8AC3E}">
        <p14:creationId xmlns:p14="http://schemas.microsoft.com/office/powerpoint/2010/main" val="713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190581"/>
            <a:ext cx="5062969" cy="323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429000"/>
            <a:ext cx="506296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92080" y="239136"/>
            <a:ext cx="373692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If the first 10 new infections takes</a:t>
            </a:r>
          </a:p>
          <a:p>
            <a:r>
              <a:rPr lang="en-CA" dirty="0" smtClean="0"/>
              <a:t>200 generations (hours), then</a:t>
            </a:r>
          </a:p>
          <a:p>
            <a:r>
              <a:rPr lang="en-CA" dirty="0" smtClean="0"/>
              <a:t>each 1 infection in this period</a:t>
            </a:r>
          </a:p>
          <a:p>
            <a:r>
              <a:rPr lang="en-CA" dirty="0" smtClean="0"/>
              <a:t>Is 10/200 or 1/20 = Risk per hour</a:t>
            </a:r>
          </a:p>
          <a:p>
            <a:endParaRPr lang="en-CA" dirty="0"/>
          </a:p>
          <a:p>
            <a:r>
              <a:rPr lang="en-CA" dirty="0" smtClean="0"/>
              <a:t>Denominator show </a:t>
            </a:r>
            <a:r>
              <a:rPr lang="en-CA" dirty="0"/>
              <a:t>i</a:t>
            </a:r>
            <a:r>
              <a:rPr lang="en-CA" dirty="0" smtClean="0"/>
              <a:t>nteger values. </a:t>
            </a:r>
          </a:p>
          <a:p>
            <a:endParaRPr lang="en-CA" dirty="0" smtClean="0"/>
          </a:p>
          <a:p>
            <a:r>
              <a:rPr lang="en-CA" dirty="0" smtClean="0"/>
              <a:t>Smaller RPH (20) =&gt; greater  risk</a:t>
            </a:r>
          </a:p>
          <a:p>
            <a:r>
              <a:rPr lang="en-CA" dirty="0" smtClean="0"/>
              <a:t>“1 in 20” or “1 in 3”</a:t>
            </a:r>
          </a:p>
          <a:p>
            <a:endParaRPr lang="en-CA" dirty="0"/>
          </a:p>
          <a:p>
            <a:r>
              <a:rPr lang="en-CA" dirty="0" smtClean="0"/>
              <a:t>The top graphs are for radius=5</a:t>
            </a:r>
          </a:p>
          <a:p>
            <a:r>
              <a:rPr lang="en-CA" dirty="0" smtClean="0"/>
              <a:t>The bottom for radius=4</a:t>
            </a:r>
          </a:p>
          <a:p>
            <a:endParaRPr lang="en-CA" dirty="0"/>
          </a:p>
          <a:p>
            <a:r>
              <a:rPr lang="en-CA" dirty="0" smtClean="0"/>
              <a:t>If the slope decreases, the values</a:t>
            </a:r>
          </a:p>
          <a:p>
            <a:r>
              <a:rPr lang="en-CA" dirty="0" smtClean="0"/>
              <a:t>are smaller with each </a:t>
            </a:r>
            <a:r>
              <a:rPr lang="en-CA" dirty="0" err="1" smtClean="0"/>
              <a:t>decile</a:t>
            </a:r>
            <a:endParaRPr lang="en-CA" dirty="0" smtClean="0"/>
          </a:p>
          <a:p>
            <a:r>
              <a:rPr lang="en-CA" dirty="0" smtClean="0"/>
              <a:t>(</a:t>
            </a:r>
            <a:r>
              <a:rPr lang="en-CA" dirty="0" err="1" smtClean="0"/>
              <a:t>hrs</a:t>
            </a:r>
            <a:r>
              <a:rPr lang="en-CA" dirty="0" smtClean="0"/>
              <a:t> to 10, to 20, to 30…infections)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 smtClean="0"/>
              <a:t>More infective</a:t>
            </a:r>
          </a:p>
          <a:p>
            <a:pPr marL="285750" indent="-285750">
              <a:buFontTx/>
              <a:buChar char="-"/>
            </a:pPr>
            <a:r>
              <a:rPr lang="en-CA" dirty="0" smtClean="0"/>
              <a:t>Rising means taking longer to</a:t>
            </a:r>
          </a:p>
          <a:p>
            <a:r>
              <a:rPr lang="en-CA" dirty="0" smtClean="0"/>
              <a:t>     find next infection</a:t>
            </a:r>
          </a:p>
          <a:p>
            <a:endParaRPr lang="en-CA" dirty="0"/>
          </a:p>
          <a:p>
            <a:r>
              <a:rPr lang="en-CA" dirty="0" smtClean="0"/>
              <a:t>RPH 60 = 60 consecutive </a:t>
            </a:r>
            <a:r>
              <a:rPr lang="en-CA" dirty="0" err="1" smtClean="0"/>
              <a:t>hrs</a:t>
            </a:r>
            <a:r>
              <a:rPr lang="en-CA" dirty="0" smtClean="0"/>
              <a:t> or</a:t>
            </a:r>
          </a:p>
          <a:p>
            <a:r>
              <a:rPr lang="en-CA" dirty="0" smtClean="0"/>
              <a:t>10 school days to an infection</a:t>
            </a:r>
          </a:p>
          <a:p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102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315200" cy="1154097"/>
          </a:xfrm>
        </p:spPr>
        <p:txBody>
          <a:bodyPr/>
          <a:lstStyle/>
          <a:p>
            <a:r>
              <a:rPr lang="en-CA" dirty="0" smtClean="0"/>
              <a:t>Chains of Transmission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5803900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3140968"/>
            <a:ext cx="723794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From this log, we can derive who infected whom and when</a:t>
            </a:r>
          </a:p>
          <a:p>
            <a:endParaRPr lang="en-CA" dirty="0"/>
          </a:p>
          <a:p>
            <a:r>
              <a:rPr lang="en-CA" dirty="0"/>
              <a:t>10 </a:t>
            </a:r>
            <a:r>
              <a:rPr lang="en-CA" dirty="0">
                <a:sym typeface="Wingdings"/>
              </a:rPr>
              <a:t></a:t>
            </a:r>
            <a:r>
              <a:rPr lang="en-CA" dirty="0"/>
              <a:t> 30 </a:t>
            </a:r>
            <a:r>
              <a:rPr lang="en-CA" dirty="0">
                <a:sym typeface="Wingdings"/>
              </a:rPr>
              <a:t></a:t>
            </a:r>
            <a:r>
              <a:rPr lang="en-CA" dirty="0"/>
              <a:t> 55 </a:t>
            </a:r>
            <a:r>
              <a:rPr lang="en-CA" dirty="0">
                <a:sym typeface="Wingdings"/>
              </a:rPr>
              <a:t></a:t>
            </a:r>
            <a:r>
              <a:rPr lang="en-CA" dirty="0"/>
              <a:t> 41 </a:t>
            </a:r>
            <a:r>
              <a:rPr lang="en-CA" dirty="0">
                <a:sym typeface="Wingdings"/>
              </a:rPr>
              <a:t></a:t>
            </a:r>
            <a:r>
              <a:rPr lang="en-CA" dirty="0"/>
              <a:t> 59 </a:t>
            </a:r>
            <a:r>
              <a:rPr lang="en-CA" dirty="0">
                <a:sym typeface="Wingdings"/>
              </a:rPr>
              <a:t></a:t>
            </a:r>
            <a:r>
              <a:rPr lang="en-CA" dirty="0"/>
              <a:t> </a:t>
            </a:r>
            <a:r>
              <a:rPr lang="en-CA" dirty="0" smtClean="0"/>
              <a:t>0</a:t>
            </a:r>
          </a:p>
          <a:p>
            <a:endParaRPr lang="en-CA" dirty="0" smtClean="0"/>
          </a:p>
          <a:p>
            <a:r>
              <a:rPr lang="en-CA" dirty="0" smtClean="0"/>
              <a:t>From these chains, we can find:</a:t>
            </a:r>
          </a:p>
          <a:p>
            <a:r>
              <a:rPr lang="en-CA" dirty="0"/>
              <a:t>	</a:t>
            </a:r>
            <a:r>
              <a:rPr lang="en-CA" dirty="0" smtClean="0"/>
              <a:t>- the distribution of lengths (and how they change over time)</a:t>
            </a:r>
          </a:p>
          <a:p>
            <a:r>
              <a:rPr lang="en-CA" dirty="0"/>
              <a:t>	</a:t>
            </a:r>
            <a:r>
              <a:rPr lang="en-CA" dirty="0" smtClean="0"/>
              <a:t>- the distribution of infective power (super-spreaders)</a:t>
            </a:r>
          </a:p>
          <a:p>
            <a:endParaRPr lang="en-CA" dirty="0"/>
          </a:p>
          <a:p>
            <a:r>
              <a:rPr lang="en-CA" dirty="0" smtClean="0"/>
              <a:t>If contact tracing is seen as a sampling into length and frequency of </a:t>
            </a:r>
          </a:p>
          <a:p>
            <a:r>
              <a:rPr lang="en-CA" dirty="0" smtClean="0"/>
              <a:t>Chains of Transmission, then we can estimate what distributions they</a:t>
            </a:r>
          </a:p>
          <a:p>
            <a:r>
              <a:rPr lang="en-CA" dirty="0" smtClean="0"/>
              <a:t>Match, and therefore the actual (latent) size of the infected population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814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3"/>
            <a:ext cx="7315200" cy="1008112"/>
          </a:xfrm>
        </p:spPr>
        <p:txBody>
          <a:bodyPr/>
          <a:lstStyle/>
          <a:p>
            <a:r>
              <a:rPr lang="en-CA" dirty="0" smtClean="0"/>
              <a:t>What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315200" cy="3539527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Open source public domain tool</a:t>
            </a:r>
          </a:p>
          <a:p>
            <a:endParaRPr lang="en-CA" dirty="0" smtClean="0"/>
          </a:p>
          <a:p>
            <a:r>
              <a:rPr lang="en-CA" dirty="0" smtClean="0"/>
              <a:t>Part of Michael Smith Covid-19 Research Grant</a:t>
            </a:r>
          </a:p>
          <a:p>
            <a:endParaRPr lang="en-CA" dirty="0"/>
          </a:p>
          <a:p>
            <a:r>
              <a:rPr lang="en-CA" dirty="0" smtClean="0"/>
              <a:t>Collaborate on process to determine usefulness in existing and emerging pandemic problem sets</a:t>
            </a:r>
          </a:p>
          <a:p>
            <a:endParaRPr lang="en-CA" dirty="0"/>
          </a:p>
          <a:p>
            <a:r>
              <a:rPr lang="en-CA" dirty="0" smtClean="0"/>
              <a:t>Help quantify and optimize approaches to prevention, mitigation and control (</a:t>
            </a:r>
            <a:r>
              <a:rPr lang="en-CA" dirty="0" err="1" smtClean="0"/>
              <a:t>eg</a:t>
            </a:r>
            <a:r>
              <a:rPr lang="en-CA" dirty="0" smtClean="0"/>
              <a:t> specific effects of more intense testing policy)</a:t>
            </a:r>
          </a:p>
          <a:p>
            <a:endParaRPr lang="en-CA" dirty="0"/>
          </a:p>
          <a:p>
            <a:r>
              <a:rPr lang="en-CA" dirty="0" smtClean="0"/>
              <a:t>Need data for population movement (not role level but at group or cluster level) </a:t>
            </a:r>
            <a:r>
              <a:rPr lang="en-CA" dirty="0" err="1" smtClean="0"/>
              <a:t>eg</a:t>
            </a:r>
            <a:r>
              <a:rPr lang="en-CA" dirty="0" smtClean="0"/>
              <a:t> for homeless, for mental health, for inter-city travel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92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Implications of R0 and RPH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84784"/>
            <a:ext cx="7315200" cy="482453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For a specific Universe, you can design the radius and mingle factors to yield specific RPH (and R0)</a:t>
            </a:r>
          </a:p>
          <a:p>
            <a:endParaRPr lang="en-CA" dirty="0"/>
          </a:p>
          <a:p>
            <a:r>
              <a:rPr lang="en-CA" dirty="0" smtClean="0"/>
              <a:t>You can combine these Universes in </a:t>
            </a:r>
            <a:r>
              <a:rPr lang="en-CA" dirty="0" err="1" smtClean="0"/>
              <a:t>CovdiSIMVL</a:t>
            </a:r>
            <a:r>
              <a:rPr lang="en-CA" dirty="0" smtClean="0"/>
              <a:t> to identify those Universes that are “hottest” in new infections given the movement patterns of populations</a:t>
            </a:r>
          </a:p>
          <a:p>
            <a:endParaRPr lang="en-CA" dirty="0"/>
          </a:p>
          <a:p>
            <a:r>
              <a:rPr lang="en-CA" dirty="0" smtClean="0"/>
              <a:t>You can change a factor in a Universe (say increase mitigation and therefore decrease the Mingle Factor by some percentage) and observe</a:t>
            </a:r>
          </a:p>
          <a:p>
            <a:pPr lvl="2"/>
            <a:r>
              <a:rPr lang="en-CA" dirty="0" smtClean="0"/>
              <a:t>The changes in the Universe</a:t>
            </a:r>
          </a:p>
          <a:p>
            <a:pPr lvl="2"/>
            <a:r>
              <a:rPr lang="en-CA" dirty="0" smtClean="0"/>
              <a:t>The changes in the overall system dynamics</a:t>
            </a:r>
          </a:p>
          <a:p>
            <a:pPr lvl="2"/>
            <a:endParaRPr lang="en-CA" dirty="0"/>
          </a:p>
          <a:p>
            <a:r>
              <a:rPr lang="en-CA" dirty="0" smtClean="0"/>
              <a:t>Essentially, you can run synthetic epidemics that you have designed with different </a:t>
            </a:r>
            <a:r>
              <a:rPr lang="en-CA" dirty="0" err="1" smtClean="0"/>
              <a:t>scenarious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878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6690" y="4293096"/>
            <a:ext cx="8237757" cy="8640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366691" y="3284984"/>
            <a:ext cx="8280920" cy="828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395536" y="2420888"/>
            <a:ext cx="8208912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337" y="548680"/>
            <a:ext cx="7315200" cy="1154097"/>
          </a:xfrm>
        </p:spPr>
        <p:txBody>
          <a:bodyPr/>
          <a:lstStyle/>
          <a:p>
            <a:r>
              <a:rPr lang="en-CA" dirty="0" smtClean="0"/>
              <a:t>Agent-Based Simulation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384" y="1983272"/>
            <a:ext cx="7315200" cy="3539527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Model complex interactions based on rules</a:t>
            </a:r>
          </a:p>
          <a:p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r>
              <a:rPr lang="en-CA" dirty="0" smtClean="0">
                <a:solidFill>
                  <a:schemeClr val="bg2">
                    <a:lumMod val="10000"/>
                  </a:schemeClr>
                </a:solidFill>
              </a:rPr>
              <a:t>PRIMARY level – rules for viral temporal growth dynamics within person– Xi, He et al </a:t>
            </a:r>
            <a:br>
              <a:rPr lang="en-CA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CA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CA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CA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CA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CA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CA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CA" dirty="0" smtClean="0"/>
              <a:t>SECONDARY level – rules for interactions between persons affected by the virus</a:t>
            </a:r>
          </a:p>
          <a:p>
            <a:endParaRPr lang="en-CA" dirty="0">
              <a:solidFill>
                <a:schemeClr val="bg1">
                  <a:lumMod val="50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TERTIARY level – rules for interaction between populations moving in interacting spaces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733256"/>
            <a:ext cx="628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GOAL: TO UNDERSTAND OVERALL </a:t>
            </a:r>
            <a:r>
              <a:rPr lang="en-CA" u="sng" dirty="0" smtClean="0"/>
              <a:t>SYSTEM BEHAVIOR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286045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6849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“Temporal dynamics in viral shedding and transmissibility of COVID-19”</a:t>
            </a:r>
          </a:p>
          <a:p>
            <a:r>
              <a:rPr lang="en-CA" sz="1400" i="1" dirty="0" smtClean="0"/>
              <a:t>Nature Medicine 15April 2020. </a:t>
            </a:r>
            <a:r>
              <a:rPr lang="en-CA" sz="1400" dirty="0" smtClean="0"/>
              <a:t>Xi He, Eric HY Lau et al.</a:t>
            </a:r>
            <a:endParaRPr lang="en-CA" sz="14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99592" y="1772816"/>
            <a:ext cx="10081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07704" y="1772816"/>
            <a:ext cx="1368152" cy="0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80195" y="1787170"/>
            <a:ext cx="105202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55976" y="1772816"/>
            <a:ext cx="2448272" cy="65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04248" y="1781986"/>
            <a:ext cx="1080120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412776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Susceptible</a:t>
            </a:r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141277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Incubating</a:t>
            </a:r>
            <a:endParaRPr lang="en-CA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1412776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Pre-symptomatic</a:t>
            </a:r>
            <a:endParaRPr lang="en-CA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62" y="1404495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Symptomatic</a:t>
            </a:r>
            <a:endParaRPr lang="en-CA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04248" y="1412939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INERT</a:t>
            </a:r>
            <a:endParaRPr lang="en-CA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07704" y="1781986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75856" y="1813900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55976" y="1797284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8005" y="214606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Infected</a:t>
            </a:r>
            <a:endParaRPr lang="en-CA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78432" y="2158473"/>
            <a:ext cx="93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INFECTIOUS</a:t>
            </a:r>
            <a:endParaRPr lang="en-C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064770" y="2130678"/>
            <a:ext cx="534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onset</a:t>
            </a:r>
            <a:endParaRPr lang="en-CA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99592" y="3645024"/>
            <a:ext cx="10081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07704" y="3645024"/>
            <a:ext cx="1368152" cy="0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303956" y="3641755"/>
            <a:ext cx="1052020" cy="3269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3645024"/>
            <a:ext cx="2448272" cy="65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04248" y="3654194"/>
            <a:ext cx="1080120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6047" y="379673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T=0</a:t>
            </a:r>
            <a:endParaRPr lang="en-CA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066835" y="3789040"/>
            <a:ext cx="426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2.9d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135768" y="377987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5.2d</a:t>
            </a:r>
            <a:endParaRPr lang="en-CA" sz="1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064770" y="2780928"/>
            <a:ext cx="3174" cy="864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87176" y="2550507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Peak Viral Load</a:t>
            </a:r>
            <a:endParaRPr lang="en-CA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59952" y="338197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4.3d</a:t>
            </a:r>
            <a:endParaRPr lang="en-CA" sz="1000" dirty="0"/>
          </a:p>
        </p:txBody>
      </p:sp>
      <p:sp>
        <p:nvSpPr>
          <p:cNvPr id="55" name="Freeform 54"/>
          <p:cNvSpPr/>
          <p:nvPr/>
        </p:nvSpPr>
        <p:spPr>
          <a:xfrm>
            <a:off x="2045913" y="2777341"/>
            <a:ext cx="4899898" cy="852360"/>
          </a:xfrm>
          <a:custGeom>
            <a:avLst/>
            <a:gdLst>
              <a:gd name="connsiteX0" fmla="*/ 0 w 4899898"/>
              <a:gd name="connsiteY0" fmla="*/ 805034 h 852360"/>
              <a:gd name="connsiteX1" fmla="*/ 1520092 w 4899898"/>
              <a:gd name="connsiteY1" fmla="*/ 633096 h 852360"/>
              <a:gd name="connsiteX2" fmla="*/ 2082800 w 4899898"/>
              <a:gd name="connsiteY2" fmla="*/ 50 h 852360"/>
              <a:gd name="connsiteX3" fmla="*/ 3352800 w 4899898"/>
              <a:gd name="connsiteY3" fmla="*/ 668265 h 852360"/>
              <a:gd name="connsiteX4" fmla="*/ 4755661 w 4899898"/>
              <a:gd name="connsiteY4" fmla="*/ 840203 h 852360"/>
              <a:gd name="connsiteX5" fmla="*/ 4783015 w 4899898"/>
              <a:gd name="connsiteY5" fmla="*/ 824573 h 85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9898" h="852360">
                <a:moveTo>
                  <a:pt x="0" y="805034"/>
                </a:moveTo>
                <a:cubicBezTo>
                  <a:pt x="586479" y="786147"/>
                  <a:pt x="1172959" y="767260"/>
                  <a:pt x="1520092" y="633096"/>
                </a:cubicBezTo>
                <a:cubicBezTo>
                  <a:pt x="1867225" y="498932"/>
                  <a:pt x="1777349" y="-5811"/>
                  <a:pt x="2082800" y="50"/>
                </a:cubicBezTo>
                <a:cubicBezTo>
                  <a:pt x="2388251" y="5911"/>
                  <a:pt x="2907323" y="528240"/>
                  <a:pt x="3352800" y="668265"/>
                </a:cubicBezTo>
                <a:cubicBezTo>
                  <a:pt x="3798277" y="808290"/>
                  <a:pt x="4517292" y="814152"/>
                  <a:pt x="4755661" y="840203"/>
                </a:cubicBezTo>
                <a:cubicBezTo>
                  <a:pt x="4994030" y="866254"/>
                  <a:pt x="4888522" y="845413"/>
                  <a:pt x="4783015" y="8245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969281" y="3284862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rgbClr val="0070C0"/>
                </a:solidFill>
              </a:rPr>
              <a:t>mild</a:t>
            </a:r>
            <a:endParaRPr lang="en-CA" sz="1000" dirty="0">
              <a:solidFill>
                <a:srgbClr val="0070C0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232728" y="2796728"/>
            <a:ext cx="2914178" cy="247270"/>
          </a:xfrm>
          <a:custGeom>
            <a:avLst/>
            <a:gdLst>
              <a:gd name="connsiteX0" fmla="*/ 0 w 2914178"/>
              <a:gd name="connsiteY0" fmla="*/ 0 h 247270"/>
              <a:gd name="connsiteX1" fmla="*/ 1234831 w 2914178"/>
              <a:gd name="connsiteY1" fmla="*/ 246185 h 247270"/>
              <a:gd name="connsiteX2" fmla="*/ 2735385 w 2914178"/>
              <a:gd name="connsiteY2" fmla="*/ 89877 h 247270"/>
              <a:gd name="connsiteX3" fmla="*/ 2829170 w 2914178"/>
              <a:gd name="connsiteY3" fmla="*/ 85969 h 24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178" h="247270">
                <a:moveTo>
                  <a:pt x="0" y="0"/>
                </a:moveTo>
                <a:cubicBezTo>
                  <a:pt x="389466" y="115602"/>
                  <a:pt x="778933" y="231205"/>
                  <a:pt x="1234831" y="246185"/>
                </a:cubicBezTo>
                <a:cubicBezTo>
                  <a:pt x="1690729" y="261165"/>
                  <a:pt x="2469662" y="116580"/>
                  <a:pt x="2735385" y="89877"/>
                </a:cubicBezTo>
                <a:cubicBezTo>
                  <a:pt x="3001108" y="63174"/>
                  <a:pt x="2915139" y="74571"/>
                  <a:pt x="2829170" y="8596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reeform 58"/>
          <p:cNvSpPr/>
          <p:nvPr/>
        </p:nvSpPr>
        <p:spPr>
          <a:xfrm>
            <a:off x="4161692" y="2080942"/>
            <a:ext cx="3054881" cy="799708"/>
          </a:xfrm>
          <a:custGeom>
            <a:avLst/>
            <a:gdLst>
              <a:gd name="connsiteX0" fmla="*/ 0 w 3054881"/>
              <a:gd name="connsiteY0" fmla="*/ 689612 h 799708"/>
              <a:gd name="connsiteX1" fmla="*/ 1273908 w 3054881"/>
              <a:gd name="connsiteY1" fmla="*/ 799027 h 799708"/>
              <a:gd name="connsiteX2" fmla="*/ 1820985 w 3054881"/>
              <a:gd name="connsiteY2" fmla="*/ 724781 h 799708"/>
              <a:gd name="connsiteX3" fmla="*/ 2414954 w 3054881"/>
              <a:gd name="connsiteY3" fmla="*/ 513766 h 799708"/>
              <a:gd name="connsiteX4" fmla="*/ 2985477 w 3054881"/>
              <a:gd name="connsiteY4" fmla="*/ 48750 h 799708"/>
              <a:gd name="connsiteX5" fmla="*/ 3024554 w 3054881"/>
              <a:gd name="connsiteY5" fmla="*/ 37027 h 79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4881" h="799708">
                <a:moveTo>
                  <a:pt x="0" y="689612"/>
                </a:moveTo>
                <a:cubicBezTo>
                  <a:pt x="485205" y="741389"/>
                  <a:pt x="970411" y="793166"/>
                  <a:pt x="1273908" y="799027"/>
                </a:cubicBezTo>
                <a:cubicBezTo>
                  <a:pt x="1577405" y="804888"/>
                  <a:pt x="1630811" y="772324"/>
                  <a:pt x="1820985" y="724781"/>
                </a:cubicBezTo>
                <a:cubicBezTo>
                  <a:pt x="2011159" y="677238"/>
                  <a:pt x="2220872" y="626438"/>
                  <a:pt x="2414954" y="513766"/>
                </a:cubicBezTo>
                <a:cubicBezTo>
                  <a:pt x="2609036" y="401094"/>
                  <a:pt x="2883877" y="128206"/>
                  <a:pt x="2985477" y="48750"/>
                </a:cubicBezTo>
                <a:cubicBezTo>
                  <a:pt x="3087077" y="-30706"/>
                  <a:pt x="3055815" y="3160"/>
                  <a:pt x="3024554" y="3702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6222121" y="215847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critical</a:t>
            </a:r>
            <a:endParaRPr lang="en-CA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194870" y="2757539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serious</a:t>
            </a:r>
            <a:endParaRPr lang="en-CA" sz="10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6804248" y="3654194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32215" y="3629701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275856" y="3645024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2" idx="0"/>
          </p:cNvCxnSpPr>
          <p:nvPr/>
        </p:nvCxnSpPr>
        <p:spPr>
          <a:xfrm>
            <a:off x="1914560" y="3670049"/>
            <a:ext cx="0" cy="12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12529" y="381380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20d</a:t>
            </a:r>
            <a:endParaRPr lang="en-CA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3608" y="4581128"/>
            <a:ext cx="6907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T=0 to 5.2d use 1.15 as compound rate of increase of VL (from 1 to 100)</a:t>
            </a:r>
          </a:p>
          <a:p>
            <a:r>
              <a:rPr lang="en-CA" dirty="0" smtClean="0"/>
              <a:t>T=5.2 to 20d use 0.75 as compound rate to go from VL=100 to 1</a:t>
            </a:r>
          </a:p>
          <a:p>
            <a:endParaRPr lang="en-CA" dirty="0"/>
          </a:p>
          <a:p>
            <a:r>
              <a:rPr lang="en-CA" dirty="0" smtClean="0"/>
              <a:t>Stochastic example: VL -&gt; B at 2.9*</a:t>
            </a:r>
            <a:r>
              <a:rPr lang="en-CA" dirty="0" err="1" smtClean="0"/>
              <a:t>Math.random</a:t>
            </a:r>
            <a:r>
              <a:rPr lang="en-CA" dirty="0" smtClean="0"/>
              <a:t>(0.29) </a:t>
            </a:r>
          </a:p>
          <a:p>
            <a:r>
              <a:rPr lang="en-CA" dirty="0"/>
              <a:t>	</a:t>
            </a:r>
            <a:r>
              <a:rPr lang="en-CA" dirty="0" smtClean="0"/>
              <a:t>	 if (</a:t>
            </a:r>
            <a:r>
              <a:rPr lang="en-CA" dirty="0" err="1" smtClean="0"/>
              <a:t>Math.random</a:t>
            </a:r>
            <a:r>
              <a:rPr lang="en-CA" dirty="0" smtClean="0"/>
              <a:t>(2) &gt; 1) { VL = -VL}</a:t>
            </a:r>
            <a:endParaRPr lang="en-CA" dirty="0"/>
          </a:p>
        </p:txBody>
      </p:sp>
      <p:sp>
        <p:nvSpPr>
          <p:cNvPr id="71" name="Right Bracket 70"/>
          <p:cNvSpPr/>
          <p:nvPr/>
        </p:nvSpPr>
        <p:spPr>
          <a:xfrm>
            <a:off x="7415744" y="2080942"/>
            <a:ext cx="73152" cy="77199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/>
          <p:cNvSpPr txBox="1"/>
          <p:nvPr/>
        </p:nvSpPr>
        <p:spPr>
          <a:xfrm>
            <a:off x="7539874" y="2427396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?? Approach</a:t>
            </a:r>
          </a:p>
          <a:p>
            <a:r>
              <a:rPr lang="en-CA" sz="1000" dirty="0" smtClean="0"/>
              <a:t>Use </a:t>
            </a:r>
            <a:r>
              <a:rPr lang="en-CA" sz="1000" dirty="0" err="1" smtClean="0"/>
              <a:t>susc</a:t>
            </a:r>
            <a:r>
              <a:rPr lang="en-CA" sz="1000" dirty="0" smtClean="0"/>
              <a:t>?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95488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315200" cy="1154097"/>
          </a:xfrm>
        </p:spPr>
        <p:txBody>
          <a:bodyPr/>
          <a:lstStyle/>
          <a:p>
            <a:r>
              <a:rPr lang="en-CA" dirty="0" smtClean="0"/>
              <a:t>Primary Level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896536" y="2034233"/>
            <a:ext cx="576064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908253" y="2838719"/>
            <a:ext cx="576064" cy="576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970113" y="3666880"/>
            <a:ext cx="576064" cy="576064"/>
          </a:xfrm>
          <a:prstGeom prst="ellipse">
            <a:avLst/>
          </a:prstGeom>
          <a:solidFill>
            <a:srgbClr val="0762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971877" y="4458968"/>
            <a:ext cx="576064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970113" y="5293823"/>
            <a:ext cx="576064" cy="5760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835973" y="2082704"/>
            <a:ext cx="5688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Uninfected – susceptible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Incubating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Asymptomatic infectious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Symptomatic or Positive Test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Removed from circulating population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745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n-CA" dirty="0" smtClean="0"/>
              <a:t>SECONDARY Level</a:t>
            </a:r>
            <a:endParaRPr lang="en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03371"/>
            <a:ext cx="3255640" cy="29825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2348880"/>
            <a:ext cx="405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Fixed Space – population density</a:t>
            </a:r>
          </a:p>
          <a:p>
            <a:endParaRPr lang="en-CA" dirty="0"/>
          </a:p>
          <a:p>
            <a:r>
              <a:rPr lang="en-CA" dirty="0" smtClean="0"/>
              <a:t>Mingling – if none, no touch</a:t>
            </a:r>
          </a:p>
          <a:p>
            <a:endParaRPr lang="en-CA" dirty="0"/>
          </a:p>
          <a:p>
            <a:r>
              <a:rPr lang="en-CA" dirty="0" smtClean="0"/>
              <a:t>Size – the larger the more susceptible</a:t>
            </a:r>
          </a:p>
          <a:p>
            <a:r>
              <a:rPr lang="en-CA" dirty="0"/>
              <a:t>  </a:t>
            </a:r>
            <a:r>
              <a:rPr lang="en-CA" dirty="0" smtClean="0"/>
              <a:t>      –  the larger the more infections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5157192"/>
            <a:ext cx="6323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primary and secondary level PARAMETERS determine </a:t>
            </a:r>
          </a:p>
          <a:p>
            <a:r>
              <a:rPr lang="en-CA" dirty="0"/>
              <a:t>	</a:t>
            </a:r>
            <a:r>
              <a:rPr lang="en-CA" dirty="0" smtClean="0"/>
              <a:t>- course of an epidemic</a:t>
            </a:r>
          </a:p>
          <a:p>
            <a:r>
              <a:rPr lang="en-CA" dirty="0"/>
              <a:t>	</a:t>
            </a:r>
            <a:r>
              <a:rPr lang="en-CA" dirty="0" smtClean="0"/>
              <a:t>- the duration and intensity of spread</a:t>
            </a:r>
          </a:p>
          <a:p>
            <a:r>
              <a:rPr lang="en-CA" dirty="0"/>
              <a:t>	</a:t>
            </a:r>
            <a:r>
              <a:rPr lang="en-CA" dirty="0" smtClean="0"/>
              <a:t>- within </a:t>
            </a:r>
            <a:r>
              <a:rPr lang="en-CA" u="sng" dirty="0" smtClean="0"/>
              <a:t>a single space</a:t>
            </a:r>
          </a:p>
        </p:txBody>
      </p:sp>
    </p:spTree>
    <p:extLst>
      <p:ext uri="{BB962C8B-B14F-4D97-AF65-F5344CB8AC3E}">
        <p14:creationId xmlns:p14="http://schemas.microsoft.com/office/powerpoint/2010/main" val="21622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3"/>
            <a:ext cx="7164288" cy="686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824" y="1124744"/>
            <a:ext cx="1584176" cy="792088"/>
          </a:xfrm>
        </p:spPr>
        <p:txBody>
          <a:bodyPr>
            <a:normAutofit/>
          </a:bodyPr>
          <a:lstStyle/>
          <a:p>
            <a:pPr algn="r"/>
            <a:r>
              <a:rPr lang="en-CA" sz="1800" dirty="0" smtClean="0"/>
              <a:t>TERTIARY Level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9021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0888"/>
            <a:ext cx="7315200" cy="296440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8800" dirty="0" smtClean="0"/>
              <a:t>SHOW</a:t>
            </a:r>
            <a:br>
              <a:rPr lang="en-CA" sz="8800" dirty="0" smtClean="0"/>
            </a:br>
            <a:r>
              <a:rPr lang="en-CA" sz="8800" dirty="0" smtClean="0"/>
              <a:t> FIXED UNIVERSE</a:t>
            </a:r>
            <a:endParaRPr lang="en-CA" sz="8800" dirty="0"/>
          </a:p>
        </p:txBody>
      </p:sp>
    </p:spTree>
    <p:extLst>
      <p:ext uri="{BB962C8B-B14F-4D97-AF65-F5344CB8AC3E}">
        <p14:creationId xmlns:p14="http://schemas.microsoft.com/office/powerpoint/2010/main" val="307943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709972"/>
          </a:xfrm>
        </p:spPr>
        <p:txBody>
          <a:bodyPr>
            <a:normAutofit/>
          </a:bodyPr>
          <a:lstStyle/>
          <a:p>
            <a:r>
              <a:rPr lang="en-CA" dirty="0"/>
              <a:t>S</a:t>
            </a:r>
            <a:r>
              <a:rPr lang="en-CA" dirty="0" smtClean="0"/>
              <a:t>chool-home-LTC-bar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315200" cy="3539527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100 persons</a:t>
            </a:r>
          </a:p>
          <a:p>
            <a:r>
              <a:rPr lang="en-CA" dirty="0" smtClean="0"/>
              <a:t>3 x 10 groups of students – 6 teachers</a:t>
            </a:r>
          </a:p>
          <a:p>
            <a:r>
              <a:rPr lang="en-CA" dirty="0" smtClean="0"/>
              <a:t>2 classrooms, project room, playground, lunch, teacher lounge</a:t>
            </a:r>
          </a:p>
          <a:p>
            <a:endParaRPr lang="en-CA" dirty="0"/>
          </a:p>
          <a:p>
            <a:r>
              <a:rPr lang="en-CA" dirty="0" smtClean="0"/>
              <a:t>LTC with 28 residents + 14 staff in 3 shifts</a:t>
            </a:r>
          </a:p>
          <a:p>
            <a:r>
              <a:rPr lang="en-CA" dirty="0" smtClean="0"/>
              <a:t>High-mingle (bar) – 10 staff 10-23hrs</a:t>
            </a:r>
          </a:p>
          <a:p>
            <a:endParaRPr lang="en-CA" dirty="0"/>
          </a:p>
          <a:p>
            <a:r>
              <a:rPr lang="en-CA" dirty="0" smtClean="0"/>
              <a:t>6 grandparents, 5 spouses</a:t>
            </a:r>
          </a:p>
          <a:p>
            <a:r>
              <a:rPr lang="en-CA" dirty="0" smtClean="0"/>
              <a:t>19 family groups – multi-generational, single parent 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24-hr schedule repeated daily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89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832649" cy="240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5832649" cy="233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4664"/>
            <a:ext cx="22383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68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160</TotalTime>
  <Words>698</Words>
  <Application>Microsoft Office PowerPoint</Application>
  <PresentationFormat>On-screen Show (4:3)</PresentationFormat>
  <Paragraphs>169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CovidSIMVL </vt:lpstr>
      <vt:lpstr>Agent-Based Simulation</vt:lpstr>
      <vt:lpstr>PowerPoint Presentation</vt:lpstr>
      <vt:lpstr>Primary Level</vt:lpstr>
      <vt:lpstr>SECONDARY Level</vt:lpstr>
      <vt:lpstr>TERTIARY Level</vt:lpstr>
      <vt:lpstr>SHOW  FIXED UNIVERSE</vt:lpstr>
      <vt:lpstr>School-home-LTC-bar</vt:lpstr>
      <vt:lpstr>PowerPoint Presentation</vt:lpstr>
      <vt:lpstr>SHOW SCENARIO  SCHOOL-HOME-LTC-BAR</vt:lpstr>
      <vt:lpstr>What System Metrics?</vt:lpstr>
      <vt:lpstr>CALIBRATION and Simulate</vt:lpstr>
      <vt:lpstr>PowerPoint Presentation</vt:lpstr>
      <vt:lpstr>PowerPoint Presentation</vt:lpstr>
      <vt:lpstr>Chains of Transmission</vt:lpstr>
      <vt:lpstr>What next?</vt:lpstr>
      <vt:lpstr>Implications of R0 and RPH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CovidSIMVL</dc:title>
  <dc:creator>Ernie Chang</dc:creator>
  <cp:lastModifiedBy>Ernie Chang</cp:lastModifiedBy>
  <cp:revision>17</cp:revision>
  <dcterms:created xsi:type="dcterms:W3CDTF">2020-09-15T02:40:04Z</dcterms:created>
  <dcterms:modified xsi:type="dcterms:W3CDTF">2020-09-22T16:30:59Z</dcterms:modified>
</cp:coreProperties>
</file>