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3" r:id="rId6"/>
    <p:sldId id="264" r:id="rId7"/>
    <p:sldId id="265"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0" d="100"/>
          <a:sy n="200" d="100"/>
        </p:scale>
        <p:origin x="2202" y="11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23856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241381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26941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153116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D05D7-F5FD-4949-AF20-1C5655B2BF45}" type="datetimeFigureOut">
              <a:rPr lang="en-CA" smtClean="0"/>
              <a:t>2020-07-23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19936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5ED05D7-F5FD-4949-AF20-1C5655B2BF45}" type="datetimeFigureOut">
              <a:rPr lang="en-CA" smtClean="0"/>
              <a:t>2020-07-23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21966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5ED05D7-F5FD-4949-AF20-1C5655B2BF45}" type="datetimeFigureOut">
              <a:rPr lang="en-CA" smtClean="0"/>
              <a:t>2020-07-23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82292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5ED05D7-F5FD-4949-AF20-1C5655B2BF45}" type="datetimeFigureOut">
              <a:rPr lang="en-CA" smtClean="0"/>
              <a:t>2020-07-23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26257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D05D7-F5FD-4949-AF20-1C5655B2BF45}" type="datetimeFigureOut">
              <a:rPr lang="en-CA" smtClean="0"/>
              <a:t>2020-07-23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384965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D05D7-F5FD-4949-AF20-1C5655B2BF45}" type="datetimeFigureOut">
              <a:rPr lang="en-CA" smtClean="0"/>
              <a:t>2020-07-23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43158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D05D7-F5FD-4949-AF20-1C5655B2BF45}" type="datetimeFigureOut">
              <a:rPr lang="en-CA" smtClean="0"/>
              <a:t>2020-07-23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BDD157-62F4-4583-A477-ECB985A36F38}" type="slidenum">
              <a:rPr lang="en-CA" smtClean="0"/>
              <a:t>‹#›</a:t>
            </a:fld>
            <a:endParaRPr lang="en-CA"/>
          </a:p>
        </p:txBody>
      </p:sp>
    </p:spTree>
    <p:extLst>
      <p:ext uri="{BB962C8B-B14F-4D97-AF65-F5344CB8AC3E}">
        <p14:creationId xmlns:p14="http://schemas.microsoft.com/office/powerpoint/2010/main" val="184158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D05D7-F5FD-4949-AF20-1C5655B2BF45}" type="datetimeFigureOut">
              <a:rPr lang="en-CA" smtClean="0"/>
              <a:t>2020-07-23</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DD157-62F4-4583-A477-ECB985A36F38}" type="slidenum">
              <a:rPr lang="en-CA" smtClean="0"/>
              <a:t>‹#›</a:t>
            </a:fld>
            <a:endParaRPr lang="en-CA"/>
          </a:p>
        </p:txBody>
      </p:sp>
    </p:spTree>
    <p:extLst>
      <p:ext uri="{BB962C8B-B14F-4D97-AF65-F5344CB8AC3E}">
        <p14:creationId xmlns:p14="http://schemas.microsoft.com/office/powerpoint/2010/main" val="326284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CovidSim</a:t>
            </a:r>
            <a:r>
              <a:rPr lang="en-CA" dirty="0" smtClean="0"/>
              <a:t> - </a:t>
            </a:r>
            <a:r>
              <a:rPr lang="en-CA" dirty="0" err="1" smtClean="0"/>
              <a:t>CovidSimMV</a:t>
            </a:r>
            <a:endParaRPr lang="en-CA" dirty="0"/>
          </a:p>
        </p:txBody>
      </p:sp>
      <p:sp>
        <p:nvSpPr>
          <p:cNvPr id="3" name="Subtitle 2"/>
          <p:cNvSpPr>
            <a:spLocks noGrp="1"/>
          </p:cNvSpPr>
          <p:nvPr>
            <p:ph type="subTitle" idx="1"/>
          </p:nvPr>
        </p:nvSpPr>
        <p:spPr/>
        <p:txBody>
          <a:bodyPr/>
          <a:lstStyle/>
          <a:p>
            <a:r>
              <a:rPr lang="en-CA" dirty="0" smtClean="0"/>
              <a:t>July 10, 2020</a:t>
            </a:r>
            <a:endParaRPr lang="en-CA" dirty="0"/>
          </a:p>
        </p:txBody>
      </p:sp>
    </p:spTree>
    <p:extLst>
      <p:ext uri="{BB962C8B-B14F-4D97-AF65-F5344CB8AC3E}">
        <p14:creationId xmlns:p14="http://schemas.microsoft.com/office/powerpoint/2010/main" val="3532007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 </a:t>
            </a:r>
            <a:r>
              <a:rPr lang="en-CA" dirty="0" err="1" smtClean="0"/>
              <a:t>CovidSim</a:t>
            </a:r>
            <a:endParaRPr lang="en-CA" dirty="0"/>
          </a:p>
        </p:txBody>
      </p:sp>
      <p:sp>
        <p:nvSpPr>
          <p:cNvPr id="3" name="Content Placeholder 2"/>
          <p:cNvSpPr>
            <a:spLocks noGrp="1"/>
          </p:cNvSpPr>
          <p:nvPr>
            <p:ph idx="1"/>
          </p:nvPr>
        </p:nvSpPr>
        <p:spPr/>
        <p:txBody>
          <a:bodyPr/>
          <a:lstStyle/>
          <a:p>
            <a:r>
              <a:rPr lang="en-CA" dirty="0" smtClean="0"/>
              <a:t>New Automation capability</a:t>
            </a:r>
          </a:p>
          <a:p>
            <a:r>
              <a:rPr lang="en-CA" dirty="0" smtClean="0"/>
              <a:t>Console log capability (calculation of R0)</a:t>
            </a:r>
          </a:p>
          <a:p>
            <a:r>
              <a:rPr lang="en-CA" dirty="0" smtClean="0"/>
              <a:t>CSV file capability – for compounded risk</a:t>
            </a:r>
            <a:endParaRPr lang="en-CA" dirty="0"/>
          </a:p>
        </p:txBody>
      </p:sp>
    </p:spTree>
    <p:extLst>
      <p:ext uri="{BB962C8B-B14F-4D97-AF65-F5344CB8AC3E}">
        <p14:creationId xmlns:p14="http://schemas.microsoft.com/office/powerpoint/2010/main" val="2963049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 </a:t>
            </a:r>
            <a:r>
              <a:rPr lang="en-CA" dirty="0" err="1" smtClean="0"/>
              <a:t>CovidSimMV</a:t>
            </a:r>
            <a:endParaRPr lang="en-CA" dirty="0"/>
          </a:p>
        </p:txBody>
      </p:sp>
      <p:sp>
        <p:nvSpPr>
          <p:cNvPr id="3" name="Content Placeholder 2"/>
          <p:cNvSpPr>
            <a:spLocks noGrp="1"/>
          </p:cNvSpPr>
          <p:nvPr>
            <p:ph idx="1"/>
          </p:nvPr>
        </p:nvSpPr>
        <p:spPr/>
        <p:txBody>
          <a:bodyPr/>
          <a:lstStyle/>
          <a:p>
            <a:r>
              <a:rPr lang="en-CA" dirty="0" smtClean="0"/>
              <a:t>Show CSV schedule for agents</a:t>
            </a:r>
          </a:p>
          <a:p>
            <a:r>
              <a:rPr lang="en-CA" dirty="0" smtClean="0"/>
              <a:t>Show single universe view</a:t>
            </a:r>
          </a:p>
          <a:p>
            <a:r>
              <a:rPr lang="en-CA" dirty="0" smtClean="0"/>
              <a:t>Show switching single universe view</a:t>
            </a:r>
          </a:p>
          <a:p>
            <a:r>
              <a:rPr lang="en-CA" dirty="0" smtClean="0"/>
              <a:t>Show automation capability in single view</a:t>
            </a:r>
          </a:p>
          <a:p>
            <a:r>
              <a:rPr lang="en-CA" dirty="0" smtClean="0"/>
              <a:t>Show MV view and dynamic graphs</a:t>
            </a:r>
          </a:p>
          <a:p>
            <a:r>
              <a:rPr lang="en-CA" dirty="0" smtClean="0"/>
              <a:t>Show switching back and forth</a:t>
            </a:r>
          </a:p>
          <a:p>
            <a:r>
              <a:rPr lang="en-CA" dirty="0" smtClean="0"/>
              <a:t>Show network traffic view</a:t>
            </a:r>
            <a:endParaRPr lang="en-CA" dirty="0"/>
          </a:p>
        </p:txBody>
      </p:sp>
    </p:spTree>
    <p:extLst>
      <p:ext uri="{BB962C8B-B14F-4D97-AF65-F5344CB8AC3E}">
        <p14:creationId xmlns:p14="http://schemas.microsoft.com/office/powerpoint/2010/main" val="3953441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6849439" cy="584775"/>
          </a:xfrm>
          <a:prstGeom prst="rect">
            <a:avLst/>
          </a:prstGeom>
          <a:noFill/>
        </p:spPr>
        <p:txBody>
          <a:bodyPr wrap="none" rtlCol="0">
            <a:spAutoFit/>
          </a:bodyPr>
          <a:lstStyle/>
          <a:p>
            <a:r>
              <a:rPr lang="en-CA" dirty="0" smtClean="0"/>
              <a:t>“Temporal dynamics in viral shedding and transmissibility of COVID-19”</a:t>
            </a:r>
          </a:p>
          <a:p>
            <a:r>
              <a:rPr lang="en-CA" sz="1400" i="1" dirty="0" smtClean="0"/>
              <a:t>Nature Medicine 15April 2020. </a:t>
            </a:r>
            <a:r>
              <a:rPr lang="en-CA" sz="1400" dirty="0" smtClean="0"/>
              <a:t>Xi He, Eric HY Lau et al.</a:t>
            </a:r>
            <a:endParaRPr lang="en-CA" sz="1400" i="1" dirty="0"/>
          </a:p>
        </p:txBody>
      </p:sp>
      <p:cxnSp>
        <p:nvCxnSpPr>
          <p:cNvPr id="4" name="Straight Connector 3"/>
          <p:cNvCxnSpPr/>
          <p:nvPr/>
        </p:nvCxnSpPr>
        <p:spPr>
          <a:xfrm>
            <a:off x="899592" y="1772816"/>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07704" y="1772816"/>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280195" y="1785050"/>
            <a:ext cx="1075781" cy="2120"/>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355976" y="1772816"/>
            <a:ext cx="1224136" cy="1223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80112" y="1772816"/>
            <a:ext cx="2304256" cy="917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1600" y="1412776"/>
            <a:ext cx="779381" cy="246221"/>
          </a:xfrm>
          <a:prstGeom prst="rect">
            <a:avLst/>
          </a:prstGeom>
          <a:noFill/>
        </p:spPr>
        <p:txBody>
          <a:bodyPr wrap="none" rtlCol="0">
            <a:spAutoFit/>
          </a:bodyPr>
          <a:lstStyle/>
          <a:p>
            <a:r>
              <a:rPr lang="en-CA" sz="1000" dirty="0" smtClean="0"/>
              <a:t>Susceptible</a:t>
            </a:r>
            <a:endParaRPr lang="en-CA" sz="1000" dirty="0"/>
          </a:p>
        </p:txBody>
      </p:sp>
      <p:sp>
        <p:nvSpPr>
          <p:cNvPr id="13" name="TextBox 12"/>
          <p:cNvSpPr txBox="1"/>
          <p:nvPr/>
        </p:nvSpPr>
        <p:spPr>
          <a:xfrm>
            <a:off x="2773798" y="1405612"/>
            <a:ext cx="734496" cy="246221"/>
          </a:xfrm>
          <a:prstGeom prst="rect">
            <a:avLst/>
          </a:prstGeom>
          <a:noFill/>
        </p:spPr>
        <p:txBody>
          <a:bodyPr wrap="none" rtlCol="0">
            <a:spAutoFit/>
          </a:bodyPr>
          <a:lstStyle/>
          <a:p>
            <a:r>
              <a:rPr lang="en-CA" sz="1000" dirty="0" smtClean="0"/>
              <a:t>Incubating</a:t>
            </a:r>
            <a:endParaRPr lang="en-CA" sz="1000" dirty="0"/>
          </a:p>
        </p:txBody>
      </p:sp>
      <p:sp>
        <p:nvSpPr>
          <p:cNvPr id="14" name="TextBox 13"/>
          <p:cNvSpPr txBox="1"/>
          <p:nvPr/>
        </p:nvSpPr>
        <p:spPr>
          <a:xfrm>
            <a:off x="3298038" y="1886635"/>
            <a:ext cx="1075936" cy="246221"/>
          </a:xfrm>
          <a:prstGeom prst="rect">
            <a:avLst/>
          </a:prstGeom>
          <a:noFill/>
        </p:spPr>
        <p:txBody>
          <a:bodyPr wrap="none" rtlCol="0">
            <a:spAutoFit/>
          </a:bodyPr>
          <a:lstStyle/>
          <a:p>
            <a:r>
              <a:rPr lang="en-CA" sz="1000" dirty="0" smtClean="0"/>
              <a:t>Pre-symptomatic</a:t>
            </a:r>
            <a:endParaRPr lang="en-CA" sz="1000" dirty="0"/>
          </a:p>
        </p:txBody>
      </p:sp>
      <p:sp>
        <p:nvSpPr>
          <p:cNvPr id="16" name="TextBox 15"/>
          <p:cNvSpPr txBox="1"/>
          <p:nvPr/>
        </p:nvSpPr>
        <p:spPr>
          <a:xfrm>
            <a:off x="4523180" y="1412776"/>
            <a:ext cx="872355" cy="246221"/>
          </a:xfrm>
          <a:prstGeom prst="rect">
            <a:avLst/>
          </a:prstGeom>
          <a:noFill/>
        </p:spPr>
        <p:txBody>
          <a:bodyPr wrap="none" rtlCol="0">
            <a:spAutoFit/>
          </a:bodyPr>
          <a:lstStyle/>
          <a:p>
            <a:r>
              <a:rPr lang="en-CA" sz="1000" dirty="0" smtClean="0"/>
              <a:t>Symptomatic</a:t>
            </a:r>
            <a:endParaRPr lang="en-CA" sz="1000" dirty="0"/>
          </a:p>
        </p:txBody>
      </p:sp>
      <p:sp>
        <p:nvSpPr>
          <p:cNvPr id="17" name="TextBox 16"/>
          <p:cNvSpPr txBox="1"/>
          <p:nvPr/>
        </p:nvSpPr>
        <p:spPr>
          <a:xfrm>
            <a:off x="6284705" y="1412776"/>
            <a:ext cx="494046" cy="246221"/>
          </a:xfrm>
          <a:prstGeom prst="rect">
            <a:avLst/>
          </a:prstGeom>
          <a:noFill/>
        </p:spPr>
        <p:txBody>
          <a:bodyPr wrap="none" rtlCol="0">
            <a:spAutoFit/>
          </a:bodyPr>
          <a:lstStyle/>
          <a:p>
            <a:r>
              <a:rPr lang="en-CA" sz="1000" dirty="0" smtClean="0"/>
              <a:t>INERT</a:t>
            </a:r>
            <a:endParaRPr lang="en-CA" sz="1000" dirty="0"/>
          </a:p>
        </p:txBody>
      </p:sp>
      <p:cxnSp>
        <p:nvCxnSpPr>
          <p:cNvPr id="19" name="Straight Arrow Connector 18"/>
          <p:cNvCxnSpPr/>
          <p:nvPr/>
        </p:nvCxnSpPr>
        <p:spPr>
          <a:xfrm flipV="1">
            <a:off x="1907704" y="1781986"/>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275856" y="1813900"/>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55976" y="1797284"/>
            <a:ext cx="0" cy="350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58005" y="2146067"/>
            <a:ext cx="657552" cy="261610"/>
          </a:xfrm>
          <a:prstGeom prst="rect">
            <a:avLst/>
          </a:prstGeom>
          <a:noFill/>
        </p:spPr>
        <p:txBody>
          <a:bodyPr wrap="none" rtlCol="0">
            <a:spAutoFit/>
          </a:bodyPr>
          <a:lstStyle/>
          <a:p>
            <a:r>
              <a:rPr lang="en-CA" sz="1100" dirty="0" smtClean="0"/>
              <a:t>Infected</a:t>
            </a:r>
            <a:endParaRPr lang="en-CA" sz="1100" dirty="0"/>
          </a:p>
        </p:txBody>
      </p:sp>
      <p:sp>
        <p:nvSpPr>
          <p:cNvPr id="27" name="TextBox 26"/>
          <p:cNvSpPr txBox="1"/>
          <p:nvPr/>
        </p:nvSpPr>
        <p:spPr>
          <a:xfrm>
            <a:off x="2778432" y="2158473"/>
            <a:ext cx="935449" cy="276999"/>
          </a:xfrm>
          <a:prstGeom prst="rect">
            <a:avLst/>
          </a:prstGeom>
          <a:noFill/>
        </p:spPr>
        <p:txBody>
          <a:bodyPr wrap="none" rtlCol="0">
            <a:spAutoFit/>
          </a:bodyPr>
          <a:lstStyle/>
          <a:p>
            <a:r>
              <a:rPr lang="en-CA" sz="1200" dirty="0" smtClean="0">
                <a:solidFill>
                  <a:srgbClr val="FF0000"/>
                </a:solidFill>
              </a:rPr>
              <a:t>INFECTIOUS</a:t>
            </a:r>
            <a:endParaRPr lang="en-CA" sz="1200" dirty="0">
              <a:solidFill>
                <a:srgbClr val="FF0000"/>
              </a:solidFill>
            </a:endParaRPr>
          </a:p>
        </p:txBody>
      </p:sp>
      <p:sp>
        <p:nvSpPr>
          <p:cNvPr id="28" name="TextBox 27"/>
          <p:cNvSpPr txBox="1"/>
          <p:nvPr/>
        </p:nvSpPr>
        <p:spPr>
          <a:xfrm>
            <a:off x="4064770" y="2130678"/>
            <a:ext cx="534890" cy="276999"/>
          </a:xfrm>
          <a:prstGeom prst="rect">
            <a:avLst/>
          </a:prstGeom>
          <a:noFill/>
        </p:spPr>
        <p:txBody>
          <a:bodyPr wrap="none" rtlCol="0">
            <a:spAutoFit/>
          </a:bodyPr>
          <a:lstStyle/>
          <a:p>
            <a:r>
              <a:rPr lang="en-CA" sz="1200" dirty="0" smtClean="0"/>
              <a:t>onset</a:t>
            </a:r>
            <a:endParaRPr lang="en-CA" sz="1200" dirty="0"/>
          </a:p>
        </p:txBody>
      </p:sp>
      <p:sp>
        <p:nvSpPr>
          <p:cNvPr id="70" name="TextBox 69"/>
          <p:cNvSpPr txBox="1"/>
          <p:nvPr/>
        </p:nvSpPr>
        <p:spPr>
          <a:xfrm>
            <a:off x="1043608" y="4581128"/>
            <a:ext cx="7744364" cy="1754326"/>
          </a:xfrm>
          <a:prstGeom prst="rect">
            <a:avLst/>
          </a:prstGeom>
          <a:noFill/>
        </p:spPr>
        <p:txBody>
          <a:bodyPr wrap="none" rtlCol="0">
            <a:spAutoFit/>
          </a:bodyPr>
          <a:lstStyle/>
          <a:p>
            <a:r>
              <a:rPr lang="en-CA" dirty="0" smtClean="0"/>
              <a:t>T=0 to 5.2d use 1.07 per 0.1d as compound rate of increase of VL (from 1 to 100)</a:t>
            </a:r>
          </a:p>
          <a:p>
            <a:r>
              <a:rPr lang="en-CA" dirty="0" smtClean="0"/>
              <a:t>T=5.2 to 20d use 0.875/day as compound rate to go from VL=100 to 1</a:t>
            </a:r>
          </a:p>
          <a:p>
            <a:r>
              <a:rPr lang="en-CA" dirty="0" smtClean="0"/>
              <a:t>“</a:t>
            </a:r>
            <a:r>
              <a:rPr lang="en-CA" i="1" dirty="0" smtClean="0"/>
              <a:t>peak infectiousness at 2 days before to 1 day after onset</a:t>
            </a:r>
            <a:r>
              <a:rPr lang="en-CA" dirty="0" smtClean="0"/>
              <a:t>” – [4.5d to 6.0d]</a:t>
            </a:r>
          </a:p>
          <a:p>
            <a:endParaRPr lang="en-CA" dirty="0"/>
          </a:p>
          <a:p>
            <a:r>
              <a:rPr lang="en-CA" dirty="0" smtClean="0"/>
              <a:t>Stochastic example: VL -&gt; B at 2.9*</a:t>
            </a:r>
            <a:r>
              <a:rPr lang="en-CA" dirty="0" err="1" smtClean="0"/>
              <a:t>Math.random</a:t>
            </a:r>
            <a:r>
              <a:rPr lang="en-CA" dirty="0" smtClean="0"/>
              <a:t>(0.29) </a:t>
            </a:r>
          </a:p>
          <a:p>
            <a:r>
              <a:rPr lang="en-CA" dirty="0"/>
              <a:t>	</a:t>
            </a:r>
            <a:r>
              <a:rPr lang="en-CA" dirty="0" smtClean="0"/>
              <a:t>	 if (</a:t>
            </a:r>
            <a:r>
              <a:rPr lang="en-CA" dirty="0" err="1" smtClean="0"/>
              <a:t>Math.random</a:t>
            </a:r>
            <a:r>
              <a:rPr lang="en-CA" dirty="0" smtClean="0"/>
              <a:t>(2) &gt; 1) { VL = -VL}</a:t>
            </a:r>
            <a:endParaRPr lang="en-CA" dirty="0"/>
          </a:p>
        </p:txBody>
      </p:sp>
      <p:grpSp>
        <p:nvGrpSpPr>
          <p:cNvPr id="44" name="Group 43"/>
          <p:cNvGrpSpPr/>
          <p:nvPr/>
        </p:nvGrpSpPr>
        <p:grpSpPr>
          <a:xfrm>
            <a:off x="926910" y="2096112"/>
            <a:ext cx="7475767" cy="1979079"/>
            <a:chOff x="899592" y="802643"/>
            <a:chExt cx="7475767" cy="1979079"/>
          </a:xfrm>
        </p:grpSpPr>
        <p:grpSp>
          <p:nvGrpSpPr>
            <p:cNvPr id="45" name="Group 44"/>
            <p:cNvGrpSpPr/>
            <p:nvPr/>
          </p:nvGrpSpPr>
          <p:grpSpPr>
            <a:xfrm>
              <a:off x="899592" y="802643"/>
              <a:ext cx="7475767" cy="1979079"/>
              <a:chOff x="899592" y="2080942"/>
              <a:chExt cx="7475767" cy="1979079"/>
            </a:xfrm>
          </p:grpSpPr>
          <p:cxnSp>
            <p:nvCxnSpPr>
              <p:cNvPr id="51" name="Straight Connector 50"/>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355976" y="3641755"/>
                <a:ext cx="1152128" cy="326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508104" y="3645024"/>
                <a:ext cx="2376264" cy="917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4" name="TextBox 73"/>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5" name="TextBox 74"/>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76" name="Straight Connector 75"/>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78" name="TextBox 77"/>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79" name="Freeform 78"/>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0" name="TextBox 79"/>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1" name="Freeform 80"/>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2" name="Freeform 81"/>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3" name="TextBox 82"/>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4" name="TextBox 83"/>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5" name="Straight Connector 84"/>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73"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0" name="Right Bracket 89"/>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1" name="TextBox 90"/>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46" name="Straight Connector 45"/>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282809" y="1929177"/>
              <a:ext cx="1930337" cy="261610"/>
            </a:xfrm>
            <a:prstGeom prst="rect">
              <a:avLst/>
            </a:prstGeom>
            <a:noFill/>
          </p:spPr>
          <p:txBody>
            <a:bodyPr wrap="none" rtlCol="0">
              <a:spAutoFit/>
            </a:bodyPr>
            <a:lstStyle/>
            <a:p>
              <a:r>
                <a:rPr lang="en-CA" sz="1100" dirty="0" smtClean="0">
                  <a:solidFill>
                    <a:schemeClr val="accent4">
                      <a:lumMod val="75000"/>
                    </a:schemeClr>
                  </a:solidFill>
                </a:rPr>
                <a:t>Infectious viral level in Ct units</a:t>
              </a:r>
              <a:endParaRPr lang="en-CA" sz="1100" dirty="0">
                <a:solidFill>
                  <a:schemeClr val="accent4">
                    <a:lumMod val="75000"/>
                  </a:schemeClr>
                </a:solidFill>
              </a:endParaRPr>
            </a:p>
          </p:txBody>
        </p:sp>
        <p:sp>
          <p:nvSpPr>
            <p:cNvPr id="50" name="TextBox 49"/>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
        <p:nvSpPr>
          <p:cNvPr id="3" name="TextBox 2"/>
          <p:cNvSpPr txBox="1"/>
          <p:nvPr/>
        </p:nvSpPr>
        <p:spPr>
          <a:xfrm>
            <a:off x="3059832" y="3212355"/>
            <a:ext cx="476412" cy="369332"/>
          </a:xfrm>
          <a:prstGeom prst="rect">
            <a:avLst/>
          </a:prstGeom>
          <a:noFill/>
        </p:spPr>
        <p:txBody>
          <a:bodyPr wrap="none" rtlCol="0">
            <a:spAutoFit/>
          </a:bodyPr>
          <a:lstStyle/>
          <a:p>
            <a:r>
              <a:rPr lang="en-CA" dirty="0" smtClean="0">
                <a:solidFill>
                  <a:schemeClr val="accent4">
                    <a:lumMod val="75000"/>
                  </a:schemeClr>
                </a:solidFill>
              </a:rPr>
              <a:t>3.6</a:t>
            </a:r>
            <a:endParaRPr lang="en-CA" dirty="0">
              <a:solidFill>
                <a:schemeClr val="accent4">
                  <a:lumMod val="75000"/>
                </a:schemeClr>
              </a:solidFill>
            </a:endParaRPr>
          </a:p>
        </p:txBody>
      </p:sp>
      <p:sp>
        <p:nvSpPr>
          <p:cNvPr id="6" name="TextBox 5"/>
          <p:cNvSpPr txBox="1"/>
          <p:nvPr/>
        </p:nvSpPr>
        <p:spPr>
          <a:xfrm>
            <a:off x="3717064" y="2847799"/>
            <a:ext cx="418704" cy="369332"/>
          </a:xfrm>
          <a:prstGeom prst="rect">
            <a:avLst/>
          </a:prstGeom>
          <a:noFill/>
        </p:spPr>
        <p:txBody>
          <a:bodyPr wrap="none" rtlCol="0">
            <a:spAutoFit/>
          </a:bodyPr>
          <a:lstStyle/>
          <a:p>
            <a:r>
              <a:rPr lang="en-CA" dirty="0" smtClean="0">
                <a:solidFill>
                  <a:schemeClr val="accent4">
                    <a:lumMod val="75000"/>
                  </a:schemeClr>
                </a:solidFill>
              </a:rPr>
              <a:t>10</a:t>
            </a:r>
            <a:endParaRPr lang="en-CA" dirty="0">
              <a:solidFill>
                <a:schemeClr val="accent4">
                  <a:lumMod val="75000"/>
                </a:schemeClr>
              </a:solidFill>
            </a:endParaRPr>
          </a:p>
        </p:txBody>
      </p:sp>
      <p:sp>
        <p:nvSpPr>
          <p:cNvPr id="8" name="TextBox 7"/>
          <p:cNvSpPr txBox="1"/>
          <p:nvPr/>
        </p:nvSpPr>
        <p:spPr>
          <a:xfrm>
            <a:off x="1797995" y="3405452"/>
            <a:ext cx="301686" cy="369332"/>
          </a:xfrm>
          <a:prstGeom prst="rect">
            <a:avLst/>
          </a:prstGeom>
          <a:noFill/>
        </p:spPr>
        <p:txBody>
          <a:bodyPr wrap="none" rtlCol="0">
            <a:spAutoFit/>
          </a:bodyPr>
          <a:lstStyle/>
          <a:p>
            <a:r>
              <a:rPr lang="en-CA" dirty="0" smtClean="0"/>
              <a:t>1</a:t>
            </a:r>
            <a:endParaRPr lang="en-CA" dirty="0"/>
          </a:p>
        </p:txBody>
      </p:sp>
      <p:cxnSp>
        <p:nvCxnSpPr>
          <p:cNvPr id="30" name="Straight Connector 29"/>
          <p:cNvCxnSpPr/>
          <p:nvPr/>
        </p:nvCxnSpPr>
        <p:spPr>
          <a:xfrm>
            <a:off x="1907704" y="141277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51935" y="1412776"/>
            <a:ext cx="0" cy="364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36244" y="1535886"/>
            <a:ext cx="8156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1"/>
          </p:cNvCxnSpPr>
          <p:nvPr/>
        </p:nvCxnSpPr>
        <p:spPr>
          <a:xfrm flipH="1">
            <a:off x="1907704" y="1528723"/>
            <a:ext cx="866094" cy="7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580112" y="1412776"/>
            <a:ext cx="0" cy="360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736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6410473" cy="369332"/>
          </a:xfrm>
          <a:prstGeom prst="rect">
            <a:avLst/>
          </a:prstGeom>
          <a:noFill/>
        </p:spPr>
        <p:txBody>
          <a:bodyPr wrap="none" rtlCol="0">
            <a:spAutoFit/>
          </a:bodyPr>
          <a:lstStyle/>
          <a:p>
            <a:r>
              <a:rPr lang="en-CA" dirty="0" smtClean="0"/>
              <a:t>Viral Load Transmission from Higher VL Agent to Lower - </a:t>
            </a:r>
            <a:r>
              <a:rPr lang="en-CA" i="1" dirty="0" smtClean="0"/>
              <a:t>infectivity</a:t>
            </a:r>
            <a:endParaRPr lang="en-CA" sz="1400" i="1" dirty="0"/>
          </a:p>
        </p:txBody>
      </p:sp>
      <p:sp>
        <p:nvSpPr>
          <p:cNvPr id="6" name="Oval 5"/>
          <p:cNvSpPr/>
          <p:nvPr/>
        </p:nvSpPr>
        <p:spPr>
          <a:xfrm>
            <a:off x="899592" y="3212976"/>
            <a:ext cx="792088" cy="79208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1295636" y="3609020"/>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a:off x="1311801" y="3614240"/>
            <a:ext cx="703915" cy="294423"/>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63758" y="3501008"/>
            <a:ext cx="288032" cy="307777"/>
          </a:xfrm>
          <a:prstGeom prst="rect">
            <a:avLst/>
          </a:prstGeom>
          <a:noFill/>
        </p:spPr>
        <p:txBody>
          <a:bodyPr wrap="square" rtlCol="0">
            <a:spAutoFit/>
          </a:bodyPr>
          <a:lstStyle/>
          <a:p>
            <a:r>
              <a:rPr lang="en-CA" sz="1400" dirty="0" smtClean="0">
                <a:solidFill>
                  <a:srgbClr val="FF0000"/>
                </a:solidFill>
              </a:rPr>
              <a:t>d</a:t>
            </a:r>
          </a:p>
        </p:txBody>
      </p:sp>
      <p:cxnSp>
        <p:nvCxnSpPr>
          <p:cNvPr id="11" name="Straight Arrow Connector 10"/>
          <p:cNvCxnSpPr>
            <a:stCxn id="32" idx="0"/>
          </p:cNvCxnSpPr>
          <p:nvPr/>
        </p:nvCxnSpPr>
        <p:spPr>
          <a:xfrm flipH="1">
            <a:off x="971600" y="3609020"/>
            <a:ext cx="346896" cy="199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99592" y="3453674"/>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a:t>2</a:t>
            </a:r>
          </a:p>
        </p:txBody>
      </p:sp>
      <p:sp>
        <p:nvSpPr>
          <p:cNvPr id="19" name="TextBox 18"/>
          <p:cNvSpPr txBox="1"/>
          <p:nvPr/>
        </p:nvSpPr>
        <p:spPr>
          <a:xfrm>
            <a:off x="1053641" y="3212976"/>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a:t>2</a:t>
            </a:r>
          </a:p>
        </p:txBody>
      </p:sp>
      <p:sp>
        <p:nvSpPr>
          <p:cNvPr id="20" name="TextBox 19"/>
          <p:cNvSpPr txBox="1"/>
          <p:nvPr/>
        </p:nvSpPr>
        <p:spPr>
          <a:xfrm>
            <a:off x="2699079" y="3273557"/>
            <a:ext cx="4976042" cy="2492990"/>
          </a:xfrm>
          <a:prstGeom prst="rect">
            <a:avLst/>
          </a:prstGeom>
          <a:noFill/>
        </p:spPr>
        <p:txBody>
          <a:bodyPr wrap="none" rtlCol="0">
            <a:spAutoFit/>
          </a:bodyPr>
          <a:lstStyle/>
          <a:p>
            <a:r>
              <a:rPr lang="en-CA" dirty="0" smtClean="0"/>
              <a:t>To calculate VL</a:t>
            </a:r>
            <a:r>
              <a:rPr lang="en-CA" baseline="-25000" dirty="0" smtClean="0"/>
              <a:t>1</a:t>
            </a:r>
            <a:r>
              <a:rPr lang="en-CA" dirty="0" smtClean="0"/>
              <a:t>[t+1], with VL</a:t>
            </a:r>
            <a:r>
              <a:rPr lang="en-CA" baseline="-25000" dirty="0" smtClean="0"/>
              <a:t>2</a:t>
            </a:r>
            <a:r>
              <a:rPr lang="en-CA" dirty="0" smtClean="0"/>
              <a:t> &gt; VL</a:t>
            </a:r>
            <a:r>
              <a:rPr lang="en-CA" baseline="-25000" dirty="0" smtClean="0"/>
              <a:t>1</a:t>
            </a:r>
          </a:p>
          <a:p>
            <a:endParaRPr lang="en-CA" baseline="-25000" dirty="0" smtClean="0"/>
          </a:p>
          <a:p>
            <a:pPr marL="342900" indent="-342900">
              <a:buAutoNum type="arabicPeriod"/>
            </a:pPr>
            <a:r>
              <a:rPr lang="en-CA" dirty="0" smtClean="0"/>
              <a:t>Linear overlap = (r</a:t>
            </a:r>
            <a:r>
              <a:rPr lang="en-CA" baseline="-25000" dirty="0" smtClean="0"/>
              <a:t>1</a:t>
            </a:r>
            <a:r>
              <a:rPr lang="en-CA" dirty="0" smtClean="0"/>
              <a:t>+r</a:t>
            </a:r>
            <a:r>
              <a:rPr lang="en-CA" baseline="-25000" dirty="0" smtClean="0"/>
              <a:t>2</a:t>
            </a:r>
            <a:r>
              <a:rPr lang="en-CA" dirty="0" smtClean="0"/>
              <a:t>) – d = </a:t>
            </a:r>
            <a:r>
              <a:rPr lang="en-CA" dirty="0" smtClean="0">
                <a:solidFill>
                  <a:srgbClr val="FF0000"/>
                </a:solidFill>
              </a:rPr>
              <a:t>O</a:t>
            </a:r>
          </a:p>
          <a:p>
            <a:pPr marL="342900" indent="-342900">
              <a:buAutoNum type="arabicPeriod"/>
            </a:pPr>
            <a:r>
              <a:rPr lang="en-CA" dirty="0" smtClean="0"/>
              <a:t>Degree of overlap = O/(r</a:t>
            </a:r>
            <a:r>
              <a:rPr lang="en-CA" baseline="-25000" dirty="0" smtClean="0"/>
              <a:t>1</a:t>
            </a:r>
            <a:r>
              <a:rPr lang="en-CA" dirty="0" smtClean="0"/>
              <a:t>+r</a:t>
            </a:r>
            <a:r>
              <a:rPr lang="en-CA" baseline="-25000" dirty="0" smtClean="0"/>
              <a:t>2</a:t>
            </a:r>
            <a:r>
              <a:rPr lang="en-CA" dirty="0" smtClean="0"/>
              <a:t>) = </a:t>
            </a:r>
            <a:r>
              <a:rPr lang="en-CA" dirty="0" smtClean="0">
                <a:solidFill>
                  <a:srgbClr val="FF0000"/>
                </a:solidFill>
              </a:rPr>
              <a:t>P</a:t>
            </a:r>
          </a:p>
          <a:p>
            <a:pPr marL="342900" indent="-342900">
              <a:buAutoNum type="arabicPeriod"/>
            </a:pPr>
            <a:r>
              <a:rPr lang="en-CA" dirty="0" smtClean="0"/>
              <a:t>P is a length, viral load is by area so we use </a:t>
            </a:r>
            <a:r>
              <a:rPr lang="en-CA" dirty="0" smtClean="0">
                <a:solidFill>
                  <a:srgbClr val="FF0000"/>
                </a:solidFill>
              </a:rPr>
              <a:t>O^2</a:t>
            </a:r>
          </a:p>
          <a:p>
            <a:pPr marL="342900" indent="-342900">
              <a:buAutoNum type="arabicPeriod"/>
            </a:pPr>
            <a:endParaRPr lang="en-CA" dirty="0" smtClean="0"/>
          </a:p>
          <a:p>
            <a:pPr marL="342900" indent="-342900">
              <a:buAutoNum type="arabicPeriod"/>
            </a:pPr>
            <a:r>
              <a:rPr lang="en-CA" dirty="0" smtClean="0"/>
              <a:t>Viral gradient = (VL</a:t>
            </a:r>
            <a:r>
              <a:rPr lang="en-CA" baseline="-25000" dirty="0" smtClean="0"/>
              <a:t>2</a:t>
            </a:r>
            <a:r>
              <a:rPr lang="en-CA" dirty="0" smtClean="0"/>
              <a:t> – VL</a:t>
            </a:r>
            <a:r>
              <a:rPr lang="en-CA" baseline="-25000" dirty="0" smtClean="0"/>
              <a:t>1</a:t>
            </a:r>
            <a:r>
              <a:rPr lang="en-CA" dirty="0" smtClean="0"/>
              <a:t>)/(VL</a:t>
            </a:r>
            <a:r>
              <a:rPr lang="en-CA" baseline="-25000" dirty="0" smtClean="0"/>
              <a:t>2</a:t>
            </a:r>
            <a:r>
              <a:rPr lang="en-CA" dirty="0" smtClean="0"/>
              <a:t>+VL</a:t>
            </a:r>
            <a:r>
              <a:rPr lang="en-CA" baseline="-25000" dirty="0" smtClean="0"/>
              <a:t>1</a:t>
            </a:r>
            <a:r>
              <a:rPr lang="en-CA" dirty="0" smtClean="0"/>
              <a:t>) = </a:t>
            </a:r>
            <a:r>
              <a:rPr lang="en-CA" dirty="0" smtClean="0">
                <a:solidFill>
                  <a:srgbClr val="FF0000"/>
                </a:solidFill>
              </a:rPr>
              <a:t>G</a:t>
            </a:r>
          </a:p>
          <a:p>
            <a:pPr marL="342900" indent="-342900">
              <a:buAutoNum type="arabicPeriod"/>
            </a:pPr>
            <a:r>
              <a:rPr lang="en-CA" dirty="0" smtClean="0"/>
              <a:t>Viral transfer = G * O^2 * VL</a:t>
            </a:r>
            <a:r>
              <a:rPr lang="en-CA" baseline="-25000" dirty="0" smtClean="0"/>
              <a:t>2</a:t>
            </a:r>
            <a:r>
              <a:rPr lang="en-CA" dirty="0" smtClean="0"/>
              <a:t> = </a:t>
            </a:r>
            <a:r>
              <a:rPr lang="en-CA" dirty="0" smtClean="0">
                <a:solidFill>
                  <a:srgbClr val="FF0000"/>
                </a:solidFill>
              </a:rPr>
              <a:t>T * VL</a:t>
            </a:r>
            <a:r>
              <a:rPr lang="en-CA" baseline="-25000" dirty="0" smtClean="0">
                <a:solidFill>
                  <a:srgbClr val="FF0000"/>
                </a:solidFill>
              </a:rPr>
              <a:t>2</a:t>
            </a:r>
          </a:p>
          <a:p>
            <a:pPr marL="342900" indent="-342900">
              <a:buAutoNum type="arabicPeriod"/>
            </a:pPr>
            <a:r>
              <a:rPr lang="en-CA" dirty="0" smtClean="0"/>
              <a:t>So VL</a:t>
            </a:r>
            <a:r>
              <a:rPr lang="en-CA" baseline="-25000" dirty="0" smtClean="0"/>
              <a:t>1</a:t>
            </a:r>
            <a:r>
              <a:rPr lang="en-CA" dirty="0" smtClean="0"/>
              <a:t>[t+1] = VL</a:t>
            </a:r>
            <a:r>
              <a:rPr lang="en-CA" baseline="-25000" dirty="0" smtClean="0"/>
              <a:t>1</a:t>
            </a:r>
            <a:r>
              <a:rPr lang="en-CA" dirty="0" smtClean="0"/>
              <a:t>[t] + </a:t>
            </a:r>
            <a:r>
              <a:rPr lang="en-CA" dirty="0" smtClean="0">
                <a:solidFill>
                  <a:srgbClr val="FF0000"/>
                </a:solidFill>
              </a:rPr>
              <a:t>T</a:t>
            </a:r>
          </a:p>
        </p:txBody>
      </p:sp>
      <p:grpSp>
        <p:nvGrpSpPr>
          <p:cNvPr id="50" name="Group 49"/>
          <p:cNvGrpSpPr/>
          <p:nvPr/>
        </p:nvGrpSpPr>
        <p:grpSpPr>
          <a:xfrm>
            <a:off x="898237" y="1125191"/>
            <a:ext cx="7475767" cy="1979079"/>
            <a:chOff x="899592" y="802643"/>
            <a:chExt cx="7475767" cy="1979079"/>
          </a:xfrm>
        </p:grpSpPr>
        <p:grpSp>
          <p:nvGrpSpPr>
            <p:cNvPr id="51" name="Group 50"/>
            <p:cNvGrpSpPr/>
            <p:nvPr/>
          </p:nvGrpSpPr>
          <p:grpSpPr>
            <a:xfrm>
              <a:off x="899592" y="802643"/>
              <a:ext cx="7475767" cy="1979079"/>
              <a:chOff x="899592" y="2080942"/>
              <a:chExt cx="7475767" cy="1979079"/>
            </a:xfrm>
          </p:grpSpPr>
          <p:cxnSp>
            <p:nvCxnSpPr>
              <p:cNvPr id="70" name="Straight Connector 69"/>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8" name="TextBox 77"/>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9" name="TextBox 7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80" name="Straight Connector 79"/>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82" name="TextBox 81"/>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83" name="Freeform 82"/>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4" name="TextBox 83"/>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5" name="Freeform 84"/>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6" name="Freeform 85"/>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7" name="TextBox 86"/>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8" name="TextBox 87"/>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9" name="Straight Connector 88"/>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77"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4" name="Right Bracket 93"/>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5" name="TextBox 94"/>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57" name="Straight Connector 56"/>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68" name="TextBox 67"/>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2238166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44624"/>
            <a:ext cx="5105052" cy="369332"/>
          </a:xfrm>
          <a:prstGeom prst="rect">
            <a:avLst/>
          </a:prstGeom>
          <a:noFill/>
        </p:spPr>
        <p:txBody>
          <a:bodyPr wrap="none" rtlCol="0">
            <a:spAutoFit/>
          </a:bodyPr>
          <a:lstStyle/>
          <a:p>
            <a:r>
              <a:rPr lang="en-CA" dirty="0" smtClean="0"/>
              <a:t>Size Calculation Using Viral Load and </a:t>
            </a:r>
            <a:r>
              <a:rPr lang="en-CA" dirty="0" err="1" smtClean="0"/>
              <a:t>Combined_Risk</a:t>
            </a:r>
            <a:endParaRPr lang="en-CA" sz="1400" i="1" dirty="0"/>
          </a:p>
        </p:txBody>
      </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663758" y="3501008"/>
            <a:ext cx="288032" cy="307777"/>
          </a:xfrm>
          <a:prstGeom prst="rect">
            <a:avLst/>
          </a:prstGeom>
          <a:noFill/>
        </p:spPr>
        <p:txBody>
          <a:bodyPr wrap="square" rtlCol="0">
            <a:spAutoFit/>
          </a:bodyPr>
          <a:lstStyle/>
          <a:p>
            <a:endParaRPr lang="en-CA" sz="1400" dirty="0" smtClean="0">
              <a:solidFill>
                <a:srgbClr val="FF0000"/>
              </a:solidFill>
            </a:endParaRPr>
          </a:p>
        </p:txBody>
      </p: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5" name="TextBox 4"/>
          <p:cNvSpPr txBox="1"/>
          <p:nvPr/>
        </p:nvSpPr>
        <p:spPr>
          <a:xfrm>
            <a:off x="2875063" y="2900844"/>
            <a:ext cx="5645520" cy="1815882"/>
          </a:xfrm>
          <a:prstGeom prst="rect">
            <a:avLst/>
          </a:prstGeom>
          <a:noFill/>
        </p:spPr>
        <p:txBody>
          <a:bodyPr wrap="none" rtlCol="0">
            <a:spAutoFit/>
          </a:bodyPr>
          <a:lstStyle/>
          <a:p>
            <a:r>
              <a:rPr lang="en-CA" sz="1400" dirty="0" smtClean="0"/>
              <a:t>To reach Viral Load = 10 from 1 in time T=0 to T=4.5,</a:t>
            </a:r>
          </a:p>
          <a:p>
            <a:r>
              <a:rPr lang="en-CA" sz="1400" dirty="0"/>
              <a:t> </a:t>
            </a:r>
            <a:r>
              <a:rPr lang="en-CA" sz="1400" dirty="0" smtClean="0"/>
              <a:t>    the estimate for </a:t>
            </a:r>
            <a:r>
              <a:rPr lang="en-CA" sz="1400" dirty="0" smtClean="0">
                <a:latin typeface="Symbol" pitchFamily="18" charset="2"/>
              </a:rPr>
              <a:t>r </a:t>
            </a:r>
            <a:r>
              <a:rPr lang="en-CA" sz="1400" dirty="0" smtClean="0">
                <a:latin typeface="Calibri" pitchFamily="34" charset="0"/>
                <a:cs typeface="Calibri" pitchFamily="34" charset="0"/>
              </a:rPr>
              <a:t>is</a:t>
            </a:r>
            <a:r>
              <a:rPr lang="en-CA" sz="1400" dirty="0" smtClean="0">
                <a:latin typeface="Symbol" pitchFamily="18" charset="2"/>
              </a:rPr>
              <a:t> 1.07</a:t>
            </a:r>
            <a:r>
              <a:rPr lang="en-CA" sz="1400" dirty="0" smtClean="0">
                <a:latin typeface="Calibri" pitchFamily="34" charset="0"/>
              </a:rPr>
              <a:t> per </a:t>
            </a:r>
            <a:r>
              <a:rPr lang="en-CA" sz="1400" u="sng" dirty="0" smtClean="0">
                <a:latin typeface="Calibri" pitchFamily="34" charset="0"/>
              </a:rPr>
              <a:t>0.1day</a:t>
            </a:r>
            <a:r>
              <a:rPr lang="en-CA" sz="1400" dirty="0" smtClean="0">
                <a:latin typeface="Calibri" pitchFamily="34" charset="0"/>
              </a:rPr>
              <a:t>s</a:t>
            </a:r>
            <a:endParaRPr lang="en-CA" sz="1400" dirty="0" smtClean="0">
              <a:latin typeface="Symbol" pitchFamily="18" charset="2"/>
            </a:endParaRPr>
          </a:p>
          <a:p>
            <a:r>
              <a:rPr lang="en-CA" sz="1400" dirty="0" smtClean="0">
                <a:latin typeface="Calibri" pitchFamily="34" charset="0"/>
              </a:rPr>
              <a:t>To go from 10 to 0, in time 6d to 21d,</a:t>
            </a:r>
          </a:p>
          <a:p>
            <a:r>
              <a:rPr lang="en-CA" sz="1400" dirty="0">
                <a:latin typeface="Calibri" pitchFamily="34" charset="0"/>
              </a:rPr>
              <a:t> </a:t>
            </a:r>
            <a:r>
              <a:rPr lang="en-CA" sz="1400" dirty="0" smtClean="0"/>
              <a:t>the estimate for </a:t>
            </a:r>
            <a:r>
              <a:rPr lang="en-CA" sz="1400" dirty="0">
                <a:latin typeface="Symbol" pitchFamily="18" charset="2"/>
              </a:rPr>
              <a:t>y</a:t>
            </a:r>
            <a:r>
              <a:rPr lang="en-CA" sz="1400" dirty="0" smtClean="0">
                <a:latin typeface="Symbol" pitchFamily="18" charset="2"/>
              </a:rPr>
              <a:t> </a:t>
            </a:r>
            <a:r>
              <a:rPr lang="en-CA" sz="1400" dirty="0" smtClean="0">
                <a:latin typeface="Calibri" pitchFamily="34" charset="0"/>
                <a:cs typeface="Calibri" pitchFamily="34" charset="0"/>
              </a:rPr>
              <a:t>is</a:t>
            </a:r>
            <a:r>
              <a:rPr lang="en-CA" sz="1400" dirty="0" smtClean="0">
                <a:latin typeface="Symbol" pitchFamily="18" charset="2"/>
              </a:rPr>
              <a:t> 0.875</a:t>
            </a:r>
            <a:r>
              <a:rPr lang="en-CA" sz="1400" dirty="0" smtClean="0">
                <a:latin typeface="Calibri" pitchFamily="34" charset="0"/>
              </a:rPr>
              <a:t> per </a:t>
            </a:r>
            <a:r>
              <a:rPr lang="en-CA" sz="1400" u="sng" dirty="0" smtClean="0">
                <a:latin typeface="Calibri" pitchFamily="34" charset="0"/>
              </a:rPr>
              <a:t>DAY</a:t>
            </a:r>
          </a:p>
          <a:p>
            <a:endParaRPr lang="en-CA" sz="1400" u="sng" dirty="0">
              <a:latin typeface="Calibri" pitchFamily="34" charset="0"/>
            </a:endParaRPr>
          </a:p>
          <a:p>
            <a:r>
              <a:rPr lang="en-CA" sz="1400" dirty="0" smtClean="0">
                <a:latin typeface="Calibri" pitchFamily="34" charset="0"/>
              </a:rPr>
              <a:t>Given a baseline size S for each agent, the </a:t>
            </a:r>
            <a:r>
              <a:rPr lang="en-CA" sz="1400" dirty="0" err="1" smtClean="0">
                <a:latin typeface="Calibri" pitchFamily="34" charset="0"/>
              </a:rPr>
              <a:t>combined_risk</a:t>
            </a:r>
            <a:endParaRPr lang="en-CA" sz="1400" dirty="0" smtClean="0">
              <a:latin typeface="Calibri" pitchFamily="34" charset="0"/>
            </a:endParaRPr>
          </a:p>
          <a:p>
            <a:r>
              <a:rPr lang="en-CA" sz="1400" dirty="0">
                <a:latin typeface="Calibri" pitchFamily="34" charset="0"/>
              </a:rPr>
              <a:t> </a:t>
            </a:r>
            <a:r>
              <a:rPr lang="en-CA" sz="1400" dirty="0" smtClean="0">
                <a:latin typeface="Calibri" pitchFamily="34" charset="0"/>
              </a:rPr>
              <a:t>   affects the radius r by its square root (or cube root), so</a:t>
            </a:r>
          </a:p>
          <a:p>
            <a:r>
              <a:rPr lang="en-CA" sz="1400" dirty="0">
                <a:latin typeface="Calibri" pitchFamily="34" charset="0"/>
              </a:rPr>
              <a:t> </a:t>
            </a:r>
            <a:r>
              <a:rPr lang="en-CA" sz="1400" dirty="0" smtClean="0">
                <a:latin typeface="Calibri" pitchFamily="34" charset="0"/>
              </a:rPr>
              <a:t>   risk-adjusted </a:t>
            </a:r>
            <a:r>
              <a:rPr lang="en-CA" sz="1400" dirty="0" err="1" smtClean="0">
                <a:latin typeface="Calibri" pitchFamily="34" charset="0"/>
              </a:rPr>
              <a:t>baseline_S</a:t>
            </a:r>
            <a:r>
              <a:rPr lang="en-CA" sz="1400" dirty="0" smtClean="0">
                <a:latin typeface="Calibri" pitchFamily="34" charset="0"/>
              </a:rPr>
              <a:t> = </a:t>
            </a:r>
            <a:r>
              <a:rPr lang="en-CA" sz="1400" dirty="0" err="1" smtClean="0">
                <a:latin typeface="Calibri" pitchFamily="34" charset="0"/>
              </a:rPr>
              <a:t>baseline_S</a:t>
            </a:r>
            <a:r>
              <a:rPr lang="en-CA" sz="1400" dirty="0" smtClean="0">
                <a:latin typeface="Calibri" pitchFamily="34" charset="0"/>
              </a:rPr>
              <a:t> * (</a:t>
            </a:r>
            <a:r>
              <a:rPr lang="en-CA" sz="1400" dirty="0" err="1" smtClean="0">
                <a:latin typeface="Calibri" pitchFamily="34" charset="0"/>
              </a:rPr>
              <a:t>combined_risk</a:t>
            </a:r>
            <a:r>
              <a:rPr lang="en-CA" sz="1400" dirty="0" smtClean="0">
                <a:latin typeface="Calibri" pitchFamily="34" charset="0"/>
              </a:rPr>
              <a:t>).</a:t>
            </a:r>
            <a:r>
              <a:rPr lang="en-CA" sz="1400" dirty="0" err="1" smtClean="0">
                <a:latin typeface="Calibri" pitchFamily="34" charset="0"/>
              </a:rPr>
              <a:t>sqrt</a:t>
            </a:r>
            <a:r>
              <a:rPr lang="en-CA" sz="1400" dirty="0" smtClean="0">
                <a:latin typeface="Calibri" pitchFamily="34" charset="0"/>
              </a:rPr>
              <a:t>() [or .</a:t>
            </a:r>
            <a:r>
              <a:rPr lang="en-CA" sz="1400" dirty="0" err="1" smtClean="0">
                <a:latin typeface="Calibri" pitchFamily="34" charset="0"/>
              </a:rPr>
              <a:t>cbrt</a:t>
            </a:r>
            <a:r>
              <a:rPr lang="en-CA" sz="1400" dirty="0" smtClean="0">
                <a:latin typeface="Calibri" pitchFamily="34" charset="0"/>
              </a:rPr>
              <a:t>()]</a:t>
            </a:r>
          </a:p>
        </p:txBody>
      </p:sp>
      <p:sp>
        <p:nvSpPr>
          <p:cNvPr id="8" name="TextBox 7"/>
          <p:cNvSpPr txBox="1"/>
          <p:nvPr/>
        </p:nvSpPr>
        <p:spPr>
          <a:xfrm>
            <a:off x="1208488" y="4941168"/>
            <a:ext cx="6710473" cy="1600438"/>
          </a:xfrm>
          <a:prstGeom prst="rect">
            <a:avLst/>
          </a:prstGeom>
          <a:solidFill>
            <a:schemeClr val="accent6">
              <a:lumMod val="20000"/>
              <a:lumOff val="80000"/>
            </a:schemeClr>
          </a:solidFill>
        </p:spPr>
        <p:txBody>
          <a:bodyPr wrap="square" rtlCol="0">
            <a:spAutoFit/>
          </a:bodyPr>
          <a:lstStyle/>
          <a:p>
            <a:r>
              <a:rPr lang="en-CA" sz="1400" dirty="0" smtClean="0">
                <a:latin typeface="Calibri" pitchFamily="34" charset="0"/>
              </a:rPr>
              <a:t>As VL grows, size grows, and radius increases. </a:t>
            </a:r>
            <a:r>
              <a:rPr lang="en-CA" sz="1400" dirty="0">
                <a:latin typeface="Calibri" pitchFamily="34" charset="0"/>
              </a:rPr>
              <a:t>O</a:t>
            </a:r>
            <a:r>
              <a:rPr lang="en-CA" sz="1400" dirty="0" smtClean="0">
                <a:latin typeface="Calibri" pitchFamily="34" charset="0"/>
              </a:rPr>
              <a:t>verlap is based on length, so we want a function in which length changes as VL changes. </a:t>
            </a:r>
          </a:p>
          <a:p>
            <a:endParaRPr lang="en-CA" sz="1400" dirty="0">
              <a:latin typeface="Calibri" pitchFamily="34" charset="0"/>
            </a:endParaRPr>
          </a:p>
          <a:p>
            <a:r>
              <a:rPr lang="en-CA" sz="1400" dirty="0" smtClean="0">
                <a:latin typeface="Calibri" pitchFamily="34" charset="0"/>
              </a:rPr>
              <a:t>We use the cube root of VL, considering an agent with VL as a sphere.</a:t>
            </a:r>
          </a:p>
          <a:p>
            <a:r>
              <a:rPr lang="en-CA" sz="1400" dirty="0" smtClean="0">
                <a:latin typeface="Calibri" pitchFamily="34" charset="0"/>
              </a:rPr>
              <a:t>This arbitrary choice is being made as </a:t>
            </a:r>
            <a:r>
              <a:rPr lang="en-CA" sz="1400" dirty="0" err="1" smtClean="0">
                <a:latin typeface="Calibri" pitchFamily="34" charset="0"/>
              </a:rPr>
              <a:t>sq</a:t>
            </a:r>
            <a:r>
              <a:rPr lang="en-CA" sz="1400" dirty="0" smtClean="0">
                <a:latin typeface="Calibri" pitchFamily="34" charset="0"/>
              </a:rPr>
              <a:t> root of 100 is 10, which makes the size differential up to 10x. Using cube root of 100, it is about 4.64 (change from base to peak size) applied to the risk-adjusted current size of an agent</a:t>
            </a:r>
          </a:p>
        </p:txBody>
      </p:sp>
      <p:grpSp>
        <p:nvGrpSpPr>
          <p:cNvPr id="21" name="Group 20"/>
          <p:cNvGrpSpPr/>
          <p:nvPr/>
        </p:nvGrpSpPr>
        <p:grpSpPr>
          <a:xfrm>
            <a:off x="899592" y="802643"/>
            <a:ext cx="7475767" cy="1979079"/>
            <a:chOff x="899592" y="802643"/>
            <a:chExt cx="7475767" cy="1979079"/>
          </a:xfrm>
        </p:grpSpPr>
        <p:grpSp>
          <p:nvGrpSpPr>
            <p:cNvPr id="3" name="Group 2"/>
            <p:cNvGrpSpPr/>
            <p:nvPr/>
          </p:nvGrpSpPr>
          <p:grpSpPr>
            <a:xfrm>
              <a:off x="899592" y="802643"/>
              <a:ext cx="7475767" cy="1979079"/>
              <a:chOff x="899592" y="2080942"/>
              <a:chExt cx="7475767" cy="1979079"/>
            </a:xfrm>
          </p:grpSpPr>
          <p:cxnSp>
            <p:nvCxnSpPr>
              <p:cNvPr id="37" name="Straight Connector 3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43" name="TextBox 42"/>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49" name="TextBox 4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52" name="Straight Connector 51"/>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54" name="TextBox 53"/>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55" name="Freeform 54"/>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6" name="TextBox 55"/>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58" name="Freeform 57"/>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Freeform 58"/>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0" name="TextBox 59"/>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61" name="TextBox 60"/>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63" name="Straight Connector 62"/>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2"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71" name="Right Bracket 70"/>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2" name="TextBox 71"/>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13" name="Straight Connector 12"/>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16" name="TextBox 15"/>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12212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2506264" cy="369332"/>
          </a:xfrm>
          <a:prstGeom prst="rect">
            <a:avLst/>
          </a:prstGeom>
          <a:noFill/>
        </p:spPr>
        <p:txBody>
          <a:bodyPr wrap="none" rtlCol="0">
            <a:spAutoFit/>
          </a:bodyPr>
          <a:lstStyle/>
          <a:p>
            <a:r>
              <a:rPr lang="en-CA" dirty="0" smtClean="0"/>
              <a:t>Putting the two together</a:t>
            </a:r>
            <a:endParaRPr lang="en-CA" sz="1400" i="1" dirty="0"/>
          </a:p>
        </p:txBody>
      </p:sp>
      <p:grpSp>
        <p:nvGrpSpPr>
          <p:cNvPr id="3" name="Group 2"/>
          <p:cNvGrpSpPr/>
          <p:nvPr/>
        </p:nvGrpSpPr>
        <p:grpSpPr>
          <a:xfrm>
            <a:off x="899592" y="802643"/>
            <a:ext cx="7475767" cy="1979079"/>
            <a:chOff x="899592" y="2080942"/>
            <a:chExt cx="7475767" cy="1979079"/>
          </a:xfrm>
        </p:grpSpPr>
        <p:cxnSp>
          <p:nvCxnSpPr>
            <p:cNvPr id="37" name="Straight Connector 3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43" name="TextBox 42"/>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49" name="TextBox 48"/>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52" name="Straight Connector 51"/>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54" name="TextBox 53"/>
            <p:cNvSpPr txBox="1"/>
            <p:nvPr/>
          </p:nvSpPr>
          <p:spPr>
            <a:xfrm>
              <a:off x="3659952" y="3381973"/>
              <a:ext cx="415498" cy="246221"/>
            </a:xfrm>
            <a:prstGeom prst="rect">
              <a:avLst/>
            </a:prstGeom>
            <a:noFill/>
          </p:spPr>
          <p:txBody>
            <a:bodyPr wrap="none" rtlCol="0">
              <a:spAutoFit/>
            </a:bodyPr>
            <a:lstStyle/>
            <a:p>
              <a:r>
                <a:rPr lang="en-CA" sz="1000" dirty="0" smtClean="0"/>
                <a:t>4.3d</a:t>
              </a:r>
              <a:endParaRPr lang="en-CA" sz="1000" dirty="0"/>
            </a:p>
          </p:txBody>
        </p:sp>
        <p:sp>
          <p:nvSpPr>
            <p:cNvPr id="55" name="Freeform 54"/>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6" name="TextBox 55"/>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58" name="Freeform 57"/>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Freeform 58"/>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0" name="TextBox 59"/>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61" name="TextBox 60"/>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63" name="Straight Connector 62"/>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75856" y="364502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2"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71" name="Right Bracket 70"/>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2" name="TextBox 71"/>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sp>
        <p:nvSpPr>
          <p:cNvPr id="30" name="Oval 29"/>
          <p:cNvSpPr/>
          <p:nvPr/>
        </p:nvSpPr>
        <p:spPr>
          <a:xfrm>
            <a:off x="1475656" y="3356386"/>
            <a:ext cx="1080120" cy="1080725"/>
          </a:xfrm>
          <a:prstGeom prst="ellipse">
            <a:avLst/>
          </a:pr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Oval 3"/>
          <p:cNvSpPr/>
          <p:nvPr/>
        </p:nvSpPr>
        <p:spPr>
          <a:xfrm>
            <a:off x="2015716" y="3896748"/>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663758" y="3501008"/>
            <a:ext cx="288032" cy="307777"/>
          </a:xfrm>
          <a:prstGeom prst="rect">
            <a:avLst/>
          </a:prstGeom>
          <a:noFill/>
        </p:spPr>
        <p:txBody>
          <a:bodyPr wrap="square" rtlCol="0">
            <a:spAutoFit/>
          </a:bodyPr>
          <a:lstStyle/>
          <a:p>
            <a:endParaRPr lang="en-CA" sz="1400" dirty="0" smtClean="0">
              <a:solidFill>
                <a:srgbClr val="FF0000"/>
              </a:solidFill>
            </a:endParaRPr>
          </a:p>
        </p:txBody>
      </p:sp>
      <p:cxnSp>
        <p:nvCxnSpPr>
          <p:cNvPr id="17" name="Straight Arrow Connector 16"/>
          <p:cNvCxnSpPr>
            <a:stCxn id="4" idx="6"/>
            <a:endCxn id="30" idx="3"/>
          </p:cNvCxnSpPr>
          <p:nvPr/>
        </p:nvCxnSpPr>
        <p:spPr>
          <a:xfrm flipH="1">
            <a:off x="1633836" y="3919608"/>
            <a:ext cx="427599" cy="359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759326" y="4057327"/>
            <a:ext cx="308098" cy="307777"/>
          </a:xfrm>
          <a:prstGeom prst="rect">
            <a:avLst/>
          </a:prstGeom>
          <a:noFill/>
        </p:spPr>
        <p:txBody>
          <a:bodyPr wrap="none" rtlCol="0">
            <a:spAutoFit/>
          </a:bodyPr>
          <a:lstStyle/>
          <a:p>
            <a:r>
              <a:rPr lang="en-CA" sz="1400" dirty="0" smtClean="0"/>
              <a:t>r</a:t>
            </a:r>
            <a:r>
              <a:rPr lang="en-CA" sz="1400" baseline="-25000" dirty="0" smtClean="0"/>
              <a:t>1</a:t>
            </a:r>
            <a:endParaRPr lang="en-CA" sz="1400" baseline="-25000" dirty="0"/>
          </a:p>
        </p:txBody>
      </p:sp>
      <p:sp>
        <p:nvSpPr>
          <p:cNvPr id="47" name="TextBox 46"/>
          <p:cNvSpPr txBox="1"/>
          <p:nvPr/>
        </p:nvSpPr>
        <p:spPr>
          <a:xfrm>
            <a:off x="2001295" y="3470230"/>
            <a:ext cx="492443" cy="369332"/>
          </a:xfrm>
          <a:prstGeom prst="rect">
            <a:avLst/>
          </a:prstGeom>
          <a:noFill/>
        </p:spPr>
        <p:txBody>
          <a:bodyPr wrap="none" rtlCol="0">
            <a:spAutoFit/>
          </a:bodyPr>
          <a:lstStyle/>
          <a:p>
            <a:r>
              <a:rPr lang="en-CA" dirty="0" smtClean="0"/>
              <a:t>VL</a:t>
            </a:r>
            <a:r>
              <a:rPr lang="en-CA" baseline="-25000" dirty="0" smtClean="0"/>
              <a:t>1</a:t>
            </a:r>
            <a:endParaRPr lang="en-CA" baseline="-25000" dirty="0"/>
          </a:p>
        </p:txBody>
      </p:sp>
      <p:sp>
        <p:nvSpPr>
          <p:cNvPr id="5" name="TextBox 4"/>
          <p:cNvSpPr txBox="1"/>
          <p:nvPr/>
        </p:nvSpPr>
        <p:spPr>
          <a:xfrm>
            <a:off x="2912517" y="3429000"/>
            <a:ext cx="4554901" cy="1169551"/>
          </a:xfrm>
          <a:prstGeom prst="rect">
            <a:avLst/>
          </a:prstGeom>
          <a:noFill/>
        </p:spPr>
        <p:txBody>
          <a:bodyPr wrap="none" rtlCol="0">
            <a:spAutoFit/>
          </a:bodyPr>
          <a:lstStyle/>
          <a:p>
            <a:pPr marL="342900" indent="-342900">
              <a:buAutoNum type="arabicPeriod"/>
            </a:pPr>
            <a:r>
              <a:rPr lang="en-CA" sz="1400" dirty="0" smtClean="0"/>
              <a:t>Given baseline size, calculate </a:t>
            </a:r>
            <a:r>
              <a:rPr lang="en-CA" sz="1400" dirty="0" err="1" smtClean="0"/>
              <a:t>combined_risk</a:t>
            </a:r>
            <a:r>
              <a:rPr lang="en-CA" sz="1400" dirty="0" smtClean="0"/>
              <a:t> size</a:t>
            </a:r>
          </a:p>
          <a:p>
            <a:pPr marL="342900" indent="-342900">
              <a:buAutoNum type="arabicPeriod"/>
            </a:pPr>
            <a:r>
              <a:rPr lang="en-CA" sz="1400" dirty="0" smtClean="0">
                <a:latin typeface="Calibri" pitchFamily="34" charset="0"/>
              </a:rPr>
              <a:t>With a contact, calculate the increased Viral Load</a:t>
            </a:r>
          </a:p>
          <a:p>
            <a:pPr marL="342900" indent="-342900">
              <a:buAutoNum type="arabicPeriod"/>
            </a:pPr>
            <a:r>
              <a:rPr lang="en-CA" sz="1400" dirty="0" smtClean="0">
                <a:latin typeface="Calibri" pitchFamily="34" charset="0"/>
              </a:rPr>
              <a:t>With Viral Load, derive growth using appropriate factor</a:t>
            </a:r>
          </a:p>
          <a:p>
            <a:pPr marL="342900" indent="-342900">
              <a:buAutoNum type="arabicPeriod"/>
            </a:pPr>
            <a:r>
              <a:rPr lang="en-CA" sz="1400" dirty="0" smtClean="0">
                <a:latin typeface="Calibri" pitchFamily="34" charset="0"/>
              </a:rPr>
              <a:t>Use new VL to calculate size from current size</a:t>
            </a:r>
          </a:p>
          <a:p>
            <a:endParaRPr lang="en-CA" sz="1400" u="sng" dirty="0">
              <a:latin typeface="Calibri" pitchFamily="34" charset="0"/>
            </a:endParaRPr>
          </a:p>
        </p:txBody>
      </p:sp>
    </p:spTree>
    <p:extLst>
      <p:ext uri="{BB962C8B-B14F-4D97-AF65-F5344CB8AC3E}">
        <p14:creationId xmlns:p14="http://schemas.microsoft.com/office/powerpoint/2010/main" val="215223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p:txBody>
          <a:bodyPr/>
          <a:lstStyle/>
          <a:p>
            <a:r>
              <a:rPr lang="en-CA" dirty="0" smtClean="0"/>
              <a:t>Show temporal VL and transmission data</a:t>
            </a:r>
          </a:p>
          <a:p>
            <a:r>
              <a:rPr lang="en-CA" dirty="0" smtClean="0"/>
              <a:t>Discuss risk and susceptibility</a:t>
            </a:r>
          </a:p>
          <a:p>
            <a:pPr lvl="1"/>
            <a:r>
              <a:rPr lang="en-CA" dirty="0" smtClean="0"/>
              <a:t>Data </a:t>
            </a:r>
            <a:r>
              <a:rPr lang="en-CA" dirty="0" err="1" smtClean="0"/>
              <a:t>swiss</a:t>
            </a:r>
            <a:r>
              <a:rPr lang="en-CA" dirty="0" smtClean="0"/>
              <a:t> cheese</a:t>
            </a:r>
          </a:p>
          <a:p>
            <a:pPr lvl="1"/>
            <a:r>
              <a:rPr lang="en-CA" dirty="0" smtClean="0"/>
              <a:t>Statistical complexity</a:t>
            </a:r>
          </a:p>
          <a:p>
            <a:r>
              <a:rPr lang="en-CA" dirty="0" smtClean="0"/>
              <a:t>Expression of combined risk, susceptibility, </a:t>
            </a:r>
            <a:r>
              <a:rPr lang="en-CA" dirty="0" err="1" smtClean="0"/>
              <a:t>infectivenss</a:t>
            </a:r>
            <a:r>
              <a:rPr lang="en-CA" dirty="0" smtClean="0"/>
              <a:t> – in humans (one body)</a:t>
            </a:r>
          </a:p>
          <a:p>
            <a:r>
              <a:rPr lang="en-CA" dirty="0" smtClean="0"/>
              <a:t>In agents – size and movement</a:t>
            </a:r>
          </a:p>
          <a:p>
            <a:r>
              <a:rPr lang="en-CA" dirty="0" smtClean="0"/>
              <a:t>Translation of risk/</a:t>
            </a:r>
            <a:r>
              <a:rPr lang="en-CA" dirty="0" err="1" smtClean="0"/>
              <a:t>susc</a:t>
            </a:r>
            <a:r>
              <a:rPr lang="en-CA" dirty="0" smtClean="0"/>
              <a:t>/</a:t>
            </a:r>
            <a:r>
              <a:rPr lang="en-CA" dirty="0" err="1" smtClean="0"/>
              <a:t>inf</a:t>
            </a:r>
            <a:r>
              <a:rPr lang="en-CA" dirty="0" smtClean="0"/>
              <a:t>/VL to </a:t>
            </a:r>
            <a:r>
              <a:rPr lang="en-CA" dirty="0" err="1" smtClean="0"/>
              <a:t>size+mobility</a:t>
            </a:r>
            <a:endParaRPr lang="en-CA" dirty="0"/>
          </a:p>
        </p:txBody>
      </p:sp>
    </p:spTree>
    <p:extLst>
      <p:ext uri="{BB962C8B-B14F-4D97-AF65-F5344CB8AC3E}">
        <p14:creationId xmlns:p14="http://schemas.microsoft.com/office/powerpoint/2010/main" val="46749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7584" y="620688"/>
            <a:ext cx="5324022" cy="369332"/>
          </a:xfrm>
          <a:prstGeom prst="rect">
            <a:avLst/>
          </a:prstGeom>
          <a:noFill/>
        </p:spPr>
        <p:txBody>
          <a:bodyPr wrap="none" rtlCol="0">
            <a:spAutoFit/>
          </a:bodyPr>
          <a:lstStyle/>
          <a:p>
            <a:r>
              <a:rPr lang="en-CA" dirty="0" smtClean="0"/>
              <a:t>Viral Load Transmission from Higher VL Agent to Lower</a:t>
            </a:r>
            <a:endParaRPr lang="en-CA" sz="1400" i="1" dirty="0"/>
          </a:p>
        </p:txBody>
      </p:sp>
      <p:sp>
        <p:nvSpPr>
          <p:cNvPr id="6" name="Oval 5"/>
          <p:cNvSpPr/>
          <p:nvPr/>
        </p:nvSpPr>
        <p:spPr>
          <a:xfrm>
            <a:off x="899592" y="3212976"/>
            <a:ext cx="438621" cy="4386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547663" y="3212976"/>
            <a:ext cx="6271269" cy="2585323"/>
          </a:xfrm>
          <a:prstGeom prst="rect">
            <a:avLst/>
          </a:prstGeom>
          <a:noFill/>
        </p:spPr>
        <p:txBody>
          <a:bodyPr wrap="square" rtlCol="0">
            <a:spAutoFit/>
          </a:bodyPr>
          <a:lstStyle/>
          <a:p>
            <a:r>
              <a:rPr lang="en-CA" dirty="0" smtClean="0"/>
              <a:t>Agent attributes – size, mobility, viral load, state, </a:t>
            </a:r>
            <a:r>
              <a:rPr lang="en-CA" dirty="0" err="1" smtClean="0"/>
              <a:t>combined_risk</a:t>
            </a:r>
            <a:endParaRPr lang="en-CA" dirty="0" smtClean="0"/>
          </a:p>
          <a:p>
            <a:endParaRPr lang="en-CA" i="1" dirty="0"/>
          </a:p>
          <a:p>
            <a:r>
              <a:rPr lang="en-CA" i="1" dirty="0" smtClean="0"/>
              <a:t>If base level susceptibility is ONE, the </a:t>
            </a:r>
            <a:r>
              <a:rPr lang="en-CA" i="1" dirty="0" err="1" smtClean="0"/>
              <a:t>combined_risk</a:t>
            </a:r>
            <a:r>
              <a:rPr lang="en-CA" i="1" dirty="0" smtClean="0"/>
              <a:t> will modulate in either direction (protective </a:t>
            </a:r>
            <a:r>
              <a:rPr lang="en-CA" i="1" dirty="0" err="1" smtClean="0"/>
              <a:t>vs</a:t>
            </a:r>
            <a:r>
              <a:rPr lang="en-CA" i="1" dirty="0" smtClean="0"/>
              <a:t> morbidity factors)</a:t>
            </a:r>
          </a:p>
          <a:p>
            <a:endParaRPr lang="en-CA" i="1" dirty="0"/>
          </a:p>
          <a:p>
            <a:r>
              <a:rPr lang="en-CA" dirty="0" smtClean="0"/>
              <a:t>Viral Load – induced by infection, grows by factor + contact</a:t>
            </a:r>
          </a:p>
          <a:p>
            <a:r>
              <a:rPr lang="en-CA" dirty="0"/>
              <a:t>	</a:t>
            </a:r>
            <a:r>
              <a:rPr lang="en-CA" dirty="0" smtClean="0"/>
              <a:t> - factors are </a:t>
            </a:r>
            <a:r>
              <a:rPr lang="en-CA" dirty="0" smtClean="0">
                <a:latin typeface="Symbol" pitchFamily="18" charset="2"/>
              </a:rPr>
              <a:t>r (</a:t>
            </a:r>
            <a:r>
              <a:rPr lang="en-CA" dirty="0" smtClean="0">
                <a:latin typeface="Calibri" pitchFamily="34" charset="0"/>
              </a:rPr>
              <a:t>rho</a:t>
            </a:r>
            <a:r>
              <a:rPr lang="en-CA" dirty="0" smtClean="0">
                <a:latin typeface="Symbol" pitchFamily="18" charset="2"/>
              </a:rPr>
              <a:t>) </a:t>
            </a:r>
            <a:r>
              <a:rPr lang="en-CA" dirty="0" smtClean="0"/>
              <a:t>and </a:t>
            </a:r>
            <a:r>
              <a:rPr lang="en-CA" dirty="0" smtClean="0">
                <a:latin typeface="Symbol" pitchFamily="18" charset="2"/>
              </a:rPr>
              <a:t>y </a:t>
            </a:r>
            <a:r>
              <a:rPr lang="en-CA" dirty="0" smtClean="0">
                <a:latin typeface="Calibri" pitchFamily="34" charset="0"/>
              </a:rPr>
              <a:t>(psi) before and after PEAK</a:t>
            </a:r>
          </a:p>
          <a:p>
            <a:r>
              <a:rPr lang="en-CA" dirty="0">
                <a:latin typeface="Calibri" pitchFamily="34" charset="0"/>
              </a:rPr>
              <a:t>	</a:t>
            </a:r>
            <a:r>
              <a:rPr lang="en-CA" dirty="0" smtClean="0">
                <a:latin typeface="Calibri" pitchFamily="34" charset="0"/>
              </a:rPr>
              <a:t> - </a:t>
            </a:r>
          </a:p>
          <a:p>
            <a:r>
              <a:rPr lang="en-CA" dirty="0" smtClean="0">
                <a:latin typeface="Calibri" pitchFamily="34" charset="0"/>
              </a:rPr>
              <a:t>Size[t+1</a:t>
            </a:r>
            <a:r>
              <a:rPr lang="en-CA" dirty="0">
                <a:latin typeface="Calibri" pitchFamily="34" charset="0"/>
              </a:rPr>
              <a:t>]</a:t>
            </a:r>
            <a:r>
              <a:rPr lang="en-CA" dirty="0" smtClean="0">
                <a:latin typeface="Calibri" pitchFamily="34" charset="0"/>
              </a:rPr>
              <a:t> = Size[t](.) susceptibility (.) VL (.) growth factor</a:t>
            </a:r>
            <a:endParaRPr lang="en-CA" dirty="0" smtClean="0">
              <a:latin typeface="Symbol" pitchFamily="18" charset="2"/>
            </a:endParaRPr>
          </a:p>
        </p:txBody>
      </p:sp>
      <p:grpSp>
        <p:nvGrpSpPr>
          <p:cNvPr id="47" name="Group 46"/>
          <p:cNvGrpSpPr/>
          <p:nvPr/>
        </p:nvGrpSpPr>
        <p:grpSpPr>
          <a:xfrm>
            <a:off x="899592" y="802643"/>
            <a:ext cx="7475767" cy="1979079"/>
            <a:chOff x="899592" y="802643"/>
            <a:chExt cx="7475767" cy="1979079"/>
          </a:xfrm>
        </p:grpSpPr>
        <p:grpSp>
          <p:nvGrpSpPr>
            <p:cNvPr id="48" name="Group 47"/>
            <p:cNvGrpSpPr/>
            <p:nvPr/>
          </p:nvGrpSpPr>
          <p:grpSpPr>
            <a:xfrm>
              <a:off x="899592" y="802643"/>
              <a:ext cx="7475767" cy="1979079"/>
              <a:chOff x="899592" y="2080942"/>
              <a:chExt cx="7475767" cy="1979079"/>
            </a:xfrm>
          </p:grpSpPr>
          <p:cxnSp>
            <p:nvCxnSpPr>
              <p:cNvPr id="67" name="Straight Connector 66"/>
              <p:cNvCxnSpPr/>
              <p:nvPr/>
            </p:nvCxnSpPr>
            <p:spPr>
              <a:xfrm>
                <a:off x="899592" y="3645024"/>
                <a:ext cx="100811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907704" y="3645024"/>
                <a:ext cx="1368152" cy="0"/>
              </a:xfrm>
              <a:prstGeom prst="line">
                <a:avLst/>
              </a:prstGeom>
              <a:ln w="158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303956" y="3641755"/>
                <a:ext cx="1052020" cy="326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355976" y="3645024"/>
                <a:ext cx="2448272" cy="653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04248" y="3654194"/>
                <a:ext cx="108012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726047" y="3796735"/>
                <a:ext cx="377026" cy="246221"/>
              </a:xfrm>
              <a:prstGeom prst="rect">
                <a:avLst/>
              </a:prstGeom>
              <a:noFill/>
            </p:spPr>
            <p:txBody>
              <a:bodyPr wrap="none" rtlCol="0">
                <a:spAutoFit/>
              </a:bodyPr>
              <a:lstStyle/>
              <a:p>
                <a:r>
                  <a:rPr lang="en-CA" sz="1000" dirty="0" smtClean="0"/>
                  <a:t>T=0</a:t>
                </a:r>
                <a:endParaRPr lang="en-CA" sz="1000" dirty="0"/>
              </a:p>
            </p:txBody>
          </p:sp>
          <p:sp>
            <p:nvSpPr>
              <p:cNvPr id="77" name="TextBox 76"/>
              <p:cNvSpPr txBox="1"/>
              <p:nvPr/>
            </p:nvSpPr>
            <p:spPr>
              <a:xfrm>
                <a:off x="3066835" y="3789040"/>
                <a:ext cx="426720" cy="253916"/>
              </a:xfrm>
              <a:prstGeom prst="rect">
                <a:avLst/>
              </a:prstGeom>
              <a:noFill/>
            </p:spPr>
            <p:txBody>
              <a:bodyPr wrap="none" rtlCol="0">
                <a:spAutoFit/>
              </a:bodyPr>
              <a:lstStyle/>
              <a:p>
                <a:r>
                  <a:rPr lang="en-CA" sz="1050" dirty="0" smtClean="0"/>
                  <a:t>2.9d</a:t>
                </a:r>
                <a:endParaRPr lang="en-CA" sz="1050" dirty="0"/>
              </a:p>
            </p:txBody>
          </p:sp>
          <p:sp>
            <p:nvSpPr>
              <p:cNvPr id="78" name="TextBox 77"/>
              <p:cNvSpPr txBox="1"/>
              <p:nvPr/>
            </p:nvSpPr>
            <p:spPr>
              <a:xfrm>
                <a:off x="4135768" y="3779870"/>
                <a:ext cx="415498" cy="246221"/>
              </a:xfrm>
              <a:prstGeom prst="rect">
                <a:avLst/>
              </a:prstGeom>
              <a:noFill/>
            </p:spPr>
            <p:txBody>
              <a:bodyPr wrap="none" rtlCol="0">
                <a:spAutoFit/>
              </a:bodyPr>
              <a:lstStyle/>
              <a:p>
                <a:r>
                  <a:rPr lang="en-CA" sz="1000" dirty="0" smtClean="0"/>
                  <a:t>5.2d</a:t>
                </a:r>
                <a:endParaRPr lang="en-CA" sz="1000" dirty="0"/>
              </a:p>
            </p:txBody>
          </p:sp>
          <p:cxnSp>
            <p:nvCxnSpPr>
              <p:cNvPr id="79" name="Straight Connector 78"/>
              <p:cNvCxnSpPr/>
              <p:nvPr/>
            </p:nvCxnSpPr>
            <p:spPr>
              <a:xfrm>
                <a:off x="4064770" y="2780928"/>
                <a:ext cx="3174"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587176" y="2550507"/>
                <a:ext cx="976549" cy="246221"/>
              </a:xfrm>
              <a:prstGeom prst="rect">
                <a:avLst/>
              </a:prstGeom>
              <a:noFill/>
            </p:spPr>
            <p:txBody>
              <a:bodyPr wrap="none" rtlCol="0">
                <a:spAutoFit/>
              </a:bodyPr>
              <a:lstStyle/>
              <a:p>
                <a:r>
                  <a:rPr lang="en-CA" sz="1000" dirty="0" smtClean="0"/>
                  <a:t>Peak Viral Load</a:t>
                </a:r>
                <a:endParaRPr lang="en-CA" sz="1000" dirty="0"/>
              </a:p>
            </p:txBody>
          </p:sp>
          <p:sp>
            <p:nvSpPr>
              <p:cNvPr id="81" name="TextBox 80"/>
              <p:cNvSpPr txBox="1"/>
              <p:nvPr/>
            </p:nvSpPr>
            <p:spPr>
              <a:xfrm>
                <a:off x="3771915" y="3651563"/>
                <a:ext cx="415498" cy="246221"/>
              </a:xfrm>
              <a:prstGeom prst="rect">
                <a:avLst/>
              </a:prstGeom>
              <a:noFill/>
            </p:spPr>
            <p:txBody>
              <a:bodyPr wrap="none" rtlCol="0">
                <a:spAutoFit/>
              </a:bodyPr>
              <a:lstStyle/>
              <a:p>
                <a:r>
                  <a:rPr lang="en-CA" sz="1000" dirty="0" smtClean="0"/>
                  <a:t>4.5d</a:t>
                </a:r>
                <a:endParaRPr lang="en-CA" sz="1000" dirty="0"/>
              </a:p>
            </p:txBody>
          </p:sp>
          <p:sp>
            <p:nvSpPr>
              <p:cNvPr id="82" name="Freeform 81"/>
              <p:cNvSpPr/>
              <p:nvPr/>
            </p:nvSpPr>
            <p:spPr>
              <a:xfrm>
                <a:off x="2045913" y="2777341"/>
                <a:ext cx="4899898" cy="852360"/>
              </a:xfrm>
              <a:custGeom>
                <a:avLst/>
                <a:gdLst>
                  <a:gd name="connsiteX0" fmla="*/ 0 w 4899898"/>
                  <a:gd name="connsiteY0" fmla="*/ 805034 h 852360"/>
                  <a:gd name="connsiteX1" fmla="*/ 1520092 w 4899898"/>
                  <a:gd name="connsiteY1" fmla="*/ 633096 h 852360"/>
                  <a:gd name="connsiteX2" fmla="*/ 2082800 w 4899898"/>
                  <a:gd name="connsiteY2" fmla="*/ 50 h 852360"/>
                  <a:gd name="connsiteX3" fmla="*/ 3352800 w 4899898"/>
                  <a:gd name="connsiteY3" fmla="*/ 668265 h 852360"/>
                  <a:gd name="connsiteX4" fmla="*/ 4755661 w 4899898"/>
                  <a:gd name="connsiteY4" fmla="*/ 840203 h 852360"/>
                  <a:gd name="connsiteX5" fmla="*/ 4783015 w 4899898"/>
                  <a:gd name="connsiteY5" fmla="*/ 824573 h 85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898" h="852360">
                    <a:moveTo>
                      <a:pt x="0" y="805034"/>
                    </a:moveTo>
                    <a:cubicBezTo>
                      <a:pt x="586479" y="786147"/>
                      <a:pt x="1172959" y="767260"/>
                      <a:pt x="1520092" y="633096"/>
                    </a:cubicBezTo>
                    <a:cubicBezTo>
                      <a:pt x="1867225" y="498932"/>
                      <a:pt x="1777349" y="-5811"/>
                      <a:pt x="2082800" y="50"/>
                    </a:cubicBezTo>
                    <a:cubicBezTo>
                      <a:pt x="2388251" y="5911"/>
                      <a:pt x="2907323" y="528240"/>
                      <a:pt x="3352800" y="668265"/>
                    </a:cubicBezTo>
                    <a:cubicBezTo>
                      <a:pt x="3798277" y="808290"/>
                      <a:pt x="4517292" y="814152"/>
                      <a:pt x="4755661" y="840203"/>
                    </a:cubicBezTo>
                    <a:cubicBezTo>
                      <a:pt x="4994030" y="866254"/>
                      <a:pt x="4888522" y="845413"/>
                      <a:pt x="4783015" y="8245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3" name="TextBox 82"/>
              <p:cNvSpPr txBox="1"/>
              <p:nvPr/>
            </p:nvSpPr>
            <p:spPr>
              <a:xfrm>
                <a:off x="4969281" y="3284862"/>
                <a:ext cx="412292" cy="246221"/>
              </a:xfrm>
              <a:prstGeom prst="rect">
                <a:avLst/>
              </a:prstGeom>
              <a:noFill/>
            </p:spPr>
            <p:txBody>
              <a:bodyPr wrap="none" rtlCol="0">
                <a:spAutoFit/>
              </a:bodyPr>
              <a:lstStyle/>
              <a:p>
                <a:r>
                  <a:rPr lang="en-CA" sz="1000" dirty="0" smtClean="0">
                    <a:solidFill>
                      <a:srgbClr val="0070C0"/>
                    </a:solidFill>
                  </a:rPr>
                  <a:t>mild</a:t>
                </a:r>
                <a:endParaRPr lang="en-CA" sz="1000" dirty="0">
                  <a:solidFill>
                    <a:srgbClr val="0070C0"/>
                  </a:solidFill>
                </a:endParaRPr>
              </a:p>
            </p:txBody>
          </p:sp>
          <p:sp>
            <p:nvSpPr>
              <p:cNvPr id="84" name="Freeform 83"/>
              <p:cNvSpPr/>
              <p:nvPr/>
            </p:nvSpPr>
            <p:spPr>
              <a:xfrm>
                <a:off x="4232728" y="2796728"/>
                <a:ext cx="2914178" cy="247270"/>
              </a:xfrm>
              <a:custGeom>
                <a:avLst/>
                <a:gdLst>
                  <a:gd name="connsiteX0" fmla="*/ 0 w 2914178"/>
                  <a:gd name="connsiteY0" fmla="*/ 0 h 247270"/>
                  <a:gd name="connsiteX1" fmla="*/ 1234831 w 2914178"/>
                  <a:gd name="connsiteY1" fmla="*/ 246185 h 247270"/>
                  <a:gd name="connsiteX2" fmla="*/ 2735385 w 2914178"/>
                  <a:gd name="connsiteY2" fmla="*/ 89877 h 247270"/>
                  <a:gd name="connsiteX3" fmla="*/ 2829170 w 2914178"/>
                  <a:gd name="connsiteY3" fmla="*/ 85969 h 247270"/>
                </a:gdLst>
                <a:ahLst/>
                <a:cxnLst>
                  <a:cxn ang="0">
                    <a:pos x="connsiteX0" y="connsiteY0"/>
                  </a:cxn>
                  <a:cxn ang="0">
                    <a:pos x="connsiteX1" y="connsiteY1"/>
                  </a:cxn>
                  <a:cxn ang="0">
                    <a:pos x="connsiteX2" y="connsiteY2"/>
                  </a:cxn>
                  <a:cxn ang="0">
                    <a:pos x="connsiteX3" y="connsiteY3"/>
                  </a:cxn>
                </a:cxnLst>
                <a:rect l="l" t="t" r="r" b="b"/>
                <a:pathLst>
                  <a:path w="2914178" h="247270">
                    <a:moveTo>
                      <a:pt x="0" y="0"/>
                    </a:moveTo>
                    <a:cubicBezTo>
                      <a:pt x="389466" y="115602"/>
                      <a:pt x="778933" y="231205"/>
                      <a:pt x="1234831" y="246185"/>
                    </a:cubicBezTo>
                    <a:cubicBezTo>
                      <a:pt x="1690729" y="261165"/>
                      <a:pt x="2469662" y="116580"/>
                      <a:pt x="2735385" y="89877"/>
                    </a:cubicBezTo>
                    <a:cubicBezTo>
                      <a:pt x="3001108" y="63174"/>
                      <a:pt x="2915139" y="74571"/>
                      <a:pt x="2829170" y="85969"/>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5" name="Freeform 84"/>
              <p:cNvSpPr/>
              <p:nvPr/>
            </p:nvSpPr>
            <p:spPr>
              <a:xfrm>
                <a:off x="4161692" y="2080942"/>
                <a:ext cx="3054881" cy="799708"/>
              </a:xfrm>
              <a:custGeom>
                <a:avLst/>
                <a:gdLst>
                  <a:gd name="connsiteX0" fmla="*/ 0 w 3054881"/>
                  <a:gd name="connsiteY0" fmla="*/ 689612 h 799708"/>
                  <a:gd name="connsiteX1" fmla="*/ 1273908 w 3054881"/>
                  <a:gd name="connsiteY1" fmla="*/ 799027 h 799708"/>
                  <a:gd name="connsiteX2" fmla="*/ 1820985 w 3054881"/>
                  <a:gd name="connsiteY2" fmla="*/ 724781 h 799708"/>
                  <a:gd name="connsiteX3" fmla="*/ 2414954 w 3054881"/>
                  <a:gd name="connsiteY3" fmla="*/ 513766 h 799708"/>
                  <a:gd name="connsiteX4" fmla="*/ 2985477 w 3054881"/>
                  <a:gd name="connsiteY4" fmla="*/ 48750 h 799708"/>
                  <a:gd name="connsiteX5" fmla="*/ 3024554 w 3054881"/>
                  <a:gd name="connsiteY5" fmla="*/ 37027 h 7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4881" h="799708">
                    <a:moveTo>
                      <a:pt x="0" y="689612"/>
                    </a:moveTo>
                    <a:cubicBezTo>
                      <a:pt x="485205" y="741389"/>
                      <a:pt x="970411" y="793166"/>
                      <a:pt x="1273908" y="799027"/>
                    </a:cubicBezTo>
                    <a:cubicBezTo>
                      <a:pt x="1577405" y="804888"/>
                      <a:pt x="1630811" y="772324"/>
                      <a:pt x="1820985" y="724781"/>
                    </a:cubicBezTo>
                    <a:cubicBezTo>
                      <a:pt x="2011159" y="677238"/>
                      <a:pt x="2220872" y="626438"/>
                      <a:pt x="2414954" y="513766"/>
                    </a:cubicBezTo>
                    <a:cubicBezTo>
                      <a:pt x="2609036" y="401094"/>
                      <a:pt x="2883877" y="128206"/>
                      <a:pt x="2985477" y="48750"/>
                    </a:cubicBezTo>
                    <a:cubicBezTo>
                      <a:pt x="3087077" y="-30706"/>
                      <a:pt x="3055815" y="3160"/>
                      <a:pt x="3024554" y="3702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6" name="TextBox 85"/>
              <p:cNvSpPr txBox="1"/>
              <p:nvPr/>
            </p:nvSpPr>
            <p:spPr>
              <a:xfrm>
                <a:off x="6222121" y="2158473"/>
                <a:ext cx="529312" cy="246221"/>
              </a:xfrm>
              <a:prstGeom prst="rect">
                <a:avLst/>
              </a:prstGeom>
              <a:noFill/>
            </p:spPr>
            <p:txBody>
              <a:bodyPr wrap="none" rtlCol="0">
                <a:spAutoFit/>
              </a:bodyPr>
              <a:lstStyle/>
              <a:p>
                <a:r>
                  <a:rPr lang="en-CA" sz="1000" dirty="0" smtClean="0"/>
                  <a:t>critical</a:t>
                </a:r>
                <a:endParaRPr lang="en-CA" sz="1000" dirty="0"/>
              </a:p>
            </p:txBody>
          </p:sp>
          <p:sp>
            <p:nvSpPr>
              <p:cNvPr id="87" name="TextBox 86"/>
              <p:cNvSpPr txBox="1"/>
              <p:nvPr/>
            </p:nvSpPr>
            <p:spPr>
              <a:xfrm>
                <a:off x="6194870" y="2757539"/>
                <a:ext cx="556563" cy="246221"/>
              </a:xfrm>
              <a:prstGeom prst="rect">
                <a:avLst/>
              </a:prstGeom>
              <a:noFill/>
            </p:spPr>
            <p:txBody>
              <a:bodyPr wrap="none" rtlCol="0">
                <a:spAutoFit/>
              </a:bodyPr>
              <a:lstStyle/>
              <a:p>
                <a:r>
                  <a:rPr lang="en-CA" sz="1000" dirty="0" smtClean="0"/>
                  <a:t>serious</a:t>
                </a:r>
                <a:endParaRPr lang="en-CA" sz="1000" dirty="0"/>
              </a:p>
            </p:txBody>
          </p:sp>
          <p:cxnSp>
            <p:nvCxnSpPr>
              <p:cNvPr id="88" name="Straight Connector 87"/>
              <p:cNvCxnSpPr/>
              <p:nvPr/>
            </p:nvCxnSpPr>
            <p:spPr>
              <a:xfrm>
                <a:off x="6804248" y="3654194"/>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332215" y="3629701"/>
                <a:ext cx="0" cy="13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275856" y="3212976"/>
                <a:ext cx="0" cy="56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76" idx="0"/>
              </p:cNvCxnSpPr>
              <p:nvPr/>
            </p:nvCxnSpPr>
            <p:spPr>
              <a:xfrm>
                <a:off x="1914560" y="3670049"/>
                <a:ext cx="0" cy="126686"/>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612529" y="3813800"/>
                <a:ext cx="383438" cy="246221"/>
              </a:xfrm>
              <a:prstGeom prst="rect">
                <a:avLst/>
              </a:prstGeom>
              <a:noFill/>
            </p:spPr>
            <p:txBody>
              <a:bodyPr wrap="none" rtlCol="0">
                <a:spAutoFit/>
              </a:bodyPr>
              <a:lstStyle/>
              <a:p>
                <a:r>
                  <a:rPr lang="en-CA" sz="1000" dirty="0" smtClean="0"/>
                  <a:t>20d</a:t>
                </a:r>
                <a:endParaRPr lang="en-CA" sz="1000" dirty="0"/>
              </a:p>
            </p:txBody>
          </p:sp>
          <p:sp>
            <p:nvSpPr>
              <p:cNvPr id="93" name="Right Bracket 92"/>
              <p:cNvSpPr/>
              <p:nvPr/>
            </p:nvSpPr>
            <p:spPr>
              <a:xfrm>
                <a:off x="7415744" y="2080942"/>
                <a:ext cx="73152" cy="7719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4" name="TextBox 93"/>
              <p:cNvSpPr txBox="1"/>
              <p:nvPr/>
            </p:nvSpPr>
            <p:spPr>
              <a:xfrm>
                <a:off x="7539874" y="2427396"/>
                <a:ext cx="835485" cy="400110"/>
              </a:xfrm>
              <a:prstGeom prst="rect">
                <a:avLst/>
              </a:prstGeom>
              <a:noFill/>
            </p:spPr>
            <p:txBody>
              <a:bodyPr wrap="none" rtlCol="0">
                <a:spAutoFit/>
              </a:bodyPr>
              <a:lstStyle/>
              <a:p>
                <a:r>
                  <a:rPr lang="en-CA" sz="1000" dirty="0" smtClean="0"/>
                  <a:t>?? Approach</a:t>
                </a:r>
              </a:p>
              <a:p>
                <a:r>
                  <a:rPr lang="en-CA" sz="1000" dirty="0" smtClean="0"/>
                  <a:t>Use </a:t>
                </a:r>
                <a:r>
                  <a:rPr lang="en-CA" sz="1000" dirty="0" err="1" smtClean="0"/>
                  <a:t>susc</a:t>
                </a:r>
                <a:r>
                  <a:rPr lang="en-CA" sz="1000" dirty="0" smtClean="0"/>
                  <a:t>?</a:t>
                </a:r>
                <a:endParaRPr lang="en-CA" sz="1000" dirty="0"/>
              </a:p>
            </p:txBody>
          </p:sp>
        </p:grpSp>
        <p:cxnSp>
          <p:nvCxnSpPr>
            <p:cNvPr id="50" name="Straight Connector 49"/>
            <p:cNvCxnSpPr/>
            <p:nvPr/>
          </p:nvCxnSpPr>
          <p:spPr>
            <a:xfrm>
              <a:off x="2875063" y="2204864"/>
              <a:ext cx="3816424"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8104" y="1934677"/>
              <a:ext cx="0" cy="566894"/>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282809" y="1929177"/>
              <a:ext cx="1326004" cy="261610"/>
            </a:xfrm>
            <a:prstGeom prst="rect">
              <a:avLst/>
            </a:prstGeom>
            <a:noFill/>
          </p:spPr>
          <p:txBody>
            <a:bodyPr wrap="none" rtlCol="0">
              <a:spAutoFit/>
            </a:bodyPr>
            <a:lstStyle/>
            <a:p>
              <a:r>
                <a:rPr lang="en-CA" sz="1100" dirty="0" smtClean="0">
                  <a:solidFill>
                    <a:schemeClr val="accent4">
                      <a:lumMod val="75000"/>
                    </a:schemeClr>
                  </a:solidFill>
                </a:rPr>
                <a:t>Infectious viral level</a:t>
              </a:r>
              <a:endParaRPr lang="en-CA" sz="1100" dirty="0">
                <a:solidFill>
                  <a:schemeClr val="accent4">
                    <a:lumMod val="75000"/>
                  </a:schemeClr>
                </a:solidFill>
              </a:endParaRPr>
            </a:p>
          </p:txBody>
        </p:sp>
        <p:sp>
          <p:nvSpPr>
            <p:cNvPr id="62" name="TextBox 61"/>
            <p:cNvSpPr txBox="1"/>
            <p:nvPr/>
          </p:nvSpPr>
          <p:spPr>
            <a:xfrm>
              <a:off x="5267493" y="2486248"/>
              <a:ext cx="481222" cy="246221"/>
            </a:xfrm>
            <a:prstGeom prst="rect">
              <a:avLst/>
            </a:prstGeom>
            <a:noFill/>
          </p:spPr>
          <p:txBody>
            <a:bodyPr wrap="none" rtlCol="0">
              <a:spAutoFit/>
            </a:bodyPr>
            <a:lstStyle/>
            <a:p>
              <a:r>
                <a:rPr lang="en-CA" sz="1000" dirty="0" smtClean="0"/>
                <a:t>13.2d</a:t>
              </a:r>
              <a:endParaRPr lang="en-CA" sz="1000" dirty="0"/>
            </a:p>
          </p:txBody>
        </p:sp>
      </p:grpSp>
    </p:spTree>
    <p:extLst>
      <p:ext uri="{BB962C8B-B14F-4D97-AF65-F5344CB8AC3E}">
        <p14:creationId xmlns:p14="http://schemas.microsoft.com/office/powerpoint/2010/main" val="853668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1887</TotalTime>
  <Words>682</Words>
  <Application>Microsoft Office PowerPoint</Application>
  <PresentationFormat>On-screen Show (4:3)</PresentationFormat>
  <Paragraphs>150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CovidSim - CovidSimMV</vt:lpstr>
      <vt:lpstr>DEMO - CovidSim</vt:lpstr>
      <vt:lpstr>DEMO - CovidSimMV</vt:lpstr>
      <vt:lpstr>PowerPoint Presentation</vt:lpstr>
      <vt:lpstr>PowerPoint Presentation</vt:lpstr>
      <vt:lpstr>PowerPoint Presentation</vt:lpstr>
      <vt:lpstr>PowerPoint Presentation</vt:lpstr>
      <vt:lpstr>DISCUSSION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CovidSim - CovidSimMV</dc:title>
  <dc:creator>Ernie Chang</dc:creator>
  <cp:lastModifiedBy>Ernie Chang</cp:lastModifiedBy>
  <cp:revision>24</cp:revision>
  <dcterms:created xsi:type="dcterms:W3CDTF">2020-07-10T16:22:10Z</dcterms:created>
  <dcterms:modified xsi:type="dcterms:W3CDTF">2020-07-24T05:25:56Z</dcterms:modified>
</cp:coreProperties>
</file>