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71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05D7-F5FD-4949-AF20-1C5655B2BF45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157-62F4-4583-A477-ECB985A36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56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05D7-F5FD-4949-AF20-1C5655B2BF45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157-62F4-4583-A477-ECB985A36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81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05D7-F5FD-4949-AF20-1C5655B2BF45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157-62F4-4583-A477-ECB985A36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41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05D7-F5FD-4949-AF20-1C5655B2BF45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157-62F4-4583-A477-ECB985A36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16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05D7-F5FD-4949-AF20-1C5655B2BF45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157-62F4-4583-A477-ECB985A36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36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05D7-F5FD-4949-AF20-1C5655B2BF45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157-62F4-4583-A477-ECB985A36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66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05D7-F5FD-4949-AF20-1C5655B2BF45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157-62F4-4583-A477-ECB985A36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92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05D7-F5FD-4949-AF20-1C5655B2BF45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157-62F4-4583-A477-ECB985A36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57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05D7-F5FD-4949-AF20-1C5655B2BF45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157-62F4-4583-A477-ECB985A36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65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05D7-F5FD-4949-AF20-1C5655B2BF45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157-62F4-4583-A477-ECB985A36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58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05D7-F5FD-4949-AF20-1C5655B2BF45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D157-62F4-4583-A477-ECB985A36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58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D05D7-F5FD-4949-AF20-1C5655B2BF45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DD157-62F4-4583-A477-ECB985A36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8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CovidSim</a:t>
            </a:r>
            <a:r>
              <a:rPr lang="en-CA" dirty="0" smtClean="0"/>
              <a:t> - </a:t>
            </a:r>
            <a:r>
              <a:rPr lang="en-CA" dirty="0" err="1" smtClean="0"/>
              <a:t>CovidSimMV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July 10,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200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 - </a:t>
            </a:r>
            <a:r>
              <a:rPr lang="en-CA" dirty="0" err="1" smtClean="0"/>
              <a:t>CovidSim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New Automation capability</a:t>
            </a:r>
          </a:p>
          <a:p>
            <a:r>
              <a:rPr lang="en-CA" dirty="0" smtClean="0"/>
              <a:t>Console log capability (calculation of R0)</a:t>
            </a:r>
          </a:p>
          <a:p>
            <a:r>
              <a:rPr lang="en-CA" dirty="0" smtClean="0"/>
              <a:t>CSV file capability – for compounded risk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304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 - </a:t>
            </a:r>
            <a:r>
              <a:rPr lang="en-CA" dirty="0" err="1" smtClean="0"/>
              <a:t>CovidSimMV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Show CSV schedule for agents</a:t>
            </a:r>
          </a:p>
          <a:p>
            <a:r>
              <a:rPr lang="en-CA" dirty="0" smtClean="0"/>
              <a:t>Show single universe view</a:t>
            </a:r>
          </a:p>
          <a:p>
            <a:r>
              <a:rPr lang="en-CA" dirty="0" smtClean="0"/>
              <a:t>Show switching single universe view</a:t>
            </a:r>
          </a:p>
          <a:p>
            <a:r>
              <a:rPr lang="en-CA" dirty="0" smtClean="0"/>
              <a:t>Show automation capability in single view</a:t>
            </a:r>
          </a:p>
          <a:p>
            <a:r>
              <a:rPr lang="en-CA" dirty="0" smtClean="0"/>
              <a:t>Show MV view and dynamic graphs</a:t>
            </a:r>
          </a:p>
          <a:p>
            <a:r>
              <a:rPr lang="en-CA" dirty="0" smtClean="0"/>
              <a:t>Show switching back and forth</a:t>
            </a:r>
          </a:p>
          <a:p>
            <a:r>
              <a:rPr lang="en-CA" dirty="0" smtClean="0"/>
              <a:t>Show network traffic 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344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6849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“Temporal dynamics in viral shedding and transmissibility of COVID-19”</a:t>
            </a:r>
          </a:p>
          <a:p>
            <a:r>
              <a:rPr lang="en-CA" sz="1400" i="1" dirty="0" smtClean="0"/>
              <a:t>Nature Medicine 15April 2020. </a:t>
            </a:r>
            <a:r>
              <a:rPr lang="en-CA" sz="1400" dirty="0" smtClean="0"/>
              <a:t>Xi He, Eric HY Lau et al.</a:t>
            </a:r>
            <a:endParaRPr lang="en-CA" sz="14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99592" y="1772816"/>
            <a:ext cx="100811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07704" y="1772816"/>
            <a:ext cx="1368152" cy="0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80195" y="1787170"/>
            <a:ext cx="105202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55976" y="1772816"/>
            <a:ext cx="2448272" cy="653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04248" y="1781986"/>
            <a:ext cx="1080120" cy="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1412776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Susceptible</a:t>
            </a:r>
            <a:endParaRPr lang="en-CA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1720" y="141277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Incubating</a:t>
            </a:r>
            <a:endParaRPr lang="en-CA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59832" y="1412776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Pre-symptomatic</a:t>
            </a:r>
            <a:endParaRPr lang="en-CA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62" y="1404495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Symptomatic</a:t>
            </a:r>
            <a:endParaRPr lang="en-CA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04248" y="1412939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INERT</a:t>
            </a:r>
            <a:endParaRPr lang="en-CA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07704" y="1781986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75856" y="1813900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55976" y="1797284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8005" y="214606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Infected</a:t>
            </a:r>
            <a:endParaRPr lang="en-CA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78432" y="2158473"/>
            <a:ext cx="93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INFECTIOUS</a:t>
            </a:r>
            <a:endParaRPr lang="en-C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064770" y="2130678"/>
            <a:ext cx="534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onset</a:t>
            </a:r>
            <a:endParaRPr lang="en-CA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899592" y="3645024"/>
            <a:ext cx="100811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07704" y="3645024"/>
            <a:ext cx="1368152" cy="0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303956" y="3641755"/>
            <a:ext cx="1052020" cy="3269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3645024"/>
            <a:ext cx="2448272" cy="653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04248" y="3654194"/>
            <a:ext cx="1080120" cy="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26047" y="379673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T=0</a:t>
            </a:r>
            <a:endParaRPr lang="en-CA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066835" y="3789040"/>
            <a:ext cx="4267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2.9d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135768" y="377987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5.2d</a:t>
            </a:r>
            <a:endParaRPr lang="en-CA" sz="1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064770" y="2780928"/>
            <a:ext cx="3174" cy="864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87176" y="2550507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Peak Viral Load</a:t>
            </a:r>
            <a:endParaRPr lang="en-CA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659952" y="338197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4.3d</a:t>
            </a:r>
            <a:endParaRPr lang="en-CA" sz="1000" dirty="0"/>
          </a:p>
        </p:txBody>
      </p:sp>
      <p:sp>
        <p:nvSpPr>
          <p:cNvPr id="55" name="Freeform 54"/>
          <p:cNvSpPr/>
          <p:nvPr/>
        </p:nvSpPr>
        <p:spPr>
          <a:xfrm>
            <a:off x="2045913" y="2777341"/>
            <a:ext cx="4899898" cy="852360"/>
          </a:xfrm>
          <a:custGeom>
            <a:avLst/>
            <a:gdLst>
              <a:gd name="connsiteX0" fmla="*/ 0 w 4899898"/>
              <a:gd name="connsiteY0" fmla="*/ 805034 h 852360"/>
              <a:gd name="connsiteX1" fmla="*/ 1520092 w 4899898"/>
              <a:gd name="connsiteY1" fmla="*/ 633096 h 852360"/>
              <a:gd name="connsiteX2" fmla="*/ 2082800 w 4899898"/>
              <a:gd name="connsiteY2" fmla="*/ 50 h 852360"/>
              <a:gd name="connsiteX3" fmla="*/ 3352800 w 4899898"/>
              <a:gd name="connsiteY3" fmla="*/ 668265 h 852360"/>
              <a:gd name="connsiteX4" fmla="*/ 4755661 w 4899898"/>
              <a:gd name="connsiteY4" fmla="*/ 840203 h 852360"/>
              <a:gd name="connsiteX5" fmla="*/ 4783015 w 4899898"/>
              <a:gd name="connsiteY5" fmla="*/ 824573 h 852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9898" h="852360">
                <a:moveTo>
                  <a:pt x="0" y="805034"/>
                </a:moveTo>
                <a:cubicBezTo>
                  <a:pt x="586479" y="786147"/>
                  <a:pt x="1172959" y="767260"/>
                  <a:pt x="1520092" y="633096"/>
                </a:cubicBezTo>
                <a:cubicBezTo>
                  <a:pt x="1867225" y="498932"/>
                  <a:pt x="1777349" y="-5811"/>
                  <a:pt x="2082800" y="50"/>
                </a:cubicBezTo>
                <a:cubicBezTo>
                  <a:pt x="2388251" y="5911"/>
                  <a:pt x="2907323" y="528240"/>
                  <a:pt x="3352800" y="668265"/>
                </a:cubicBezTo>
                <a:cubicBezTo>
                  <a:pt x="3798277" y="808290"/>
                  <a:pt x="4517292" y="814152"/>
                  <a:pt x="4755661" y="840203"/>
                </a:cubicBezTo>
                <a:cubicBezTo>
                  <a:pt x="4994030" y="866254"/>
                  <a:pt x="4888522" y="845413"/>
                  <a:pt x="4783015" y="82457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4969281" y="3284862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rgbClr val="0070C0"/>
                </a:solidFill>
              </a:rPr>
              <a:t>mild</a:t>
            </a:r>
            <a:endParaRPr lang="en-CA" sz="1000" dirty="0">
              <a:solidFill>
                <a:srgbClr val="0070C0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4232728" y="2796728"/>
            <a:ext cx="2914178" cy="247270"/>
          </a:xfrm>
          <a:custGeom>
            <a:avLst/>
            <a:gdLst>
              <a:gd name="connsiteX0" fmla="*/ 0 w 2914178"/>
              <a:gd name="connsiteY0" fmla="*/ 0 h 247270"/>
              <a:gd name="connsiteX1" fmla="*/ 1234831 w 2914178"/>
              <a:gd name="connsiteY1" fmla="*/ 246185 h 247270"/>
              <a:gd name="connsiteX2" fmla="*/ 2735385 w 2914178"/>
              <a:gd name="connsiteY2" fmla="*/ 89877 h 247270"/>
              <a:gd name="connsiteX3" fmla="*/ 2829170 w 2914178"/>
              <a:gd name="connsiteY3" fmla="*/ 85969 h 24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178" h="247270">
                <a:moveTo>
                  <a:pt x="0" y="0"/>
                </a:moveTo>
                <a:cubicBezTo>
                  <a:pt x="389466" y="115602"/>
                  <a:pt x="778933" y="231205"/>
                  <a:pt x="1234831" y="246185"/>
                </a:cubicBezTo>
                <a:cubicBezTo>
                  <a:pt x="1690729" y="261165"/>
                  <a:pt x="2469662" y="116580"/>
                  <a:pt x="2735385" y="89877"/>
                </a:cubicBezTo>
                <a:cubicBezTo>
                  <a:pt x="3001108" y="63174"/>
                  <a:pt x="2915139" y="74571"/>
                  <a:pt x="2829170" y="8596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reeform 58"/>
          <p:cNvSpPr/>
          <p:nvPr/>
        </p:nvSpPr>
        <p:spPr>
          <a:xfrm>
            <a:off x="4161692" y="2080942"/>
            <a:ext cx="3054881" cy="799708"/>
          </a:xfrm>
          <a:custGeom>
            <a:avLst/>
            <a:gdLst>
              <a:gd name="connsiteX0" fmla="*/ 0 w 3054881"/>
              <a:gd name="connsiteY0" fmla="*/ 689612 h 799708"/>
              <a:gd name="connsiteX1" fmla="*/ 1273908 w 3054881"/>
              <a:gd name="connsiteY1" fmla="*/ 799027 h 799708"/>
              <a:gd name="connsiteX2" fmla="*/ 1820985 w 3054881"/>
              <a:gd name="connsiteY2" fmla="*/ 724781 h 799708"/>
              <a:gd name="connsiteX3" fmla="*/ 2414954 w 3054881"/>
              <a:gd name="connsiteY3" fmla="*/ 513766 h 799708"/>
              <a:gd name="connsiteX4" fmla="*/ 2985477 w 3054881"/>
              <a:gd name="connsiteY4" fmla="*/ 48750 h 799708"/>
              <a:gd name="connsiteX5" fmla="*/ 3024554 w 3054881"/>
              <a:gd name="connsiteY5" fmla="*/ 37027 h 79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4881" h="799708">
                <a:moveTo>
                  <a:pt x="0" y="689612"/>
                </a:moveTo>
                <a:cubicBezTo>
                  <a:pt x="485205" y="741389"/>
                  <a:pt x="970411" y="793166"/>
                  <a:pt x="1273908" y="799027"/>
                </a:cubicBezTo>
                <a:cubicBezTo>
                  <a:pt x="1577405" y="804888"/>
                  <a:pt x="1630811" y="772324"/>
                  <a:pt x="1820985" y="724781"/>
                </a:cubicBezTo>
                <a:cubicBezTo>
                  <a:pt x="2011159" y="677238"/>
                  <a:pt x="2220872" y="626438"/>
                  <a:pt x="2414954" y="513766"/>
                </a:cubicBezTo>
                <a:cubicBezTo>
                  <a:pt x="2609036" y="401094"/>
                  <a:pt x="2883877" y="128206"/>
                  <a:pt x="2985477" y="48750"/>
                </a:cubicBezTo>
                <a:cubicBezTo>
                  <a:pt x="3087077" y="-30706"/>
                  <a:pt x="3055815" y="3160"/>
                  <a:pt x="3024554" y="3702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6222121" y="2158473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critical</a:t>
            </a:r>
            <a:endParaRPr lang="en-CA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194870" y="2757539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serious</a:t>
            </a:r>
            <a:endParaRPr lang="en-CA" sz="10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6804248" y="3654194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32215" y="3629701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275856" y="3645024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2" idx="0"/>
          </p:cNvCxnSpPr>
          <p:nvPr/>
        </p:nvCxnSpPr>
        <p:spPr>
          <a:xfrm>
            <a:off x="1914560" y="3670049"/>
            <a:ext cx="0" cy="12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12529" y="381380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20d</a:t>
            </a:r>
            <a:endParaRPr lang="en-CA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3608" y="4581128"/>
            <a:ext cx="6907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T=0 to 5.2d use 1.15 as compound rate of increase of VL (from 1 to 100)</a:t>
            </a:r>
          </a:p>
          <a:p>
            <a:r>
              <a:rPr lang="en-CA" dirty="0" smtClean="0"/>
              <a:t>T=5.2 to 20d use 0.75 as compound rate to go from VL=100 to 1</a:t>
            </a:r>
          </a:p>
          <a:p>
            <a:endParaRPr lang="en-CA" dirty="0"/>
          </a:p>
          <a:p>
            <a:r>
              <a:rPr lang="en-CA" dirty="0" smtClean="0"/>
              <a:t>Stochastic example: VL -&gt; B at 2.9*</a:t>
            </a:r>
            <a:r>
              <a:rPr lang="en-CA" dirty="0" err="1" smtClean="0"/>
              <a:t>Math.random</a:t>
            </a:r>
            <a:r>
              <a:rPr lang="en-CA" dirty="0" smtClean="0"/>
              <a:t>(0.29) </a:t>
            </a:r>
          </a:p>
          <a:p>
            <a:r>
              <a:rPr lang="en-CA" dirty="0"/>
              <a:t>	</a:t>
            </a:r>
            <a:r>
              <a:rPr lang="en-CA" dirty="0" smtClean="0"/>
              <a:t>	 if (</a:t>
            </a:r>
            <a:r>
              <a:rPr lang="en-CA" dirty="0" err="1" smtClean="0"/>
              <a:t>Math.random</a:t>
            </a:r>
            <a:r>
              <a:rPr lang="en-CA" dirty="0" smtClean="0"/>
              <a:t>(2) &gt; 1) { VL = -VL}</a:t>
            </a:r>
            <a:endParaRPr lang="en-CA" dirty="0"/>
          </a:p>
        </p:txBody>
      </p:sp>
      <p:sp>
        <p:nvSpPr>
          <p:cNvPr id="71" name="Right Bracket 70"/>
          <p:cNvSpPr/>
          <p:nvPr/>
        </p:nvSpPr>
        <p:spPr>
          <a:xfrm>
            <a:off x="7415744" y="2080942"/>
            <a:ext cx="73152" cy="77199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/>
          <p:cNvSpPr txBox="1"/>
          <p:nvPr/>
        </p:nvSpPr>
        <p:spPr>
          <a:xfrm>
            <a:off x="7539874" y="2427396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?? Approach</a:t>
            </a:r>
          </a:p>
          <a:p>
            <a:r>
              <a:rPr lang="en-CA" sz="1000" dirty="0" smtClean="0"/>
              <a:t>Use </a:t>
            </a:r>
            <a:r>
              <a:rPr lang="en-CA" sz="1000" dirty="0" err="1" smtClean="0"/>
              <a:t>susc</a:t>
            </a:r>
            <a:r>
              <a:rPr lang="en-CA" sz="1000" dirty="0" smtClean="0"/>
              <a:t>?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11273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532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Viral Load Transmission from Higher VL Agent to Lower</a:t>
            </a:r>
            <a:endParaRPr lang="en-CA" sz="14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834157" y="959684"/>
            <a:ext cx="7475767" cy="1979079"/>
            <a:chOff x="899592" y="2080942"/>
            <a:chExt cx="7475767" cy="197907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99592" y="3645024"/>
              <a:ext cx="1008112" cy="0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907704" y="3645024"/>
              <a:ext cx="1368152" cy="0"/>
            </a:xfrm>
            <a:prstGeom prst="line">
              <a:avLst/>
            </a:prstGeom>
            <a:ln w="158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303956" y="3641755"/>
              <a:ext cx="1052020" cy="3269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355976" y="3645024"/>
              <a:ext cx="2448272" cy="6539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804248" y="3654194"/>
              <a:ext cx="1080120" cy="0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726047" y="3796735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T=0</a:t>
              </a:r>
              <a:endParaRPr lang="en-CA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66835" y="3789040"/>
              <a:ext cx="4267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 smtClean="0"/>
                <a:t>2.9d</a:t>
              </a:r>
              <a:endParaRPr lang="en-CA" sz="105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35768" y="3779870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5.2d</a:t>
              </a:r>
              <a:endParaRPr lang="en-CA" sz="10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064770" y="2780928"/>
              <a:ext cx="3174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587176" y="2550507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Peak Viral Load</a:t>
              </a:r>
              <a:endParaRPr lang="en-CA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59952" y="338197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4.3d</a:t>
              </a:r>
              <a:endParaRPr lang="en-CA" sz="1000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045913" y="2777341"/>
              <a:ext cx="4899898" cy="852360"/>
            </a:xfrm>
            <a:custGeom>
              <a:avLst/>
              <a:gdLst>
                <a:gd name="connsiteX0" fmla="*/ 0 w 4899898"/>
                <a:gd name="connsiteY0" fmla="*/ 805034 h 852360"/>
                <a:gd name="connsiteX1" fmla="*/ 1520092 w 4899898"/>
                <a:gd name="connsiteY1" fmla="*/ 633096 h 852360"/>
                <a:gd name="connsiteX2" fmla="*/ 2082800 w 4899898"/>
                <a:gd name="connsiteY2" fmla="*/ 50 h 852360"/>
                <a:gd name="connsiteX3" fmla="*/ 3352800 w 4899898"/>
                <a:gd name="connsiteY3" fmla="*/ 668265 h 852360"/>
                <a:gd name="connsiteX4" fmla="*/ 4755661 w 4899898"/>
                <a:gd name="connsiteY4" fmla="*/ 840203 h 852360"/>
                <a:gd name="connsiteX5" fmla="*/ 4783015 w 4899898"/>
                <a:gd name="connsiteY5" fmla="*/ 824573 h 85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9898" h="852360">
                  <a:moveTo>
                    <a:pt x="0" y="805034"/>
                  </a:moveTo>
                  <a:cubicBezTo>
                    <a:pt x="586479" y="786147"/>
                    <a:pt x="1172959" y="767260"/>
                    <a:pt x="1520092" y="633096"/>
                  </a:cubicBezTo>
                  <a:cubicBezTo>
                    <a:pt x="1867225" y="498932"/>
                    <a:pt x="1777349" y="-5811"/>
                    <a:pt x="2082800" y="50"/>
                  </a:cubicBezTo>
                  <a:cubicBezTo>
                    <a:pt x="2388251" y="5911"/>
                    <a:pt x="2907323" y="528240"/>
                    <a:pt x="3352800" y="668265"/>
                  </a:cubicBezTo>
                  <a:cubicBezTo>
                    <a:pt x="3798277" y="808290"/>
                    <a:pt x="4517292" y="814152"/>
                    <a:pt x="4755661" y="840203"/>
                  </a:cubicBezTo>
                  <a:cubicBezTo>
                    <a:pt x="4994030" y="866254"/>
                    <a:pt x="4888522" y="845413"/>
                    <a:pt x="4783015" y="82457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69281" y="3284862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>
                  <a:solidFill>
                    <a:srgbClr val="0070C0"/>
                  </a:solidFill>
                </a:rPr>
                <a:t>mild</a:t>
              </a:r>
              <a:endParaRPr lang="en-CA" sz="1000" dirty="0">
                <a:solidFill>
                  <a:srgbClr val="0070C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4232728" y="2796728"/>
              <a:ext cx="2914178" cy="247270"/>
            </a:xfrm>
            <a:custGeom>
              <a:avLst/>
              <a:gdLst>
                <a:gd name="connsiteX0" fmla="*/ 0 w 2914178"/>
                <a:gd name="connsiteY0" fmla="*/ 0 h 247270"/>
                <a:gd name="connsiteX1" fmla="*/ 1234831 w 2914178"/>
                <a:gd name="connsiteY1" fmla="*/ 246185 h 247270"/>
                <a:gd name="connsiteX2" fmla="*/ 2735385 w 2914178"/>
                <a:gd name="connsiteY2" fmla="*/ 89877 h 247270"/>
                <a:gd name="connsiteX3" fmla="*/ 2829170 w 2914178"/>
                <a:gd name="connsiteY3" fmla="*/ 85969 h 24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178" h="247270">
                  <a:moveTo>
                    <a:pt x="0" y="0"/>
                  </a:moveTo>
                  <a:cubicBezTo>
                    <a:pt x="389466" y="115602"/>
                    <a:pt x="778933" y="231205"/>
                    <a:pt x="1234831" y="246185"/>
                  </a:cubicBezTo>
                  <a:cubicBezTo>
                    <a:pt x="1690729" y="261165"/>
                    <a:pt x="2469662" y="116580"/>
                    <a:pt x="2735385" y="89877"/>
                  </a:cubicBezTo>
                  <a:cubicBezTo>
                    <a:pt x="3001108" y="63174"/>
                    <a:pt x="2915139" y="74571"/>
                    <a:pt x="2829170" y="85969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161692" y="2080942"/>
              <a:ext cx="3054881" cy="799708"/>
            </a:xfrm>
            <a:custGeom>
              <a:avLst/>
              <a:gdLst>
                <a:gd name="connsiteX0" fmla="*/ 0 w 3054881"/>
                <a:gd name="connsiteY0" fmla="*/ 689612 h 799708"/>
                <a:gd name="connsiteX1" fmla="*/ 1273908 w 3054881"/>
                <a:gd name="connsiteY1" fmla="*/ 799027 h 799708"/>
                <a:gd name="connsiteX2" fmla="*/ 1820985 w 3054881"/>
                <a:gd name="connsiteY2" fmla="*/ 724781 h 799708"/>
                <a:gd name="connsiteX3" fmla="*/ 2414954 w 3054881"/>
                <a:gd name="connsiteY3" fmla="*/ 513766 h 799708"/>
                <a:gd name="connsiteX4" fmla="*/ 2985477 w 3054881"/>
                <a:gd name="connsiteY4" fmla="*/ 48750 h 799708"/>
                <a:gd name="connsiteX5" fmla="*/ 3024554 w 3054881"/>
                <a:gd name="connsiteY5" fmla="*/ 37027 h 79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54881" h="799708">
                  <a:moveTo>
                    <a:pt x="0" y="689612"/>
                  </a:moveTo>
                  <a:cubicBezTo>
                    <a:pt x="485205" y="741389"/>
                    <a:pt x="970411" y="793166"/>
                    <a:pt x="1273908" y="799027"/>
                  </a:cubicBezTo>
                  <a:cubicBezTo>
                    <a:pt x="1577405" y="804888"/>
                    <a:pt x="1630811" y="772324"/>
                    <a:pt x="1820985" y="724781"/>
                  </a:cubicBezTo>
                  <a:cubicBezTo>
                    <a:pt x="2011159" y="677238"/>
                    <a:pt x="2220872" y="626438"/>
                    <a:pt x="2414954" y="513766"/>
                  </a:cubicBezTo>
                  <a:cubicBezTo>
                    <a:pt x="2609036" y="401094"/>
                    <a:pt x="2883877" y="128206"/>
                    <a:pt x="2985477" y="48750"/>
                  </a:cubicBezTo>
                  <a:cubicBezTo>
                    <a:pt x="3087077" y="-30706"/>
                    <a:pt x="3055815" y="3160"/>
                    <a:pt x="3024554" y="37027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22121" y="2158473"/>
              <a:ext cx="5293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critical</a:t>
              </a:r>
              <a:endParaRPr lang="en-CA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94870" y="2757539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serious</a:t>
              </a:r>
              <a:endParaRPr lang="en-CA" sz="1000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804248" y="3654194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32215" y="3629701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275856" y="3645024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2" idx="0"/>
            </p:cNvCxnSpPr>
            <p:nvPr/>
          </p:nvCxnSpPr>
          <p:spPr>
            <a:xfrm>
              <a:off x="1914560" y="3670049"/>
              <a:ext cx="0" cy="126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612529" y="3813800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20d</a:t>
              </a:r>
              <a:endParaRPr lang="en-CA" sz="1000" dirty="0"/>
            </a:p>
          </p:txBody>
        </p:sp>
        <p:sp>
          <p:nvSpPr>
            <p:cNvPr id="71" name="Right Bracket 70"/>
            <p:cNvSpPr/>
            <p:nvPr/>
          </p:nvSpPr>
          <p:spPr>
            <a:xfrm>
              <a:off x="7415744" y="2080942"/>
              <a:ext cx="73152" cy="77199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39874" y="2427396"/>
              <a:ext cx="8354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?? Approach</a:t>
              </a:r>
            </a:p>
            <a:p>
              <a:r>
                <a:rPr lang="en-CA" sz="1000" dirty="0" smtClean="0"/>
                <a:t>Use </a:t>
              </a:r>
              <a:r>
                <a:rPr lang="en-CA" sz="1000" dirty="0" err="1" smtClean="0"/>
                <a:t>susc</a:t>
              </a:r>
              <a:r>
                <a:rPr lang="en-CA" sz="1000" dirty="0" smtClean="0"/>
                <a:t>?</a:t>
              </a:r>
              <a:endParaRPr lang="en-CA" sz="10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899592" y="3212976"/>
            <a:ext cx="438621" cy="4386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1547663" y="3212976"/>
            <a:ext cx="6271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Agent attributes – size, mobility, viral load, state, </a:t>
            </a:r>
            <a:r>
              <a:rPr lang="en-CA" dirty="0" err="1" smtClean="0"/>
              <a:t>combined_risk</a:t>
            </a:r>
            <a:endParaRPr lang="en-CA" dirty="0" smtClean="0"/>
          </a:p>
          <a:p>
            <a:endParaRPr lang="en-CA" i="1" dirty="0"/>
          </a:p>
          <a:p>
            <a:r>
              <a:rPr lang="en-CA" i="1" dirty="0" smtClean="0"/>
              <a:t>If base level susceptibility is ONE, the </a:t>
            </a:r>
            <a:r>
              <a:rPr lang="en-CA" i="1" dirty="0" err="1" smtClean="0"/>
              <a:t>combined_risk</a:t>
            </a:r>
            <a:r>
              <a:rPr lang="en-CA" i="1" dirty="0" smtClean="0"/>
              <a:t> will modulate in either direction (protective </a:t>
            </a:r>
            <a:r>
              <a:rPr lang="en-CA" i="1" dirty="0" err="1" smtClean="0"/>
              <a:t>vs</a:t>
            </a:r>
            <a:r>
              <a:rPr lang="en-CA" i="1" dirty="0" smtClean="0"/>
              <a:t> morbidity factors)</a:t>
            </a:r>
          </a:p>
          <a:p>
            <a:endParaRPr lang="en-CA" i="1" dirty="0"/>
          </a:p>
          <a:p>
            <a:r>
              <a:rPr lang="en-CA" dirty="0" smtClean="0"/>
              <a:t>Viral Load – induced by infection, grows by factor + contact</a:t>
            </a:r>
          </a:p>
          <a:p>
            <a:r>
              <a:rPr lang="en-CA" dirty="0"/>
              <a:t>	</a:t>
            </a:r>
            <a:r>
              <a:rPr lang="en-CA" dirty="0" smtClean="0"/>
              <a:t> - factors are </a:t>
            </a:r>
            <a:r>
              <a:rPr lang="en-CA" dirty="0" smtClean="0">
                <a:latin typeface="Symbol" pitchFamily="18" charset="2"/>
              </a:rPr>
              <a:t>r (</a:t>
            </a:r>
            <a:r>
              <a:rPr lang="en-CA" dirty="0" smtClean="0">
                <a:latin typeface="Calibri" pitchFamily="34" charset="0"/>
              </a:rPr>
              <a:t>rho</a:t>
            </a:r>
            <a:r>
              <a:rPr lang="en-CA" dirty="0" smtClean="0">
                <a:latin typeface="Symbol" pitchFamily="18" charset="2"/>
              </a:rPr>
              <a:t>) </a:t>
            </a:r>
            <a:r>
              <a:rPr lang="en-CA" dirty="0" smtClean="0"/>
              <a:t>and </a:t>
            </a:r>
            <a:r>
              <a:rPr lang="en-CA" dirty="0" smtClean="0">
                <a:latin typeface="Symbol" pitchFamily="18" charset="2"/>
              </a:rPr>
              <a:t>y </a:t>
            </a:r>
            <a:r>
              <a:rPr lang="en-CA" dirty="0" smtClean="0">
                <a:latin typeface="Calibri" pitchFamily="34" charset="0"/>
              </a:rPr>
              <a:t>(psi) before and after PEAK</a:t>
            </a:r>
          </a:p>
          <a:p>
            <a:r>
              <a:rPr lang="en-CA" dirty="0">
                <a:latin typeface="Calibri" pitchFamily="34" charset="0"/>
              </a:rPr>
              <a:t>	</a:t>
            </a:r>
            <a:r>
              <a:rPr lang="en-CA" dirty="0" smtClean="0">
                <a:latin typeface="Calibri" pitchFamily="34" charset="0"/>
              </a:rPr>
              <a:t> - </a:t>
            </a:r>
          </a:p>
          <a:p>
            <a:r>
              <a:rPr lang="en-CA" dirty="0" smtClean="0">
                <a:latin typeface="Calibri" pitchFamily="34" charset="0"/>
              </a:rPr>
              <a:t>Size[t+1</a:t>
            </a:r>
            <a:r>
              <a:rPr lang="en-CA" dirty="0">
                <a:latin typeface="Calibri" pitchFamily="34" charset="0"/>
              </a:rPr>
              <a:t>]</a:t>
            </a:r>
            <a:r>
              <a:rPr lang="en-CA" dirty="0" smtClean="0">
                <a:latin typeface="Calibri" pitchFamily="34" charset="0"/>
              </a:rPr>
              <a:t> = Size[t](.) susceptibility (.) VL (.) growth factor</a:t>
            </a:r>
            <a:endParaRPr lang="en-CA" dirty="0" smtClean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366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641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Viral Load Transmission from Higher VL Agent to Lower - </a:t>
            </a:r>
            <a:r>
              <a:rPr lang="en-CA" i="1" dirty="0" smtClean="0"/>
              <a:t>infectivity</a:t>
            </a:r>
            <a:endParaRPr lang="en-CA" sz="14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834157" y="959684"/>
            <a:ext cx="7475767" cy="1979079"/>
            <a:chOff x="899592" y="2080942"/>
            <a:chExt cx="7475767" cy="197907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99592" y="3645024"/>
              <a:ext cx="1008112" cy="0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907704" y="3645024"/>
              <a:ext cx="1368152" cy="0"/>
            </a:xfrm>
            <a:prstGeom prst="line">
              <a:avLst/>
            </a:prstGeom>
            <a:ln w="158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303956" y="3641755"/>
              <a:ext cx="1052020" cy="3269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355976" y="3645024"/>
              <a:ext cx="2448272" cy="6539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804248" y="3654194"/>
              <a:ext cx="1080120" cy="0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726047" y="3796735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T=0</a:t>
              </a:r>
              <a:endParaRPr lang="en-CA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66835" y="3789040"/>
              <a:ext cx="4267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 smtClean="0"/>
                <a:t>2.9d</a:t>
              </a:r>
              <a:endParaRPr lang="en-CA" sz="105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35768" y="3779870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5.2d</a:t>
              </a:r>
              <a:endParaRPr lang="en-CA" sz="10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064770" y="2780928"/>
              <a:ext cx="3174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587176" y="2550507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Peak Viral Load</a:t>
              </a:r>
              <a:endParaRPr lang="en-CA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59952" y="338197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4.3d</a:t>
              </a:r>
              <a:endParaRPr lang="en-CA" sz="1000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045913" y="2777341"/>
              <a:ext cx="4899898" cy="852360"/>
            </a:xfrm>
            <a:custGeom>
              <a:avLst/>
              <a:gdLst>
                <a:gd name="connsiteX0" fmla="*/ 0 w 4899898"/>
                <a:gd name="connsiteY0" fmla="*/ 805034 h 852360"/>
                <a:gd name="connsiteX1" fmla="*/ 1520092 w 4899898"/>
                <a:gd name="connsiteY1" fmla="*/ 633096 h 852360"/>
                <a:gd name="connsiteX2" fmla="*/ 2082800 w 4899898"/>
                <a:gd name="connsiteY2" fmla="*/ 50 h 852360"/>
                <a:gd name="connsiteX3" fmla="*/ 3352800 w 4899898"/>
                <a:gd name="connsiteY3" fmla="*/ 668265 h 852360"/>
                <a:gd name="connsiteX4" fmla="*/ 4755661 w 4899898"/>
                <a:gd name="connsiteY4" fmla="*/ 840203 h 852360"/>
                <a:gd name="connsiteX5" fmla="*/ 4783015 w 4899898"/>
                <a:gd name="connsiteY5" fmla="*/ 824573 h 85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9898" h="852360">
                  <a:moveTo>
                    <a:pt x="0" y="805034"/>
                  </a:moveTo>
                  <a:cubicBezTo>
                    <a:pt x="586479" y="786147"/>
                    <a:pt x="1172959" y="767260"/>
                    <a:pt x="1520092" y="633096"/>
                  </a:cubicBezTo>
                  <a:cubicBezTo>
                    <a:pt x="1867225" y="498932"/>
                    <a:pt x="1777349" y="-5811"/>
                    <a:pt x="2082800" y="50"/>
                  </a:cubicBezTo>
                  <a:cubicBezTo>
                    <a:pt x="2388251" y="5911"/>
                    <a:pt x="2907323" y="528240"/>
                    <a:pt x="3352800" y="668265"/>
                  </a:cubicBezTo>
                  <a:cubicBezTo>
                    <a:pt x="3798277" y="808290"/>
                    <a:pt x="4517292" y="814152"/>
                    <a:pt x="4755661" y="840203"/>
                  </a:cubicBezTo>
                  <a:cubicBezTo>
                    <a:pt x="4994030" y="866254"/>
                    <a:pt x="4888522" y="845413"/>
                    <a:pt x="4783015" y="82457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69281" y="3284862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>
                  <a:solidFill>
                    <a:srgbClr val="0070C0"/>
                  </a:solidFill>
                </a:rPr>
                <a:t>mild</a:t>
              </a:r>
              <a:endParaRPr lang="en-CA" sz="1000" dirty="0">
                <a:solidFill>
                  <a:srgbClr val="0070C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4232728" y="2796728"/>
              <a:ext cx="2914178" cy="247270"/>
            </a:xfrm>
            <a:custGeom>
              <a:avLst/>
              <a:gdLst>
                <a:gd name="connsiteX0" fmla="*/ 0 w 2914178"/>
                <a:gd name="connsiteY0" fmla="*/ 0 h 247270"/>
                <a:gd name="connsiteX1" fmla="*/ 1234831 w 2914178"/>
                <a:gd name="connsiteY1" fmla="*/ 246185 h 247270"/>
                <a:gd name="connsiteX2" fmla="*/ 2735385 w 2914178"/>
                <a:gd name="connsiteY2" fmla="*/ 89877 h 247270"/>
                <a:gd name="connsiteX3" fmla="*/ 2829170 w 2914178"/>
                <a:gd name="connsiteY3" fmla="*/ 85969 h 24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178" h="247270">
                  <a:moveTo>
                    <a:pt x="0" y="0"/>
                  </a:moveTo>
                  <a:cubicBezTo>
                    <a:pt x="389466" y="115602"/>
                    <a:pt x="778933" y="231205"/>
                    <a:pt x="1234831" y="246185"/>
                  </a:cubicBezTo>
                  <a:cubicBezTo>
                    <a:pt x="1690729" y="261165"/>
                    <a:pt x="2469662" y="116580"/>
                    <a:pt x="2735385" y="89877"/>
                  </a:cubicBezTo>
                  <a:cubicBezTo>
                    <a:pt x="3001108" y="63174"/>
                    <a:pt x="2915139" y="74571"/>
                    <a:pt x="2829170" y="85969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161692" y="2080942"/>
              <a:ext cx="3054881" cy="799708"/>
            </a:xfrm>
            <a:custGeom>
              <a:avLst/>
              <a:gdLst>
                <a:gd name="connsiteX0" fmla="*/ 0 w 3054881"/>
                <a:gd name="connsiteY0" fmla="*/ 689612 h 799708"/>
                <a:gd name="connsiteX1" fmla="*/ 1273908 w 3054881"/>
                <a:gd name="connsiteY1" fmla="*/ 799027 h 799708"/>
                <a:gd name="connsiteX2" fmla="*/ 1820985 w 3054881"/>
                <a:gd name="connsiteY2" fmla="*/ 724781 h 799708"/>
                <a:gd name="connsiteX3" fmla="*/ 2414954 w 3054881"/>
                <a:gd name="connsiteY3" fmla="*/ 513766 h 799708"/>
                <a:gd name="connsiteX4" fmla="*/ 2985477 w 3054881"/>
                <a:gd name="connsiteY4" fmla="*/ 48750 h 799708"/>
                <a:gd name="connsiteX5" fmla="*/ 3024554 w 3054881"/>
                <a:gd name="connsiteY5" fmla="*/ 37027 h 79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54881" h="799708">
                  <a:moveTo>
                    <a:pt x="0" y="689612"/>
                  </a:moveTo>
                  <a:cubicBezTo>
                    <a:pt x="485205" y="741389"/>
                    <a:pt x="970411" y="793166"/>
                    <a:pt x="1273908" y="799027"/>
                  </a:cubicBezTo>
                  <a:cubicBezTo>
                    <a:pt x="1577405" y="804888"/>
                    <a:pt x="1630811" y="772324"/>
                    <a:pt x="1820985" y="724781"/>
                  </a:cubicBezTo>
                  <a:cubicBezTo>
                    <a:pt x="2011159" y="677238"/>
                    <a:pt x="2220872" y="626438"/>
                    <a:pt x="2414954" y="513766"/>
                  </a:cubicBezTo>
                  <a:cubicBezTo>
                    <a:pt x="2609036" y="401094"/>
                    <a:pt x="2883877" y="128206"/>
                    <a:pt x="2985477" y="48750"/>
                  </a:cubicBezTo>
                  <a:cubicBezTo>
                    <a:pt x="3087077" y="-30706"/>
                    <a:pt x="3055815" y="3160"/>
                    <a:pt x="3024554" y="37027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22121" y="2158473"/>
              <a:ext cx="5293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critical</a:t>
              </a:r>
              <a:endParaRPr lang="en-CA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94870" y="2757539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serious</a:t>
              </a:r>
              <a:endParaRPr lang="en-CA" sz="1000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804248" y="3654194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32215" y="3629701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275856" y="3645024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2" idx="0"/>
            </p:cNvCxnSpPr>
            <p:nvPr/>
          </p:nvCxnSpPr>
          <p:spPr>
            <a:xfrm>
              <a:off x="1914560" y="3670049"/>
              <a:ext cx="0" cy="126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612529" y="3813800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20d</a:t>
              </a:r>
              <a:endParaRPr lang="en-CA" sz="1000" dirty="0"/>
            </a:p>
          </p:txBody>
        </p:sp>
        <p:sp>
          <p:nvSpPr>
            <p:cNvPr id="71" name="Right Bracket 70"/>
            <p:cNvSpPr/>
            <p:nvPr/>
          </p:nvSpPr>
          <p:spPr>
            <a:xfrm>
              <a:off x="7415744" y="2080942"/>
              <a:ext cx="73152" cy="77199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39874" y="2427396"/>
              <a:ext cx="8354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?? Approach</a:t>
              </a:r>
            </a:p>
            <a:p>
              <a:r>
                <a:rPr lang="en-CA" sz="1000" dirty="0" smtClean="0"/>
                <a:t>Use </a:t>
              </a:r>
              <a:r>
                <a:rPr lang="en-CA" sz="1000" dirty="0" err="1" smtClean="0"/>
                <a:t>susc</a:t>
              </a:r>
              <a:r>
                <a:rPr lang="en-CA" sz="1000" dirty="0" smtClean="0"/>
                <a:t>?</a:t>
              </a:r>
              <a:endParaRPr lang="en-CA" sz="10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899592" y="3212976"/>
            <a:ext cx="792088" cy="7920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1475656" y="3356386"/>
            <a:ext cx="1080120" cy="1080725"/>
          </a:xfrm>
          <a:prstGeom prst="ellipse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2015716" y="389674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1295636" y="3609020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1311801" y="3614240"/>
            <a:ext cx="703915" cy="29442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3758" y="350100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1" name="Straight Arrow Connector 10"/>
          <p:cNvCxnSpPr>
            <a:stCxn id="32" idx="0"/>
          </p:cNvCxnSpPr>
          <p:nvPr/>
        </p:nvCxnSpPr>
        <p:spPr>
          <a:xfrm flipH="1">
            <a:off x="971600" y="3609020"/>
            <a:ext cx="346896" cy="199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30" idx="3"/>
          </p:cNvCxnSpPr>
          <p:nvPr/>
        </p:nvCxnSpPr>
        <p:spPr>
          <a:xfrm flipH="1">
            <a:off x="1633836" y="3919608"/>
            <a:ext cx="427599" cy="3592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9592" y="3453674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r</a:t>
            </a:r>
            <a:r>
              <a:rPr lang="en-CA" sz="1400" baseline="-25000" dirty="0" smtClean="0"/>
              <a:t>1</a:t>
            </a:r>
            <a:endParaRPr lang="en-CA" sz="14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1759326" y="4057327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r</a:t>
            </a:r>
            <a:r>
              <a:rPr lang="en-CA" sz="1400" baseline="-250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3641" y="321297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VL</a:t>
            </a:r>
            <a:r>
              <a:rPr lang="en-CA" baseline="-25000" dirty="0" smtClean="0"/>
              <a:t>1</a:t>
            </a:r>
            <a:endParaRPr lang="en-CA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001295" y="347023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VL</a:t>
            </a:r>
            <a:r>
              <a:rPr lang="en-CA" baseline="-250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99079" y="3273557"/>
            <a:ext cx="497604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To calculate VL</a:t>
            </a:r>
            <a:r>
              <a:rPr lang="en-CA" baseline="-25000" dirty="0" smtClean="0"/>
              <a:t>1</a:t>
            </a:r>
            <a:r>
              <a:rPr lang="en-CA" dirty="0" smtClean="0"/>
              <a:t>[t+1], with VL</a:t>
            </a:r>
            <a:r>
              <a:rPr lang="en-CA" baseline="-25000" dirty="0" smtClean="0"/>
              <a:t>2</a:t>
            </a:r>
            <a:r>
              <a:rPr lang="en-CA" dirty="0" smtClean="0"/>
              <a:t> &gt; VL</a:t>
            </a:r>
            <a:r>
              <a:rPr lang="en-CA" baseline="-25000" dirty="0" smtClean="0"/>
              <a:t>1</a:t>
            </a:r>
          </a:p>
          <a:p>
            <a:endParaRPr lang="en-CA" baseline="-25000" dirty="0" smtClean="0"/>
          </a:p>
          <a:p>
            <a:pPr marL="342900" indent="-342900">
              <a:buAutoNum type="arabicPeriod"/>
            </a:pPr>
            <a:r>
              <a:rPr lang="en-CA" dirty="0" smtClean="0"/>
              <a:t>Linear overlap = (r</a:t>
            </a:r>
            <a:r>
              <a:rPr lang="en-CA" baseline="-25000" dirty="0" smtClean="0"/>
              <a:t>1</a:t>
            </a:r>
            <a:r>
              <a:rPr lang="en-CA" dirty="0" smtClean="0"/>
              <a:t>+r</a:t>
            </a:r>
            <a:r>
              <a:rPr lang="en-CA" baseline="-25000" dirty="0" smtClean="0"/>
              <a:t>2</a:t>
            </a:r>
            <a:r>
              <a:rPr lang="en-CA" dirty="0" smtClean="0"/>
              <a:t>) – d = </a:t>
            </a:r>
            <a:r>
              <a:rPr lang="en-CA" dirty="0" smtClean="0">
                <a:solidFill>
                  <a:srgbClr val="FF0000"/>
                </a:solidFill>
              </a:rPr>
              <a:t>O</a:t>
            </a:r>
          </a:p>
          <a:p>
            <a:pPr marL="342900" indent="-342900">
              <a:buAutoNum type="arabicPeriod"/>
            </a:pPr>
            <a:r>
              <a:rPr lang="en-CA" dirty="0" smtClean="0"/>
              <a:t>Degree of overlap = O/(r</a:t>
            </a:r>
            <a:r>
              <a:rPr lang="en-CA" baseline="-25000" dirty="0" smtClean="0"/>
              <a:t>1</a:t>
            </a:r>
            <a:r>
              <a:rPr lang="en-CA" dirty="0" smtClean="0"/>
              <a:t>+r</a:t>
            </a:r>
            <a:r>
              <a:rPr lang="en-CA" baseline="-25000" dirty="0" smtClean="0"/>
              <a:t>2</a:t>
            </a:r>
            <a:r>
              <a:rPr lang="en-CA" dirty="0" smtClean="0"/>
              <a:t>) = </a:t>
            </a:r>
            <a:r>
              <a:rPr lang="en-CA" dirty="0" smtClean="0">
                <a:solidFill>
                  <a:srgbClr val="FF0000"/>
                </a:solidFill>
              </a:rPr>
              <a:t>P</a:t>
            </a:r>
          </a:p>
          <a:p>
            <a:pPr marL="342900" indent="-342900">
              <a:buAutoNum type="arabicPeriod"/>
            </a:pPr>
            <a:r>
              <a:rPr lang="en-CA" dirty="0" smtClean="0"/>
              <a:t>P is a length, viral load is by area so we use </a:t>
            </a:r>
            <a:r>
              <a:rPr lang="en-CA" dirty="0" smtClean="0">
                <a:solidFill>
                  <a:srgbClr val="FF0000"/>
                </a:solidFill>
              </a:rPr>
              <a:t>O^2</a:t>
            </a:r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r>
              <a:rPr lang="en-CA" dirty="0" smtClean="0"/>
              <a:t>Viral gradient = (VL</a:t>
            </a:r>
            <a:r>
              <a:rPr lang="en-CA" baseline="-25000" dirty="0" smtClean="0"/>
              <a:t>2</a:t>
            </a:r>
            <a:r>
              <a:rPr lang="en-CA" dirty="0" smtClean="0"/>
              <a:t> – VL</a:t>
            </a:r>
            <a:r>
              <a:rPr lang="en-CA" baseline="-25000" dirty="0" smtClean="0"/>
              <a:t>1</a:t>
            </a:r>
            <a:r>
              <a:rPr lang="en-CA" dirty="0" smtClean="0"/>
              <a:t>)/(VL</a:t>
            </a:r>
            <a:r>
              <a:rPr lang="en-CA" baseline="-25000" dirty="0" smtClean="0"/>
              <a:t>2</a:t>
            </a:r>
            <a:r>
              <a:rPr lang="en-CA" dirty="0" smtClean="0"/>
              <a:t>+VL</a:t>
            </a:r>
            <a:r>
              <a:rPr lang="en-CA" baseline="-25000" dirty="0" smtClean="0"/>
              <a:t>1</a:t>
            </a:r>
            <a:r>
              <a:rPr lang="en-CA" dirty="0" smtClean="0"/>
              <a:t>) = </a:t>
            </a:r>
            <a:r>
              <a:rPr lang="en-CA" dirty="0" smtClean="0">
                <a:solidFill>
                  <a:srgbClr val="FF0000"/>
                </a:solidFill>
              </a:rPr>
              <a:t>G</a:t>
            </a:r>
          </a:p>
          <a:p>
            <a:pPr marL="342900" indent="-342900">
              <a:buAutoNum type="arabicPeriod"/>
            </a:pPr>
            <a:r>
              <a:rPr lang="en-CA" dirty="0" smtClean="0"/>
              <a:t>Viral transfer = G * O^2 * VL</a:t>
            </a:r>
            <a:r>
              <a:rPr lang="en-CA" baseline="-25000" dirty="0" smtClean="0"/>
              <a:t>2</a:t>
            </a:r>
            <a:r>
              <a:rPr lang="en-CA" dirty="0" smtClean="0"/>
              <a:t> = </a:t>
            </a:r>
            <a:r>
              <a:rPr lang="en-CA" dirty="0" smtClean="0">
                <a:solidFill>
                  <a:srgbClr val="FF0000"/>
                </a:solidFill>
              </a:rPr>
              <a:t>T * VL</a:t>
            </a:r>
            <a:r>
              <a:rPr lang="en-CA" baseline="-25000" dirty="0" smtClean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AutoNum type="arabicPeriod"/>
            </a:pPr>
            <a:r>
              <a:rPr lang="en-CA" dirty="0" smtClean="0"/>
              <a:t>So VL</a:t>
            </a:r>
            <a:r>
              <a:rPr lang="en-CA" baseline="-25000" dirty="0" smtClean="0"/>
              <a:t>1</a:t>
            </a:r>
            <a:r>
              <a:rPr lang="en-CA" dirty="0" smtClean="0"/>
              <a:t>[t+1] = VL</a:t>
            </a:r>
            <a:r>
              <a:rPr lang="en-CA" baseline="-25000" dirty="0" smtClean="0"/>
              <a:t>1</a:t>
            </a:r>
            <a:r>
              <a:rPr lang="en-CA" dirty="0" smtClean="0"/>
              <a:t>[t] + </a:t>
            </a:r>
            <a:r>
              <a:rPr lang="en-CA" dirty="0" smtClean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3816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510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Size Calculation Using Viral Load and </a:t>
            </a:r>
            <a:r>
              <a:rPr lang="en-CA" dirty="0" err="1" smtClean="0"/>
              <a:t>Combined_Risk</a:t>
            </a:r>
            <a:endParaRPr lang="en-CA" sz="14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802643"/>
            <a:ext cx="7475767" cy="1979079"/>
            <a:chOff x="899592" y="2080942"/>
            <a:chExt cx="7475767" cy="197907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99592" y="3645024"/>
              <a:ext cx="1008112" cy="0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907704" y="3645024"/>
              <a:ext cx="1368152" cy="0"/>
            </a:xfrm>
            <a:prstGeom prst="line">
              <a:avLst/>
            </a:prstGeom>
            <a:ln w="158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303956" y="3641755"/>
              <a:ext cx="1052020" cy="3269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355976" y="3645024"/>
              <a:ext cx="2448272" cy="6539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804248" y="3654194"/>
              <a:ext cx="1080120" cy="0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726047" y="3796735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T=0</a:t>
              </a:r>
              <a:endParaRPr lang="en-CA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66835" y="3789040"/>
              <a:ext cx="4267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 smtClean="0"/>
                <a:t>2.9d</a:t>
              </a:r>
              <a:endParaRPr lang="en-CA" sz="105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35768" y="3779870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5.2d</a:t>
              </a:r>
              <a:endParaRPr lang="en-CA" sz="10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064770" y="2780928"/>
              <a:ext cx="3174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587176" y="2550507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Peak Viral Load</a:t>
              </a:r>
              <a:endParaRPr lang="en-CA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59952" y="338197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4.3d</a:t>
              </a:r>
              <a:endParaRPr lang="en-CA" sz="1000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045913" y="2777341"/>
              <a:ext cx="4899898" cy="852360"/>
            </a:xfrm>
            <a:custGeom>
              <a:avLst/>
              <a:gdLst>
                <a:gd name="connsiteX0" fmla="*/ 0 w 4899898"/>
                <a:gd name="connsiteY0" fmla="*/ 805034 h 852360"/>
                <a:gd name="connsiteX1" fmla="*/ 1520092 w 4899898"/>
                <a:gd name="connsiteY1" fmla="*/ 633096 h 852360"/>
                <a:gd name="connsiteX2" fmla="*/ 2082800 w 4899898"/>
                <a:gd name="connsiteY2" fmla="*/ 50 h 852360"/>
                <a:gd name="connsiteX3" fmla="*/ 3352800 w 4899898"/>
                <a:gd name="connsiteY3" fmla="*/ 668265 h 852360"/>
                <a:gd name="connsiteX4" fmla="*/ 4755661 w 4899898"/>
                <a:gd name="connsiteY4" fmla="*/ 840203 h 852360"/>
                <a:gd name="connsiteX5" fmla="*/ 4783015 w 4899898"/>
                <a:gd name="connsiteY5" fmla="*/ 824573 h 85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9898" h="852360">
                  <a:moveTo>
                    <a:pt x="0" y="805034"/>
                  </a:moveTo>
                  <a:cubicBezTo>
                    <a:pt x="586479" y="786147"/>
                    <a:pt x="1172959" y="767260"/>
                    <a:pt x="1520092" y="633096"/>
                  </a:cubicBezTo>
                  <a:cubicBezTo>
                    <a:pt x="1867225" y="498932"/>
                    <a:pt x="1777349" y="-5811"/>
                    <a:pt x="2082800" y="50"/>
                  </a:cubicBezTo>
                  <a:cubicBezTo>
                    <a:pt x="2388251" y="5911"/>
                    <a:pt x="2907323" y="528240"/>
                    <a:pt x="3352800" y="668265"/>
                  </a:cubicBezTo>
                  <a:cubicBezTo>
                    <a:pt x="3798277" y="808290"/>
                    <a:pt x="4517292" y="814152"/>
                    <a:pt x="4755661" y="840203"/>
                  </a:cubicBezTo>
                  <a:cubicBezTo>
                    <a:pt x="4994030" y="866254"/>
                    <a:pt x="4888522" y="845413"/>
                    <a:pt x="4783015" y="82457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69281" y="3284862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>
                  <a:solidFill>
                    <a:srgbClr val="0070C0"/>
                  </a:solidFill>
                </a:rPr>
                <a:t>mild</a:t>
              </a:r>
              <a:endParaRPr lang="en-CA" sz="1000" dirty="0">
                <a:solidFill>
                  <a:srgbClr val="0070C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4232728" y="2796728"/>
              <a:ext cx="2914178" cy="247270"/>
            </a:xfrm>
            <a:custGeom>
              <a:avLst/>
              <a:gdLst>
                <a:gd name="connsiteX0" fmla="*/ 0 w 2914178"/>
                <a:gd name="connsiteY0" fmla="*/ 0 h 247270"/>
                <a:gd name="connsiteX1" fmla="*/ 1234831 w 2914178"/>
                <a:gd name="connsiteY1" fmla="*/ 246185 h 247270"/>
                <a:gd name="connsiteX2" fmla="*/ 2735385 w 2914178"/>
                <a:gd name="connsiteY2" fmla="*/ 89877 h 247270"/>
                <a:gd name="connsiteX3" fmla="*/ 2829170 w 2914178"/>
                <a:gd name="connsiteY3" fmla="*/ 85969 h 24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178" h="247270">
                  <a:moveTo>
                    <a:pt x="0" y="0"/>
                  </a:moveTo>
                  <a:cubicBezTo>
                    <a:pt x="389466" y="115602"/>
                    <a:pt x="778933" y="231205"/>
                    <a:pt x="1234831" y="246185"/>
                  </a:cubicBezTo>
                  <a:cubicBezTo>
                    <a:pt x="1690729" y="261165"/>
                    <a:pt x="2469662" y="116580"/>
                    <a:pt x="2735385" y="89877"/>
                  </a:cubicBezTo>
                  <a:cubicBezTo>
                    <a:pt x="3001108" y="63174"/>
                    <a:pt x="2915139" y="74571"/>
                    <a:pt x="2829170" y="85969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161692" y="2080942"/>
              <a:ext cx="3054881" cy="799708"/>
            </a:xfrm>
            <a:custGeom>
              <a:avLst/>
              <a:gdLst>
                <a:gd name="connsiteX0" fmla="*/ 0 w 3054881"/>
                <a:gd name="connsiteY0" fmla="*/ 689612 h 799708"/>
                <a:gd name="connsiteX1" fmla="*/ 1273908 w 3054881"/>
                <a:gd name="connsiteY1" fmla="*/ 799027 h 799708"/>
                <a:gd name="connsiteX2" fmla="*/ 1820985 w 3054881"/>
                <a:gd name="connsiteY2" fmla="*/ 724781 h 799708"/>
                <a:gd name="connsiteX3" fmla="*/ 2414954 w 3054881"/>
                <a:gd name="connsiteY3" fmla="*/ 513766 h 799708"/>
                <a:gd name="connsiteX4" fmla="*/ 2985477 w 3054881"/>
                <a:gd name="connsiteY4" fmla="*/ 48750 h 799708"/>
                <a:gd name="connsiteX5" fmla="*/ 3024554 w 3054881"/>
                <a:gd name="connsiteY5" fmla="*/ 37027 h 79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54881" h="799708">
                  <a:moveTo>
                    <a:pt x="0" y="689612"/>
                  </a:moveTo>
                  <a:cubicBezTo>
                    <a:pt x="485205" y="741389"/>
                    <a:pt x="970411" y="793166"/>
                    <a:pt x="1273908" y="799027"/>
                  </a:cubicBezTo>
                  <a:cubicBezTo>
                    <a:pt x="1577405" y="804888"/>
                    <a:pt x="1630811" y="772324"/>
                    <a:pt x="1820985" y="724781"/>
                  </a:cubicBezTo>
                  <a:cubicBezTo>
                    <a:pt x="2011159" y="677238"/>
                    <a:pt x="2220872" y="626438"/>
                    <a:pt x="2414954" y="513766"/>
                  </a:cubicBezTo>
                  <a:cubicBezTo>
                    <a:pt x="2609036" y="401094"/>
                    <a:pt x="2883877" y="128206"/>
                    <a:pt x="2985477" y="48750"/>
                  </a:cubicBezTo>
                  <a:cubicBezTo>
                    <a:pt x="3087077" y="-30706"/>
                    <a:pt x="3055815" y="3160"/>
                    <a:pt x="3024554" y="37027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22121" y="2158473"/>
              <a:ext cx="5293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critical</a:t>
              </a:r>
              <a:endParaRPr lang="en-CA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94870" y="2757539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serious</a:t>
              </a:r>
              <a:endParaRPr lang="en-CA" sz="1000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804248" y="3654194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32215" y="3629701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275856" y="3645024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2" idx="0"/>
            </p:cNvCxnSpPr>
            <p:nvPr/>
          </p:nvCxnSpPr>
          <p:spPr>
            <a:xfrm>
              <a:off x="1914560" y="3670049"/>
              <a:ext cx="0" cy="126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612529" y="3813800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20d</a:t>
              </a:r>
              <a:endParaRPr lang="en-CA" sz="1000" dirty="0"/>
            </a:p>
          </p:txBody>
        </p:sp>
        <p:sp>
          <p:nvSpPr>
            <p:cNvPr id="71" name="Right Bracket 70"/>
            <p:cNvSpPr/>
            <p:nvPr/>
          </p:nvSpPr>
          <p:spPr>
            <a:xfrm>
              <a:off x="7415744" y="2080942"/>
              <a:ext cx="73152" cy="77199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39874" y="2427396"/>
              <a:ext cx="8354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?? Approach</a:t>
              </a:r>
            </a:p>
            <a:p>
              <a:r>
                <a:rPr lang="en-CA" sz="1000" dirty="0" smtClean="0"/>
                <a:t>Use </a:t>
              </a:r>
              <a:r>
                <a:rPr lang="en-CA" sz="1000" dirty="0" err="1" smtClean="0"/>
                <a:t>susc</a:t>
              </a:r>
              <a:r>
                <a:rPr lang="en-CA" sz="1000" dirty="0" smtClean="0"/>
                <a:t>?</a:t>
              </a:r>
              <a:endParaRPr lang="en-CA" sz="1000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1475656" y="3356386"/>
            <a:ext cx="1080120" cy="1080725"/>
          </a:xfrm>
          <a:prstGeom prst="ellipse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2015716" y="389674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663758" y="350100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400" dirty="0" smtClean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6"/>
            <a:endCxn id="30" idx="3"/>
          </p:cNvCxnSpPr>
          <p:nvPr/>
        </p:nvCxnSpPr>
        <p:spPr>
          <a:xfrm flipH="1">
            <a:off x="1633836" y="3919608"/>
            <a:ext cx="427599" cy="3592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59326" y="4057327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r</a:t>
            </a:r>
            <a:r>
              <a:rPr lang="en-CA" sz="1400" baseline="-25000" dirty="0" smtClean="0"/>
              <a:t>1</a:t>
            </a:r>
            <a:endParaRPr lang="en-CA" sz="1400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001295" y="347023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VL</a:t>
            </a:r>
            <a:r>
              <a:rPr lang="en-CA" baseline="-25000" dirty="0" smtClean="0"/>
              <a:t>1</a:t>
            </a:r>
            <a:endParaRPr lang="en-CA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2875063" y="2900844"/>
            <a:ext cx="43415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To reach Viral Load = 100 from 1 in time T=0 to T=4.3,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the estimate for </a:t>
            </a:r>
            <a:r>
              <a:rPr lang="en-CA" sz="1400" dirty="0" smtClean="0">
                <a:latin typeface="Symbol" pitchFamily="18" charset="2"/>
              </a:rPr>
              <a:t>r </a:t>
            </a:r>
            <a:r>
              <a:rPr lang="en-CA" sz="1400" dirty="0" smtClean="0">
                <a:latin typeface="Calibri" pitchFamily="34" charset="0"/>
                <a:cs typeface="Calibri" pitchFamily="34" charset="0"/>
              </a:rPr>
              <a:t>is</a:t>
            </a:r>
            <a:r>
              <a:rPr lang="en-CA" sz="1400" dirty="0" smtClean="0">
                <a:latin typeface="Symbol" pitchFamily="18" charset="2"/>
              </a:rPr>
              <a:t> 1.25</a:t>
            </a:r>
            <a:r>
              <a:rPr lang="en-CA" sz="1400" dirty="0" smtClean="0">
                <a:latin typeface="Calibri" pitchFamily="34" charset="0"/>
              </a:rPr>
              <a:t> per </a:t>
            </a:r>
            <a:r>
              <a:rPr lang="en-CA" sz="1400" u="sng" dirty="0" smtClean="0">
                <a:latin typeface="Calibri" pitchFamily="34" charset="0"/>
              </a:rPr>
              <a:t>0.1day</a:t>
            </a:r>
            <a:r>
              <a:rPr lang="en-CA" sz="1400" dirty="0" smtClean="0">
                <a:latin typeface="Calibri" pitchFamily="34" charset="0"/>
              </a:rPr>
              <a:t>s</a:t>
            </a:r>
            <a:endParaRPr lang="en-CA" sz="1400" dirty="0" smtClean="0">
              <a:latin typeface="Symbol" pitchFamily="18" charset="2"/>
            </a:endParaRPr>
          </a:p>
          <a:p>
            <a:r>
              <a:rPr lang="en-CA" sz="1400" dirty="0" smtClean="0">
                <a:latin typeface="Calibri" pitchFamily="34" charset="0"/>
              </a:rPr>
              <a:t>To go from 100 to 0, in time 4.3d to 21d,</a:t>
            </a:r>
          </a:p>
          <a:p>
            <a:r>
              <a:rPr lang="en-CA" sz="1400" dirty="0">
                <a:latin typeface="Calibri" pitchFamily="34" charset="0"/>
              </a:rPr>
              <a:t> </a:t>
            </a:r>
            <a:r>
              <a:rPr lang="en-CA" sz="1400" dirty="0" smtClean="0"/>
              <a:t>the estimate for </a:t>
            </a:r>
            <a:r>
              <a:rPr lang="en-CA" sz="1400" dirty="0">
                <a:latin typeface="Symbol" pitchFamily="18" charset="2"/>
              </a:rPr>
              <a:t>y</a:t>
            </a:r>
            <a:r>
              <a:rPr lang="en-CA" sz="1400" dirty="0" smtClean="0">
                <a:latin typeface="Symbol" pitchFamily="18" charset="2"/>
              </a:rPr>
              <a:t> </a:t>
            </a:r>
            <a:r>
              <a:rPr lang="en-CA" sz="1400" dirty="0" smtClean="0">
                <a:latin typeface="Calibri" pitchFamily="34" charset="0"/>
                <a:cs typeface="Calibri" pitchFamily="34" charset="0"/>
              </a:rPr>
              <a:t>is</a:t>
            </a:r>
            <a:r>
              <a:rPr lang="en-CA" sz="1400" dirty="0" smtClean="0">
                <a:latin typeface="Symbol" pitchFamily="18" charset="2"/>
              </a:rPr>
              <a:t> 1.25</a:t>
            </a:r>
            <a:r>
              <a:rPr lang="en-CA" sz="1400" dirty="0" smtClean="0">
                <a:latin typeface="Calibri" pitchFamily="34" charset="0"/>
              </a:rPr>
              <a:t> per </a:t>
            </a:r>
            <a:r>
              <a:rPr lang="en-CA" sz="1400" u="sng" dirty="0" smtClean="0">
                <a:latin typeface="Calibri" pitchFamily="34" charset="0"/>
              </a:rPr>
              <a:t>DAY</a:t>
            </a:r>
          </a:p>
          <a:p>
            <a:endParaRPr lang="en-CA" sz="1400" u="sng" dirty="0">
              <a:latin typeface="Calibri" pitchFamily="34" charset="0"/>
            </a:endParaRPr>
          </a:p>
          <a:p>
            <a:r>
              <a:rPr lang="en-CA" sz="1400" dirty="0" smtClean="0">
                <a:latin typeface="Calibri" pitchFamily="34" charset="0"/>
              </a:rPr>
              <a:t>Given a baseline size S for each agent, the </a:t>
            </a:r>
            <a:r>
              <a:rPr lang="en-CA" sz="1400" dirty="0" err="1" smtClean="0">
                <a:latin typeface="Calibri" pitchFamily="34" charset="0"/>
              </a:rPr>
              <a:t>combined_risk</a:t>
            </a:r>
            <a:endParaRPr lang="en-CA" sz="1400" dirty="0" smtClean="0">
              <a:latin typeface="Calibri" pitchFamily="34" charset="0"/>
            </a:endParaRPr>
          </a:p>
          <a:p>
            <a:r>
              <a:rPr lang="en-CA" sz="1400" dirty="0">
                <a:latin typeface="Calibri" pitchFamily="34" charset="0"/>
              </a:rPr>
              <a:t> </a:t>
            </a:r>
            <a:r>
              <a:rPr lang="en-CA" sz="1400" dirty="0" smtClean="0">
                <a:latin typeface="Calibri" pitchFamily="34" charset="0"/>
              </a:rPr>
              <a:t>   affects the radius r by its square root, so</a:t>
            </a:r>
          </a:p>
          <a:p>
            <a:r>
              <a:rPr lang="en-CA" sz="1400" dirty="0">
                <a:latin typeface="Calibri" pitchFamily="34" charset="0"/>
              </a:rPr>
              <a:t> </a:t>
            </a:r>
            <a:r>
              <a:rPr lang="en-CA" sz="1400" dirty="0" smtClean="0">
                <a:latin typeface="Calibri" pitchFamily="34" charset="0"/>
              </a:rPr>
              <a:t>   </a:t>
            </a:r>
            <a:r>
              <a:rPr lang="en-CA" sz="1400" dirty="0" err="1" smtClean="0">
                <a:latin typeface="Calibri" pitchFamily="34" charset="0"/>
              </a:rPr>
              <a:t>current_S</a:t>
            </a:r>
            <a:r>
              <a:rPr lang="en-CA" sz="1400" dirty="0" smtClean="0">
                <a:latin typeface="Calibri" pitchFamily="34" charset="0"/>
              </a:rPr>
              <a:t> = </a:t>
            </a:r>
            <a:r>
              <a:rPr lang="en-CA" sz="1400" dirty="0" err="1" smtClean="0">
                <a:latin typeface="Calibri" pitchFamily="34" charset="0"/>
              </a:rPr>
              <a:t>baseline_S</a:t>
            </a:r>
            <a:r>
              <a:rPr lang="en-CA" sz="1400" dirty="0" smtClean="0">
                <a:latin typeface="Calibri" pitchFamily="34" charset="0"/>
              </a:rPr>
              <a:t> * (</a:t>
            </a:r>
            <a:r>
              <a:rPr lang="en-CA" sz="1400" dirty="0" err="1" smtClean="0">
                <a:latin typeface="Calibri" pitchFamily="34" charset="0"/>
              </a:rPr>
              <a:t>combined_risk</a:t>
            </a:r>
            <a:r>
              <a:rPr lang="en-CA" sz="1400" dirty="0" smtClean="0">
                <a:latin typeface="Calibri" pitchFamily="34" charset="0"/>
              </a:rPr>
              <a:t>).</a:t>
            </a:r>
            <a:r>
              <a:rPr lang="en-CA" sz="1400" dirty="0" err="1" smtClean="0">
                <a:latin typeface="Calibri" pitchFamily="34" charset="0"/>
              </a:rPr>
              <a:t>sqrt</a:t>
            </a:r>
            <a:r>
              <a:rPr lang="en-CA" sz="1400" dirty="0" smtClean="0">
                <a:latin typeface="Calibri" pitchFamily="34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8488" y="4941168"/>
            <a:ext cx="6710473" cy="166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smtClean="0">
                <a:latin typeface="Calibri" pitchFamily="34" charset="0"/>
              </a:rPr>
              <a:t>As VL grows, size grows, and radius increases. </a:t>
            </a:r>
            <a:r>
              <a:rPr lang="en-CA" sz="1400" dirty="0">
                <a:latin typeface="Calibri" pitchFamily="34" charset="0"/>
              </a:rPr>
              <a:t>O</a:t>
            </a:r>
            <a:r>
              <a:rPr lang="en-CA" sz="1400" dirty="0" smtClean="0">
                <a:latin typeface="Calibri" pitchFamily="34" charset="0"/>
              </a:rPr>
              <a:t>verlap is based on length, so we want a function in which length changes as VL changes. </a:t>
            </a:r>
          </a:p>
          <a:p>
            <a:endParaRPr lang="en-CA" sz="1400" dirty="0">
              <a:latin typeface="Calibri" pitchFamily="34" charset="0"/>
            </a:endParaRPr>
          </a:p>
          <a:p>
            <a:r>
              <a:rPr lang="en-CA" sz="1400" dirty="0" smtClean="0">
                <a:latin typeface="Calibri" pitchFamily="34" charset="0"/>
              </a:rPr>
              <a:t>We use the cube root of VL, considering an agent with VL as a sphere.</a:t>
            </a:r>
          </a:p>
          <a:p>
            <a:r>
              <a:rPr lang="en-CA" sz="1400" dirty="0" smtClean="0">
                <a:latin typeface="Calibri" pitchFamily="34" charset="0"/>
              </a:rPr>
              <a:t>This arbitrary choice is being made as </a:t>
            </a:r>
            <a:r>
              <a:rPr lang="en-CA" sz="1400" dirty="0" err="1" smtClean="0">
                <a:latin typeface="Calibri" pitchFamily="34" charset="0"/>
              </a:rPr>
              <a:t>sq</a:t>
            </a:r>
            <a:r>
              <a:rPr lang="en-CA" sz="1400" dirty="0" smtClean="0">
                <a:latin typeface="Calibri" pitchFamily="34" charset="0"/>
              </a:rPr>
              <a:t> root of 100 is 10, which makes the size differential up to 10x. Using cube root, it is about 2.16.</a:t>
            </a:r>
            <a:endParaRPr lang="en-CA" sz="1400" dirty="0" smtClean="0">
              <a:latin typeface="Calibri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12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25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Putting the two together</a:t>
            </a:r>
            <a:endParaRPr lang="en-CA" sz="14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802643"/>
            <a:ext cx="7475767" cy="1979079"/>
            <a:chOff x="899592" y="2080942"/>
            <a:chExt cx="7475767" cy="197907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99592" y="3645024"/>
              <a:ext cx="1008112" cy="0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907704" y="3645024"/>
              <a:ext cx="1368152" cy="0"/>
            </a:xfrm>
            <a:prstGeom prst="line">
              <a:avLst/>
            </a:prstGeom>
            <a:ln w="158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303956" y="3641755"/>
              <a:ext cx="1052020" cy="3269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355976" y="3645024"/>
              <a:ext cx="2448272" cy="6539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804248" y="3654194"/>
              <a:ext cx="1080120" cy="0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726047" y="3796735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T=0</a:t>
              </a:r>
              <a:endParaRPr lang="en-CA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66835" y="3789040"/>
              <a:ext cx="4267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 smtClean="0"/>
                <a:t>2.9d</a:t>
              </a:r>
              <a:endParaRPr lang="en-CA" sz="105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35768" y="3779870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5.2d</a:t>
              </a:r>
              <a:endParaRPr lang="en-CA" sz="10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064770" y="2780928"/>
              <a:ext cx="3174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587176" y="2550507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Peak Viral Load</a:t>
              </a:r>
              <a:endParaRPr lang="en-CA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59952" y="338197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4.3d</a:t>
              </a:r>
              <a:endParaRPr lang="en-CA" sz="1000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045913" y="2777341"/>
              <a:ext cx="4899898" cy="852360"/>
            </a:xfrm>
            <a:custGeom>
              <a:avLst/>
              <a:gdLst>
                <a:gd name="connsiteX0" fmla="*/ 0 w 4899898"/>
                <a:gd name="connsiteY0" fmla="*/ 805034 h 852360"/>
                <a:gd name="connsiteX1" fmla="*/ 1520092 w 4899898"/>
                <a:gd name="connsiteY1" fmla="*/ 633096 h 852360"/>
                <a:gd name="connsiteX2" fmla="*/ 2082800 w 4899898"/>
                <a:gd name="connsiteY2" fmla="*/ 50 h 852360"/>
                <a:gd name="connsiteX3" fmla="*/ 3352800 w 4899898"/>
                <a:gd name="connsiteY3" fmla="*/ 668265 h 852360"/>
                <a:gd name="connsiteX4" fmla="*/ 4755661 w 4899898"/>
                <a:gd name="connsiteY4" fmla="*/ 840203 h 852360"/>
                <a:gd name="connsiteX5" fmla="*/ 4783015 w 4899898"/>
                <a:gd name="connsiteY5" fmla="*/ 824573 h 85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9898" h="852360">
                  <a:moveTo>
                    <a:pt x="0" y="805034"/>
                  </a:moveTo>
                  <a:cubicBezTo>
                    <a:pt x="586479" y="786147"/>
                    <a:pt x="1172959" y="767260"/>
                    <a:pt x="1520092" y="633096"/>
                  </a:cubicBezTo>
                  <a:cubicBezTo>
                    <a:pt x="1867225" y="498932"/>
                    <a:pt x="1777349" y="-5811"/>
                    <a:pt x="2082800" y="50"/>
                  </a:cubicBezTo>
                  <a:cubicBezTo>
                    <a:pt x="2388251" y="5911"/>
                    <a:pt x="2907323" y="528240"/>
                    <a:pt x="3352800" y="668265"/>
                  </a:cubicBezTo>
                  <a:cubicBezTo>
                    <a:pt x="3798277" y="808290"/>
                    <a:pt x="4517292" y="814152"/>
                    <a:pt x="4755661" y="840203"/>
                  </a:cubicBezTo>
                  <a:cubicBezTo>
                    <a:pt x="4994030" y="866254"/>
                    <a:pt x="4888522" y="845413"/>
                    <a:pt x="4783015" y="82457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69281" y="3284862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>
                  <a:solidFill>
                    <a:srgbClr val="0070C0"/>
                  </a:solidFill>
                </a:rPr>
                <a:t>mild</a:t>
              </a:r>
              <a:endParaRPr lang="en-CA" sz="1000" dirty="0">
                <a:solidFill>
                  <a:srgbClr val="0070C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4232728" y="2796728"/>
              <a:ext cx="2914178" cy="247270"/>
            </a:xfrm>
            <a:custGeom>
              <a:avLst/>
              <a:gdLst>
                <a:gd name="connsiteX0" fmla="*/ 0 w 2914178"/>
                <a:gd name="connsiteY0" fmla="*/ 0 h 247270"/>
                <a:gd name="connsiteX1" fmla="*/ 1234831 w 2914178"/>
                <a:gd name="connsiteY1" fmla="*/ 246185 h 247270"/>
                <a:gd name="connsiteX2" fmla="*/ 2735385 w 2914178"/>
                <a:gd name="connsiteY2" fmla="*/ 89877 h 247270"/>
                <a:gd name="connsiteX3" fmla="*/ 2829170 w 2914178"/>
                <a:gd name="connsiteY3" fmla="*/ 85969 h 24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178" h="247270">
                  <a:moveTo>
                    <a:pt x="0" y="0"/>
                  </a:moveTo>
                  <a:cubicBezTo>
                    <a:pt x="389466" y="115602"/>
                    <a:pt x="778933" y="231205"/>
                    <a:pt x="1234831" y="246185"/>
                  </a:cubicBezTo>
                  <a:cubicBezTo>
                    <a:pt x="1690729" y="261165"/>
                    <a:pt x="2469662" y="116580"/>
                    <a:pt x="2735385" y="89877"/>
                  </a:cubicBezTo>
                  <a:cubicBezTo>
                    <a:pt x="3001108" y="63174"/>
                    <a:pt x="2915139" y="74571"/>
                    <a:pt x="2829170" y="85969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161692" y="2080942"/>
              <a:ext cx="3054881" cy="799708"/>
            </a:xfrm>
            <a:custGeom>
              <a:avLst/>
              <a:gdLst>
                <a:gd name="connsiteX0" fmla="*/ 0 w 3054881"/>
                <a:gd name="connsiteY0" fmla="*/ 689612 h 799708"/>
                <a:gd name="connsiteX1" fmla="*/ 1273908 w 3054881"/>
                <a:gd name="connsiteY1" fmla="*/ 799027 h 799708"/>
                <a:gd name="connsiteX2" fmla="*/ 1820985 w 3054881"/>
                <a:gd name="connsiteY2" fmla="*/ 724781 h 799708"/>
                <a:gd name="connsiteX3" fmla="*/ 2414954 w 3054881"/>
                <a:gd name="connsiteY3" fmla="*/ 513766 h 799708"/>
                <a:gd name="connsiteX4" fmla="*/ 2985477 w 3054881"/>
                <a:gd name="connsiteY4" fmla="*/ 48750 h 799708"/>
                <a:gd name="connsiteX5" fmla="*/ 3024554 w 3054881"/>
                <a:gd name="connsiteY5" fmla="*/ 37027 h 79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54881" h="799708">
                  <a:moveTo>
                    <a:pt x="0" y="689612"/>
                  </a:moveTo>
                  <a:cubicBezTo>
                    <a:pt x="485205" y="741389"/>
                    <a:pt x="970411" y="793166"/>
                    <a:pt x="1273908" y="799027"/>
                  </a:cubicBezTo>
                  <a:cubicBezTo>
                    <a:pt x="1577405" y="804888"/>
                    <a:pt x="1630811" y="772324"/>
                    <a:pt x="1820985" y="724781"/>
                  </a:cubicBezTo>
                  <a:cubicBezTo>
                    <a:pt x="2011159" y="677238"/>
                    <a:pt x="2220872" y="626438"/>
                    <a:pt x="2414954" y="513766"/>
                  </a:cubicBezTo>
                  <a:cubicBezTo>
                    <a:pt x="2609036" y="401094"/>
                    <a:pt x="2883877" y="128206"/>
                    <a:pt x="2985477" y="48750"/>
                  </a:cubicBezTo>
                  <a:cubicBezTo>
                    <a:pt x="3087077" y="-30706"/>
                    <a:pt x="3055815" y="3160"/>
                    <a:pt x="3024554" y="37027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22121" y="2158473"/>
              <a:ext cx="5293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critical</a:t>
              </a:r>
              <a:endParaRPr lang="en-CA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94870" y="2757539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serious</a:t>
              </a:r>
              <a:endParaRPr lang="en-CA" sz="1000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804248" y="3654194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32215" y="3629701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275856" y="3645024"/>
              <a:ext cx="0" cy="134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2" idx="0"/>
            </p:cNvCxnSpPr>
            <p:nvPr/>
          </p:nvCxnSpPr>
          <p:spPr>
            <a:xfrm>
              <a:off x="1914560" y="3670049"/>
              <a:ext cx="0" cy="126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612529" y="3813800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20d</a:t>
              </a:r>
              <a:endParaRPr lang="en-CA" sz="1000" dirty="0"/>
            </a:p>
          </p:txBody>
        </p:sp>
        <p:sp>
          <p:nvSpPr>
            <p:cNvPr id="71" name="Right Bracket 70"/>
            <p:cNvSpPr/>
            <p:nvPr/>
          </p:nvSpPr>
          <p:spPr>
            <a:xfrm>
              <a:off x="7415744" y="2080942"/>
              <a:ext cx="73152" cy="77199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39874" y="2427396"/>
              <a:ext cx="8354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 smtClean="0"/>
                <a:t>?? Approach</a:t>
              </a:r>
            </a:p>
            <a:p>
              <a:r>
                <a:rPr lang="en-CA" sz="1000" dirty="0" smtClean="0"/>
                <a:t>Use </a:t>
              </a:r>
              <a:r>
                <a:rPr lang="en-CA" sz="1000" dirty="0" err="1" smtClean="0"/>
                <a:t>susc</a:t>
              </a:r>
              <a:r>
                <a:rPr lang="en-CA" sz="1000" dirty="0" smtClean="0"/>
                <a:t>?</a:t>
              </a:r>
              <a:endParaRPr lang="en-CA" sz="1000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1475656" y="3356386"/>
            <a:ext cx="1080120" cy="1080725"/>
          </a:xfrm>
          <a:prstGeom prst="ellipse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2015716" y="389674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663758" y="350100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400" dirty="0" smtClean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6"/>
            <a:endCxn id="30" idx="3"/>
          </p:cNvCxnSpPr>
          <p:nvPr/>
        </p:nvCxnSpPr>
        <p:spPr>
          <a:xfrm flipH="1">
            <a:off x="1633836" y="3919608"/>
            <a:ext cx="427599" cy="3592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59326" y="4057327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r</a:t>
            </a:r>
            <a:r>
              <a:rPr lang="en-CA" sz="1400" baseline="-25000" dirty="0" smtClean="0"/>
              <a:t>1</a:t>
            </a:r>
            <a:endParaRPr lang="en-CA" sz="1400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001295" y="347023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VL</a:t>
            </a:r>
            <a:r>
              <a:rPr lang="en-CA" baseline="-25000" dirty="0" smtClean="0"/>
              <a:t>1</a:t>
            </a:r>
            <a:endParaRPr lang="en-CA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2912517" y="3429000"/>
            <a:ext cx="45549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1400" dirty="0" smtClean="0"/>
              <a:t>Given baseline size, calculate </a:t>
            </a:r>
            <a:r>
              <a:rPr lang="en-CA" sz="1400" dirty="0" err="1" smtClean="0"/>
              <a:t>combined_risk</a:t>
            </a:r>
            <a:r>
              <a:rPr lang="en-CA" sz="1400" dirty="0" smtClean="0"/>
              <a:t> size</a:t>
            </a:r>
          </a:p>
          <a:p>
            <a:pPr marL="342900" indent="-342900">
              <a:buAutoNum type="arabicPeriod"/>
            </a:pPr>
            <a:r>
              <a:rPr lang="en-CA" sz="1400" dirty="0" smtClean="0">
                <a:latin typeface="Calibri" pitchFamily="34" charset="0"/>
              </a:rPr>
              <a:t>With a contact, calculate the increased Viral Load</a:t>
            </a:r>
          </a:p>
          <a:p>
            <a:pPr marL="342900" indent="-342900">
              <a:buAutoNum type="arabicPeriod"/>
            </a:pPr>
            <a:r>
              <a:rPr lang="en-CA" sz="1400" dirty="0" smtClean="0">
                <a:latin typeface="Calibri" pitchFamily="34" charset="0"/>
              </a:rPr>
              <a:t>With Viral Load, derive growth using appropriate factor</a:t>
            </a:r>
          </a:p>
          <a:p>
            <a:pPr marL="342900" indent="-342900">
              <a:buAutoNum type="arabicPeriod"/>
            </a:pPr>
            <a:r>
              <a:rPr lang="en-CA" sz="1400" dirty="0" smtClean="0">
                <a:latin typeface="Calibri" pitchFamily="34" charset="0"/>
              </a:rPr>
              <a:t>Use new VL to calculate size from current size</a:t>
            </a:r>
            <a:endParaRPr lang="en-CA" sz="1400" dirty="0" smtClean="0">
              <a:latin typeface="Calibri" pitchFamily="34" charset="0"/>
            </a:endParaRPr>
          </a:p>
          <a:p>
            <a:endParaRPr lang="en-CA" sz="1400" u="sng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3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Show temporal VL and transmission data</a:t>
            </a:r>
          </a:p>
          <a:p>
            <a:r>
              <a:rPr lang="en-CA" dirty="0" smtClean="0"/>
              <a:t>Discuss risk and susceptibility</a:t>
            </a:r>
          </a:p>
          <a:p>
            <a:pPr lvl="1"/>
            <a:r>
              <a:rPr lang="en-CA" dirty="0" smtClean="0"/>
              <a:t>Data </a:t>
            </a:r>
            <a:r>
              <a:rPr lang="en-CA" dirty="0" err="1" smtClean="0"/>
              <a:t>swiss</a:t>
            </a:r>
            <a:r>
              <a:rPr lang="en-CA" dirty="0" smtClean="0"/>
              <a:t> cheese</a:t>
            </a:r>
          </a:p>
          <a:p>
            <a:pPr lvl="1"/>
            <a:r>
              <a:rPr lang="en-CA" dirty="0" smtClean="0"/>
              <a:t>Statistical complexity</a:t>
            </a:r>
          </a:p>
          <a:p>
            <a:r>
              <a:rPr lang="en-CA" dirty="0" smtClean="0"/>
              <a:t>Expression of combined risk, susceptibility, </a:t>
            </a:r>
            <a:r>
              <a:rPr lang="en-CA" dirty="0" err="1" smtClean="0"/>
              <a:t>infectivenss</a:t>
            </a:r>
            <a:r>
              <a:rPr lang="en-CA" dirty="0" smtClean="0"/>
              <a:t> – in humans (one body)</a:t>
            </a:r>
          </a:p>
          <a:p>
            <a:r>
              <a:rPr lang="en-CA" dirty="0" smtClean="0"/>
              <a:t>In agents – size and movement</a:t>
            </a:r>
          </a:p>
          <a:p>
            <a:r>
              <a:rPr lang="en-CA" dirty="0" smtClean="0"/>
              <a:t>Translation of risk/</a:t>
            </a:r>
            <a:r>
              <a:rPr lang="en-CA" dirty="0" err="1" smtClean="0"/>
              <a:t>susc</a:t>
            </a:r>
            <a:r>
              <a:rPr lang="en-CA" dirty="0" smtClean="0"/>
              <a:t>/</a:t>
            </a:r>
            <a:r>
              <a:rPr lang="en-CA" dirty="0" err="1" smtClean="0"/>
              <a:t>inf</a:t>
            </a:r>
            <a:r>
              <a:rPr lang="en-CA" dirty="0" smtClean="0"/>
              <a:t>/VL to </a:t>
            </a:r>
            <a:r>
              <a:rPr lang="en-CA" dirty="0" err="1" smtClean="0"/>
              <a:t>size+mobility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749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611</Words>
  <Application>Microsoft Office PowerPoint</Application>
  <PresentationFormat>On-screen Show (4:3)</PresentationFormat>
  <Paragraphs>138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CovidSim - CovidSimMV</vt:lpstr>
      <vt:lpstr>DEMO - CovidSim</vt:lpstr>
      <vt:lpstr>DEMO - CovidSimMV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CovidSim - CovidSimMV</dc:title>
  <dc:creator>Ernie Chang</dc:creator>
  <cp:lastModifiedBy>Ernie Chang</cp:lastModifiedBy>
  <cp:revision>14</cp:revision>
  <dcterms:created xsi:type="dcterms:W3CDTF">2020-07-10T16:22:10Z</dcterms:created>
  <dcterms:modified xsi:type="dcterms:W3CDTF">2020-07-11T02:06:02Z</dcterms:modified>
</cp:coreProperties>
</file>