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37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84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05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00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91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81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98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61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86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56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4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662F-C5D2-47EC-B570-7A8B52B65B64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5D72-7827-463E-BCBB-AF6D09E4A9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50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6849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“Temporal dynamics in viral shedding and transmissibility of COVID-19”</a:t>
            </a:r>
          </a:p>
          <a:p>
            <a:r>
              <a:rPr lang="en-CA" sz="1400" i="1" dirty="0" smtClean="0"/>
              <a:t>Nature Medicine 15April 2020. </a:t>
            </a:r>
            <a:r>
              <a:rPr lang="en-CA" sz="1400" dirty="0" smtClean="0"/>
              <a:t>Xi He, Eric HY Lau et al.</a:t>
            </a:r>
            <a:endParaRPr lang="en-CA" sz="14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99592" y="1772816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07704" y="1772816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80195" y="1787170"/>
            <a:ext cx="105202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55976" y="1772816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04248" y="1781986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412776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Susceptible</a:t>
            </a:r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141277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Incubating</a:t>
            </a:r>
            <a:endParaRPr lang="en-CA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1412776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Pre-symptomatic</a:t>
            </a:r>
            <a:endParaRPr lang="en-CA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62" y="1404495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Symptomatic</a:t>
            </a:r>
            <a:endParaRPr lang="en-CA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04248" y="1412939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INERT</a:t>
            </a:r>
            <a:endParaRPr lang="en-CA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07704" y="1781986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75856" y="1813900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55976" y="1797284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8005" y="214606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Infected</a:t>
            </a:r>
            <a:endParaRPr lang="en-CA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8432" y="2158473"/>
            <a:ext cx="93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INFECTIOUS</a:t>
            </a:r>
            <a:endParaRPr lang="en-C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064770" y="2130678"/>
            <a:ext cx="53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onset</a:t>
            </a:r>
            <a:endParaRPr lang="en-CA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99592" y="3645024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07704" y="3645024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303956" y="3641755"/>
            <a:ext cx="1052020" cy="3269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3645024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04248" y="3654194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6047" y="379673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T=0</a:t>
            </a:r>
            <a:endParaRPr lang="en-CA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066835" y="3789040"/>
            <a:ext cx="426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2.9d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135768" y="377987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5.2d</a:t>
            </a:r>
            <a:endParaRPr lang="en-CA" sz="1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064770" y="2780928"/>
            <a:ext cx="3174" cy="864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87176" y="2550507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Peak Viral Load</a:t>
            </a:r>
            <a:endParaRPr lang="en-CA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59952" y="338197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4.3d</a:t>
            </a:r>
            <a:endParaRPr lang="en-CA" sz="1000" dirty="0"/>
          </a:p>
        </p:txBody>
      </p:sp>
      <p:sp>
        <p:nvSpPr>
          <p:cNvPr id="55" name="Freeform 54"/>
          <p:cNvSpPr/>
          <p:nvPr/>
        </p:nvSpPr>
        <p:spPr>
          <a:xfrm>
            <a:off x="2045913" y="2777341"/>
            <a:ext cx="4899898" cy="852360"/>
          </a:xfrm>
          <a:custGeom>
            <a:avLst/>
            <a:gdLst>
              <a:gd name="connsiteX0" fmla="*/ 0 w 4899898"/>
              <a:gd name="connsiteY0" fmla="*/ 805034 h 852360"/>
              <a:gd name="connsiteX1" fmla="*/ 1520092 w 4899898"/>
              <a:gd name="connsiteY1" fmla="*/ 633096 h 852360"/>
              <a:gd name="connsiteX2" fmla="*/ 2082800 w 4899898"/>
              <a:gd name="connsiteY2" fmla="*/ 50 h 852360"/>
              <a:gd name="connsiteX3" fmla="*/ 3352800 w 4899898"/>
              <a:gd name="connsiteY3" fmla="*/ 668265 h 852360"/>
              <a:gd name="connsiteX4" fmla="*/ 4755661 w 4899898"/>
              <a:gd name="connsiteY4" fmla="*/ 840203 h 852360"/>
              <a:gd name="connsiteX5" fmla="*/ 4783015 w 4899898"/>
              <a:gd name="connsiteY5" fmla="*/ 824573 h 85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9898" h="852360">
                <a:moveTo>
                  <a:pt x="0" y="805034"/>
                </a:moveTo>
                <a:cubicBezTo>
                  <a:pt x="586479" y="786147"/>
                  <a:pt x="1172959" y="767260"/>
                  <a:pt x="1520092" y="633096"/>
                </a:cubicBezTo>
                <a:cubicBezTo>
                  <a:pt x="1867225" y="498932"/>
                  <a:pt x="1777349" y="-5811"/>
                  <a:pt x="2082800" y="50"/>
                </a:cubicBezTo>
                <a:cubicBezTo>
                  <a:pt x="2388251" y="5911"/>
                  <a:pt x="2907323" y="528240"/>
                  <a:pt x="3352800" y="668265"/>
                </a:cubicBezTo>
                <a:cubicBezTo>
                  <a:pt x="3798277" y="808290"/>
                  <a:pt x="4517292" y="814152"/>
                  <a:pt x="4755661" y="840203"/>
                </a:cubicBezTo>
                <a:cubicBezTo>
                  <a:pt x="4994030" y="866254"/>
                  <a:pt x="4888522" y="845413"/>
                  <a:pt x="4783015" y="8245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969281" y="3284862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0070C0"/>
                </a:solidFill>
              </a:rPr>
              <a:t>mild</a:t>
            </a:r>
            <a:endParaRPr lang="en-CA" sz="1000" dirty="0">
              <a:solidFill>
                <a:srgbClr val="0070C0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232728" y="2796728"/>
            <a:ext cx="2914178" cy="247270"/>
          </a:xfrm>
          <a:custGeom>
            <a:avLst/>
            <a:gdLst>
              <a:gd name="connsiteX0" fmla="*/ 0 w 2914178"/>
              <a:gd name="connsiteY0" fmla="*/ 0 h 247270"/>
              <a:gd name="connsiteX1" fmla="*/ 1234831 w 2914178"/>
              <a:gd name="connsiteY1" fmla="*/ 246185 h 247270"/>
              <a:gd name="connsiteX2" fmla="*/ 2735385 w 2914178"/>
              <a:gd name="connsiteY2" fmla="*/ 89877 h 247270"/>
              <a:gd name="connsiteX3" fmla="*/ 2829170 w 2914178"/>
              <a:gd name="connsiteY3" fmla="*/ 85969 h 24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178" h="247270">
                <a:moveTo>
                  <a:pt x="0" y="0"/>
                </a:moveTo>
                <a:cubicBezTo>
                  <a:pt x="389466" y="115602"/>
                  <a:pt x="778933" y="231205"/>
                  <a:pt x="1234831" y="246185"/>
                </a:cubicBezTo>
                <a:cubicBezTo>
                  <a:pt x="1690729" y="261165"/>
                  <a:pt x="2469662" y="116580"/>
                  <a:pt x="2735385" y="89877"/>
                </a:cubicBezTo>
                <a:cubicBezTo>
                  <a:pt x="3001108" y="63174"/>
                  <a:pt x="2915139" y="74571"/>
                  <a:pt x="2829170" y="8596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reeform 58"/>
          <p:cNvSpPr/>
          <p:nvPr/>
        </p:nvSpPr>
        <p:spPr>
          <a:xfrm>
            <a:off x="4161692" y="2080942"/>
            <a:ext cx="3054881" cy="799708"/>
          </a:xfrm>
          <a:custGeom>
            <a:avLst/>
            <a:gdLst>
              <a:gd name="connsiteX0" fmla="*/ 0 w 3054881"/>
              <a:gd name="connsiteY0" fmla="*/ 689612 h 799708"/>
              <a:gd name="connsiteX1" fmla="*/ 1273908 w 3054881"/>
              <a:gd name="connsiteY1" fmla="*/ 799027 h 799708"/>
              <a:gd name="connsiteX2" fmla="*/ 1820985 w 3054881"/>
              <a:gd name="connsiteY2" fmla="*/ 724781 h 799708"/>
              <a:gd name="connsiteX3" fmla="*/ 2414954 w 3054881"/>
              <a:gd name="connsiteY3" fmla="*/ 513766 h 799708"/>
              <a:gd name="connsiteX4" fmla="*/ 2985477 w 3054881"/>
              <a:gd name="connsiteY4" fmla="*/ 48750 h 799708"/>
              <a:gd name="connsiteX5" fmla="*/ 3024554 w 3054881"/>
              <a:gd name="connsiteY5" fmla="*/ 37027 h 79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4881" h="799708">
                <a:moveTo>
                  <a:pt x="0" y="689612"/>
                </a:moveTo>
                <a:cubicBezTo>
                  <a:pt x="485205" y="741389"/>
                  <a:pt x="970411" y="793166"/>
                  <a:pt x="1273908" y="799027"/>
                </a:cubicBezTo>
                <a:cubicBezTo>
                  <a:pt x="1577405" y="804888"/>
                  <a:pt x="1630811" y="772324"/>
                  <a:pt x="1820985" y="724781"/>
                </a:cubicBezTo>
                <a:cubicBezTo>
                  <a:pt x="2011159" y="677238"/>
                  <a:pt x="2220872" y="626438"/>
                  <a:pt x="2414954" y="513766"/>
                </a:cubicBezTo>
                <a:cubicBezTo>
                  <a:pt x="2609036" y="401094"/>
                  <a:pt x="2883877" y="128206"/>
                  <a:pt x="2985477" y="48750"/>
                </a:cubicBezTo>
                <a:cubicBezTo>
                  <a:pt x="3087077" y="-30706"/>
                  <a:pt x="3055815" y="3160"/>
                  <a:pt x="3024554" y="3702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6222121" y="215847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critical</a:t>
            </a:r>
            <a:endParaRPr lang="en-CA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94870" y="2757539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serious</a:t>
            </a:r>
            <a:endParaRPr lang="en-CA" sz="1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04248" y="365419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32215" y="3629701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275856" y="364502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2" idx="0"/>
          </p:cNvCxnSpPr>
          <p:nvPr/>
        </p:nvCxnSpPr>
        <p:spPr>
          <a:xfrm>
            <a:off x="1914560" y="3670049"/>
            <a:ext cx="0" cy="12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12529" y="381380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20d</a:t>
            </a:r>
            <a:endParaRPr lang="en-CA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3608" y="4581128"/>
            <a:ext cx="6907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T=0 to 5.2d use 1.15 as compound rate of increase of VL (from 1 to 100)</a:t>
            </a:r>
          </a:p>
          <a:p>
            <a:r>
              <a:rPr lang="en-CA" dirty="0" smtClean="0"/>
              <a:t>T=5.2 to 20d use 0.75 as compound rate to go from VL=100 to 1</a:t>
            </a:r>
          </a:p>
          <a:p>
            <a:endParaRPr lang="en-CA" dirty="0"/>
          </a:p>
          <a:p>
            <a:r>
              <a:rPr lang="en-CA" dirty="0" smtClean="0"/>
              <a:t>Stochastic example: VL -&gt; B at 2.9*</a:t>
            </a:r>
            <a:r>
              <a:rPr lang="en-CA" dirty="0" err="1" smtClean="0"/>
              <a:t>Math.random</a:t>
            </a:r>
            <a:r>
              <a:rPr lang="en-CA" dirty="0" smtClean="0"/>
              <a:t>(0.29) </a:t>
            </a:r>
          </a:p>
          <a:p>
            <a:r>
              <a:rPr lang="en-CA" dirty="0"/>
              <a:t>	</a:t>
            </a:r>
            <a:r>
              <a:rPr lang="en-CA" dirty="0" smtClean="0"/>
              <a:t>	 if (</a:t>
            </a:r>
            <a:r>
              <a:rPr lang="en-CA" dirty="0" err="1" smtClean="0"/>
              <a:t>Math.random</a:t>
            </a:r>
            <a:r>
              <a:rPr lang="en-CA" dirty="0" smtClean="0"/>
              <a:t>(2) &gt; 1) { VL = -VL}</a:t>
            </a:r>
            <a:endParaRPr lang="en-CA" dirty="0"/>
          </a:p>
        </p:txBody>
      </p:sp>
      <p:sp>
        <p:nvSpPr>
          <p:cNvPr id="71" name="Right Bracket 70"/>
          <p:cNvSpPr/>
          <p:nvPr/>
        </p:nvSpPr>
        <p:spPr>
          <a:xfrm>
            <a:off x="7415744" y="2080942"/>
            <a:ext cx="73152" cy="77199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/>
          <p:cNvSpPr txBox="1"/>
          <p:nvPr/>
        </p:nvSpPr>
        <p:spPr>
          <a:xfrm>
            <a:off x="7539874" y="2427396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?? Approach</a:t>
            </a:r>
          </a:p>
          <a:p>
            <a:r>
              <a:rPr lang="en-CA" sz="1000" dirty="0" smtClean="0"/>
              <a:t>Use </a:t>
            </a:r>
            <a:r>
              <a:rPr lang="en-CA" sz="1000" dirty="0" err="1" smtClean="0"/>
              <a:t>susc</a:t>
            </a:r>
            <a:r>
              <a:rPr lang="en-CA" sz="1000" dirty="0" smtClean="0"/>
              <a:t>?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03878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90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Ernie Chang</dc:creator>
  <cp:lastModifiedBy>Ernie Chang</cp:lastModifiedBy>
  <cp:revision>6</cp:revision>
  <dcterms:created xsi:type="dcterms:W3CDTF">2020-07-10T06:26:21Z</dcterms:created>
  <dcterms:modified xsi:type="dcterms:W3CDTF">2020-07-10T07:16:06Z</dcterms:modified>
</cp:coreProperties>
</file>