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Lst>
  <p:sldSz cy="5143500" cx="9144000"/>
  <p:notesSz cx="6858000" cy="9144000"/>
  <p:embeddedFontLst>
    <p:embeddedFont>
      <p:font typeface="Roboto"/>
      <p:regular r:id="rId83"/>
      <p:bold r:id="rId84"/>
      <p:italic r:id="rId85"/>
      <p:boldItalic r:id="rId86"/>
    </p:embeddedFont>
    <p:embeddedFont>
      <p:font typeface="Arvo"/>
      <p:regular r:id="rId87"/>
      <p:bold r:id="rId88"/>
      <p:italic r:id="rId89"/>
      <p:boldItalic r:id="rId90"/>
    </p:embeddedFont>
    <p:embeddedFont>
      <p:font typeface="Roboto Condensed"/>
      <p:regular r:id="rId91"/>
      <p:bold r:id="rId92"/>
      <p:italic r:id="rId93"/>
      <p:boldItalic r:id="rId94"/>
    </p:embeddedFont>
    <p:embeddedFont>
      <p:font typeface="Roboto Condensed Light"/>
      <p:regular r:id="rId95"/>
      <p:bold r:id="rId96"/>
      <p:italic r:id="rId97"/>
      <p:boldItalic r:id="rId9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A309BF-38B9-49F8-BF4E-C60531A2A3EC}">
  <a:tblStyle styleId="{7EA309BF-38B9-49F8-BF4E-C60531A2A3EC}"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font" Target="fonts/RobotoCondensedLight-regular.fntdata"/><Relationship Id="rId94" Type="http://schemas.openxmlformats.org/officeDocument/2006/relationships/font" Target="fonts/RobotoCondensed-boldItalic.fntdata"/><Relationship Id="rId97" Type="http://schemas.openxmlformats.org/officeDocument/2006/relationships/font" Target="fonts/RobotoCondensedLight-italic.fntdata"/><Relationship Id="rId96" Type="http://schemas.openxmlformats.org/officeDocument/2006/relationships/font" Target="fonts/RobotoCondensedLight-bold.fntdata"/><Relationship Id="rId11" Type="http://schemas.openxmlformats.org/officeDocument/2006/relationships/slide" Target="slides/slide6.xml"/><Relationship Id="rId10" Type="http://schemas.openxmlformats.org/officeDocument/2006/relationships/slide" Target="slides/slide5.xml"/><Relationship Id="rId98" Type="http://schemas.openxmlformats.org/officeDocument/2006/relationships/font" Target="fonts/RobotoCondensedLight-boldItalic.fntdata"/><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font" Target="fonts/RobotoCondensed-regular.fntdata"/><Relationship Id="rId90" Type="http://schemas.openxmlformats.org/officeDocument/2006/relationships/font" Target="fonts/Arvo-boldItalic.fntdata"/><Relationship Id="rId93" Type="http://schemas.openxmlformats.org/officeDocument/2006/relationships/font" Target="fonts/RobotoCondensed-italic.fntdata"/><Relationship Id="rId92" Type="http://schemas.openxmlformats.org/officeDocument/2006/relationships/font" Target="fonts/RobotoCondensed-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font" Target="fonts/Roboto-bold.fntdata"/><Relationship Id="rId83" Type="http://schemas.openxmlformats.org/officeDocument/2006/relationships/font" Target="fonts/Roboto-regular.fntdata"/><Relationship Id="rId86" Type="http://schemas.openxmlformats.org/officeDocument/2006/relationships/font" Target="fonts/Roboto-boldItalic.fntdata"/><Relationship Id="rId85" Type="http://schemas.openxmlformats.org/officeDocument/2006/relationships/font" Target="fonts/Roboto-italic.fntdata"/><Relationship Id="rId88" Type="http://schemas.openxmlformats.org/officeDocument/2006/relationships/font" Target="fonts/Arvo-bold.fntdata"/><Relationship Id="rId87" Type="http://schemas.openxmlformats.org/officeDocument/2006/relationships/font" Target="fonts/Arvo-regular.fntdata"/><Relationship Id="rId89" Type="http://schemas.openxmlformats.org/officeDocument/2006/relationships/font" Target="fonts/Arvo-italic.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a5630bd605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a5630bd60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a5630bd605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a5630bd60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a5630bd605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a5630bd60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b8870088a4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b8870088a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b42334e9be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b42334e9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a5630bd605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a5630bd60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a5630bd605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a5630bd60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b42334e9be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b42334e9b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b73f31d8bb_0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b73f31d8b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a5630bd605_0_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a5630bd60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9f6e80bbb1_1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9f6e80bbb1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a5630bd605_0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a5630bd60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b42334e9be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b42334e9b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a5630bd605_0_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a5630bd60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a5630bd605_0_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a5630bd60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b42334e9be_0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b42334e9b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b42334e9be_0_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b42334e9b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b73f31d8bb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b73f31d8b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b42334e9be_0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b42334e9b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a5630bd605_0_1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a5630bd60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a5630bd605_0_1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a5630bd60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b42334e9be_0_1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b42334e9b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bfd37b3f9a_0_1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bfd37b3f9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a5630bd605_0_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a5630bd605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24c59d85b9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24c59d85b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24c59d85b9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24c59d85b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9fa3982e0b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9fa3982e0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b0bf1f31df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b0bf1f31d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24c59d85b9_2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224c59d85b9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b73f31d8bb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b73f31d8b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24c59d85b9_2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24c59d85b9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24c59d85b9_2_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224c59d85b9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9f6e80bbb1_1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9f6e80bbb1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b73f31d8bb_0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b73f31d8b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24c59d85b9_2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24c59d85b9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53c2b1e9ea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53c2b1e9e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53c2b1e9ea_1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253c2b1e9ea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b73f31d8bb_0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b73f31d8b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224c59d85b9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224c59d85b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224c59d85b9_2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224c59d85b9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224c59d85b9_2_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224c59d85b9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224c59d85b9_2_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224c59d85b9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224c59d85b9_2_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224c59d85b9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9f6e80bbb1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9f6e80bbb1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224c59d85b9_2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224c59d85b9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224c59d85b9_2_1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224c59d85b9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1b0bf1f31df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1b0bf1f31d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253c2b1e9ea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253c2b1e9e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253c2b1e9ea_3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253c2b1e9ea_3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53c2b1e9ea_3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253c2b1e9ea_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2461943dc8c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2461943dc8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253c2b1e9ea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253c2b1e9e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253c2b1e9ea_3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253c2b1e9ea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253c2b1e9ea_3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253c2b1e9ea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b42334e9be_2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b42334e9be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253c2b1e9ea_3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253c2b1e9ea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1b42334e9be_0_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1b42334e9b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253c2b1e9ea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253c2b1e9e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253c2b1e9ea_0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253c2b1e9e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1b42334e9be_0_1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1b42334e9b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1b42334e9be_0_1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1b42334e9be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224c59d85b9_0_1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224c59d85b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224c59d85b9_0_1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224c59d85b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224c59d85b9_0_1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224c59d85b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224c59d85b9_0_1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224c59d85b9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bfd37b3f9a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bfd37b3f9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1b42334e9be_0_1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1b42334e9be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1b42334e9be_0_1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1b42334e9b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1bfd37b3f9a_0_2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1bfd37b3f9a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1bfd37b3f9a_0_2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1bfd37b3f9a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1bfd37b3f9a_0_2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1bfd37b3f9a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180e67e7da1_2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180e67e7da1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180e67e7da1_2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180e67e7da1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1b42334e9be_4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1b42334e9be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a5630bd605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a5630bd6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a5630bd605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a5630bd60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4" name="Google Shape;14;p2"/>
          <p:cNvGrpSpPr/>
          <p:nvPr/>
        </p:nvGrpSpPr>
        <p:grpSpPr>
          <a:xfrm flipH="1" rot="10800000">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 name="Google Shape;22;p2"/>
          <p:cNvSpPr txBox="1"/>
          <p:nvPr>
            <p:ph type="ctrTitle"/>
          </p:nvPr>
        </p:nvSpPr>
        <p:spPr>
          <a:xfrm>
            <a:off x="685800" y="1090750"/>
            <a:ext cx="5367900" cy="29619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23" name="Google Shape;23;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solidFill>
                  <a:schemeClr val="dk1"/>
                </a:solidFill>
                <a:latin typeface="Roboto Condensed Light"/>
                <a:ea typeface="Roboto Condensed Light"/>
                <a:cs typeface="Roboto Condensed Light"/>
                <a:sym typeface="Roboto Condensed Light"/>
              </a:defRPr>
            </a:lvl1pPr>
            <a:lvl2pPr lvl="1">
              <a:buNone/>
              <a:defRPr sz="1300">
                <a:solidFill>
                  <a:schemeClr val="dk1"/>
                </a:solidFill>
                <a:latin typeface="Roboto Condensed Light"/>
                <a:ea typeface="Roboto Condensed Light"/>
                <a:cs typeface="Roboto Condensed Light"/>
                <a:sym typeface="Roboto Condensed Light"/>
              </a:defRPr>
            </a:lvl2pPr>
            <a:lvl3pPr lvl="2">
              <a:buNone/>
              <a:defRPr sz="1300">
                <a:solidFill>
                  <a:schemeClr val="dk1"/>
                </a:solidFill>
                <a:latin typeface="Roboto Condensed Light"/>
                <a:ea typeface="Roboto Condensed Light"/>
                <a:cs typeface="Roboto Condensed Light"/>
                <a:sym typeface="Roboto Condensed Light"/>
              </a:defRPr>
            </a:lvl3pPr>
            <a:lvl4pPr lvl="3">
              <a:buNone/>
              <a:defRPr sz="1300">
                <a:solidFill>
                  <a:schemeClr val="dk1"/>
                </a:solidFill>
                <a:latin typeface="Roboto Condensed Light"/>
                <a:ea typeface="Roboto Condensed Light"/>
                <a:cs typeface="Roboto Condensed Light"/>
                <a:sym typeface="Roboto Condensed Light"/>
              </a:defRPr>
            </a:lvl4pPr>
            <a:lvl5pPr lvl="4">
              <a:buNone/>
              <a:defRPr sz="1300">
                <a:solidFill>
                  <a:schemeClr val="dk1"/>
                </a:solidFill>
                <a:latin typeface="Roboto Condensed Light"/>
                <a:ea typeface="Roboto Condensed Light"/>
                <a:cs typeface="Roboto Condensed Light"/>
                <a:sym typeface="Roboto Condensed Light"/>
              </a:defRPr>
            </a:lvl5pPr>
            <a:lvl6pPr lvl="5">
              <a:buNone/>
              <a:defRPr sz="1300">
                <a:solidFill>
                  <a:schemeClr val="dk1"/>
                </a:solidFill>
                <a:latin typeface="Roboto Condensed Light"/>
                <a:ea typeface="Roboto Condensed Light"/>
                <a:cs typeface="Roboto Condensed Light"/>
                <a:sym typeface="Roboto Condensed Light"/>
              </a:defRPr>
            </a:lvl6pPr>
            <a:lvl7pPr lvl="6">
              <a:buNone/>
              <a:defRPr sz="1300">
                <a:solidFill>
                  <a:schemeClr val="dk1"/>
                </a:solidFill>
                <a:latin typeface="Roboto Condensed Light"/>
                <a:ea typeface="Roboto Condensed Light"/>
                <a:cs typeface="Roboto Condensed Light"/>
                <a:sym typeface="Roboto Condensed Light"/>
              </a:defRPr>
            </a:lvl7pPr>
            <a:lvl8pPr lvl="7">
              <a:buNone/>
              <a:defRPr sz="1300">
                <a:solidFill>
                  <a:schemeClr val="dk1"/>
                </a:solidFill>
                <a:latin typeface="Roboto Condensed Light"/>
                <a:ea typeface="Roboto Condensed Light"/>
                <a:cs typeface="Roboto Condensed Light"/>
                <a:sym typeface="Roboto Condensed Light"/>
              </a:defRPr>
            </a:lvl8pPr>
            <a:lvl9pPr lvl="8">
              <a:buNone/>
              <a:defRPr sz="1300">
                <a:solidFill>
                  <a:schemeClr val="dk1"/>
                </a:solidFill>
                <a:latin typeface="Roboto Condensed Light"/>
                <a:ea typeface="Roboto Condensed Light"/>
                <a:cs typeface="Roboto Condensed Light"/>
                <a:sym typeface="Roboto Condensed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181" name="Shape 181"/>
        <p:cNvGrpSpPr/>
        <p:nvPr/>
      </p:nvGrpSpPr>
      <p:grpSpPr>
        <a:xfrm>
          <a:off x="0" y="0"/>
          <a:ext cx="0" cy="0"/>
          <a:chOff x="0" y="0"/>
          <a:chExt cx="0" cy="0"/>
        </a:xfrm>
      </p:grpSpPr>
      <p:sp>
        <p:nvSpPr>
          <p:cNvPr id="182" name="Google Shape;182;p1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3" name="Google Shape;183;p11"/>
          <p:cNvSpPr txBox="1"/>
          <p:nvPr>
            <p:ph idx="1" type="subTitle"/>
          </p:nvPr>
        </p:nvSpPr>
        <p:spPr>
          <a:xfrm>
            <a:off x="311700" y="2834125"/>
            <a:ext cx="8520600" cy="792600"/>
          </a:xfrm>
          <a:prstGeom prst="rect">
            <a:avLst/>
          </a:prstGeom>
        </p:spPr>
        <p:txBody>
          <a:bodyPr anchorCtr="0" anchor="ctr"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480"/>
              </a:spcBef>
              <a:spcAft>
                <a:spcPts val="0"/>
              </a:spcAft>
              <a:buSzPts val="2800"/>
              <a:buNone/>
              <a:defRPr sz="2800"/>
            </a:lvl2pPr>
            <a:lvl3pPr lvl="2" rtl="0" algn="ctr">
              <a:lnSpc>
                <a:spcPct val="100000"/>
              </a:lnSpc>
              <a:spcBef>
                <a:spcPts val="480"/>
              </a:spcBef>
              <a:spcAft>
                <a:spcPts val="0"/>
              </a:spcAft>
              <a:buSzPts val="2800"/>
              <a:buNone/>
              <a:defRPr sz="2800"/>
            </a:lvl3pPr>
            <a:lvl4pPr lvl="3" rtl="0" algn="ctr">
              <a:lnSpc>
                <a:spcPct val="100000"/>
              </a:lnSpc>
              <a:spcBef>
                <a:spcPts val="360"/>
              </a:spcBef>
              <a:spcAft>
                <a:spcPts val="0"/>
              </a:spcAft>
              <a:buSzPts val="2800"/>
              <a:buNone/>
              <a:defRPr sz="2800"/>
            </a:lvl4pPr>
            <a:lvl5pPr lvl="4" rtl="0" algn="ctr">
              <a:lnSpc>
                <a:spcPct val="100000"/>
              </a:lnSpc>
              <a:spcBef>
                <a:spcPts val="360"/>
              </a:spcBef>
              <a:spcAft>
                <a:spcPts val="0"/>
              </a:spcAft>
              <a:buSzPts val="2800"/>
              <a:buNone/>
              <a:defRPr sz="2800"/>
            </a:lvl5pPr>
            <a:lvl6pPr lvl="5" rtl="0" algn="ctr">
              <a:lnSpc>
                <a:spcPct val="100000"/>
              </a:lnSpc>
              <a:spcBef>
                <a:spcPts val="360"/>
              </a:spcBef>
              <a:spcAft>
                <a:spcPts val="0"/>
              </a:spcAft>
              <a:buSzPts val="2800"/>
              <a:buNone/>
              <a:defRPr sz="2800"/>
            </a:lvl6pPr>
            <a:lvl7pPr lvl="6" rtl="0" algn="ctr">
              <a:lnSpc>
                <a:spcPct val="100000"/>
              </a:lnSpc>
              <a:spcBef>
                <a:spcPts val="360"/>
              </a:spcBef>
              <a:spcAft>
                <a:spcPts val="0"/>
              </a:spcAft>
              <a:buSzPts val="2800"/>
              <a:buNone/>
              <a:defRPr sz="2800"/>
            </a:lvl7pPr>
            <a:lvl8pPr lvl="7" rtl="0" algn="ctr">
              <a:lnSpc>
                <a:spcPct val="100000"/>
              </a:lnSpc>
              <a:spcBef>
                <a:spcPts val="360"/>
              </a:spcBef>
              <a:spcAft>
                <a:spcPts val="0"/>
              </a:spcAft>
              <a:buSzPts val="2800"/>
              <a:buNone/>
              <a:defRPr sz="2800"/>
            </a:lvl8pPr>
            <a:lvl9pPr lvl="8" rtl="0" algn="ctr">
              <a:lnSpc>
                <a:spcPct val="100000"/>
              </a:lnSpc>
              <a:spcBef>
                <a:spcPts val="360"/>
              </a:spcBef>
              <a:spcAft>
                <a:spcPts val="0"/>
              </a:spcAft>
              <a:buSzPts val="2800"/>
              <a:buNone/>
              <a:defRPr sz="2800"/>
            </a:lvl9pPr>
          </a:lstStyle>
          <a:p/>
        </p:txBody>
      </p:sp>
      <p:sp>
        <p:nvSpPr>
          <p:cNvPr id="184" name="Google Shape;184;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4" name="Shape 24"/>
        <p:cNvGrpSpPr/>
        <p:nvPr/>
      </p:nvGrpSpPr>
      <p:grpSpPr>
        <a:xfrm>
          <a:off x="0" y="0"/>
          <a:ext cx="0" cy="0"/>
          <a:chOff x="0" y="0"/>
          <a:chExt cx="0" cy="0"/>
        </a:xfrm>
      </p:grpSpPr>
      <p:sp>
        <p:nvSpPr>
          <p:cNvPr id="25" name="Google Shape;25;p3"/>
          <p:cNvSpPr/>
          <p:nvPr/>
        </p:nvSpPr>
        <p:spPr>
          <a:xfrm>
            <a:off x="5697214" y="2635519"/>
            <a:ext cx="889200" cy="296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26" name="Google Shape;26;p3"/>
          <p:cNvGrpSpPr/>
          <p:nvPr/>
        </p:nvGrpSpPr>
        <p:grpSpPr>
          <a:xfrm>
            <a:off x="0" y="-7088"/>
            <a:ext cx="8661398" cy="5150588"/>
            <a:chOff x="0" y="-7088"/>
            <a:chExt cx="8661398" cy="5150588"/>
          </a:xfrm>
        </p:grpSpPr>
        <p:sp>
          <p:nvSpPr>
            <p:cNvPr id="27" name="Google Shape;27;p3"/>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29" name="Google Shape;29;p3"/>
          <p:cNvGrpSpPr/>
          <p:nvPr/>
        </p:nvGrpSpPr>
        <p:grpSpPr>
          <a:xfrm flipH="1" rot="10800000">
            <a:off x="-2" y="2924826"/>
            <a:ext cx="6589087" cy="2027268"/>
            <a:chOff x="-9894852" y="-4493254"/>
            <a:chExt cx="21200407" cy="6522740"/>
          </a:xfrm>
        </p:grpSpPr>
        <p:sp>
          <p:nvSpPr>
            <p:cNvPr id="30" name="Google Shape;30;p3"/>
            <p:cNvSpPr/>
            <p:nvPr/>
          </p:nvSpPr>
          <p:spPr>
            <a:xfrm>
              <a:off x="-9894852" y="-4493114"/>
              <a:ext cx="146853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31" name="Google Shape;31;p3"/>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32" name="Google Shape;32;p3"/>
          <p:cNvGrpSpPr/>
          <p:nvPr/>
        </p:nvGrpSpPr>
        <p:grpSpPr>
          <a:xfrm>
            <a:off x="6946842" y="4472723"/>
            <a:ext cx="2202830" cy="670795"/>
            <a:chOff x="5575242" y="4472723"/>
            <a:chExt cx="2202830" cy="670795"/>
          </a:xfrm>
        </p:grpSpPr>
        <p:sp>
          <p:nvSpPr>
            <p:cNvPr id="33" name="Google Shape;33;p3"/>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 name="Google Shape;34;p3"/>
            <p:cNvGrpSpPr/>
            <p:nvPr/>
          </p:nvGrpSpPr>
          <p:grpSpPr>
            <a:xfrm flipH="1">
              <a:off x="5734850" y="4472723"/>
              <a:ext cx="2040837" cy="670795"/>
              <a:chOff x="1297954" y="330075"/>
              <a:chExt cx="5169293" cy="1699506"/>
            </a:xfrm>
          </p:grpSpPr>
          <p:sp>
            <p:nvSpPr>
              <p:cNvPr id="35" name="Google Shape;35;p3"/>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 name="Google Shape;37;p3"/>
            <p:cNvGrpSpPr/>
            <p:nvPr/>
          </p:nvGrpSpPr>
          <p:grpSpPr>
            <a:xfrm flipH="1">
              <a:off x="5578209" y="4646738"/>
              <a:ext cx="2199863" cy="304563"/>
              <a:chOff x="-5827153" y="330075"/>
              <a:chExt cx="12276019" cy="1699569"/>
            </a:xfrm>
          </p:grpSpPr>
          <p:sp>
            <p:nvSpPr>
              <p:cNvPr id="38" name="Google Shape;38;p3"/>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0" name="Google Shape;40;p3"/>
          <p:cNvSpPr txBox="1"/>
          <p:nvPr>
            <p:ph type="ctrTitle"/>
          </p:nvPr>
        </p:nvSpPr>
        <p:spPr>
          <a:xfrm>
            <a:off x="463525" y="2871148"/>
            <a:ext cx="40944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1" name="Google Shape;41;p3"/>
          <p:cNvSpPr txBox="1"/>
          <p:nvPr>
            <p:ph idx="1" type="subTitle"/>
          </p:nvPr>
        </p:nvSpPr>
        <p:spPr>
          <a:xfrm>
            <a:off x="463525" y="3975449"/>
            <a:ext cx="4094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p:txBody>
      </p:sp>
      <p:sp>
        <p:nvSpPr>
          <p:cNvPr id="42" name="Google Shape;42;p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43" name="Shape 43"/>
        <p:cNvGrpSpPr/>
        <p:nvPr/>
      </p:nvGrpSpPr>
      <p:grpSpPr>
        <a:xfrm>
          <a:off x="0" y="0"/>
          <a:ext cx="0" cy="0"/>
          <a:chOff x="0" y="0"/>
          <a:chExt cx="0" cy="0"/>
        </a:xfrm>
      </p:grpSpPr>
      <p:grpSp>
        <p:nvGrpSpPr>
          <p:cNvPr id="44" name="Google Shape;44;p4"/>
          <p:cNvGrpSpPr/>
          <p:nvPr/>
        </p:nvGrpSpPr>
        <p:grpSpPr>
          <a:xfrm>
            <a:off x="6946842" y="4472723"/>
            <a:ext cx="2202830" cy="670795"/>
            <a:chOff x="5575242" y="4472723"/>
            <a:chExt cx="2202830" cy="670795"/>
          </a:xfrm>
        </p:grpSpPr>
        <p:sp>
          <p:nvSpPr>
            <p:cNvPr id="45" name="Google Shape;45;p4"/>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4"/>
            <p:cNvGrpSpPr/>
            <p:nvPr/>
          </p:nvGrpSpPr>
          <p:grpSpPr>
            <a:xfrm flipH="1">
              <a:off x="5734850" y="4472723"/>
              <a:ext cx="2040837" cy="670795"/>
              <a:chOff x="1297954" y="330075"/>
              <a:chExt cx="5169293" cy="1699506"/>
            </a:xfrm>
          </p:grpSpPr>
          <p:sp>
            <p:nvSpPr>
              <p:cNvPr id="47" name="Google Shape;47;p4"/>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4"/>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 name="Google Shape;49;p4"/>
            <p:cNvGrpSpPr/>
            <p:nvPr/>
          </p:nvGrpSpPr>
          <p:grpSpPr>
            <a:xfrm flipH="1">
              <a:off x="5578209" y="4646738"/>
              <a:ext cx="2199863" cy="304563"/>
              <a:chOff x="-5827153" y="330075"/>
              <a:chExt cx="12276019" cy="1699569"/>
            </a:xfrm>
          </p:grpSpPr>
          <p:sp>
            <p:nvSpPr>
              <p:cNvPr id="50" name="Google Shape;50;p4"/>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2" name="Google Shape;52;p4"/>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53" name="Google Shape;53;p4"/>
          <p:cNvGrpSpPr/>
          <p:nvPr/>
        </p:nvGrpSpPr>
        <p:grpSpPr>
          <a:xfrm>
            <a:off x="0" y="-7088"/>
            <a:ext cx="8661398" cy="5150588"/>
            <a:chOff x="0" y="-7088"/>
            <a:chExt cx="8661398" cy="5150588"/>
          </a:xfrm>
        </p:grpSpPr>
        <p:sp>
          <p:nvSpPr>
            <p:cNvPr id="54" name="Google Shape;54;p4"/>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56" name="Google Shape;56;p4"/>
          <p:cNvGrpSpPr/>
          <p:nvPr/>
        </p:nvGrpSpPr>
        <p:grpSpPr>
          <a:xfrm flipH="1" rot="10800000">
            <a:off x="1" y="1090763"/>
            <a:ext cx="8847502" cy="2961975"/>
            <a:chOff x="-8178042" y="-4493254"/>
            <a:chExt cx="19483598" cy="6522736"/>
          </a:xfrm>
        </p:grpSpPr>
        <p:sp>
          <p:nvSpPr>
            <p:cNvPr id="57" name="Google Shape;57;p4"/>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58" name="Google Shape;58;p4"/>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sp>
        <p:nvSpPr>
          <p:cNvPr id="59" name="Google Shape;59;p4"/>
          <p:cNvSpPr txBox="1"/>
          <p:nvPr>
            <p:ph idx="1" type="body"/>
          </p:nvPr>
        </p:nvSpPr>
        <p:spPr>
          <a:xfrm>
            <a:off x="829775" y="1202000"/>
            <a:ext cx="5090700" cy="2745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Clr>
                <a:srgbClr val="FFFFFF"/>
              </a:buClr>
              <a:buSzPts val="3000"/>
              <a:buChar char="▰"/>
              <a:defRPr i="1" sz="3000">
                <a:solidFill>
                  <a:srgbClr val="FFFFFF"/>
                </a:solidFill>
              </a:defRPr>
            </a:lvl1pPr>
            <a:lvl2pPr indent="-419100" lvl="1" marL="914400" rtl="0">
              <a:spcBef>
                <a:spcPts val="480"/>
              </a:spcBef>
              <a:spcAft>
                <a:spcPts val="0"/>
              </a:spcAft>
              <a:buClr>
                <a:srgbClr val="FFFFFF"/>
              </a:buClr>
              <a:buSzPts val="3000"/>
              <a:buChar char="▻"/>
              <a:defRPr i="1" sz="3000">
                <a:solidFill>
                  <a:srgbClr val="FFFFFF"/>
                </a:solidFill>
              </a:defRPr>
            </a:lvl2pPr>
            <a:lvl3pPr indent="-419100" lvl="2" marL="1371600" rtl="0">
              <a:spcBef>
                <a:spcPts val="480"/>
              </a:spcBef>
              <a:spcAft>
                <a:spcPts val="0"/>
              </a:spcAft>
              <a:buClr>
                <a:srgbClr val="FFFFFF"/>
              </a:buClr>
              <a:buSzPts val="3000"/>
              <a:buChar char="▻"/>
              <a:defRPr i="1" sz="3000">
                <a:solidFill>
                  <a:srgbClr val="FFFFFF"/>
                </a:solidFill>
              </a:defRPr>
            </a:lvl3pPr>
            <a:lvl4pPr indent="-419100" lvl="3" marL="1828800" rtl="0">
              <a:spcBef>
                <a:spcPts val="360"/>
              </a:spcBef>
              <a:spcAft>
                <a:spcPts val="0"/>
              </a:spcAft>
              <a:buClr>
                <a:srgbClr val="FFFFFF"/>
              </a:buClr>
              <a:buSzPts val="3000"/>
              <a:buChar char="▻"/>
              <a:defRPr i="1" sz="3000">
                <a:solidFill>
                  <a:srgbClr val="FFFFFF"/>
                </a:solidFill>
              </a:defRPr>
            </a:lvl4pPr>
            <a:lvl5pPr indent="-419100" lvl="4" marL="2286000" rtl="0">
              <a:spcBef>
                <a:spcPts val="360"/>
              </a:spcBef>
              <a:spcAft>
                <a:spcPts val="0"/>
              </a:spcAft>
              <a:buClr>
                <a:srgbClr val="FFFFFF"/>
              </a:buClr>
              <a:buSzPts val="3000"/>
              <a:buChar char="▻"/>
              <a:defRPr i="1" sz="3000">
                <a:solidFill>
                  <a:srgbClr val="FFFFFF"/>
                </a:solidFill>
              </a:defRPr>
            </a:lvl5pPr>
            <a:lvl6pPr indent="-419100" lvl="5" marL="2743200" rtl="0">
              <a:spcBef>
                <a:spcPts val="360"/>
              </a:spcBef>
              <a:spcAft>
                <a:spcPts val="0"/>
              </a:spcAft>
              <a:buClr>
                <a:srgbClr val="FFFFFF"/>
              </a:buClr>
              <a:buSzPts val="3000"/>
              <a:buChar char="▻"/>
              <a:defRPr i="1" sz="3000">
                <a:solidFill>
                  <a:srgbClr val="FFFFFF"/>
                </a:solidFill>
              </a:defRPr>
            </a:lvl6pPr>
            <a:lvl7pPr indent="-419100" lvl="6" marL="3200400" rtl="0">
              <a:spcBef>
                <a:spcPts val="360"/>
              </a:spcBef>
              <a:spcAft>
                <a:spcPts val="0"/>
              </a:spcAft>
              <a:buClr>
                <a:srgbClr val="FFFFFF"/>
              </a:buClr>
              <a:buSzPts val="3000"/>
              <a:buChar char="▻"/>
              <a:defRPr i="1" sz="3000">
                <a:solidFill>
                  <a:srgbClr val="FFFFFF"/>
                </a:solidFill>
              </a:defRPr>
            </a:lvl7pPr>
            <a:lvl8pPr indent="-419100" lvl="7" marL="3657600" rtl="0">
              <a:spcBef>
                <a:spcPts val="360"/>
              </a:spcBef>
              <a:spcAft>
                <a:spcPts val="0"/>
              </a:spcAft>
              <a:buClr>
                <a:srgbClr val="FFFFFF"/>
              </a:buClr>
              <a:buSzPts val="3000"/>
              <a:buChar char="▻"/>
              <a:defRPr i="1" sz="3000">
                <a:solidFill>
                  <a:srgbClr val="FFFFFF"/>
                </a:solidFill>
              </a:defRPr>
            </a:lvl8pPr>
            <a:lvl9pPr indent="-419100" lvl="8" marL="4114800">
              <a:spcBef>
                <a:spcPts val="360"/>
              </a:spcBef>
              <a:spcAft>
                <a:spcPts val="0"/>
              </a:spcAft>
              <a:buClr>
                <a:srgbClr val="FFFFFF"/>
              </a:buClr>
              <a:buSzPts val="3000"/>
              <a:buChar char="▻"/>
              <a:defRPr i="1" sz="3000">
                <a:solidFill>
                  <a:srgbClr val="FFFFFF"/>
                </a:solidFill>
              </a:defRPr>
            </a:lvl9pPr>
          </a:lstStyle>
          <a:p/>
        </p:txBody>
      </p:sp>
      <p:sp>
        <p:nvSpPr>
          <p:cNvPr id="60" name="Google Shape;60;p4"/>
          <p:cNvSpPr txBox="1"/>
          <p:nvPr/>
        </p:nvSpPr>
        <p:spPr>
          <a:xfrm>
            <a:off x="286600" y="1014575"/>
            <a:ext cx="6765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chemeClr val="accent5"/>
                </a:solidFill>
              </a:rPr>
              <a:t>“</a:t>
            </a:r>
            <a:endParaRPr b="1" sz="7200">
              <a:solidFill>
                <a:schemeClr val="accent5"/>
              </a:solidFill>
            </a:endParaRPr>
          </a:p>
        </p:txBody>
      </p:sp>
      <p:sp>
        <p:nvSpPr>
          <p:cNvPr id="61" name="Google Shape;61;p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2" name="Shape 62"/>
        <p:cNvGrpSpPr/>
        <p:nvPr/>
      </p:nvGrpSpPr>
      <p:grpSpPr>
        <a:xfrm>
          <a:off x="0" y="0"/>
          <a:ext cx="0" cy="0"/>
          <a:chOff x="0" y="0"/>
          <a:chExt cx="0" cy="0"/>
        </a:xfrm>
      </p:grpSpPr>
      <p:grpSp>
        <p:nvGrpSpPr>
          <p:cNvPr id="63" name="Google Shape;63;p5"/>
          <p:cNvGrpSpPr/>
          <p:nvPr/>
        </p:nvGrpSpPr>
        <p:grpSpPr>
          <a:xfrm>
            <a:off x="6946842" y="4472723"/>
            <a:ext cx="2202830" cy="670795"/>
            <a:chOff x="5575242" y="4472723"/>
            <a:chExt cx="2202830" cy="670795"/>
          </a:xfrm>
        </p:grpSpPr>
        <p:sp>
          <p:nvSpPr>
            <p:cNvPr id="64" name="Google Shape;64;p5"/>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 name="Google Shape;65;p5"/>
            <p:cNvGrpSpPr/>
            <p:nvPr/>
          </p:nvGrpSpPr>
          <p:grpSpPr>
            <a:xfrm flipH="1">
              <a:off x="5734850" y="4472723"/>
              <a:ext cx="2040837" cy="670795"/>
              <a:chOff x="1297954" y="330075"/>
              <a:chExt cx="5169293" cy="1699506"/>
            </a:xfrm>
          </p:grpSpPr>
          <p:sp>
            <p:nvSpPr>
              <p:cNvPr id="66" name="Google Shape;66;p5"/>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5"/>
            <p:cNvGrpSpPr/>
            <p:nvPr/>
          </p:nvGrpSpPr>
          <p:grpSpPr>
            <a:xfrm flipH="1">
              <a:off x="5578209" y="4646738"/>
              <a:ext cx="2199863" cy="304563"/>
              <a:chOff x="-5827153" y="330075"/>
              <a:chExt cx="12276019" cy="1699569"/>
            </a:xfrm>
          </p:grpSpPr>
          <p:sp>
            <p:nvSpPr>
              <p:cNvPr id="69" name="Google Shape;69;p5"/>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 name="Google Shape;71;p5"/>
          <p:cNvGrpSpPr/>
          <p:nvPr/>
        </p:nvGrpSpPr>
        <p:grpSpPr>
          <a:xfrm>
            <a:off x="-4" y="40"/>
            <a:ext cx="7072430" cy="1327315"/>
            <a:chOff x="-4" y="40"/>
            <a:chExt cx="7072430" cy="1327315"/>
          </a:xfrm>
        </p:grpSpPr>
        <p:sp>
          <p:nvSpPr>
            <p:cNvPr id="72" name="Google Shape;72;p5"/>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73" name="Google Shape;73;p5"/>
            <p:cNvGrpSpPr/>
            <p:nvPr/>
          </p:nvGrpSpPr>
          <p:grpSpPr>
            <a:xfrm flipH="1" rot="10800000">
              <a:off x="3" y="40"/>
              <a:ext cx="6756168" cy="1327315"/>
              <a:chOff x="-2168138" y="330075"/>
              <a:chExt cx="8650663" cy="1699506"/>
            </a:xfrm>
          </p:grpSpPr>
          <p:sp>
            <p:nvSpPr>
              <p:cNvPr id="74" name="Google Shape;74;p5"/>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75" name="Google Shape;75;p5"/>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76" name="Google Shape;76;p5"/>
            <p:cNvGrpSpPr/>
            <p:nvPr/>
          </p:nvGrpSpPr>
          <p:grpSpPr>
            <a:xfrm flipH="1" rot="10800000">
              <a:off x="-4" y="381007"/>
              <a:ext cx="7072430" cy="771744"/>
              <a:chOff x="-9092084" y="330075"/>
              <a:chExt cx="15574609" cy="1699501"/>
            </a:xfrm>
          </p:grpSpPr>
          <p:sp>
            <p:nvSpPr>
              <p:cNvPr id="77" name="Google Shape;77;p5"/>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78" name="Google Shape;78;p5"/>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sp>
        <p:nvSpPr>
          <p:cNvPr id="79" name="Google Shape;79;p5"/>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80" name="Google Shape;80;p5"/>
          <p:cNvSpPr txBox="1"/>
          <p:nvPr>
            <p:ph idx="1" type="body"/>
          </p:nvPr>
        </p:nvSpPr>
        <p:spPr>
          <a:xfrm>
            <a:off x="814275" y="1327350"/>
            <a:ext cx="6132600" cy="3145500"/>
          </a:xfrm>
          <a:prstGeom prst="rect">
            <a:avLst/>
          </a:prstGeom>
        </p:spPr>
        <p:txBody>
          <a:bodyPr anchorCtr="0" anchor="ctr"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1000"/>
              </a:spcBef>
              <a:spcAft>
                <a:spcPts val="0"/>
              </a:spcAft>
              <a:buSzPts val="2400"/>
              <a:buChar char="▻"/>
              <a:defRPr/>
            </a:lvl2pPr>
            <a:lvl3pPr indent="-381000" lvl="2" marL="1371600">
              <a:spcBef>
                <a:spcPts val="1000"/>
              </a:spcBef>
              <a:spcAft>
                <a:spcPts val="0"/>
              </a:spcAft>
              <a:buSzPts val="2400"/>
              <a:buChar char="▻"/>
              <a:defRPr/>
            </a:lvl3pPr>
            <a:lvl4pPr indent="-381000" lvl="3" marL="1828800">
              <a:spcBef>
                <a:spcPts val="1000"/>
              </a:spcBef>
              <a:spcAft>
                <a:spcPts val="0"/>
              </a:spcAft>
              <a:buSzPts val="2400"/>
              <a:buChar char="▻"/>
              <a:defRPr/>
            </a:lvl4pPr>
            <a:lvl5pPr indent="-381000" lvl="4" marL="2286000">
              <a:spcBef>
                <a:spcPts val="1000"/>
              </a:spcBef>
              <a:spcAft>
                <a:spcPts val="0"/>
              </a:spcAft>
              <a:buSzPts val="2400"/>
              <a:buChar char="▻"/>
              <a:defRPr/>
            </a:lvl5pPr>
            <a:lvl6pPr indent="-381000" lvl="5" marL="2743200">
              <a:spcBef>
                <a:spcPts val="1000"/>
              </a:spcBef>
              <a:spcAft>
                <a:spcPts val="0"/>
              </a:spcAft>
              <a:buSzPts val="2400"/>
              <a:buChar char="▻"/>
              <a:defRPr/>
            </a:lvl6pPr>
            <a:lvl7pPr indent="-381000" lvl="6" marL="3200400">
              <a:spcBef>
                <a:spcPts val="1000"/>
              </a:spcBef>
              <a:spcAft>
                <a:spcPts val="0"/>
              </a:spcAft>
              <a:buSzPts val="2400"/>
              <a:buChar char="▻"/>
              <a:defRPr/>
            </a:lvl7pPr>
            <a:lvl8pPr indent="-381000" lvl="7" marL="3657600">
              <a:spcBef>
                <a:spcPts val="1000"/>
              </a:spcBef>
              <a:spcAft>
                <a:spcPts val="0"/>
              </a:spcAft>
              <a:buSzPts val="2400"/>
              <a:buChar char="▻"/>
              <a:defRPr/>
            </a:lvl8pPr>
            <a:lvl9pPr indent="-381000" lvl="8" marL="4114800">
              <a:spcBef>
                <a:spcPts val="1000"/>
              </a:spcBef>
              <a:spcAft>
                <a:spcPts val="1000"/>
              </a:spcAft>
              <a:buSzPts val="2400"/>
              <a:buChar char="▻"/>
              <a:defRPr/>
            </a:lvl9pPr>
          </a:lstStyle>
          <a:p/>
        </p:txBody>
      </p:sp>
      <p:sp>
        <p:nvSpPr>
          <p:cNvPr id="81" name="Google Shape;81;p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2" name="Shape 82"/>
        <p:cNvGrpSpPr/>
        <p:nvPr/>
      </p:nvGrpSpPr>
      <p:grpSpPr>
        <a:xfrm>
          <a:off x="0" y="0"/>
          <a:ext cx="0" cy="0"/>
          <a:chOff x="0" y="0"/>
          <a:chExt cx="0" cy="0"/>
        </a:xfrm>
      </p:grpSpPr>
      <p:grpSp>
        <p:nvGrpSpPr>
          <p:cNvPr id="83" name="Google Shape;83;p6"/>
          <p:cNvGrpSpPr/>
          <p:nvPr/>
        </p:nvGrpSpPr>
        <p:grpSpPr>
          <a:xfrm>
            <a:off x="-4" y="40"/>
            <a:ext cx="7072430" cy="1327315"/>
            <a:chOff x="-4" y="40"/>
            <a:chExt cx="7072430" cy="1327315"/>
          </a:xfrm>
        </p:grpSpPr>
        <p:sp>
          <p:nvSpPr>
            <p:cNvPr id="84" name="Google Shape;84;p6"/>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85" name="Google Shape;85;p6"/>
            <p:cNvGrpSpPr/>
            <p:nvPr/>
          </p:nvGrpSpPr>
          <p:grpSpPr>
            <a:xfrm flipH="1" rot="10800000">
              <a:off x="3" y="40"/>
              <a:ext cx="6756168" cy="1327315"/>
              <a:chOff x="-2168138" y="330075"/>
              <a:chExt cx="8650663" cy="1699506"/>
            </a:xfrm>
          </p:grpSpPr>
          <p:sp>
            <p:nvSpPr>
              <p:cNvPr id="86" name="Google Shape;86;p6"/>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87" name="Google Shape;87;p6"/>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88" name="Google Shape;88;p6"/>
            <p:cNvGrpSpPr/>
            <p:nvPr/>
          </p:nvGrpSpPr>
          <p:grpSpPr>
            <a:xfrm flipH="1" rot="10800000">
              <a:off x="-4" y="381007"/>
              <a:ext cx="7072430" cy="771744"/>
              <a:chOff x="-9092084" y="330075"/>
              <a:chExt cx="15574609" cy="1699501"/>
            </a:xfrm>
          </p:grpSpPr>
          <p:sp>
            <p:nvSpPr>
              <p:cNvPr id="89" name="Google Shape;89;p6"/>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90" name="Google Shape;90;p6"/>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91" name="Google Shape;91;p6"/>
          <p:cNvGrpSpPr/>
          <p:nvPr/>
        </p:nvGrpSpPr>
        <p:grpSpPr>
          <a:xfrm>
            <a:off x="6946842" y="4472723"/>
            <a:ext cx="2202830" cy="670795"/>
            <a:chOff x="5575242" y="4472723"/>
            <a:chExt cx="2202830" cy="670795"/>
          </a:xfrm>
        </p:grpSpPr>
        <p:sp>
          <p:nvSpPr>
            <p:cNvPr id="92" name="Google Shape;92;p6"/>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6"/>
            <p:cNvGrpSpPr/>
            <p:nvPr/>
          </p:nvGrpSpPr>
          <p:grpSpPr>
            <a:xfrm flipH="1">
              <a:off x="5734850" y="4472723"/>
              <a:ext cx="2040837" cy="670795"/>
              <a:chOff x="1297954" y="330075"/>
              <a:chExt cx="5169293" cy="1699506"/>
            </a:xfrm>
          </p:grpSpPr>
          <p:sp>
            <p:nvSpPr>
              <p:cNvPr id="94" name="Google Shape;94;p6"/>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 name="Google Shape;96;p6"/>
            <p:cNvGrpSpPr/>
            <p:nvPr/>
          </p:nvGrpSpPr>
          <p:grpSpPr>
            <a:xfrm flipH="1">
              <a:off x="5578209" y="4646738"/>
              <a:ext cx="2199863" cy="304563"/>
              <a:chOff x="-5827153" y="330075"/>
              <a:chExt cx="12276019" cy="1699569"/>
            </a:xfrm>
          </p:grpSpPr>
          <p:sp>
            <p:nvSpPr>
              <p:cNvPr id="97" name="Google Shape;97;p6"/>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9" name="Google Shape;99;p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00" name="Google Shape;100;p6"/>
          <p:cNvSpPr txBox="1"/>
          <p:nvPr>
            <p:ph idx="1" type="body"/>
          </p:nvPr>
        </p:nvSpPr>
        <p:spPr>
          <a:xfrm>
            <a:off x="814275" y="1537988"/>
            <a:ext cx="3378300" cy="2724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101" name="Google Shape;101;p6"/>
          <p:cNvSpPr txBox="1"/>
          <p:nvPr>
            <p:ph idx="2" type="body"/>
          </p:nvPr>
        </p:nvSpPr>
        <p:spPr>
          <a:xfrm>
            <a:off x="4396123" y="1537988"/>
            <a:ext cx="3378300" cy="2724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102" name="Google Shape;102;p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03" name="Shape 103"/>
        <p:cNvGrpSpPr/>
        <p:nvPr/>
      </p:nvGrpSpPr>
      <p:grpSpPr>
        <a:xfrm>
          <a:off x="0" y="0"/>
          <a:ext cx="0" cy="0"/>
          <a:chOff x="0" y="0"/>
          <a:chExt cx="0" cy="0"/>
        </a:xfrm>
      </p:grpSpPr>
      <p:grpSp>
        <p:nvGrpSpPr>
          <p:cNvPr id="104" name="Google Shape;104;p7"/>
          <p:cNvGrpSpPr/>
          <p:nvPr/>
        </p:nvGrpSpPr>
        <p:grpSpPr>
          <a:xfrm>
            <a:off x="-4" y="40"/>
            <a:ext cx="7072430" cy="1327315"/>
            <a:chOff x="-4" y="40"/>
            <a:chExt cx="7072430" cy="1327315"/>
          </a:xfrm>
        </p:grpSpPr>
        <p:sp>
          <p:nvSpPr>
            <p:cNvPr id="105" name="Google Shape;105;p7"/>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06" name="Google Shape;106;p7"/>
            <p:cNvGrpSpPr/>
            <p:nvPr/>
          </p:nvGrpSpPr>
          <p:grpSpPr>
            <a:xfrm flipH="1" rot="10800000">
              <a:off x="3" y="40"/>
              <a:ext cx="6756168" cy="1327315"/>
              <a:chOff x="-2168138" y="330075"/>
              <a:chExt cx="8650663" cy="1699506"/>
            </a:xfrm>
          </p:grpSpPr>
          <p:sp>
            <p:nvSpPr>
              <p:cNvPr id="107" name="Google Shape;107;p7"/>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08" name="Google Shape;108;p7"/>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09" name="Google Shape;109;p7"/>
            <p:cNvGrpSpPr/>
            <p:nvPr/>
          </p:nvGrpSpPr>
          <p:grpSpPr>
            <a:xfrm flipH="1" rot="10800000">
              <a:off x="-4" y="381007"/>
              <a:ext cx="7072430" cy="771744"/>
              <a:chOff x="-9092084" y="330075"/>
              <a:chExt cx="15574609" cy="1699501"/>
            </a:xfrm>
          </p:grpSpPr>
          <p:sp>
            <p:nvSpPr>
              <p:cNvPr id="110" name="Google Shape;110;p7"/>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11" name="Google Shape;111;p7"/>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12" name="Google Shape;112;p7"/>
          <p:cNvGrpSpPr/>
          <p:nvPr/>
        </p:nvGrpSpPr>
        <p:grpSpPr>
          <a:xfrm>
            <a:off x="6946842" y="4472723"/>
            <a:ext cx="2202830" cy="670795"/>
            <a:chOff x="5575242" y="4472723"/>
            <a:chExt cx="2202830" cy="670795"/>
          </a:xfrm>
        </p:grpSpPr>
        <p:sp>
          <p:nvSpPr>
            <p:cNvPr id="113" name="Google Shape;113;p7"/>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 name="Google Shape;114;p7"/>
            <p:cNvGrpSpPr/>
            <p:nvPr/>
          </p:nvGrpSpPr>
          <p:grpSpPr>
            <a:xfrm flipH="1">
              <a:off x="5734850" y="4472723"/>
              <a:ext cx="2040837" cy="670795"/>
              <a:chOff x="1297954" y="330075"/>
              <a:chExt cx="5169293" cy="1699506"/>
            </a:xfrm>
          </p:grpSpPr>
          <p:sp>
            <p:nvSpPr>
              <p:cNvPr id="115" name="Google Shape;115;p7"/>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 name="Google Shape;117;p7"/>
            <p:cNvGrpSpPr/>
            <p:nvPr/>
          </p:nvGrpSpPr>
          <p:grpSpPr>
            <a:xfrm flipH="1">
              <a:off x="5578209" y="4646738"/>
              <a:ext cx="2199863" cy="304563"/>
              <a:chOff x="-5827153" y="330075"/>
              <a:chExt cx="12276019" cy="1699569"/>
            </a:xfrm>
          </p:grpSpPr>
          <p:sp>
            <p:nvSpPr>
              <p:cNvPr id="118" name="Google Shape;118;p7"/>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0" name="Google Shape;120;p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21" name="Google Shape;121;p7"/>
          <p:cNvSpPr txBox="1"/>
          <p:nvPr>
            <p:ph idx="1" type="body"/>
          </p:nvPr>
        </p:nvSpPr>
        <p:spPr>
          <a:xfrm>
            <a:off x="870450"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2" name="Google Shape;122;p7"/>
          <p:cNvSpPr txBox="1"/>
          <p:nvPr>
            <p:ph idx="2" type="body"/>
          </p:nvPr>
        </p:nvSpPr>
        <p:spPr>
          <a:xfrm>
            <a:off x="3233637"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3" name="Google Shape;123;p7"/>
          <p:cNvSpPr txBox="1"/>
          <p:nvPr>
            <p:ph idx="3" type="body"/>
          </p:nvPr>
        </p:nvSpPr>
        <p:spPr>
          <a:xfrm>
            <a:off x="5540650"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4" name="Google Shape;124;p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5" name="Shape 125"/>
        <p:cNvGrpSpPr/>
        <p:nvPr/>
      </p:nvGrpSpPr>
      <p:grpSpPr>
        <a:xfrm>
          <a:off x="0" y="0"/>
          <a:ext cx="0" cy="0"/>
          <a:chOff x="0" y="0"/>
          <a:chExt cx="0" cy="0"/>
        </a:xfrm>
      </p:grpSpPr>
      <p:grpSp>
        <p:nvGrpSpPr>
          <p:cNvPr id="126" name="Google Shape;126;p8"/>
          <p:cNvGrpSpPr/>
          <p:nvPr/>
        </p:nvGrpSpPr>
        <p:grpSpPr>
          <a:xfrm>
            <a:off x="-4" y="40"/>
            <a:ext cx="7072430" cy="1327315"/>
            <a:chOff x="-4" y="40"/>
            <a:chExt cx="7072430" cy="1327315"/>
          </a:xfrm>
        </p:grpSpPr>
        <p:sp>
          <p:nvSpPr>
            <p:cNvPr id="127" name="Google Shape;127;p8"/>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28" name="Google Shape;128;p8"/>
            <p:cNvGrpSpPr/>
            <p:nvPr/>
          </p:nvGrpSpPr>
          <p:grpSpPr>
            <a:xfrm flipH="1" rot="10800000">
              <a:off x="3" y="40"/>
              <a:ext cx="6756168" cy="1327315"/>
              <a:chOff x="-2168138" y="330075"/>
              <a:chExt cx="8650663" cy="1699506"/>
            </a:xfrm>
          </p:grpSpPr>
          <p:sp>
            <p:nvSpPr>
              <p:cNvPr id="129" name="Google Shape;129;p8"/>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30" name="Google Shape;130;p8"/>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31" name="Google Shape;131;p8"/>
            <p:cNvGrpSpPr/>
            <p:nvPr/>
          </p:nvGrpSpPr>
          <p:grpSpPr>
            <a:xfrm flipH="1" rot="10800000">
              <a:off x="-4" y="381007"/>
              <a:ext cx="7072430" cy="771744"/>
              <a:chOff x="-9092084" y="330075"/>
              <a:chExt cx="15574609" cy="1699501"/>
            </a:xfrm>
          </p:grpSpPr>
          <p:sp>
            <p:nvSpPr>
              <p:cNvPr id="132" name="Google Shape;132;p8"/>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33" name="Google Shape;133;p8"/>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34" name="Google Shape;134;p8"/>
          <p:cNvGrpSpPr/>
          <p:nvPr/>
        </p:nvGrpSpPr>
        <p:grpSpPr>
          <a:xfrm>
            <a:off x="6946842" y="4472723"/>
            <a:ext cx="2202830" cy="670795"/>
            <a:chOff x="5575242" y="4472723"/>
            <a:chExt cx="2202830" cy="670795"/>
          </a:xfrm>
        </p:grpSpPr>
        <p:sp>
          <p:nvSpPr>
            <p:cNvPr id="135" name="Google Shape;135;p8"/>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 name="Google Shape;136;p8"/>
            <p:cNvGrpSpPr/>
            <p:nvPr/>
          </p:nvGrpSpPr>
          <p:grpSpPr>
            <a:xfrm flipH="1">
              <a:off x="5734850" y="4472723"/>
              <a:ext cx="2040837" cy="670795"/>
              <a:chOff x="1297954" y="330075"/>
              <a:chExt cx="5169293" cy="1699506"/>
            </a:xfrm>
          </p:grpSpPr>
          <p:sp>
            <p:nvSpPr>
              <p:cNvPr id="137" name="Google Shape;137;p8"/>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 name="Google Shape;139;p8"/>
            <p:cNvGrpSpPr/>
            <p:nvPr/>
          </p:nvGrpSpPr>
          <p:grpSpPr>
            <a:xfrm flipH="1">
              <a:off x="5578209" y="4646738"/>
              <a:ext cx="2199863" cy="304563"/>
              <a:chOff x="-5827153" y="330075"/>
              <a:chExt cx="12276019" cy="1699569"/>
            </a:xfrm>
          </p:grpSpPr>
          <p:sp>
            <p:nvSpPr>
              <p:cNvPr id="140" name="Google Shape;140;p8"/>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2" name="Google Shape;142;p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43" name="Google Shape;143;p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4" name="Shape 144"/>
        <p:cNvGrpSpPr/>
        <p:nvPr/>
      </p:nvGrpSpPr>
      <p:grpSpPr>
        <a:xfrm>
          <a:off x="0" y="0"/>
          <a:ext cx="0" cy="0"/>
          <a:chOff x="0" y="0"/>
          <a:chExt cx="0" cy="0"/>
        </a:xfrm>
      </p:grpSpPr>
      <p:grpSp>
        <p:nvGrpSpPr>
          <p:cNvPr id="145" name="Google Shape;145;p9"/>
          <p:cNvGrpSpPr/>
          <p:nvPr/>
        </p:nvGrpSpPr>
        <p:grpSpPr>
          <a:xfrm>
            <a:off x="2466138" y="4472723"/>
            <a:ext cx="6686825" cy="670795"/>
            <a:chOff x="5589288" y="4472723"/>
            <a:chExt cx="6686825" cy="670795"/>
          </a:xfrm>
        </p:grpSpPr>
        <p:sp>
          <p:nvSpPr>
            <p:cNvPr id="146" name="Google Shape;146;p9"/>
            <p:cNvSpPr/>
            <p:nvPr/>
          </p:nvSpPr>
          <p:spPr>
            <a:xfrm rot="10800000">
              <a:off x="5589288"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9"/>
            <p:cNvGrpSpPr/>
            <p:nvPr/>
          </p:nvGrpSpPr>
          <p:grpSpPr>
            <a:xfrm flipH="1">
              <a:off x="5748896" y="4472723"/>
              <a:ext cx="6527217" cy="670795"/>
              <a:chOff x="-10101302" y="330075"/>
              <a:chExt cx="16532971" cy="1699506"/>
            </a:xfrm>
          </p:grpSpPr>
          <p:sp>
            <p:nvSpPr>
              <p:cNvPr id="148" name="Google Shape;148;p9"/>
              <p:cNvSpPr/>
              <p:nvPr/>
            </p:nvSpPr>
            <p:spPr>
              <a:xfrm>
                <a:off x="-10101302" y="330081"/>
                <a:ext cx="148464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
              <p:cNvSpPr/>
              <p:nvPr/>
            </p:nvSpPr>
            <p:spPr>
              <a:xfrm>
                <a:off x="4732169"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 name="Google Shape;150;p9"/>
            <p:cNvGrpSpPr/>
            <p:nvPr/>
          </p:nvGrpSpPr>
          <p:grpSpPr>
            <a:xfrm flipH="1">
              <a:off x="5592255" y="4646738"/>
              <a:ext cx="6682918" cy="304563"/>
              <a:chOff x="-30922586" y="330075"/>
              <a:chExt cx="37293070" cy="1699569"/>
            </a:xfrm>
          </p:grpSpPr>
          <p:sp>
            <p:nvSpPr>
              <p:cNvPr id="151" name="Google Shape;151;p9"/>
              <p:cNvSpPr/>
              <p:nvPr/>
            </p:nvSpPr>
            <p:spPr>
              <a:xfrm>
                <a:off x="-30922586" y="330144"/>
                <a:ext cx="355881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
              <p:cNvSpPr/>
              <p:nvPr/>
            </p:nvSpPr>
            <p:spPr>
              <a:xfrm>
                <a:off x="4670984"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3" name="Google Shape;153;p9"/>
          <p:cNvSpPr txBox="1"/>
          <p:nvPr>
            <p:ph idx="1" type="body"/>
          </p:nvPr>
        </p:nvSpPr>
        <p:spPr>
          <a:xfrm>
            <a:off x="2682800" y="4636500"/>
            <a:ext cx="6004200" cy="3156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300"/>
              <a:buNone/>
              <a:defRPr sz="1300"/>
            </a:lvl1pPr>
          </a:lstStyle>
          <a:p/>
        </p:txBody>
      </p:sp>
      <p:sp>
        <p:nvSpPr>
          <p:cNvPr id="154" name="Google Shape;154;p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55" name="Google Shape;155;p9"/>
          <p:cNvGrpSpPr/>
          <p:nvPr/>
        </p:nvGrpSpPr>
        <p:grpSpPr>
          <a:xfrm rot="10800000">
            <a:off x="-8" y="-2"/>
            <a:ext cx="2202830" cy="670795"/>
            <a:chOff x="5575242" y="4472723"/>
            <a:chExt cx="2202830" cy="670795"/>
          </a:xfrm>
        </p:grpSpPr>
        <p:sp>
          <p:nvSpPr>
            <p:cNvPr id="156" name="Google Shape;156;p9"/>
            <p:cNvSpPr/>
            <p:nvPr/>
          </p:nvSpPr>
          <p:spPr>
            <a:xfrm rot="10800000">
              <a:off x="5575242" y="4948334"/>
              <a:ext cx="394200" cy="1314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 name="Google Shape;157;p9"/>
            <p:cNvGrpSpPr/>
            <p:nvPr/>
          </p:nvGrpSpPr>
          <p:grpSpPr>
            <a:xfrm flipH="1">
              <a:off x="5734850" y="4472723"/>
              <a:ext cx="2040837" cy="670795"/>
              <a:chOff x="1297954" y="330075"/>
              <a:chExt cx="5169293" cy="1699506"/>
            </a:xfrm>
          </p:grpSpPr>
          <p:sp>
            <p:nvSpPr>
              <p:cNvPr id="158" name="Google Shape;158;p9"/>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9"/>
            <p:cNvGrpSpPr/>
            <p:nvPr/>
          </p:nvGrpSpPr>
          <p:grpSpPr>
            <a:xfrm flipH="1">
              <a:off x="5578209" y="4646738"/>
              <a:ext cx="2199863" cy="304563"/>
              <a:chOff x="-5827153" y="330075"/>
              <a:chExt cx="12276019" cy="1699569"/>
            </a:xfrm>
          </p:grpSpPr>
          <p:sp>
            <p:nvSpPr>
              <p:cNvPr id="161" name="Google Shape;161;p9"/>
              <p:cNvSpPr/>
              <p:nvPr/>
            </p:nvSpPr>
            <p:spPr>
              <a:xfrm>
                <a:off x="-5827153" y="330144"/>
                <a:ext cx="1061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
              <p:cNvSpPr/>
              <p:nvPr/>
            </p:nvSpPr>
            <p:spPr>
              <a:xfrm>
                <a:off x="4749366"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3" name="Shape 163"/>
        <p:cNvGrpSpPr/>
        <p:nvPr/>
      </p:nvGrpSpPr>
      <p:grpSpPr>
        <a:xfrm>
          <a:off x="0" y="0"/>
          <a:ext cx="0" cy="0"/>
          <a:chOff x="0" y="0"/>
          <a:chExt cx="0" cy="0"/>
        </a:xfrm>
      </p:grpSpPr>
      <p:grpSp>
        <p:nvGrpSpPr>
          <p:cNvPr id="164" name="Google Shape;164;p10"/>
          <p:cNvGrpSpPr/>
          <p:nvPr/>
        </p:nvGrpSpPr>
        <p:grpSpPr>
          <a:xfrm rot="10800000">
            <a:off x="-8" y="-2"/>
            <a:ext cx="2202830" cy="670795"/>
            <a:chOff x="5575242" y="4472723"/>
            <a:chExt cx="2202830" cy="670795"/>
          </a:xfrm>
        </p:grpSpPr>
        <p:sp>
          <p:nvSpPr>
            <p:cNvPr id="165" name="Google Shape;165;p10"/>
            <p:cNvSpPr/>
            <p:nvPr/>
          </p:nvSpPr>
          <p:spPr>
            <a:xfrm rot="10800000">
              <a:off x="5575242" y="4948334"/>
              <a:ext cx="394200" cy="1314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0"/>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0"/>
              <p:cNvSpPr/>
              <p:nvPr/>
            </p:nvSpPr>
            <p:spPr>
              <a:xfrm>
                <a:off x="4749366"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2" name="Google Shape;172;p10"/>
          <p:cNvGrpSpPr/>
          <p:nvPr/>
        </p:nvGrpSpPr>
        <p:grpSpPr>
          <a:xfrm>
            <a:off x="6946842" y="4472723"/>
            <a:ext cx="2202830" cy="670795"/>
            <a:chOff x="5575242" y="4472723"/>
            <a:chExt cx="2202830" cy="670795"/>
          </a:xfrm>
        </p:grpSpPr>
        <p:sp>
          <p:nvSpPr>
            <p:cNvPr id="173" name="Google Shape;173;p10"/>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0"/>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0"/>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0" name="Google Shape;180;p1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9pPr>
          </a:lstStyle>
          <a:p/>
        </p:txBody>
      </p:sp>
      <p:sp>
        <p:nvSpPr>
          <p:cNvPr id="7" name="Google Shape;7;p1"/>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noAutofit/>
          </a:bodyPr>
          <a:lstStyle>
            <a:lvl1pPr indent="-381000" lvl="0" marL="4572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indent="-381000" lvl="1" marL="9144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indent="-381000" lvl="2" marL="13716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indent="-381000" lvl="3" marL="18288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indent="-381000" lvl="4" marL="2286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indent="-381000" lvl="5" marL="27432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indent="-381000" lvl="6" marL="32004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indent="-381000" lvl="7" marL="36576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indent="-381000" lvl="8" marL="41148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p:txBody>
      </p:sp>
      <p:sp>
        <p:nvSpPr>
          <p:cNvPr id="8" name="Google Shape;8;p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lvl="0" algn="r">
              <a:buNone/>
              <a:defRPr b="1" sz="1200">
                <a:solidFill>
                  <a:schemeClr val="lt1"/>
                </a:solidFill>
                <a:latin typeface="Roboto Condensed"/>
                <a:ea typeface="Roboto Condensed"/>
                <a:cs typeface="Roboto Condensed"/>
                <a:sym typeface="Roboto Condensed"/>
              </a:defRPr>
            </a:lvl1pPr>
            <a:lvl2pPr lvl="1" algn="r">
              <a:buNone/>
              <a:defRPr b="1" sz="1200">
                <a:solidFill>
                  <a:schemeClr val="lt1"/>
                </a:solidFill>
                <a:latin typeface="Roboto Condensed"/>
                <a:ea typeface="Roboto Condensed"/>
                <a:cs typeface="Roboto Condensed"/>
                <a:sym typeface="Roboto Condensed"/>
              </a:defRPr>
            </a:lvl2pPr>
            <a:lvl3pPr lvl="2" algn="r">
              <a:buNone/>
              <a:defRPr b="1" sz="1200">
                <a:solidFill>
                  <a:schemeClr val="lt1"/>
                </a:solidFill>
                <a:latin typeface="Roboto Condensed"/>
                <a:ea typeface="Roboto Condensed"/>
                <a:cs typeface="Roboto Condensed"/>
                <a:sym typeface="Roboto Condensed"/>
              </a:defRPr>
            </a:lvl3pPr>
            <a:lvl4pPr lvl="3" algn="r">
              <a:buNone/>
              <a:defRPr b="1" sz="1200">
                <a:solidFill>
                  <a:schemeClr val="lt1"/>
                </a:solidFill>
                <a:latin typeface="Roboto Condensed"/>
                <a:ea typeface="Roboto Condensed"/>
                <a:cs typeface="Roboto Condensed"/>
                <a:sym typeface="Roboto Condensed"/>
              </a:defRPr>
            </a:lvl4pPr>
            <a:lvl5pPr lvl="4" algn="r">
              <a:buNone/>
              <a:defRPr b="1" sz="1200">
                <a:solidFill>
                  <a:schemeClr val="lt1"/>
                </a:solidFill>
                <a:latin typeface="Roboto Condensed"/>
                <a:ea typeface="Roboto Condensed"/>
                <a:cs typeface="Roboto Condensed"/>
                <a:sym typeface="Roboto Condensed"/>
              </a:defRPr>
            </a:lvl5pPr>
            <a:lvl6pPr lvl="5" algn="r">
              <a:buNone/>
              <a:defRPr b="1" sz="1200">
                <a:solidFill>
                  <a:schemeClr val="lt1"/>
                </a:solidFill>
                <a:latin typeface="Roboto Condensed"/>
                <a:ea typeface="Roboto Condensed"/>
                <a:cs typeface="Roboto Condensed"/>
                <a:sym typeface="Roboto Condensed"/>
              </a:defRPr>
            </a:lvl6pPr>
            <a:lvl7pPr lvl="6" algn="r">
              <a:buNone/>
              <a:defRPr b="1" sz="1200">
                <a:solidFill>
                  <a:schemeClr val="lt1"/>
                </a:solidFill>
                <a:latin typeface="Roboto Condensed"/>
                <a:ea typeface="Roboto Condensed"/>
                <a:cs typeface="Roboto Condensed"/>
                <a:sym typeface="Roboto Condensed"/>
              </a:defRPr>
            </a:lvl7pPr>
            <a:lvl8pPr lvl="7" algn="r">
              <a:buNone/>
              <a:defRPr b="1" sz="1200">
                <a:solidFill>
                  <a:schemeClr val="lt1"/>
                </a:solidFill>
                <a:latin typeface="Roboto Condensed"/>
                <a:ea typeface="Roboto Condensed"/>
                <a:cs typeface="Roboto Condensed"/>
                <a:sym typeface="Roboto Condensed"/>
              </a:defRPr>
            </a:lvl8pPr>
            <a:lvl9pPr lvl="8" algn="r">
              <a:buNone/>
              <a:defRPr b="1" sz="1200">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hyperlink" Target="https://ieeexplore.ieee.org/author/37086785049" TargetMode="External"/><Relationship Id="rId4" Type="http://schemas.openxmlformats.org/officeDocument/2006/relationships/hyperlink" Target="https://ieeexplore.ieee.org/author/37290961200" TargetMode="External"/><Relationship Id="rId5" Type="http://schemas.openxmlformats.org/officeDocument/2006/relationships/hyperlink" Target="https://ieeexplore.ieee.org/author/37890456500" TargetMode="External"/><Relationship Id="rId6" Type="http://schemas.openxmlformats.org/officeDocument/2006/relationships/hyperlink" Target="https://ieeexplore.ieee.org/author/37891531300" TargetMode="External"/><Relationship Id="rId7"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hyperlink" Target="https://ieeexplore.ieee.org/author/37086108315" TargetMode="External"/><Relationship Id="rId4" Type="http://schemas.openxmlformats.org/officeDocument/2006/relationships/hyperlink" Target="https://ieeexplore.ieee.org/author/37088192673" TargetMode="External"/><Relationship Id="rId5" Type="http://schemas.openxmlformats.org/officeDocument/2006/relationships/hyperlink" Target="https://ieeexplore.ieee.org/author/38547959300" TargetMode="External"/><Relationship Id="rId6"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hyperlink" Target="https://ieeexplore.ieee.org/author/37086919475" TargetMode="External"/><Relationship Id="rId4" Type="http://schemas.openxmlformats.org/officeDocument/2006/relationships/hyperlink" Target="https://ieeexplore.ieee.org/author/37086921751" TargetMode="External"/><Relationship Id="rId5" Type="http://schemas.openxmlformats.org/officeDocument/2006/relationships/hyperlink" Target="https://ieeexplore.ieee.org/author/37087322880" TargetMode="External"/><Relationship Id="rId6" Type="http://schemas.openxmlformats.org/officeDocument/2006/relationships/hyperlink" Target="https://ieeexplore.ieee.org/author/37087322880" TargetMode="External"/><Relationship Id="rId7"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hyperlink" Target="https://ieeexplore.ieee.org/author/37400492300" TargetMode="External"/><Relationship Id="rId4" Type="http://schemas.openxmlformats.org/officeDocument/2006/relationships/hyperlink" Target="https://ieeexplore.ieee.org/author/37088502842" TargetMode="External"/><Relationship Id="rId5" Type="http://schemas.openxmlformats.org/officeDocument/2006/relationships/hyperlink" Target="https://ieeexplore.ieee.org/author/37088503564" TargetMode="External"/><Relationship Id="rId6" Type="http://schemas.openxmlformats.org/officeDocument/2006/relationships/hyperlink" Target="https://ieeexplore.ieee.org/author/37405582500" TargetMode="External"/><Relationship Id="rId7" Type="http://schemas.openxmlformats.org/officeDocument/2006/relationships/hyperlink" Target="https://ieeexplore.ieee.org/author/37088500071" TargetMode="External"/><Relationship Id="rId8"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hyperlink" Target="https://ieeexplore.ieee.org/author/37600493700" TargetMode="External"/><Relationship Id="rId4" Type="http://schemas.openxmlformats.org/officeDocument/2006/relationships/hyperlink" Target="https://ieeexplore.ieee.org/author/37088773509" TargetMode="External"/><Relationship Id="rId5" Type="http://schemas.openxmlformats.org/officeDocument/2006/relationships/hyperlink" Target="https://ieeexplore.ieee.org/author/37087092807" TargetMode="External"/><Relationship Id="rId6"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 Id="rId3" Type="http://schemas.openxmlformats.org/officeDocument/2006/relationships/hyperlink" Target="http://drive.google.com/file/d/1rHpUxBHJcPWt06JJyxTUmzM0kDdl_MRM/view" TargetMode="External"/><Relationship Id="rId4" Type="http://schemas.openxmlformats.org/officeDocument/2006/relationships/image" Target="../media/image4.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 Id="rId3" Type="http://schemas.openxmlformats.org/officeDocument/2006/relationships/image" Target="../media/image18.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8.xml"/><Relationship Id="rId3" Type="http://schemas.openxmlformats.org/officeDocument/2006/relationships/image" Target="../media/image20.jp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9.xml"/><Relationship Id="rId3" Type="http://schemas.openxmlformats.org/officeDocument/2006/relationships/hyperlink" Target="http://drive.google.com/file/d/1OKB5l7BFYAJQiv_FiRwCn4guVUi0dqDw/view" TargetMode="External"/><Relationship Id="rId4" Type="http://schemas.openxmlformats.org/officeDocument/2006/relationships/image" Target="../media/image1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0.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1.xml"/><Relationship Id="rId3"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2.xml"/><Relationship Id="rId3"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3.xml"/><Relationship Id="rId3"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5.xml"/><Relationship Id="rId3" Type="http://schemas.openxmlformats.org/officeDocument/2006/relationships/image" Target="../media/image3.png"/><Relationship Id="rId4" Type="http://schemas.openxmlformats.org/officeDocument/2006/relationships/image" Target="../media/image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6.xml"/><Relationship Id="rId3"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7.xml"/><Relationship Id="rId3" Type="http://schemas.openxmlformats.org/officeDocument/2006/relationships/image" Target="../media/image1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8.xml"/><Relationship Id="rId3" Type="http://schemas.openxmlformats.org/officeDocument/2006/relationships/image" Target="../media/image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9.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0.xml"/><Relationship Id="rId3" Type="http://schemas.openxmlformats.org/officeDocument/2006/relationships/image" Target="../media/image1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1.xml"/><Relationship Id="rId3" Type="http://schemas.openxmlformats.org/officeDocument/2006/relationships/image" Target="../media/image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2.xml"/><Relationship Id="rId3"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3.xml"/><Relationship Id="rId3"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4.xml"/><Relationship Id="rId3" Type="http://schemas.openxmlformats.org/officeDocument/2006/relationships/image" Target="../media/image1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5.xml"/><Relationship Id="rId3" Type="http://schemas.openxmlformats.org/officeDocument/2006/relationships/image" Target="../media/image1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6.xml"/><Relationship Id="rId3" Type="http://schemas.openxmlformats.org/officeDocument/2006/relationships/image" Target="../media/image3.png"/><Relationship Id="rId4" Type="http://schemas.openxmlformats.org/officeDocument/2006/relationships/image" Target="../media/image1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7.xml"/><Relationship Id="rId3" Type="http://schemas.openxmlformats.org/officeDocument/2006/relationships/image" Target="../media/image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8.xml"/><Relationship Id="rId3" Type="http://schemas.openxmlformats.org/officeDocument/2006/relationships/image" Target="../media/image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9.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0.xml"/><Relationship Id="rId3" Type="http://schemas.openxmlformats.org/officeDocument/2006/relationships/image" Target="../media/image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2.xml"/><Relationship Id="rId3" Type="http://schemas.openxmlformats.org/officeDocument/2006/relationships/image" Target="../media/image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3.xml"/><Relationship Id="rId3" Type="http://schemas.openxmlformats.org/officeDocument/2006/relationships/hyperlink" Target="http://drive.google.com/file/d/1Hn3WAXL3H6G2bBw4t1HsGYIvy_s2fcAZ/view" TargetMode="External"/><Relationship Id="rId4" Type="http://schemas.openxmlformats.org/officeDocument/2006/relationships/image" Target="../media/image5.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5.xml"/><Relationship Id="rId3" Type="http://schemas.openxmlformats.org/officeDocument/2006/relationships/image" Target="../media/image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7.xml"/><Relationship Id="rId3" Type="http://schemas.openxmlformats.org/officeDocument/2006/relationships/image" Target="../media/image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9.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1.xml"/><Relationship Id="rId3" Type="http://schemas.openxmlformats.org/officeDocument/2006/relationships/image" Target="../media/image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3.xml"/><Relationship Id="rId3" Type="http://schemas.openxmlformats.org/officeDocument/2006/relationships/hyperlink" Target="https://ieeexplore.ieee.org/author/37086919475" TargetMode="External"/><Relationship Id="rId4" Type="http://schemas.openxmlformats.org/officeDocument/2006/relationships/hyperlink" Target="https://ieeexplore.ieee.org/author/37086921751" TargetMode="External"/><Relationship Id="rId5" Type="http://schemas.openxmlformats.org/officeDocument/2006/relationships/hyperlink" Target="https://ieeexplore.ieee.org/author/37087322880" TargetMode="External"/><Relationship Id="rId6" Type="http://schemas.openxmlformats.org/officeDocument/2006/relationships/hyperlink" Target="https://ieeexplore.ieee.org/xpl/conhome/9311274/proceeding" TargetMode="External"/><Relationship Id="rId7" Type="http://schemas.openxmlformats.org/officeDocument/2006/relationships/image" Target="../media/image3.png"/></Relationships>
</file>

<file path=ppt/slides/_rels/slide74.xml.rels><?xml version="1.0" encoding="UTF-8" standalone="yes"?><Relationships xmlns="http://schemas.openxmlformats.org/package/2006/relationships"><Relationship Id="rId11" Type="http://schemas.openxmlformats.org/officeDocument/2006/relationships/hyperlink" Target="https://ieeexplore.ieee.org/author/37087092807" TargetMode="External"/><Relationship Id="rId10" Type="http://schemas.openxmlformats.org/officeDocument/2006/relationships/hyperlink" Target="https://ieeexplore.ieee.org/author/37088773509" TargetMode="External"/><Relationship Id="rId13" Type="http://schemas.openxmlformats.org/officeDocument/2006/relationships/hyperlink" Target="https://ieeexplore.ieee.org/xpl/conhome/9417810/proceeding" TargetMode="External"/><Relationship Id="rId12" Type="http://schemas.openxmlformats.org/officeDocument/2006/relationships/hyperlink" Target="https://ieeexplore.ieee.org/xpl/conhome/9363696/proceeding" TargetMode="External"/><Relationship Id="rId1" Type="http://schemas.openxmlformats.org/officeDocument/2006/relationships/slideLayout" Target="../slideLayouts/slideLayout10.xml"/><Relationship Id="rId2" Type="http://schemas.openxmlformats.org/officeDocument/2006/relationships/notesSlide" Target="../notesSlides/notesSlide74.xml"/><Relationship Id="rId3" Type="http://schemas.openxmlformats.org/officeDocument/2006/relationships/hyperlink" Target="https://ieeexplore.ieee.org/author/37400492300" TargetMode="External"/><Relationship Id="rId4" Type="http://schemas.openxmlformats.org/officeDocument/2006/relationships/hyperlink" Target="https://ieeexplore.ieee.org/author/37088502842" TargetMode="External"/><Relationship Id="rId9" Type="http://schemas.openxmlformats.org/officeDocument/2006/relationships/hyperlink" Target="https://ieeexplore.ieee.org/author/37600493700" TargetMode="External"/><Relationship Id="rId15" Type="http://schemas.openxmlformats.org/officeDocument/2006/relationships/hyperlink" Target="https://ieeexplore.ieee.org/author/37086921751" TargetMode="External"/><Relationship Id="rId14" Type="http://schemas.openxmlformats.org/officeDocument/2006/relationships/hyperlink" Target="https://ieeexplore.ieee.org/author/37086919475" TargetMode="External"/><Relationship Id="rId17" Type="http://schemas.openxmlformats.org/officeDocument/2006/relationships/hyperlink" Target="https://ieeexplore.ieee.org/xpl/conhome/9163589/proceeding" TargetMode="External"/><Relationship Id="rId16" Type="http://schemas.openxmlformats.org/officeDocument/2006/relationships/hyperlink" Target="https://ieeexplore.ieee.org/author/37087322880" TargetMode="External"/><Relationship Id="rId5" Type="http://schemas.openxmlformats.org/officeDocument/2006/relationships/hyperlink" Target="https://ieeexplore.ieee.org/author/37088503564" TargetMode="External"/><Relationship Id="rId6" Type="http://schemas.openxmlformats.org/officeDocument/2006/relationships/hyperlink" Target="https://ieeexplore.ieee.org/author/37405582500" TargetMode="External"/><Relationship Id="rId18" Type="http://schemas.openxmlformats.org/officeDocument/2006/relationships/image" Target="../media/image3.png"/><Relationship Id="rId7" Type="http://schemas.openxmlformats.org/officeDocument/2006/relationships/hyperlink" Target="https://ieeexplore.ieee.org/author/37088500071" TargetMode="External"/><Relationship Id="rId8" Type="http://schemas.openxmlformats.org/officeDocument/2006/relationships/hyperlink" Target="https://ieeexplore.ieee.org/xpl/RecentIssue.jsp?punumber=6287639" TargetMode="External"/></Relationships>
</file>

<file path=ppt/slides/_rels/slide75.xml.rels><?xml version="1.0" encoding="UTF-8" standalone="yes"?><Relationships xmlns="http://schemas.openxmlformats.org/package/2006/relationships"><Relationship Id="rId11" Type="http://schemas.openxmlformats.org/officeDocument/2006/relationships/hyperlink" Target="https://ieeexplore.ieee.org/xpl/conhome/9338449/proceeding" TargetMode="External"/><Relationship Id="rId10" Type="http://schemas.openxmlformats.org/officeDocument/2006/relationships/hyperlink" Target="https://ieeexplore.ieee.org/author/37088689659" TargetMode="External"/><Relationship Id="rId13" Type="http://schemas.openxmlformats.org/officeDocument/2006/relationships/hyperlink" Target="https://ieeexplore.ieee.org/author/37086461566" TargetMode="External"/><Relationship Id="rId12" Type="http://schemas.openxmlformats.org/officeDocument/2006/relationships/hyperlink" Target="https://ieeexplore.ieee.org/author/37086615444" TargetMode="External"/><Relationship Id="rId1" Type="http://schemas.openxmlformats.org/officeDocument/2006/relationships/slideLayout" Target="../slideLayouts/slideLayout10.xml"/><Relationship Id="rId2" Type="http://schemas.openxmlformats.org/officeDocument/2006/relationships/notesSlide" Target="../notesSlides/notesSlide75.xml"/><Relationship Id="rId3" Type="http://schemas.openxmlformats.org/officeDocument/2006/relationships/hyperlink" Target="https://ieeexplore.ieee.org/author/37086919475" TargetMode="External"/><Relationship Id="rId4" Type="http://schemas.openxmlformats.org/officeDocument/2006/relationships/hyperlink" Target="https://ieeexplore.ieee.org/author/37086921751" TargetMode="External"/><Relationship Id="rId9" Type="http://schemas.openxmlformats.org/officeDocument/2006/relationships/hyperlink" Target="https://ieeexplore.ieee.org/author/37088689917" TargetMode="External"/><Relationship Id="rId15" Type="http://schemas.openxmlformats.org/officeDocument/2006/relationships/hyperlink" Target="https://ieeexplore.ieee.org/author/37085438047" TargetMode="External"/><Relationship Id="rId14" Type="http://schemas.openxmlformats.org/officeDocument/2006/relationships/hyperlink" Target="https://ieeexplore.ieee.org/author/37085616182" TargetMode="External"/><Relationship Id="rId17" Type="http://schemas.openxmlformats.org/officeDocument/2006/relationships/hyperlink" Target="https://ieeexplore.ieee.org/xpl/conhome/8605812/proceeding" TargetMode="External"/><Relationship Id="rId16" Type="http://schemas.openxmlformats.org/officeDocument/2006/relationships/hyperlink" Target="https://ieeexplore.ieee.org/author/37086344676" TargetMode="External"/><Relationship Id="rId5" Type="http://schemas.openxmlformats.org/officeDocument/2006/relationships/hyperlink" Target="https://ieeexplore.ieee.org/author/37087322880" TargetMode="External"/><Relationship Id="rId19" Type="http://schemas.openxmlformats.org/officeDocument/2006/relationships/hyperlink" Target="https://ieeexplore.ieee.org/xpl/conhome/8605812/proceeding" TargetMode="External"/><Relationship Id="rId6" Type="http://schemas.openxmlformats.org/officeDocument/2006/relationships/hyperlink" Target="https://ieeexplore.ieee.org/xpl/conhome/9244276/proceeding" TargetMode="External"/><Relationship Id="rId18" Type="http://schemas.openxmlformats.org/officeDocument/2006/relationships/hyperlink" Target="https://ieeexplore.ieee.org/xpl/conhome/8605812/proceeding" TargetMode="External"/><Relationship Id="rId7" Type="http://schemas.openxmlformats.org/officeDocument/2006/relationships/hyperlink" Target="https://ieeexplore.ieee.org/author/37088689837" TargetMode="External"/><Relationship Id="rId8" Type="http://schemas.openxmlformats.org/officeDocument/2006/relationships/hyperlink" Target="https://ieeexplore.ieee.org/author/37088687144"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6.xml"/><Relationship Id="rId3" Type="http://schemas.openxmlformats.org/officeDocument/2006/relationships/hyperlink" Target="https://www.quartix.com/blog/vehicle-tracking-driver-scores/" TargetMode="External"/><Relationship Id="rId4" Type="http://schemas.openxmlformats.org/officeDocument/2006/relationships/hyperlink" Target="https://owners.hyundaiusa.com/us/en/resources/blue-link/what-is-a-hyundai-driving-score.html"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2"/>
          <p:cNvSpPr txBox="1"/>
          <p:nvPr>
            <p:ph type="ctrTitle"/>
          </p:nvPr>
        </p:nvSpPr>
        <p:spPr>
          <a:xfrm>
            <a:off x="489875" y="1090800"/>
            <a:ext cx="5367900" cy="296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latin typeface="Arial"/>
                <a:ea typeface="Arial"/>
                <a:cs typeface="Arial"/>
                <a:sym typeface="Arial"/>
              </a:rPr>
              <a:t>VEHICLE INSURANCE </a:t>
            </a:r>
            <a:r>
              <a:rPr lang="en" sz="3600">
                <a:latin typeface="Arial"/>
                <a:ea typeface="Arial"/>
                <a:cs typeface="Arial"/>
                <a:sym typeface="Arial"/>
              </a:rPr>
              <a:t>BASED ON DRIVING SCORE</a:t>
            </a:r>
            <a:endParaRPr/>
          </a:p>
        </p:txBody>
      </p:sp>
      <p:pic>
        <p:nvPicPr>
          <p:cNvPr id="190" name="Google Shape;190;p12"/>
          <p:cNvPicPr preferRelativeResize="0"/>
          <p:nvPr/>
        </p:nvPicPr>
        <p:blipFill>
          <a:blip r:embed="rId3">
            <a:alphaModFix/>
          </a:blip>
          <a:stretch>
            <a:fillRect/>
          </a:stretch>
        </p:blipFill>
        <p:spPr>
          <a:xfrm>
            <a:off x="5882625" y="4232250"/>
            <a:ext cx="3261375" cy="435375"/>
          </a:xfrm>
          <a:prstGeom prst="rect">
            <a:avLst/>
          </a:prstGeom>
          <a:noFill/>
          <a:ln>
            <a:noFill/>
          </a:ln>
        </p:spPr>
      </p:pic>
      <p:sp>
        <p:nvSpPr>
          <p:cNvPr id="191" name="Google Shape;191;p12"/>
          <p:cNvSpPr txBox="1"/>
          <p:nvPr/>
        </p:nvSpPr>
        <p:spPr>
          <a:xfrm>
            <a:off x="6216750" y="3918375"/>
            <a:ext cx="2886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Condensed"/>
                <a:ea typeface="Roboto Condensed"/>
                <a:cs typeface="Roboto Condensed"/>
                <a:sym typeface="Roboto Condensed"/>
              </a:rPr>
              <a:t>AARIF HUSSAIN -TOC19CS001</a:t>
            </a:r>
            <a:endParaRPr b="1">
              <a:latin typeface="Roboto Condensed"/>
              <a:ea typeface="Roboto Condensed"/>
              <a:cs typeface="Roboto Condensed"/>
              <a:sym typeface="Roboto Condensed"/>
            </a:endParaRPr>
          </a:p>
          <a:p>
            <a:pPr indent="0" lvl="0" marL="0" rtl="0" algn="l">
              <a:spcBef>
                <a:spcPts val="0"/>
              </a:spcBef>
              <a:spcAft>
                <a:spcPts val="0"/>
              </a:spcAft>
              <a:buNone/>
            </a:pPr>
            <a:r>
              <a:rPr b="1" lang="en">
                <a:latin typeface="Roboto Condensed"/>
                <a:ea typeface="Roboto Condensed"/>
                <a:cs typeface="Roboto Condensed"/>
                <a:sym typeface="Roboto Condensed"/>
              </a:rPr>
              <a:t>ASHLIN ROBERT -TOC19CS022</a:t>
            </a:r>
            <a:endParaRPr b="1">
              <a:latin typeface="Roboto Condensed"/>
              <a:ea typeface="Roboto Condensed"/>
              <a:cs typeface="Roboto Condensed"/>
              <a:sym typeface="Roboto Condensed"/>
            </a:endParaRPr>
          </a:p>
          <a:p>
            <a:pPr indent="0" lvl="0" marL="0" rtl="0" algn="l">
              <a:spcBef>
                <a:spcPts val="0"/>
              </a:spcBef>
              <a:spcAft>
                <a:spcPts val="0"/>
              </a:spcAft>
              <a:buNone/>
            </a:pPr>
            <a:r>
              <a:rPr b="1" lang="en">
                <a:latin typeface="Roboto Condensed"/>
                <a:ea typeface="Roboto Condensed"/>
                <a:cs typeface="Roboto Condensed"/>
                <a:sym typeface="Roboto Condensed"/>
              </a:rPr>
              <a:t>EVA PETAL PRADEEP</a:t>
            </a:r>
            <a:r>
              <a:rPr b="1" lang="en">
                <a:latin typeface="Roboto Condensed"/>
                <a:ea typeface="Roboto Condensed"/>
                <a:cs typeface="Roboto Condensed"/>
                <a:sym typeface="Roboto Condensed"/>
              </a:rPr>
              <a:t> -TOC19CS0</a:t>
            </a:r>
            <a:r>
              <a:rPr b="1" lang="en">
                <a:latin typeface="Roboto Condensed"/>
                <a:ea typeface="Roboto Condensed"/>
                <a:cs typeface="Roboto Condensed"/>
                <a:sym typeface="Roboto Condensed"/>
              </a:rPr>
              <a:t>24</a:t>
            </a:r>
            <a:endParaRPr b="1">
              <a:latin typeface="Roboto Condensed"/>
              <a:ea typeface="Roboto Condensed"/>
              <a:cs typeface="Roboto Condensed"/>
              <a:sym typeface="Roboto Condensed"/>
            </a:endParaRPr>
          </a:p>
          <a:p>
            <a:pPr indent="0" lvl="0" marL="0" rtl="0" algn="l">
              <a:spcBef>
                <a:spcPts val="0"/>
              </a:spcBef>
              <a:spcAft>
                <a:spcPts val="0"/>
              </a:spcAft>
              <a:buNone/>
            </a:pPr>
            <a:r>
              <a:rPr b="1" lang="en">
                <a:latin typeface="Roboto Condensed"/>
                <a:ea typeface="Roboto Condensed"/>
                <a:cs typeface="Roboto Condensed"/>
                <a:sym typeface="Roboto Condensed"/>
              </a:rPr>
              <a:t>KIRAN R -TOC19CS035</a:t>
            </a:r>
            <a:endParaRPr b="1">
              <a:latin typeface="Roboto Condensed"/>
              <a:ea typeface="Roboto Condensed"/>
              <a:cs typeface="Roboto Condensed"/>
              <a:sym typeface="Roboto Condensed"/>
            </a:endParaRPr>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sp>
        <p:nvSpPr>
          <p:cNvPr id="192" name="Google Shape;192;p12"/>
          <p:cNvSpPr txBox="1"/>
          <p:nvPr/>
        </p:nvSpPr>
        <p:spPr>
          <a:xfrm>
            <a:off x="489875" y="3796400"/>
            <a:ext cx="2816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latin typeface="Roboto Condensed"/>
              <a:ea typeface="Roboto Condensed"/>
              <a:cs typeface="Roboto Condensed"/>
              <a:sym typeface="Roboto Condensed"/>
            </a:endParaRPr>
          </a:p>
          <a:p>
            <a:pPr indent="0" lvl="0" marL="0" rtl="0" algn="l">
              <a:spcBef>
                <a:spcPts val="0"/>
              </a:spcBef>
              <a:spcAft>
                <a:spcPts val="0"/>
              </a:spcAft>
              <a:buNone/>
            </a:pPr>
            <a:r>
              <a:rPr b="1" lang="en">
                <a:latin typeface="Roboto Condensed"/>
                <a:ea typeface="Roboto Condensed"/>
                <a:cs typeface="Roboto Condensed"/>
                <a:sym typeface="Roboto Condensed"/>
              </a:rPr>
              <a:t>PROJECT GUIDE:</a:t>
            </a:r>
            <a:endParaRPr b="1">
              <a:latin typeface="Roboto Condensed"/>
              <a:ea typeface="Roboto Condensed"/>
              <a:cs typeface="Roboto Condensed"/>
              <a:sym typeface="Roboto Condensed"/>
            </a:endParaRPr>
          </a:p>
          <a:p>
            <a:pPr indent="0" lvl="0" marL="0" rtl="0" algn="l">
              <a:spcBef>
                <a:spcPts val="0"/>
              </a:spcBef>
              <a:spcAft>
                <a:spcPts val="0"/>
              </a:spcAft>
              <a:buNone/>
            </a:pPr>
            <a:r>
              <a:rPr b="1" lang="en">
                <a:latin typeface="Roboto Condensed"/>
                <a:ea typeface="Roboto Condensed"/>
                <a:cs typeface="Roboto Condensed"/>
                <a:sym typeface="Roboto Condensed"/>
              </a:rPr>
              <a:t>Asst. Prof Rinu Rose George</a:t>
            </a:r>
            <a:endParaRPr b="1">
              <a:latin typeface="Roboto Condensed"/>
              <a:ea typeface="Roboto Condensed"/>
              <a:cs typeface="Roboto Condensed"/>
              <a:sym typeface="Roboto Condensed"/>
            </a:endParaRPr>
          </a:p>
          <a:p>
            <a:pPr indent="0" lvl="0" marL="0" rtl="0" algn="l">
              <a:spcBef>
                <a:spcPts val="0"/>
              </a:spcBef>
              <a:spcAft>
                <a:spcPts val="0"/>
              </a:spcAft>
              <a:buNone/>
            </a:pPr>
            <a:r>
              <a:rPr b="1" lang="en">
                <a:latin typeface="Roboto Condensed"/>
                <a:ea typeface="Roboto Condensed"/>
                <a:cs typeface="Roboto Condensed"/>
                <a:sym typeface="Roboto Condensed"/>
              </a:rPr>
              <a:t>CO-GUIDE:</a:t>
            </a:r>
            <a:endParaRPr b="1">
              <a:latin typeface="Roboto Condensed"/>
              <a:ea typeface="Roboto Condensed"/>
              <a:cs typeface="Roboto Condensed"/>
              <a:sym typeface="Roboto Condensed"/>
            </a:endParaRPr>
          </a:p>
          <a:p>
            <a:pPr indent="0" lvl="0" marL="0" rtl="0" algn="l">
              <a:spcBef>
                <a:spcPts val="0"/>
              </a:spcBef>
              <a:spcAft>
                <a:spcPts val="0"/>
              </a:spcAft>
              <a:buNone/>
            </a:pPr>
            <a:r>
              <a:rPr b="1" lang="en">
                <a:latin typeface="Roboto Condensed"/>
                <a:ea typeface="Roboto Condensed"/>
                <a:cs typeface="Roboto Condensed"/>
                <a:sym typeface="Roboto Condensed"/>
              </a:rPr>
              <a:t>Asst. Prof Abin Oommen Philip</a:t>
            </a:r>
            <a:endParaRPr b="1">
              <a:latin typeface="Roboto Condensed"/>
              <a:ea typeface="Roboto Condensed"/>
              <a:cs typeface="Roboto Condensed"/>
              <a:sym typeface="Roboto Condensed"/>
            </a:endParaRPr>
          </a:p>
          <a:p>
            <a:pPr indent="0" lvl="0" marL="0" rtl="0" algn="l">
              <a:spcBef>
                <a:spcPts val="0"/>
              </a:spcBef>
              <a:spcAft>
                <a:spcPts val="0"/>
              </a:spcAft>
              <a:buNone/>
            </a:pPr>
            <a:r>
              <a:t/>
            </a:r>
            <a:endParaRPr b="1">
              <a:latin typeface="Roboto Condensed"/>
              <a:ea typeface="Roboto Condensed"/>
              <a:cs typeface="Roboto Condensed"/>
              <a:sym typeface="Roboto Condensed"/>
            </a:endParaRPr>
          </a:p>
          <a:p>
            <a:pPr indent="0" lvl="0" marL="0" rtl="0" algn="l">
              <a:spcBef>
                <a:spcPts val="0"/>
              </a:spcBef>
              <a:spcAft>
                <a:spcPts val="0"/>
              </a:spcAft>
              <a:buNone/>
            </a:pPr>
            <a:r>
              <a:t/>
            </a:r>
            <a:endParaRPr b="1">
              <a:latin typeface="Roboto Condensed"/>
              <a:ea typeface="Roboto Condensed"/>
              <a:cs typeface="Roboto Condensed"/>
              <a:sym typeface="Roboto Condensed"/>
            </a:endParaRPr>
          </a:p>
        </p:txBody>
      </p:sp>
      <p:sp>
        <p:nvSpPr>
          <p:cNvPr id="193" name="Google Shape;193;p12"/>
          <p:cNvSpPr txBox="1"/>
          <p:nvPr/>
        </p:nvSpPr>
        <p:spPr>
          <a:xfrm>
            <a:off x="7316100" y="0"/>
            <a:ext cx="182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GROUP 7</a:t>
            </a:r>
            <a:endParaRPr b="1">
              <a:latin typeface="Times New Roman"/>
              <a:ea typeface="Times New Roman"/>
              <a:cs typeface="Times New Roman"/>
              <a:sym typeface="Times New Roman"/>
            </a:endParaRPr>
          </a:p>
        </p:txBody>
      </p:sp>
      <p:sp>
        <p:nvSpPr>
          <p:cNvPr id="194" name="Google Shape;194;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1"/>
          <p:cNvSpPr txBox="1"/>
          <p:nvPr>
            <p:ph type="ctrTitle"/>
          </p:nvPr>
        </p:nvSpPr>
        <p:spPr>
          <a:xfrm>
            <a:off x="685800" y="1090750"/>
            <a:ext cx="5367900" cy="296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LITERATURE SURVEY</a:t>
            </a:r>
            <a:r>
              <a:rPr lang="en"/>
              <a:t> </a:t>
            </a:r>
            <a:endParaRPr/>
          </a:p>
        </p:txBody>
      </p:sp>
      <p:sp>
        <p:nvSpPr>
          <p:cNvPr id="263" name="Google Shape;263;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269" name="Google Shape;269;p22"/>
          <p:cNvSpPr txBox="1"/>
          <p:nvPr/>
        </p:nvSpPr>
        <p:spPr>
          <a:xfrm>
            <a:off x="311700" y="961875"/>
            <a:ext cx="8619600" cy="3792900"/>
          </a:xfrm>
          <a:prstGeom prst="rect">
            <a:avLst/>
          </a:prstGeom>
          <a:noFill/>
          <a:ln>
            <a:noFill/>
          </a:ln>
        </p:spPr>
        <p:txBody>
          <a:bodyPr anchorCtr="0" anchor="t" bIns="91425" lIns="91425" spcFirstLastPara="1" rIns="91425" wrap="square" tIns="91425">
            <a:spAutoFit/>
          </a:bodyPr>
          <a:lstStyle/>
          <a:p>
            <a:pPr indent="-1372235" lvl="0" marL="1372235" rtl="0" algn="ctr">
              <a:spcBef>
                <a:spcPts val="1400"/>
              </a:spcBef>
              <a:spcAft>
                <a:spcPts val="0"/>
              </a:spcAft>
              <a:buNone/>
            </a:pPr>
            <a:r>
              <a:rPr b="1" lang="en" sz="2200">
                <a:latin typeface="Times New Roman"/>
                <a:ea typeface="Times New Roman"/>
                <a:cs typeface="Times New Roman"/>
                <a:sym typeface="Times New Roman"/>
              </a:rPr>
              <a:t>  SURVEY 1</a:t>
            </a:r>
            <a:endParaRPr b="1" sz="2800">
              <a:latin typeface="Times New Roman"/>
              <a:ea typeface="Times New Roman"/>
              <a:cs typeface="Times New Roman"/>
              <a:sym typeface="Times New Roman"/>
            </a:endParaRPr>
          </a:p>
          <a:p>
            <a:pPr indent="0" lvl="0" marL="0" rtl="0" algn="ctr">
              <a:spcBef>
                <a:spcPts val="1400"/>
              </a:spcBef>
              <a:spcAft>
                <a:spcPts val="0"/>
              </a:spcAft>
              <a:buNone/>
            </a:pPr>
            <a:r>
              <a:rPr b="1" lang="en" sz="2444">
                <a:latin typeface="Times New Roman"/>
                <a:ea typeface="Times New Roman"/>
                <a:cs typeface="Times New Roman"/>
                <a:sym typeface="Times New Roman"/>
              </a:rPr>
              <a:t>IMPLEMENTATION OF OBD-II VEHICLE DIAGNOSIS</a:t>
            </a:r>
            <a:r>
              <a:rPr b="1" lang="en" sz="2300">
                <a:solidFill>
                  <a:srgbClr val="333333"/>
                </a:solidFill>
                <a:highlight>
                  <a:srgbClr val="FFFFFF"/>
                </a:highlight>
              </a:rPr>
              <a:t> </a:t>
            </a:r>
            <a:r>
              <a:rPr b="1" lang="en" sz="2300">
                <a:solidFill>
                  <a:srgbClr val="333333"/>
                </a:solidFill>
                <a:highlight>
                  <a:srgbClr val="FFFFFF"/>
                </a:highlight>
                <a:latin typeface="Times New Roman"/>
                <a:ea typeface="Times New Roman"/>
                <a:cs typeface="Times New Roman"/>
                <a:sym typeface="Times New Roman"/>
              </a:rPr>
              <a:t>SYSTEM INTEGRATED WITH CLOUD COMPUTATION TECHNOLOGY</a:t>
            </a:r>
            <a:endParaRPr b="1" sz="2300">
              <a:solidFill>
                <a:srgbClr val="333333"/>
              </a:solidFill>
              <a:highlight>
                <a:srgbClr val="FFFFFF"/>
              </a:highlight>
              <a:latin typeface="Times New Roman"/>
              <a:ea typeface="Times New Roman"/>
              <a:cs typeface="Times New Roman"/>
              <a:sym typeface="Times New Roman"/>
            </a:endParaRPr>
          </a:p>
          <a:p>
            <a:pPr indent="0" lvl="0" marL="0" rtl="0" algn="ctr">
              <a:spcBef>
                <a:spcPts val="0"/>
              </a:spcBef>
              <a:spcAft>
                <a:spcPts val="0"/>
              </a:spcAft>
              <a:buNone/>
            </a:pPr>
            <a:r>
              <a:rPr b="1" lang="en" sz="2444">
                <a:latin typeface="Times New Roman"/>
                <a:ea typeface="Times New Roman"/>
                <a:cs typeface="Times New Roman"/>
                <a:sym typeface="Times New Roman"/>
              </a:rPr>
              <a:t>                  </a:t>
            </a:r>
            <a:endParaRPr b="1" sz="2444">
              <a:latin typeface="Times New Roman"/>
              <a:ea typeface="Times New Roman"/>
              <a:cs typeface="Times New Roman"/>
              <a:sym typeface="Times New Roman"/>
            </a:endParaRPr>
          </a:p>
          <a:p>
            <a:pPr indent="0" lvl="0" marL="0" rtl="0" algn="ctr">
              <a:spcBef>
                <a:spcPts val="1200"/>
              </a:spcBef>
              <a:spcAft>
                <a:spcPts val="0"/>
              </a:spcAft>
              <a:buNone/>
            </a:pPr>
            <a:r>
              <a:rPr b="1" lang="en" sz="1533">
                <a:uFill>
                  <a:noFill/>
                </a:uFill>
                <a:latin typeface="Times New Roman"/>
                <a:ea typeface="Times New Roman"/>
                <a:cs typeface="Times New Roman"/>
                <a:sym typeface="Times New Roman"/>
                <a:hlinkClick r:id="rId3"/>
              </a:rPr>
              <a:t>Jheng-Syu Jhou</a:t>
            </a:r>
            <a:r>
              <a:rPr b="1" lang="en" sz="1533">
                <a:latin typeface="Times New Roman"/>
                <a:ea typeface="Times New Roman"/>
                <a:cs typeface="Times New Roman"/>
                <a:sym typeface="Times New Roman"/>
              </a:rPr>
              <a:t>; </a:t>
            </a:r>
            <a:r>
              <a:rPr b="1" lang="en" sz="1533">
                <a:uFill>
                  <a:noFill/>
                </a:uFill>
                <a:latin typeface="Times New Roman"/>
                <a:ea typeface="Times New Roman"/>
                <a:cs typeface="Times New Roman"/>
                <a:sym typeface="Times New Roman"/>
                <a:hlinkClick r:id="rId4"/>
              </a:rPr>
              <a:t>Shi-Huang Chen</a:t>
            </a:r>
            <a:r>
              <a:rPr b="1" lang="en" sz="1533">
                <a:latin typeface="Times New Roman"/>
                <a:ea typeface="Times New Roman"/>
                <a:cs typeface="Times New Roman"/>
                <a:sym typeface="Times New Roman"/>
              </a:rPr>
              <a:t>; </a:t>
            </a:r>
            <a:r>
              <a:rPr b="1" lang="en" sz="1533">
                <a:uFill>
                  <a:noFill/>
                </a:uFill>
                <a:latin typeface="Times New Roman"/>
                <a:ea typeface="Times New Roman"/>
                <a:cs typeface="Times New Roman"/>
                <a:sym typeface="Times New Roman"/>
                <a:hlinkClick r:id="rId5"/>
              </a:rPr>
              <a:t>Wu-Der Tsay</a:t>
            </a:r>
            <a:r>
              <a:rPr b="1" lang="en" sz="1533">
                <a:latin typeface="Times New Roman"/>
                <a:ea typeface="Times New Roman"/>
                <a:cs typeface="Times New Roman"/>
                <a:sym typeface="Times New Roman"/>
              </a:rPr>
              <a:t> Kaohsiung, Taiwan; </a:t>
            </a:r>
            <a:r>
              <a:rPr b="1" lang="en" sz="1533">
                <a:uFill>
                  <a:noFill/>
                </a:uFill>
                <a:latin typeface="Times New Roman"/>
                <a:ea typeface="Times New Roman"/>
                <a:cs typeface="Times New Roman"/>
                <a:sym typeface="Times New Roman"/>
                <a:hlinkClick r:id="rId6"/>
              </a:rPr>
              <a:t>Mei-Chiao Lai</a:t>
            </a:r>
            <a:endParaRPr b="1" sz="3133"/>
          </a:p>
          <a:p>
            <a:pPr indent="0" lvl="0" marL="0" rtl="0" algn="l">
              <a:spcBef>
                <a:spcPts val="1200"/>
              </a:spcBef>
              <a:spcAft>
                <a:spcPts val="0"/>
              </a:spcAft>
              <a:buNone/>
            </a:pPr>
            <a:r>
              <a:t/>
            </a:r>
            <a:endParaRPr>
              <a:latin typeface="Roboto Condensed Light"/>
              <a:ea typeface="Roboto Condensed Light"/>
              <a:cs typeface="Roboto Condensed Light"/>
              <a:sym typeface="Roboto Condensed Light"/>
            </a:endParaRPr>
          </a:p>
          <a:p>
            <a:pPr indent="0" lvl="0" marL="0" rtl="0" algn="ctr">
              <a:spcBef>
                <a:spcPts val="0"/>
              </a:spcBef>
              <a:spcAft>
                <a:spcPts val="0"/>
              </a:spcAft>
              <a:buNone/>
            </a:pPr>
            <a:r>
              <a:rPr b="1" lang="en" sz="1800">
                <a:latin typeface="Times New Roman"/>
                <a:ea typeface="Times New Roman"/>
                <a:cs typeface="Times New Roman"/>
                <a:sym typeface="Times New Roman"/>
              </a:rPr>
              <a:t>Publisher: IEEE</a:t>
            </a:r>
            <a:endParaRPr b="1" sz="1800">
              <a:latin typeface="Times New Roman"/>
              <a:ea typeface="Times New Roman"/>
              <a:cs typeface="Times New Roman"/>
              <a:sym typeface="Times New Roman"/>
            </a:endParaRPr>
          </a:p>
          <a:p>
            <a:pPr indent="0" lvl="0" marL="0" rtl="0" algn="ctr">
              <a:lnSpc>
                <a:spcPct val="90000"/>
              </a:lnSpc>
              <a:spcBef>
                <a:spcPts val="1000"/>
              </a:spcBef>
              <a:spcAft>
                <a:spcPts val="0"/>
              </a:spcAft>
              <a:buClr>
                <a:srgbClr val="000000"/>
              </a:buClr>
              <a:buSzPts val="3400"/>
              <a:buFont typeface="Arial"/>
              <a:buNone/>
            </a:pPr>
            <a:r>
              <a:rPr b="1" lang="en" sz="1800">
                <a:solidFill>
                  <a:srgbClr val="181F22"/>
                </a:solidFill>
                <a:latin typeface="Times New Roman"/>
                <a:ea typeface="Times New Roman"/>
                <a:cs typeface="Times New Roman"/>
                <a:sym typeface="Times New Roman"/>
              </a:rPr>
              <a:t>  Year: 2019</a:t>
            </a:r>
            <a:endParaRPr b="1" sz="1800">
              <a:solidFill>
                <a:srgbClr val="181F22"/>
              </a:solidFill>
              <a:latin typeface="Times New Roman"/>
              <a:ea typeface="Times New Roman"/>
              <a:cs typeface="Times New Roman"/>
              <a:sym typeface="Times New Roman"/>
            </a:endParaRPr>
          </a:p>
          <a:p>
            <a:pPr indent="0" lvl="0" marL="0" rtl="0" algn="ctr">
              <a:spcBef>
                <a:spcPts val="0"/>
              </a:spcBef>
              <a:spcAft>
                <a:spcPts val="0"/>
              </a:spcAft>
              <a:buNone/>
            </a:pPr>
            <a:r>
              <a:t/>
            </a:r>
            <a:endParaRPr>
              <a:latin typeface="Roboto Condensed Light"/>
              <a:ea typeface="Roboto Condensed Light"/>
              <a:cs typeface="Roboto Condensed Light"/>
              <a:sym typeface="Roboto Condensed Light"/>
            </a:endParaRPr>
          </a:p>
        </p:txBody>
      </p:sp>
      <p:pic>
        <p:nvPicPr>
          <p:cNvPr id="270" name="Google Shape;270;p22"/>
          <p:cNvPicPr preferRelativeResize="0"/>
          <p:nvPr/>
        </p:nvPicPr>
        <p:blipFill>
          <a:blip r:embed="rId7">
            <a:alphaModFix/>
          </a:blip>
          <a:stretch>
            <a:fillRect/>
          </a:stretch>
        </p:blipFill>
        <p:spPr>
          <a:xfrm>
            <a:off x="0" y="0"/>
            <a:ext cx="9143999" cy="623700"/>
          </a:xfrm>
          <a:prstGeom prst="rect">
            <a:avLst/>
          </a:prstGeom>
          <a:noFill/>
          <a:ln>
            <a:noFill/>
          </a:ln>
        </p:spPr>
      </p:pic>
      <p:sp>
        <p:nvSpPr>
          <p:cNvPr id="271" name="Google Shape;271;p22"/>
          <p:cNvSpPr txBox="1"/>
          <p:nvPr/>
        </p:nvSpPr>
        <p:spPr>
          <a:xfrm>
            <a:off x="253125" y="-11400"/>
            <a:ext cx="4870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Roboto Condensed"/>
                <a:ea typeface="Roboto Condensed"/>
                <a:cs typeface="Roboto Condensed"/>
                <a:sym typeface="Roboto Condensed"/>
              </a:rPr>
              <a:t>LITERATURE SURVEY </a:t>
            </a:r>
            <a:endParaRPr b="1" sz="3000">
              <a:solidFill>
                <a:schemeClr val="lt1"/>
              </a:solidFill>
              <a:latin typeface="Roboto Condensed"/>
              <a:ea typeface="Roboto Condensed"/>
              <a:cs typeface="Roboto Condensed"/>
              <a:sym typeface="Roboto Condensed"/>
            </a:endParaRPr>
          </a:p>
        </p:txBody>
      </p:sp>
      <p:sp>
        <p:nvSpPr>
          <p:cNvPr id="272" name="Google Shape;272;p22"/>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278" name="Google Shape;278;p23"/>
          <p:cNvSpPr txBox="1"/>
          <p:nvPr/>
        </p:nvSpPr>
        <p:spPr>
          <a:xfrm>
            <a:off x="185400" y="744575"/>
            <a:ext cx="8646900" cy="4449900"/>
          </a:xfrm>
          <a:prstGeom prst="rect">
            <a:avLst/>
          </a:prstGeom>
          <a:noFill/>
          <a:ln>
            <a:noFill/>
          </a:ln>
        </p:spPr>
        <p:txBody>
          <a:bodyPr anchorCtr="0" anchor="t" bIns="91425" lIns="91425" spcFirstLastPara="1" rIns="91425" wrap="square" tIns="91425">
            <a:spAutoFit/>
          </a:bodyPr>
          <a:lstStyle/>
          <a:p>
            <a:pPr indent="-368300" lvl="0" marL="457200" rtl="0" algn="just">
              <a:lnSpc>
                <a:spcPct val="115000"/>
              </a:lnSpc>
              <a:spcBef>
                <a:spcPts val="0"/>
              </a:spcBef>
              <a:spcAft>
                <a:spcPts val="0"/>
              </a:spcAft>
              <a:buClr>
                <a:schemeClr val="dk1"/>
              </a:buClr>
              <a:buSzPts val="2200"/>
              <a:buFont typeface="Times New Roman"/>
              <a:buChar char="★"/>
            </a:pPr>
            <a:r>
              <a:rPr b="1" lang="en" sz="2200">
                <a:solidFill>
                  <a:schemeClr val="dk1"/>
                </a:solidFill>
                <a:latin typeface="Times New Roman"/>
                <a:ea typeface="Times New Roman"/>
                <a:cs typeface="Times New Roman"/>
                <a:sym typeface="Times New Roman"/>
              </a:rPr>
              <a:t>OBD</a:t>
            </a:r>
            <a:r>
              <a:rPr lang="en" sz="2200">
                <a:solidFill>
                  <a:schemeClr val="dk1"/>
                </a:solidFill>
                <a:latin typeface="Times New Roman"/>
                <a:ea typeface="Times New Roman"/>
                <a:cs typeface="Times New Roman"/>
                <a:sym typeface="Times New Roman"/>
              </a:rPr>
              <a:t> stands for onboard diagnostics. An OBD reader (also called a Diagnostic scanner or scan tool) is a vehicle diagnostic device that can be used to read the error memory and data that is recorded on your vehicle systems.</a:t>
            </a:r>
            <a:endParaRPr sz="2200">
              <a:solidFill>
                <a:schemeClr val="dk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dk1"/>
              </a:buClr>
              <a:buSzPts val="2200"/>
              <a:buFont typeface="Times New Roman"/>
              <a:buChar char="★"/>
            </a:pPr>
            <a:r>
              <a:rPr lang="en" sz="2200">
                <a:latin typeface="Times New Roman"/>
                <a:ea typeface="Times New Roman"/>
                <a:cs typeface="Times New Roman"/>
                <a:sym typeface="Times New Roman"/>
              </a:rPr>
              <a:t>This proposes a system in which is integrated with OBD-II, 5G wireless network, and cloud computing technologies which shows a real-time </a:t>
            </a:r>
            <a:r>
              <a:rPr b="1" lang="en" sz="2200">
                <a:latin typeface="Times New Roman"/>
                <a:ea typeface="Times New Roman"/>
                <a:cs typeface="Times New Roman"/>
                <a:sym typeface="Times New Roman"/>
              </a:rPr>
              <a:t>vehicle status</a:t>
            </a:r>
            <a:r>
              <a:rPr lang="en" sz="2200">
                <a:latin typeface="Times New Roman"/>
                <a:ea typeface="Times New Roman"/>
                <a:cs typeface="Times New Roman"/>
                <a:sym typeface="Times New Roman"/>
              </a:rPr>
              <a:t> surveillance</a:t>
            </a:r>
            <a:endParaRPr sz="2200">
              <a:latin typeface="Times New Roman"/>
              <a:ea typeface="Times New Roman"/>
              <a:cs typeface="Times New Roman"/>
              <a:sym typeface="Times New Roman"/>
            </a:endParaRPr>
          </a:p>
          <a:p>
            <a:pPr indent="-368300" lvl="0" marL="457200" rtl="0" algn="just">
              <a:spcBef>
                <a:spcPts val="0"/>
              </a:spcBef>
              <a:spcAft>
                <a:spcPts val="0"/>
              </a:spcAft>
              <a:buSzPts val="2200"/>
              <a:buFont typeface="Times New Roman"/>
              <a:buChar char="★"/>
            </a:pPr>
            <a:r>
              <a:rPr lang="en" sz="2200">
                <a:latin typeface="Times New Roman"/>
                <a:ea typeface="Times New Roman"/>
                <a:cs typeface="Times New Roman"/>
                <a:sym typeface="Times New Roman"/>
              </a:rPr>
              <a:t>System is defined based upon the </a:t>
            </a:r>
            <a:r>
              <a:rPr lang="en" sz="2200">
                <a:latin typeface="Times New Roman"/>
                <a:ea typeface="Times New Roman"/>
                <a:cs typeface="Times New Roman"/>
                <a:sym typeface="Times New Roman"/>
              </a:rPr>
              <a:t>features like cover engine rpm, vehicle speed, coolant temperature, fault codes, and other vehicle dynamics information which is taken from OBD-II</a:t>
            </a:r>
            <a:endParaRPr sz="22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p:txBody>
      </p:sp>
      <p:pic>
        <p:nvPicPr>
          <p:cNvPr id="279" name="Google Shape;279;p23"/>
          <p:cNvPicPr preferRelativeResize="0"/>
          <p:nvPr/>
        </p:nvPicPr>
        <p:blipFill>
          <a:blip r:embed="rId3">
            <a:alphaModFix/>
          </a:blip>
          <a:stretch>
            <a:fillRect/>
          </a:stretch>
        </p:blipFill>
        <p:spPr>
          <a:xfrm>
            <a:off x="0" y="0"/>
            <a:ext cx="9143999" cy="623700"/>
          </a:xfrm>
          <a:prstGeom prst="rect">
            <a:avLst/>
          </a:prstGeom>
          <a:noFill/>
          <a:ln>
            <a:noFill/>
          </a:ln>
        </p:spPr>
      </p:pic>
      <p:sp>
        <p:nvSpPr>
          <p:cNvPr id="280" name="Google Shape;280;p23"/>
          <p:cNvSpPr txBox="1"/>
          <p:nvPr/>
        </p:nvSpPr>
        <p:spPr>
          <a:xfrm>
            <a:off x="-607500" y="31350"/>
            <a:ext cx="8646900" cy="56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44">
                <a:solidFill>
                  <a:schemeClr val="lt1"/>
                </a:solidFill>
                <a:latin typeface="Roboto Condensed"/>
                <a:ea typeface="Roboto Condensed"/>
                <a:cs typeface="Roboto Condensed"/>
                <a:sym typeface="Roboto Condensed"/>
              </a:rPr>
              <a:t>IMPLEMENTATION OF OBD-II VEHICLE DIAGNOSIS </a:t>
            </a:r>
            <a:endParaRPr>
              <a:solidFill>
                <a:schemeClr val="lt1"/>
              </a:solidFill>
              <a:latin typeface="Roboto Condensed"/>
              <a:ea typeface="Roboto Condensed"/>
              <a:cs typeface="Roboto Condensed"/>
              <a:sym typeface="Roboto Condensed"/>
            </a:endParaRPr>
          </a:p>
        </p:txBody>
      </p:sp>
      <p:sp>
        <p:nvSpPr>
          <p:cNvPr id="281" name="Google Shape;281;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287" name="Google Shape;287;p24"/>
          <p:cNvSpPr txBox="1"/>
          <p:nvPr/>
        </p:nvSpPr>
        <p:spPr>
          <a:xfrm>
            <a:off x="248550" y="744575"/>
            <a:ext cx="8646900" cy="3555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lang="en" sz="2400">
                <a:latin typeface="Times New Roman"/>
                <a:ea typeface="Times New Roman"/>
                <a:cs typeface="Times New Roman"/>
                <a:sym typeface="Times New Roman"/>
              </a:rPr>
              <a:t>The vehicle information will be transmitted to the cloud computing server via 5G wireless network for fault analysis.</a:t>
            </a:r>
            <a:endParaRPr sz="2400">
              <a:latin typeface="Times New Roman"/>
              <a:ea typeface="Times New Roman"/>
              <a:cs typeface="Times New Roman"/>
              <a:sym typeface="Times New Roman"/>
            </a:endParaRPr>
          </a:p>
          <a:p>
            <a:pPr indent="0" lvl="0" marL="457200" rtl="0" algn="just">
              <a:spcBef>
                <a:spcPts val="0"/>
              </a:spcBef>
              <a:spcAft>
                <a:spcPts val="0"/>
              </a:spcAft>
              <a:buNone/>
            </a:pPr>
            <a:r>
              <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lang="en" sz="2400">
                <a:latin typeface="Times New Roman"/>
                <a:ea typeface="Times New Roman"/>
                <a:cs typeface="Times New Roman"/>
                <a:sym typeface="Times New Roman"/>
              </a:rPr>
              <a:t>Once cloud computing server detects fault conditions,the cloud computing server will report the fault code analysis results to the user and provide the description about repair procedure</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p:txBody>
      </p:sp>
      <p:pic>
        <p:nvPicPr>
          <p:cNvPr id="288" name="Google Shape;288;p24"/>
          <p:cNvPicPr preferRelativeResize="0"/>
          <p:nvPr/>
        </p:nvPicPr>
        <p:blipFill>
          <a:blip r:embed="rId3">
            <a:alphaModFix/>
          </a:blip>
          <a:stretch>
            <a:fillRect/>
          </a:stretch>
        </p:blipFill>
        <p:spPr>
          <a:xfrm>
            <a:off x="0" y="0"/>
            <a:ext cx="9143999" cy="623700"/>
          </a:xfrm>
          <a:prstGeom prst="rect">
            <a:avLst/>
          </a:prstGeom>
          <a:noFill/>
          <a:ln>
            <a:noFill/>
          </a:ln>
        </p:spPr>
      </p:pic>
      <p:sp>
        <p:nvSpPr>
          <p:cNvPr id="289" name="Google Shape;289;p24"/>
          <p:cNvSpPr txBox="1"/>
          <p:nvPr/>
        </p:nvSpPr>
        <p:spPr>
          <a:xfrm>
            <a:off x="248550" y="31350"/>
            <a:ext cx="7573500" cy="56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44">
                <a:solidFill>
                  <a:schemeClr val="lt1"/>
                </a:solidFill>
                <a:latin typeface="Roboto Condensed"/>
                <a:ea typeface="Roboto Condensed"/>
                <a:cs typeface="Roboto Condensed"/>
                <a:sym typeface="Roboto Condensed"/>
              </a:rPr>
              <a:t>IMPLEMENTATION OF OBD-II VEHICLE DIAGNOSIS Contd </a:t>
            </a:r>
            <a:endParaRPr>
              <a:solidFill>
                <a:schemeClr val="lt1"/>
              </a:solidFill>
              <a:latin typeface="Roboto Condensed"/>
              <a:ea typeface="Roboto Condensed"/>
              <a:cs typeface="Roboto Condensed"/>
              <a:sym typeface="Roboto Condensed"/>
            </a:endParaRPr>
          </a:p>
        </p:txBody>
      </p:sp>
      <p:sp>
        <p:nvSpPr>
          <p:cNvPr id="290" name="Google Shape;290;p24"/>
          <p:cNvSpPr txBox="1"/>
          <p:nvPr>
            <p:ph idx="12" type="sldNum"/>
          </p:nvPr>
        </p:nvSpPr>
        <p:spPr>
          <a:xfrm>
            <a:off x="8477583" y="4632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296" name="Google Shape;296;p25"/>
          <p:cNvSpPr txBox="1"/>
          <p:nvPr/>
        </p:nvSpPr>
        <p:spPr>
          <a:xfrm>
            <a:off x="506250" y="708750"/>
            <a:ext cx="782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sp>
        <p:nvSpPr>
          <p:cNvPr id="297" name="Google Shape;297;p25"/>
          <p:cNvSpPr txBox="1"/>
          <p:nvPr/>
        </p:nvSpPr>
        <p:spPr>
          <a:xfrm>
            <a:off x="600825" y="708750"/>
            <a:ext cx="8160600" cy="4348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2200">
                <a:latin typeface="Times New Roman"/>
                <a:ea typeface="Times New Roman"/>
                <a:cs typeface="Times New Roman"/>
                <a:sym typeface="Times New Roman"/>
              </a:rPr>
              <a:t>  ADVANTAGES</a:t>
            </a:r>
            <a:endParaRPr b="1"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Shorten the time to detect vehicle trouble condition</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High value in the applications of vehicle maintenance and fleet management</a:t>
            </a:r>
            <a:endParaRPr sz="2200">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 sz="2200">
                <a:latin typeface="Times New Roman"/>
                <a:ea typeface="Times New Roman"/>
                <a:cs typeface="Times New Roman"/>
                <a:sym typeface="Times New Roman"/>
              </a:rPr>
              <a:t>  DISADVANTAGES</a:t>
            </a:r>
            <a:endParaRPr b="1"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Security threats are high while datas are in cloud</a:t>
            </a:r>
            <a:endParaRPr sz="2200">
              <a:latin typeface="Times New Roman"/>
              <a:ea typeface="Times New Roman"/>
              <a:cs typeface="Times New Roman"/>
              <a:sym typeface="Times New Roman"/>
            </a:endParaRPr>
          </a:p>
          <a:p>
            <a:pPr indent="0" lvl="0" marL="1371600" rtl="0" algn="l">
              <a:lnSpc>
                <a:spcPct val="150000"/>
              </a:lnSpc>
              <a:spcBef>
                <a:spcPts val="0"/>
              </a:spcBef>
              <a:spcAft>
                <a:spcPts val="0"/>
              </a:spcAft>
              <a:buNone/>
            </a:pPr>
            <a:r>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Roboto Condensed Light"/>
              <a:ea typeface="Roboto Condensed Light"/>
              <a:cs typeface="Roboto Condensed Light"/>
              <a:sym typeface="Roboto Condensed Light"/>
            </a:endParaRPr>
          </a:p>
        </p:txBody>
      </p:sp>
      <p:pic>
        <p:nvPicPr>
          <p:cNvPr id="298" name="Google Shape;298;p25"/>
          <p:cNvPicPr preferRelativeResize="0"/>
          <p:nvPr/>
        </p:nvPicPr>
        <p:blipFill>
          <a:blip r:embed="rId3">
            <a:alphaModFix/>
          </a:blip>
          <a:stretch>
            <a:fillRect/>
          </a:stretch>
        </p:blipFill>
        <p:spPr>
          <a:xfrm>
            <a:off x="0" y="0"/>
            <a:ext cx="9143999" cy="623700"/>
          </a:xfrm>
          <a:prstGeom prst="rect">
            <a:avLst/>
          </a:prstGeom>
          <a:noFill/>
          <a:ln>
            <a:noFill/>
          </a:ln>
        </p:spPr>
      </p:pic>
      <p:sp>
        <p:nvSpPr>
          <p:cNvPr id="299" name="Google Shape;299;p25"/>
          <p:cNvSpPr txBox="1"/>
          <p:nvPr/>
        </p:nvSpPr>
        <p:spPr>
          <a:xfrm>
            <a:off x="0" y="0"/>
            <a:ext cx="7684800" cy="56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44">
                <a:solidFill>
                  <a:schemeClr val="lt1"/>
                </a:solidFill>
                <a:latin typeface="Roboto Condensed"/>
                <a:ea typeface="Roboto Condensed"/>
                <a:cs typeface="Roboto Condensed"/>
                <a:sym typeface="Roboto Condensed"/>
              </a:rPr>
              <a:t>IMPLEMENTATION OF OBD-II VEHICLE DIAGNOSIS Contd </a:t>
            </a:r>
            <a:endParaRPr>
              <a:solidFill>
                <a:schemeClr val="lt1"/>
              </a:solidFill>
              <a:latin typeface="Roboto Condensed"/>
              <a:ea typeface="Roboto Condensed"/>
              <a:cs typeface="Roboto Condensed"/>
              <a:sym typeface="Roboto Condensed"/>
            </a:endParaRPr>
          </a:p>
        </p:txBody>
      </p:sp>
      <p:sp>
        <p:nvSpPr>
          <p:cNvPr id="300" name="Google Shape;300;p25"/>
          <p:cNvSpPr txBox="1"/>
          <p:nvPr>
            <p:ph idx="12" type="sldNum"/>
          </p:nvPr>
        </p:nvSpPr>
        <p:spPr>
          <a:xfrm>
            <a:off x="8595308" y="46633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6"/>
          <p:cNvSpPr txBox="1"/>
          <p:nvPr/>
        </p:nvSpPr>
        <p:spPr>
          <a:xfrm>
            <a:off x="344800" y="1478850"/>
            <a:ext cx="8513400" cy="2185800"/>
          </a:xfrm>
          <a:prstGeom prst="rect">
            <a:avLst/>
          </a:prstGeom>
          <a:noFill/>
          <a:ln>
            <a:noFill/>
          </a:ln>
        </p:spPr>
        <p:txBody>
          <a:bodyPr anchorCtr="0" anchor="t" bIns="91425" lIns="91425" spcFirstLastPara="1" rIns="91425" wrap="square" tIns="91425">
            <a:spAutoFit/>
          </a:bodyPr>
          <a:lstStyle/>
          <a:p>
            <a:pPr indent="-1372235" lvl="0" marL="1372235" rtl="0" algn="l">
              <a:spcBef>
                <a:spcPts val="1400"/>
              </a:spcBef>
              <a:spcAft>
                <a:spcPts val="0"/>
              </a:spcAft>
              <a:buNone/>
            </a:pPr>
            <a:r>
              <a:rPr b="1" lang="en" sz="2200">
                <a:latin typeface="Times New Roman"/>
                <a:ea typeface="Times New Roman"/>
                <a:cs typeface="Times New Roman"/>
                <a:sym typeface="Times New Roman"/>
              </a:rPr>
              <a:t>                                               SURVEY 2</a:t>
            </a:r>
            <a:endParaRPr b="1" sz="2200">
              <a:latin typeface="Times New Roman"/>
              <a:ea typeface="Times New Roman"/>
              <a:cs typeface="Times New Roman"/>
              <a:sym typeface="Times New Roman"/>
            </a:endParaRPr>
          </a:p>
          <a:p>
            <a:pPr indent="-1372235" lvl="0" marL="1372235" rtl="0" algn="l">
              <a:spcBef>
                <a:spcPts val="1400"/>
              </a:spcBef>
              <a:spcAft>
                <a:spcPts val="0"/>
              </a:spcAft>
              <a:buNone/>
            </a:pPr>
            <a:r>
              <a:rPr b="1" lang="en" sz="2200">
                <a:latin typeface="Times New Roman"/>
                <a:ea typeface="Times New Roman"/>
                <a:cs typeface="Times New Roman"/>
                <a:sym typeface="Times New Roman"/>
              </a:rPr>
              <a:t>OVERSPEEDING &amp; RASH DRIVING VEHICLE DETECTION </a:t>
            </a:r>
            <a:endParaRPr b="1" sz="2200">
              <a:latin typeface="Times New Roman"/>
              <a:ea typeface="Times New Roman"/>
              <a:cs typeface="Times New Roman"/>
              <a:sym typeface="Times New Roman"/>
            </a:endParaRPr>
          </a:p>
          <a:p>
            <a:pPr indent="-1372235" lvl="0" marL="1372235" rtl="0" algn="l">
              <a:spcBef>
                <a:spcPts val="1400"/>
              </a:spcBef>
              <a:spcAft>
                <a:spcPts val="0"/>
              </a:spcAft>
              <a:buNone/>
            </a:pPr>
            <a:r>
              <a:rPr b="1" lang="en" sz="1300">
                <a:latin typeface="Times New Roman"/>
                <a:ea typeface="Times New Roman"/>
                <a:cs typeface="Times New Roman"/>
                <a:sym typeface="Times New Roman"/>
              </a:rPr>
              <a:t>                                               </a:t>
            </a:r>
            <a:r>
              <a:rPr b="1" lang="en" sz="1700">
                <a:latin typeface="Times New Roman"/>
                <a:ea typeface="Times New Roman"/>
                <a:cs typeface="Times New Roman"/>
                <a:sym typeface="Times New Roman"/>
              </a:rPr>
              <a:t> </a:t>
            </a:r>
            <a:r>
              <a:rPr b="1" lang="en" sz="1700">
                <a:highlight>
                  <a:schemeClr val="lt1"/>
                </a:highlight>
                <a:uFill>
                  <a:noFill/>
                </a:uFill>
                <a:latin typeface="Times New Roman"/>
                <a:ea typeface="Times New Roman"/>
                <a:cs typeface="Times New Roman"/>
                <a:sym typeface="Times New Roman"/>
                <a:hlinkClick r:id="rId3"/>
              </a:rPr>
              <a:t>Motike Ganesh</a:t>
            </a:r>
            <a:r>
              <a:rPr b="1" lang="en" sz="1700">
                <a:highlight>
                  <a:schemeClr val="lt1"/>
                </a:highlight>
                <a:latin typeface="Times New Roman"/>
                <a:ea typeface="Times New Roman"/>
                <a:cs typeface="Times New Roman"/>
                <a:sym typeface="Times New Roman"/>
              </a:rPr>
              <a:t>; </a:t>
            </a:r>
            <a:r>
              <a:rPr b="1" lang="en" sz="1700">
                <a:highlight>
                  <a:schemeClr val="lt1"/>
                </a:highlight>
                <a:uFill>
                  <a:noFill/>
                </a:uFill>
                <a:latin typeface="Times New Roman"/>
                <a:ea typeface="Times New Roman"/>
                <a:cs typeface="Times New Roman"/>
                <a:sym typeface="Times New Roman"/>
                <a:hlinkClick r:id="rId4"/>
              </a:rPr>
              <a:t>Ivaturi Ram Pavan Kumar</a:t>
            </a:r>
            <a:r>
              <a:rPr b="1" lang="en" sz="1700">
                <a:highlight>
                  <a:schemeClr val="lt1"/>
                </a:highlight>
                <a:latin typeface="Times New Roman"/>
                <a:ea typeface="Times New Roman"/>
                <a:cs typeface="Times New Roman"/>
                <a:sym typeface="Times New Roman"/>
              </a:rPr>
              <a:t>; </a:t>
            </a:r>
            <a:r>
              <a:rPr b="1" lang="en" sz="1700">
                <a:highlight>
                  <a:schemeClr val="lt1"/>
                </a:highlight>
                <a:uFill>
                  <a:noFill/>
                </a:uFill>
                <a:latin typeface="Times New Roman"/>
                <a:ea typeface="Times New Roman"/>
                <a:cs typeface="Times New Roman"/>
                <a:sym typeface="Times New Roman"/>
                <a:hlinkClick r:id="rId5"/>
              </a:rPr>
              <a:t>Sanjay Dubey</a:t>
            </a:r>
            <a:r>
              <a:rPr b="1" lang="en" sz="1700">
                <a:latin typeface="Times New Roman"/>
                <a:ea typeface="Times New Roman"/>
                <a:cs typeface="Times New Roman"/>
                <a:sym typeface="Times New Roman"/>
              </a:rPr>
              <a:t> </a:t>
            </a:r>
            <a:endParaRPr b="1" sz="1700">
              <a:latin typeface="Times New Roman"/>
              <a:ea typeface="Times New Roman"/>
              <a:cs typeface="Times New Roman"/>
              <a:sym typeface="Times New Roman"/>
            </a:endParaRPr>
          </a:p>
          <a:p>
            <a:pPr indent="0" lvl="0" marL="0" rtl="0" algn="l">
              <a:spcBef>
                <a:spcPts val="1400"/>
              </a:spcBef>
              <a:spcAft>
                <a:spcPts val="0"/>
              </a:spcAft>
              <a:buNone/>
            </a:pPr>
            <a:r>
              <a:rPr lang="en" sz="1700">
                <a:latin typeface="Times New Roman"/>
                <a:ea typeface="Times New Roman"/>
                <a:cs typeface="Times New Roman"/>
                <a:sym typeface="Times New Roman"/>
              </a:rPr>
              <a:t>                                                      </a:t>
            </a:r>
            <a:r>
              <a:rPr b="1" lang="en" sz="1700">
                <a:latin typeface="Times New Roman"/>
                <a:ea typeface="Times New Roman"/>
                <a:cs typeface="Times New Roman"/>
                <a:sym typeface="Times New Roman"/>
              </a:rPr>
              <a:t>    </a:t>
            </a:r>
            <a:r>
              <a:rPr b="1" lang="en" sz="1700">
                <a:latin typeface="Times New Roman"/>
                <a:ea typeface="Times New Roman"/>
                <a:cs typeface="Times New Roman"/>
                <a:sym typeface="Times New Roman"/>
              </a:rPr>
              <a:t>Publisher: IEEE</a:t>
            </a:r>
            <a:endParaRPr b="1" sz="1700">
              <a:latin typeface="Times New Roman"/>
              <a:ea typeface="Times New Roman"/>
              <a:cs typeface="Times New Roman"/>
              <a:sym typeface="Times New Roman"/>
            </a:endParaRPr>
          </a:p>
          <a:p>
            <a:pPr indent="0" lvl="0" marL="0" rtl="0" algn="l">
              <a:spcBef>
                <a:spcPts val="0"/>
              </a:spcBef>
              <a:spcAft>
                <a:spcPts val="0"/>
              </a:spcAft>
              <a:buNone/>
            </a:pPr>
            <a:r>
              <a:rPr b="1" lang="en" sz="1700">
                <a:latin typeface="Times New Roman"/>
                <a:ea typeface="Times New Roman"/>
                <a:cs typeface="Times New Roman"/>
                <a:sym typeface="Times New Roman"/>
              </a:rPr>
              <a:t>                                                               </a:t>
            </a:r>
            <a:r>
              <a:rPr b="1" lang="en" sz="1700">
                <a:solidFill>
                  <a:srgbClr val="181F22"/>
                </a:solidFill>
                <a:latin typeface="Times New Roman"/>
                <a:ea typeface="Times New Roman"/>
                <a:cs typeface="Times New Roman"/>
                <a:sym typeface="Times New Roman"/>
              </a:rPr>
              <a:t>Year: 2019</a:t>
            </a:r>
            <a:endParaRPr b="1" sz="1700">
              <a:latin typeface="Times New Roman"/>
              <a:ea typeface="Times New Roman"/>
              <a:cs typeface="Times New Roman"/>
              <a:sym typeface="Times New Roman"/>
            </a:endParaRPr>
          </a:p>
        </p:txBody>
      </p:sp>
      <p:pic>
        <p:nvPicPr>
          <p:cNvPr id="306" name="Google Shape;306;p26"/>
          <p:cNvPicPr preferRelativeResize="0"/>
          <p:nvPr/>
        </p:nvPicPr>
        <p:blipFill>
          <a:blip r:embed="rId6">
            <a:alphaModFix/>
          </a:blip>
          <a:stretch>
            <a:fillRect/>
          </a:stretch>
        </p:blipFill>
        <p:spPr>
          <a:xfrm>
            <a:off x="0" y="0"/>
            <a:ext cx="9143999" cy="623700"/>
          </a:xfrm>
          <a:prstGeom prst="rect">
            <a:avLst/>
          </a:prstGeom>
          <a:noFill/>
          <a:ln>
            <a:noFill/>
          </a:ln>
        </p:spPr>
      </p:pic>
      <p:sp>
        <p:nvSpPr>
          <p:cNvPr id="307" name="Google Shape;307;p26"/>
          <p:cNvSpPr txBox="1"/>
          <p:nvPr/>
        </p:nvSpPr>
        <p:spPr>
          <a:xfrm>
            <a:off x="415125" y="-11400"/>
            <a:ext cx="4809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Roboto Condensed"/>
                <a:ea typeface="Roboto Condensed"/>
                <a:cs typeface="Roboto Condensed"/>
                <a:sym typeface="Roboto Condensed"/>
              </a:rPr>
              <a:t>LITERATURE SURVEY </a:t>
            </a:r>
            <a:endParaRPr b="1" sz="3000">
              <a:solidFill>
                <a:schemeClr val="lt1"/>
              </a:solidFill>
              <a:latin typeface="Roboto Condensed"/>
              <a:ea typeface="Roboto Condensed"/>
              <a:cs typeface="Roboto Condensed"/>
              <a:sym typeface="Roboto Condensed"/>
            </a:endParaRPr>
          </a:p>
        </p:txBody>
      </p:sp>
      <p:sp>
        <p:nvSpPr>
          <p:cNvPr id="308" name="Google Shape;308;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314" name="Google Shape;314;p27"/>
          <p:cNvSpPr txBox="1"/>
          <p:nvPr>
            <p:ph idx="1" type="subTitle"/>
          </p:nvPr>
        </p:nvSpPr>
        <p:spPr>
          <a:xfrm>
            <a:off x="362325" y="2116125"/>
            <a:ext cx="8520600" cy="2340900"/>
          </a:xfrm>
          <a:prstGeom prst="rect">
            <a:avLst/>
          </a:prstGeom>
        </p:spPr>
        <p:txBody>
          <a:bodyPr anchorCtr="0" anchor="ctr" bIns="91425" lIns="91425" spcFirstLastPara="1" rIns="91425" wrap="square" tIns="91425">
            <a:noAutofit/>
          </a:bodyPr>
          <a:lstStyle/>
          <a:p>
            <a:pPr indent="-368300" lvl="0" marL="457200" rtl="0" algn="just">
              <a:lnSpc>
                <a:spcPct val="150000"/>
              </a:lnSpc>
              <a:spcBef>
                <a:spcPts val="0"/>
              </a:spcBef>
              <a:spcAft>
                <a:spcPts val="0"/>
              </a:spcAft>
              <a:buClr>
                <a:srgbClr val="333333"/>
              </a:buClr>
              <a:buSzPts val="2200"/>
              <a:buFont typeface="Arial"/>
              <a:buChar char="★"/>
            </a:pPr>
            <a:r>
              <a:rPr lang="en" sz="2200">
                <a:solidFill>
                  <a:srgbClr val="000000"/>
                </a:solidFill>
                <a:latin typeface="Times New Roman"/>
                <a:ea typeface="Times New Roman"/>
                <a:cs typeface="Times New Roman"/>
                <a:sym typeface="Times New Roman"/>
              </a:rPr>
              <a:t>According to Indian Constitution, IPC, rash driving is an offence. So, the idea is to design a module which can detect the vehicle whenever it is rashly driven or driven above permissible speed limit, and transmit the data to the concerned authority.</a:t>
            </a:r>
            <a:endParaRPr sz="2200">
              <a:solidFill>
                <a:srgbClr val="000000"/>
              </a:solidFill>
              <a:latin typeface="Times New Roman"/>
              <a:ea typeface="Times New Roman"/>
              <a:cs typeface="Times New Roman"/>
              <a:sym typeface="Times New Roman"/>
            </a:endParaRPr>
          </a:p>
          <a:p>
            <a:pPr indent="-381000" lvl="0" marL="457200" rtl="0" algn="just">
              <a:lnSpc>
                <a:spcPct val="150000"/>
              </a:lnSpc>
              <a:spcBef>
                <a:spcPts val="0"/>
              </a:spcBef>
              <a:spcAft>
                <a:spcPts val="0"/>
              </a:spcAft>
              <a:buClr>
                <a:srgbClr val="000000"/>
              </a:buClr>
              <a:buSzPts val="2400"/>
              <a:buFont typeface="Times New Roman"/>
              <a:buChar char="★"/>
            </a:pPr>
            <a:r>
              <a:rPr lang="en" sz="2200">
                <a:solidFill>
                  <a:srgbClr val="000000"/>
                </a:solidFill>
                <a:latin typeface="Times New Roman"/>
                <a:ea typeface="Times New Roman"/>
                <a:cs typeface="Times New Roman"/>
                <a:sym typeface="Times New Roman"/>
              </a:rPr>
              <a:t>Rash driving is defined in two ways </a:t>
            </a:r>
            <a:endParaRPr sz="2200">
              <a:solidFill>
                <a:srgbClr val="000000"/>
              </a:solidFill>
              <a:latin typeface="Times New Roman"/>
              <a:ea typeface="Times New Roman"/>
              <a:cs typeface="Times New Roman"/>
              <a:sym typeface="Times New Roman"/>
            </a:endParaRPr>
          </a:p>
          <a:p>
            <a:pPr indent="-381000" lvl="1" marL="914400" rtl="0" algn="just">
              <a:lnSpc>
                <a:spcPct val="150000"/>
              </a:lnSpc>
              <a:spcBef>
                <a:spcPts val="0"/>
              </a:spcBef>
              <a:spcAft>
                <a:spcPts val="0"/>
              </a:spcAft>
              <a:buClr>
                <a:srgbClr val="000000"/>
              </a:buClr>
              <a:buSzPts val="2400"/>
              <a:buFont typeface="Times New Roman"/>
              <a:buChar char="○"/>
            </a:pPr>
            <a:r>
              <a:rPr lang="en" sz="2200">
                <a:solidFill>
                  <a:srgbClr val="000000"/>
                </a:solidFill>
                <a:latin typeface="Times New Roman"/>
                <a:ea typeface="Times New Roman"/>
                <a:cs typeface="Times New Roman"/>
                <a:sym typeface="Times New Roman"/>
              </a:rPr>
              <a:t> whenever the vehicle is driven in a zigzag manner, </a:t>
            </a:r>
            <a:endParaRPr sz="2200">
              <a:solidFill>
                <a:srgbClr val="000000"/>
              </a:solidFill>
              <a:latin typeface="Times New Roman"/>
              <a:ea typeface="Times New Roman"/>
              <a:cs typeface="Times New Roman"/>
              <a:sym typeface="Times New Roman"/>
            </a:endParaRPr>
          </a:p>
          <a:p>
            <a:pPr indent="-381000" lvl="1" marL="914400" rtl="0" algn="just">
              <a:lnSpc>
                <a:spcPct val="150000"/>
              </a:lnSpc>
              <a:spcBef>
                <a:spcPts val="0"/>
              </a:spcBef>
              <a:spcAft>
                <a:spcPts val="0"/>
              </a:spcAft>
              <a:buClr>
                <a:srgbClr val="000000"/>
              </a:buClr>
              <a:buSzPts val="2400"/>
              <a:buFont typeface="Times New Roman"/>
              <a:buChar char="○"/>
            </a:pPr>
            <a:r>
              <a:rPr lang="en" sz="2200">
                <a:solidFill>
                  <a:srgbClr val="000000"/>
                </a:solidFill>
                <a:latin typeface="Times New Roman"/>
                <a:ea typeface="Times New Roman"/>
                <a:cs typeface="Times New Roman"/>
                <a:sym typeface="Times New Roman"/>
              </a:rPr>
              <a:t>and whenever the vehicle is driven at a high speed with jerks.</a:t>
            </a:r>
            <a:endParaRPr sz="2200">
              <a:solidFill>
                <a:srgbClr val="000000"/>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2900"/>
          </a:p>
        </p:txBody>
      </p:sp>
      <p:pic>
        <p:nvPicPr>
          <p:cNvPr id="315" name="Google Shape;315;p27"/>
          <p:cNvPicPr preferRelativeResize="0"/>
          <p:nvPr/>
        </p:nvPicPr>
        <p:blipFill>
          <a:blip r:embed="rId3">
            <a:alphaModFix/>
          </a:blip>
          <a:stretch>
            <a:fillRect/>
          </a:stretch>
        </p:blipFill>
        <p:spPr>
          <a:xfrm>
            <a:off x="0" y="0"/>
            <a:ext cx="9143999" cy="623700"/>
          </a:xfrm>
          <a:prstGeom prst="rect">
            <a:avLst/>
          </a:prstGeom>
          <a:noFill/>
          <a:ln>
            <a:noFill/>
          </a:ln>
        </p:spPr>
      </p:pic>
      <p:sp>
        <p:nvSpPr>
          <p:cNvPr id="316" name="Google Shape;316;p27"/>
          <p:cNvSpPr txBox="1"/>
          <p:nvPr/>
        </p:nvSpPr>
        <p:spPr>
          <a:xfrm>
            <a:off x="433200" y="50250"/>
            <a:ext cx="8100000" cy="523200"/>
          </a:xfrm>
          <a:prstGeom prst="rect">
            <a:avLst/>
          </a:prstGeom>
          <a:noFill/>
          <a:ln>
            <a:noFill/>
          </a:ln>
        </p:spPr>
        <p:txBody>
          <a:bodyPr anchorCtr="0" anchor="t" bIns="91425" lIns="91425" spcFirstLastPara="1" rIns="91425" wrap="square" tIns="91425">
            <a:spAutoFit/>
          </a:bodyPr>
          <a:lstStyle/>
          <a:p>
            <a:pPr indent="-1372235" lvl="0" marL="1372235" rtl="0" algn="l">
              <a:spcBef>
                <a:spcPts val="1400"/>
              </a:spcBef>
              <a:spcAft>
                <a:spcPts val="1400"/>
              </a:spcAft>
              <a:buNone/>
            </a:pPr>
            <a:r>
              <a:rPr b="1" lang="en" sz="2200">
                <a:solidFill>
                  <a:schemeClr val="lt1"/>
                </a:solidFill>
                <a:latin typeface="Roboto Condensed"/>
                <a:ea typeface="Roboto Condensed"/>
                <a:cs typeface="Roboto Condensed"/>
                <a:sym typeface="Roboto Condensed"/>
              </a:rPr>
              <a:t>OVERSPEEDING &amp; RASH DRIVING VEHICLE DETECTION </a:t>
            </a:r>
            <a:endParaRPr b="1" sz="2200">
              <a:solidFill>
                <a:schemeClr val="lt1"/>
              </a:solidFill>
              <a:latin typeface="Roboto Condensed"/>
              <a:ea typeface="Roboto Condensed"/>
              <a:cs typeface="Roboto Condensed"/>
              <a:sym typeface="Roboto Condensed"/>
            </a:endParaRPr>
          </a:p>
        </p:txBody>
      </p:sp>
      <p:sp>
        <p:nvSpPr>
          <p:cNvPr id="317" name="Google Shape;317;p27"/>
          <p:cNvSpPr txBox="1"/>
          <p:nvPr>
            <p:ph idx="12" type="sldNum"/>
          </p:nvPr>
        </p:nvSpPr>
        <p:spPr>
          <a:xfrm>
            <a:off x="8533208" y="46938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28"/>
          <p:cNvPicPr preferRelativeResize="0"/>
          <p:nvPr/>
        </p:nvPicPr>
        <p:blipFill rotWithShape="1">
          <a:blip r:embed="rId3">
            <a:alphaModFix/>
          </a:blip>
          <a:srcRect b="-1978" l="0" r="0" t="0"/>
          <a:stretch/>
        </p:blipFill>
        <p:spPr>
          <a:xfrm>
            <a:off x="1139950" y="1115563"/>
            <a:ext cx="6396400" cy="2912375"/>
          </a:xfrm>
          <a:prstGeom prst="rect">
            <a:avLst/>
          </a:prstGeom>
          <a:noFill/>
          <a:ln>
            <a:noFill/>
          </a:ln>
        </p:spPr>
      </p:pic>
      <p:sp>
        <p:nvSpPr>
          <p:cNvPr id="323" name="Google Shape;323;p28"/>
          <p:cNvSpPr txBox="1"/>
          <p:nvPr/>
        </p:nvSpPr>
        <p:spPr>
          <a:xfrm>
            <a:off x="1002075" y="3927675"/>
            <a:ext cx="7948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                                                </a:t>
            </a:r>
            <a:r>
              <a:rPr b="1" lang="en">
                <a:latin typeface="Roboto Condensed"/>
                <a:ea typeface="Roboto Condensed"/>
                <a:cs typeface="Roboto Condensed"/>
                <a:sym typeface="Roboto Condensed"/>
              </a:rPr>
              <a:t>          </a:t>
            </a:r>
            <a:r>
              <a:rPr b="1" lang="en" sz="1000">
                <a:latin typeface="Roboto Condensed"/>
                <a:ea typeface="Roboto Condensed"/>
                <a:cs typeface="Roboto Condensed"/>
                <a:sym typeface="Roboto Condensed"/>
              </a:rPr>
              <a:t>   </a:t>
            </a:r>
            <a:r>
              <a:rPr b="1" lang="en" sz="1600">
                <a:latin typeface="Times New Roman"/>
                <a:ea typeface="Times New Roman"/>
                <a:cs typeface="Times New Roman"/>
                <a:sym typeface="Times New Roman"/>
              </a:rPr>
              <a:t>BLOCK D</a:t>
            </a:r>
            <a:r>
              <a:rPr b="1" lang="en" sz="1600">
                <a:latin typeface="Times New Roman"/>
                <a:ea typeface="Times New Roman"/>
                <a:cs typeface="Times New Roman"/>
                <a:sym typeface="Times New Roman"/>
              </a:rPr>
              <a:t>I</a:t>
            </a:r>
            <a:r>
              <a:rPr b="1" lang="en" sz="1600">
                <a:latin typeface="Times New Roman"/>
                <a:ea typeface="Times New Roman"/>
                <a:cs typeface="Times New Roman"/>
                <a:sym typeface="Times New Roman"/>
              </a:rPr>
              <a:t>AGRAM </a:t>
            </a:r>
            <a:r>
              <a:rPr b="1" lang="en" sz="1000">
                <a:latin typeface="Roboto Condensed"/>
                <a:ea typeface="Roboto Condensed"/>
                <a:cs typeface="Roboto Condensed"/>
                <a:sym typeface="Roboto Condensed"/>
              </a:rPr>
              <a:t>   </a:t>
            </a:r>
            <a:r>
              <a:rPr lang="en">
                <a:latin typeface="Roboto Condensed Light"/>
                <a:ea typeface="Roboto Condensed Light"/>
                <a:cs typeface="Roboto Condensed Light"/>
                <a:sym typeface="Roboto Condensed Light"/>
              </a:rPr>
              <a:t>                             </a:t>
            </a:r>
            <a:endParaRPr>
              <a:latin typeface="Roboto Condensed Light"/>
              <a:ea typeface="Roboto Condensed Light"/>
              <a:cs typeface="Roboto Condensed Light"/>
              <a:sym typeface="Roboto Condensed Light"/>
            </a:endParaRPr>
          </a:p>
        </p:txBody>
      </p:sp>
      <p:pic>
        <p:nvPicPr>
          <p:cNvPr id="324" name="Google Shape;324;p28"/>
          <p:cNvPicPr preferRelativeResize="0"/>
          <p:nvPr/>
        </p:nvPicPr>
        <p:blipFill>
          <a:blip r:embed="rId4">
            <a:alphaModFix/>
          </a:blip>
          <a:stretch>
            <a:fillRect/>
          </a:stretch>
        </p:blipFill>
        <p:spPr>
          <a:xfrm>
            <a:off x="0" y="0"/>
            <a:ext cx="9143999" cy="623700"/>
          </a:xfrm>
          <a:prstGeom prst="rect">
            <a:avLst/>
          </a:prstGeom>
          <a:noFill/>
          <a:ln>
            <a:noFill/>
          </a:ln>
        </p:spPr>
      </p:pic>
      <p:sp>
        <p:nvSpPr>
          <p:cNvPr id="325" name="Google Shape;325;p28"/>
          <p:cNvSpPr txBox="1"/>
          <p:nvPr/>
        </p:nvSpPr>
        <p:spPr>
          <a:xfrm>
            <a:off x="293625" y="50250"/>
            <a:ext cx="8393700" cy="523200"/>
          </a:xfrm>
          <a:prstGeom prst="rect">
            <a:avLst/>
          </a:prstGeom>
          <a:noFill/>
          <a:ln>
            <a:noFill/>
          </a:ln>
        </p:spPr>
        <p:txBody>
          <a:bodyPr anchorCtr="0" anchor="t" bIns="91425" lIns="91425" spcFirstLastPara="1" rIns="91425" wrap="square" tIns="91425">
            <a:spAutoFit/>
          </a:bodyPr>
          <a:lstStyle/>
          <a:p>
            <a:pPr indent="-1372235" lvl="0" marL="1372235" rtl="0" algn="l">
              <a:spcBef>
                <a:spcPts val="1400"/>
              </a:spcBef>
              <a:spcAft>
                <a:spcPts val="1400"/>
              </a:spcAft>
              <a:buNone/>
            </a:pPr>
            <a:r>
              <a:rPr b="1" lang="en" sz="2200">
                <a:solidFill>
                  <a:schemeClr val="lt1"/>
                </a:solidFill>
                <a:latin typeface="Roboto Condensed"/>
                <a:ea typeface="Roboto Condensed"/>
                <a:cs typeface="Roboto Condensed"/>
                <a:sym typeface="Roboto Condensed"/>
              </a:rPr>
              <a:t>OVERSPEEDING &amp; RASH DRIVING VEHICLE DETECTION  Contd</a:t>
            </a:r>
            <a:endParaRPr b="1" sz="2200">
              <a:solidFill>
                <a:schemeClr val="lt1"/>
              </a:solidFill>
              <a:latin typeface="Roboto Condensed"/>
              <a:ea typeface="Roboto Condensed"/>
              <a:cs typeface="Roboto Condensed"/>
              <a:sym typeface="Roboto Condensed"/>
            </a:endParaRPr>
          </a:p>
        </p:txBody>
      </p:sp>
      <p:sp>
        <p:nvSpPr>
          <p:cNvPr id="326" name="Google Shape;326;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332" name="Google Shape;332;p29"/>
          <p:cNvSpPr txBox="1"/>
          <p:nvPr/>
        </p:nvSpPr>
        <p:spPr>
          <a:xfrm>
            <a:off x="311700" y="1276125"/>
            <a:ext cx="8687100" cy="3109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700">
                <a:latin typeface="Times New Roman"/>
                <a:ea typeface="Times New Roman"/>
                <a:cs typeface="Times New Roman"/>
                <a:sym typeface="Times New Roman"/>
              </a:rPr>
              <a:t>  </a:t>
            </a:r>
            <a:r>
              <a:rPr b="1" lang="en" sz="1900">
                <a:latin typeface="Times New Roman"/>
                <a:ea typeface="Times New Roman"/>
                <a:cs typeface="Times New Roman"/>
                <a:sym typeface="Times New Roman"/>
              </a:rPr>
              <a:t>ADVANTAGES</a:t>
            </a:r>
            <a:endParaRPr b="1" sz="1900">
              <a:latin typeface="Times New Roman"/>
              <a:ea typeface="Times New Roman"/>
              <a:cs typeface="Times New Roman"/>
              <a:sym typeface="Times New Roman"/>
            </a:endParaRPr>
          </a:p>
          <a:p>
            <a:pPr indent="-361950" lvl="0" marL="457200" rtl="0" algn="just">
              <a:lnSpc>
                <a:spcPct val="150000"/>
              </a:lnSpc>
              <a:spcBef>
                <a:spcPts val="0"/>
              </a:spcBef>
              <a:spcAft>
                <a:spcPts val="0"/>
              </a:spcAft>
              <a:buSzPts val="2100"/>
              <a:buFont typeface="Roboto Condensed Light"/>
              <a:buChar char="★"/>
            </a:pPr>
            <a:r>
              <a:rPr lang="en" sz="1900">
                <a:solidFill>
                  <a:srgbClr val="202124"/>
                </a:solidFill>
                <a:highlight>
                  <a:srgbClr val="FFFFFF"/>
                </a:highlight>
                <a:latin typeface="Times New Roman"/>
                <a:ea typeface="Times New Roman"/>
                <a:cs typeface="Times New Roman"/>
                <a:sym typeface="Times New Roman"/>
              </a:rPr>
              <a:t>Easy to carry and easily gets installed on cars for monitoring the speed of the car</a:t>
            </a:r>
            <a:endParaRPr sz="1900">
              <a:solidFill>
                <a:srgbClr val="202124"/>
              </a:solidFill>
              <a:highlight>
                <a:srgbClr val="FFFFFF"/>
              </a:highlight>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rPr lang="en" sz="1900">
                <a:solidFill>
                  <a:srgbClr val="202124"/>
                </a:solidFill>
                <a:highlight>
                  <a:srgbClr val="FFFFFF"/>
                </a:highlight>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 sz="1900">
                <a:latin typeface="Times New Roman"/>
                <a:ea typeface="Times New Roman"/>
                <a:cs typeface="Times New Roman"/>
                <a:sym typeface="Times New Roman"/>
              </a:rPr>
              <a:t> DISADVANTAGES</a:t>
            </a:r>
            <a:endParaRPr b="1"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lang="en" sz="1900">
                <a:latin typeface="Times New Roman"/>
                <a:ea typeface="Times New Roman"/>
                <a:cs typeface="Times New Roman"/>
                <a:sym typeface="Times New Roman"/>
              </a:rPr>
              <a:t>False Reading </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lang="en" sz="1900">
                <a:latin typeface="Times New Roman"/>
                <a:ea typeface="Times New Roman"/>
                <a:cs typeface="Times New Roman"/>
                <a:sym typeface="Times New Roman"/>
              </a:rPr>
              <a:t>Manipulation</a:t>
            </a:r>
            <a:endParaRPr sz="19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Roboto Condensed Light"/>
              <a:ea typeface="Roboto Condensed Light"/>
              <a:cs typeface="Roboto Condensed Light"/>
              <a:sym typeface="Roboto Condensed Light"/>
            </a:endParaRPr>
          </a:p>
        </p:txBody>
      </p:sp>
      <p:pic>
        <p:nvPicPr>
          <p:cNvPr id="333" name="Google Shape;333;p29"/>
          <p:cNvPicPr preferRelativeResize="0"/>
          <p:nvPr/>
        </p:nvPicPr>
        <p:blipFill>
          <a:blip r:embed="rId3">
            <a:alphaModFix/>
          </a:blip>
          <a:stretch>
            <a:fillRect/>
          </a:stretch>
        </p:blipFill>
        <p:spPr>
          <a:xfrm>
            <a:off x="0" y="0"/>
            <a:ext cx="9143999" cy="623700"/>
          </a:xfrm>
          <a:prstGeom prst="rect">
            <a:avLst/>
          </a:prstGeom>
          <a:noFill/>
          <a:ln>
            <a:noFill/>
          </a:ln>
        </p:spPr>
      </p:pic>
      <p:sp>
        <p:nvSpPr>
          <p:cNvPr id="334" name="Google Shape;334;p29"/>
          <p:cNvSpPr txBox="1"/>
          <p:nvPr/>
        </p:nvSpPr>
        <p:spPr>
          <a:xfrm>
            <a:off x="311700" y="50250"/>
            <a:ext cx="8110200" cy="523200"/>
          </a:xfrm>
          <a:prstGeom prst="rect">
            <a:avLst/>
          </a:prstGeom>
          <a:noFill/>
          <a:ln>
            <a:noFill/>
          </a:ln>
        </p:spPr>
        <p:txBody>
          <a:bodyPr anchorCtr="0" anchor="t" bIns="91425" lIns="91425" spcFirstLastPara="1" rIns="91425" wrap="square" tIns="91425">
            <a:spAutoFit/>
          </a:bodyPr>
          <a:lstStyle/>
          <a:p>
            <a:pPr indent="-1372235" lvl="0" marL="1372235" rtl="0" algn="l">
              <a:spcBef>
                <a:spcPts val="1400"/>
              </a:spcBef>
              <a:spcAft>
                <a:spcPts val="1400"/>
              </a:spcAft>
              <a:buNone/>
            </a:pPr>
            <a:r>
              <a:rPr b="1" lang="en" sz="2200">
                <a:solidFill>
                  <a:schemeClr val="lt1"/>
                </a:solidFill>
                <a:latin typeface="Roboto Condensed"/>
                <a:ea typeface="Roboto Condensed"/>
                <a:cs typeface="Roboto Condensed"/>
                <a:sym typeface="Roboto Condensed"/>
              </a:rPr>
              <a:t>OVERSPEEDING &amp; RASH DRIVING VEHICLE DETECTION  Contd</a:t>
            </a:r>
            <a:endParaRPr b="1" sz="2200">
              <a:solidFill>
                <a:schemeClr val="lt1"/>
              </a:solidFill>
              <a:latin typeface="Roboto Condensed"/>
              <a:ea typeface="Roboto Condensed"/>
              <a:cs typeface="Roboto Condensed"/>
              <a:sym typeface="Roboto Condensed"/>
            </a:endParaRPr>
          </a:p>
        </p:txBody>
      </p:sp>
      <p:sp>
        <p:nvSpPr>
          <p:cNvPr id="335" name="Google Shape;335;p29"/>
          <p:cNvSpPr txBox="1"/>
          <p:nvPr>
            <p:ph idx="12" type="sldNum"/>
          </p:nvPr>
        </p:nvSpPr>
        <p:spPr>
          <a:xfrm>
            <a:off x="8595308" y="4795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181F22"/>
                </a:solidFill>
              </a:rPr>
              <a:t>‹#›</a:t>
            </a:fld>
            <a:endParaRPr>
              <a:solidFill>
                <a:srgbClr val="181F2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341" name="Google Shape;341;p30"/>
          <p:cNvSpPr txBox="1"/>
          <p:nvPr/>
        </p:nvSpPr>
        <p:spPr>
          <a:xfrm>
            <a:off x="1144650" y="1252350"/>
            <a:ext cx="6854700" cy="245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latin typeface="Times New Roman"/>
                <a:ea typeface="Times New Roman"/>
                <a:cs typeface="Times New Roman"/>
                <a:sym typeface="Times New Roman"/>
              </a:rPr>
              <a:t>SURVEY 3</a:t>
            </a:r>
            <a:endParaRPr b="1" sz="23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 sz="2300">
                <a:solidFill>
                  <a:srgbClr val="333333"/>
                </a:solidFill>
                <a:highlight>
                  <a:srgbClr val="FFFFFF"/>
                </a:highlight>
                <a:latin typeface="Times New Roman"/>
                <a:ea typeface="Times New Roman"/>
                <a:cs typeface="Times New Roman"/>
                <a:sym typeface="Times New Roman"/>
              </a:rPr>
              <a:t>Smart Contracts based on Private and Public Blockchains for the Purpose of Insurance Services</a:t>
            </a:r>
            <a:endParaRPr b="1" sz="23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 sz="2300">
                <a:latin typeface="Times New Roman"/>
                <a:ea typeface="Times New Roman"/>
                <a:cs typeface="Times New Roman"/>
                <a:sym typeface="Times New Roman"/>
              </a:rPr>
              <a:t>                  </a:t>
            </a:r>
            <a:r>
              <a:rPr b="1" lang="en" sz="1600">
                <a:solidFill>
                  <a:schemeClr val="dk1"/>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Veneta Aleksieva</a:t>
            </a:r>
            <a:r>
              <a:rPr b="1" lang="en" sz="1600">
                <a:solidFill>
                  <a:schemeClr val="dk1"/>
                </a:solidFill>
                <a:highlight>
                  <a:srgbClr val="FFFFFF"/>
                </a:highlight>
                <a:latin typeface="Times New Roman"/>
                <a:ea typeface="Times New Roman"/>
                <a:cs typeface="Times New Roman"/>
                <a:sym typeface="Times New Roman"/>
              </a:rPr>
              <a:t>; </a:t>
            </a:r>
            <a:r>
              <a:rPr b="1" lang="en" sz="1600">
                <a:solidFill>
                  <a:schemeClr val="dk1"/>
                </a:solidFill>
                <a:highlight>
                  <a:srgbClr val="FFFFFF"/>
                </a:highlight>
                <a:uFill>
                  <a:noFill/>
                </a:uFill>
                <a:latin typeface="Times New Roman"/>
                <a:ea typeface="Times New Roman"/>
                <a:cs typeface="Times New Roman"/>
                <a:sym typeface="Times New Roman"/>
                <a:hlinkClick r:id="rId4">
                  <a:extLst>
                    <a:ext uri="{A12FA001-AC4F-418D-AE19-62706E023703}">
                      <ahyp:hlinkClr val="tx"/>
                    </a:ext>
                  </a:extLst>
                </a:hlinkClick>
              </a:rPr>
              <a:t>Hristo Valchanov</a:t>
            </a:r>
            <a:r>
              <a:rPr b="1" lang="en" sz="1600">
                <a:solidFill>
                  <a:schemeClr val="dk1"/>
                </a:solidFill>
                <a:highlight>
                  <a:srgbClr val="FFFFFF"/>
                </a:highlight>
                <a:latin typeface="Times New Roman"/>
                <a:ea typeface="Times New Roman"/>
                <a:cs typeface="Times New Roman"/>
                <a:sym typeface="Times New Roman"/>
              </a:rPr>
              <a:t>; </a:t>
            </a:r>
            <a:r>
              <a:rPr b="1" lang="en" sz="1600">
                <a:solidFill>
                  <a:schemeClr val="dk1"/>
                </a:solidFill>
                <a:highlight>
                  <a:srgbClr val="FFFFFF"/>
                </a:highlight>
                <a:uFill>
                  <a:noFill/>
                </a:uFill>
                <a:latin typeface="Times New Roman"/>
                <a:ea typeface="Times New Roman"/>
                <a:cs typeface="Times New Roman"/>
                <a:sym typeface="Times New Roman"/>
                <a:hlinkClick r:id="rId5">
                  <a:extLst>
                    <a:ext uri="{A12FA001-AC4F-418D-AE19-62706E023703}">
                      <ahyp:hlinkClr val="tx"/>
                    </a:ext>
                  </a:extLst>
                </a:hlinkClick>
              </a:rPr>
              <a:t>Anton Huliy</a:t>
            </a:r>
            <a:r>
              <a:rPr b="1" lang="en" sz="1600">
                <a:solidFill>
                  <a:schemeClr val="dk1"/>
                </a:solidFill>
                <a:highlight>
                  <a:srgbClr val="FFFFFF"/>
                </a:highlight>
                <a:uFill>
                  <a:noFill/>
                </a:uFill>
                <a:latin typeface="Times New Roman"/>
                <a:ea typeface="Times New Roman"/>
                <a:cs typeface="Times New Roman"/>
                <a:sym typeface="Times New Roman"/>
                <a:hlinkClick r:id="rId6">
                  <a:extLst>
                    <a:ext uri="{A12FA001-AC4F-418D-AE19-62706E023703}">
                      <ahyp:hlinkClr val="tx"/>
                    </a:ext>
                  </a:extLst>
                </a:hlinkClick>
              </a:rPr>
              <a:t>an</a:t>
            </a:r>
            <a:endParaRPr b="1"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300">
                <a:latin typeface="Times New Roman"/>
                <a:ea typeface="Times New Roman"/>
                <a:cs typeface="Times New Roman"/>
                <a:sym typeface="Times New Roman"/>
              </a:rPr>
              <a:t>                                   </a:t>
            </a:r>
            <a:r>
              <a:rPr b="1" lang="en" sz="1900">
                <a:latin typeface="Times New Roman"/>
                <a:ea typeface="Times New Roman"/>
                <a:cs typeface="Times New Roman"/>
                <a:sym typeface="Times New Roman"/>
              </a:rPr>
              <a:t>Publisher: IEEE</a:t>
            </a:r>
            <a:endParaRPr b="1" sz="1900">
              <a:latin typeface="Times New Roman"/>
              <a:ea typeface="Times New Roman"/>
              <a:cs typeface="Times New Roman"/>
              <a:sym typeface="Times New Roman"/>
            </a:endParaRPr>
          </a:p>
          <a:p>
            <a:pPr indent="0" lvl="0" marL="0" rtl="0" algn="ctr">
              <a:lnSpc>
                <a:spcPct val="90000"/>
              </a:lnSpc>
              <a:spcBef>
                <a:spcPts val="1000"/>
              </a:spcBef>
              <a:spcAft>
                <a:spcPts val="0"/>
              </a:spcAft>
              <a:buNone/>
            </a:pPr>
            <a:r>
              <a:rPr b="1" lang="en" sz="1900">
                <a:solidFill>
                  <a:srgbClr val="181F22"/>
                </a:solidFill>
                <a:latin typeface="Times New Roman"/>
                <a:ea typeface="Times New Roman"/>
                <a:cs typeface="Times New Roman"/>
                <a:sym typeface="Times New Roman"/>
              </a:rPr>
              <a:t>  Year: 2020</a:t>
            </a:r>
            <a:endParaRPr b="1" sz="1500">
              <a:latin typeface="Times New Roman"/>
              <a:ea typeface="Times New Roman"/>
              <a:cs typeface="Times New Roman"/>
              <a:sym typeface="Times New Roman"/>
            </a:endParaRPr>
          </a:p>
        </p:txBody>
      </p:sp>
      <p:pic>
        <p:nvPicPr>
          <p:cNvPr id="342" name="Google Shape;342;p30"/>
          <p:cNvPicPr preferRelativeResize="0"/>
          <p:nvPr/>
        </p:nvPicPr>
        <p:blipFill>
          <a:blip r:embed="rId7">
            <a:alphaModFix/>
          </a:blip>
          <a:stretch>
            <a:fillRect/>
          </a:stretch>
        </p:blipFill>
        <p:spPr>
          <a:xfrm>
            <a:off x="0" y="0"/>
            <a:ext cx="9143999" cy="623700"/>
          </a:xfrm>
          <a:prstGeom prst="rect">
            <a:avLst/>
          </a:prstGeom>
          <a:noFill/>
          <a:ln>
            <a:noFill/>
          </a:ln>
        </p:spPr>
      </p:pic>
      <p:sp>
        <p:nvSpPr>
          <p:cNvPr id="343" name="Google Shape;343;p30"/>
          <p:cNvSpPr txBox="1"/>
          <p:nvPr/>
        </p:nvSpPr>
        <p:spPr>
          <a:xfrm>
            <a:off x="405000" y="-11400"/>
            <a:ext cx="5427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Roboto Condensed"/>
                <a:ea typeface="Roboto Condensed"/>
                <a:cs typeface="Roboto Condensed"/>
                <a:sym typeface="Roboto Condensed"/>
              </a:rPr>
              <a:t>LITERATURE SURVEY </a:t>
            </a:r>
            <a:endParaRPr b="1" sz="3000">
              <a:solidFill>
                <a:schemeClr val="lt1"/>
              </a:solidFill>
              <a:latin typeface="Roboto Condensed"/>
              <a:ea typeface="Roboto Condensed"/>
              <a:cs typeface="Roboto Condensed"/>
              <a:sym typeface="Roboto Condensed"/>
            </a:endParaRPr>
          </a:p>
        </p:txBody>
      </p:sp>
      <p:sp>
        <p:nvSpPr>
          <p:cNvPr id="344" name="Google Shape;344;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2"/>
                </a:solidFill>
              </a:rPr>
              <a:t>‹#›</a:t>
            </a:fld>
            <a:endParaRPr>
              <a:solidFill>
                <a:schemeClr val="accen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3"/>
          <p:cNvSpPr txBox="1"/>
          <p:nvPr>
            <p:ph type="ctrTitle"/>
          </p:nvPr>
        </p:nvSpPr>
        <p:spPr>
          <a:xfrm>
            <a:off x="685800" y="1090750"/>
            <a:ext cx="5367900" cy="296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CONTENTS</a:t>
            </a:r>
            <a:endParaRPr/>
          </a:p>
        </p:txBody>
      </p:sp>
      <p:sp>
        <p:nvSpPr>
          <p:cNvPr id="200" name="Google Shape;200;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350" name="Google Shape;350;p31"/>
          <p:cNvSpPr txBox="1"/>
          <p:nvPr>
            <p:ph idx="1" type="subTitle"/>
          </p:nvPr>
        </p:nvSpPr>
        <p:spPr>
          <a:xfrm>
            <a:off x="311700" y="1418250"/>
            <a:ext cx="8520600" cy="4029000"/>
          </a:xfrm>
          <a:prstGeom prst="rect">
            <a:avLst/>
          </a:prstGeom>
        </p:spPr>
        <p:txBody>
          <a:bodyPr anchorCtr="0" anchor="ctr" bIns="91425" lIns="91425" spcFirstLastPara="1" rIns="91425" wrap="square" tIns="91425">
            <a:noAutofit/>
          </a:bodyPr>
          <a:lstStyle/>
          <a:p>
            <a:pPr indent="0" lvl="0" marL="457200" rtl="0" algn="l">
              <a:spcBef>
                <a:spcPts val="600"/>
              </a:spcBef>
              <a:spcAft>
                <a:spcPts val="0"/>
              </a:spcAft>
              <a:buNone/>
            </a:pPr>
            <a:r>
              <a:t/>
            </a:r>
            <a:endParaRPr b="1" sz="2000">
              <a:solidFill>
                <a:srgbClr val="000000"/>
              </a:solidFill>
              <a:highlight>
                <a:srgbClr val="FFFFFF"/>
              </a:highlight>
              <a:latin typeface="Times New Roman"/>
              <a:ea typeface="Times New Roman"/>
              <a:cs typeface="Times New Roman"/>
              <a:sym typeface="Times New Roman"/>
            </a:endParaRPr>
          </a:p>
          <a:p>
            <a:pPr indent="-361950" lvl="0" marL="457200" rtl="0" algn="just">
              <a:spcBef>
                <a:spcPts val="600"/>
              </a:spcBef>
              <a:spcAft>
                <a:spcPts val="0"/>
              </a:spcAft>
              <a:buClr>
                <a:srgbClr val="000000"/>
              </a:buClr>
              <a:buSzPts val="2100"/>
              <a:buFont typeface="Times New Roman"/>
              <a:buChar char="★"/>
            </a:pPr>
            <a:r>
              <a:rPr lang="en" sz="2100">
                <a:solidFill>
                  <a:srgbClr val="000000"/>
                </a:solidFill>
                <a:highlight>
                  <a:srgbClr val="FFFFFF"/>
                </a:highlight>
                <a:latin typeface="Times New Roman"/>
                <a:ea typeface="Times New Roman"/>
                <a:cs typeface="Times New Roman"/>
                <a:sym typeface="Times New Roman"/>
              </a:rPr>
              <a:t>This paper compares the application of private and public Blockchain for insurance services through the experimental implementation of smart contracts based on Hyperledger Fabric and Ethereum.</a:t>
            </a:r>
            <a:endParaRPr sz="2100">
              <a:solidFill>
                <a:srgbClr val="000000"/>
              </a:solidFill>
              <a:highlight>
                <a:srgbClr val="FFFFFF"/>
              </a:highlight>
              <a:latin typeface="Times New Roman"/>
              <a:ea typeface="Times New Roman"/>
              <a:cs typeface="Times New Roman"/>
              <a:sym typeface="Times New Roman"/>
            </a:endParaRPr>
          </a:p>
          <a:p>
            <a:pPr indent="-361950" lvl="0" marL="457200" rtl="0" algn="just">
              <a:spcBef>
                <a:spcPts val="0"/>
              </a:spcBef>
              <a:spcAft>
                <a:spcPts val="0"/>
              </a:spcAft>
              <a:buClr>
                <a:srgbClr val="000000"/>
              </a:buClr>
              <a:buSzPts val="2100"/>
              <a:buFont typeface="Times New Roman"/>
              <a:buChar char="★"/>
            </a:pPr>
            <a:r>
              <a:rPr lang="en" sz="2100">
                <a:solidFill>
                  <a:srgbClr val="000000"/>
                </a:solidFill>
                <a:highlight>
                  <a:srgbClr val="FFFFFF"/>
                </a:highlight>
                <a:latin typeface="Times New Roman"/>
                <a:ea typeface="Times New Roman"/>
                <a:cs typeface="Times New Roman"/>
                <a:sym typeface="Times New Roman"/>
              </a:rPr>
              <a:t>Hyperledger Fabric is an open source private platform for industrial applications  because the participants in the network are employees of one company. </a:t>
            </a:r>
            <a:endParaRPr sz="2100">
              <a:solidFill>
                <a:srgbClr val="000000"/>
              </a:solidFill>
              <a:highlight>
                <a:srgbClr val="FFFFFF"/>
              </a:highlight>
              <a:latin typeface="Times New Roman"/>
              <a:ea typeface="Times New Roman"/>
              <a:cs typeface="Times New Roman"/>
              <a:sym typeface="Times New Roman"/>
            </a:endParaRPr>
          </a:p>
          <a:p>
            <a:pPr indent="-361950" lvl="0" marL="457200" rtl="0" algn="just">
              <a:spcBef>
                <a:spcPts val="0"/>
              </a:spcBef>
              <a:spcAft>
                <a:spcPts val="0"/>
              </a:spcAft>
              <a:buClr>
                <a:srgbClr val="000000"/>
              </a:buClr>
              <a:buSzPts val="2100"/>
              <a:buFont typeface="Times New Roman"/>
              <a:buChar char="★"/>
            </a:pPr>
            <a:r>
              <a:rPr lang="en" sz="2100">
                <a:solidFill>
                  <a:srgbClr val="000000"/>
                </a:solidFill>
                <a:highlight>
                  <a:srgbClr val="FFFFFF"/>
                </a:highlight>
                <a:latin typeface="Times New Roman"/>
                <a:ea typeface="Times New Roman"/>
                <a:cs typeface="Times New Roman"/>
                <a:sym typeface="Times New Roman"/>
              </a:rPr>
              <a:t>Ethereum is public Blockchain which smart contracts work under ERC20 standard. Because it is related to an existing crypto-currency, it is useful for managing automatic payments to the claimer. </a:t>
            </a:r>
            <a:endParaRPr sz="2100">
              <a:solidFill>
                <a:srgbClr val="000000"/>
              </a:solidFill>
              <a:highlight>
                <a:srgbClr val="FFFFFF"/>
              </a:highlight>
              <a:latin typeface="Times New Roman"/>
              <a:ea typeface="Times New Roman"/>
              <a:cs typeface="Times New Roman"/>
              <a:sym typeface="Times New Roman"/>
            </a:endParaRPr>
          </a:p>
          <a:p>
            <a:pPr indent="-361950" lvl="0" marL="457200" rtl="0" algn="just">
              <a:spcBef>
                <a:spcPts val="0"/>
              </a:spcBef>
              <a:spcAft>
                <a:spcPts val="0"/>
              </a:spcAft>
              <a:buClr>
                <a:srgbClr val="000000"/>
              </a:buClr>
              <a:buSzPts val="2100"/>
              <a:buFont typeface="Times New Roman"/>
              <a:buChar char="★"/>
            </a:pPr>
            <a:r>
              <a:rPr lang="en" sz="2100">
                <a:solidFill>
                  <a:srgbClr val="000000"/>
                </a:solidFill>
                <a:highlight>
                  <a:srgbClr val="FFFFFF"/>
                </a:highlight>
                <a:latin typeface="Times New Roman"/>
                <a:ea typeface="Times New Roman"/>
                <a:cs typeface="Times New Roman"/>
                <a:sym typeface="Times New Roman"/>
              </a:rPr>
              <a:t>Participants can be anonymous, with only their public address visible. All transactions in the network are visible to all participants and they have a copy of the entire Blockchain</a:t>
            </a:r>
            <a:endParaRPr sz="2100">
              <a:solidFill>
                <a:srgbClr val="000000"/>
              </a:solidFill>
              <a:highlight>
                <a:schemeClr val="lt1"/>
              </a:highlight>
              <a:latin typeface="Times New Roman"/>
              <a:ea typeface="Times New Roman"/>
              <a:cs typeface="Times New Roman"/>
              <a:sym typeface="Times New Roman"/>
            </a:endParaRPr>
          </a:p>
          <a:p>
            <a:pPr indent="0" lvl="0" marL="457200" rtl="0" algn="l">
              <a:spcBef>
                <a:spcPts val="600"/>
              </a:spcBef>
              <a:spcAft>
                <a:spcPts val="0"/>
              </a:spcAft>
              <a:buNone/>
            </a:pPr>
            <a:r>
              <a:t/>
            </a:r>
            <a:endParaRPr sz="1700">
              <a:solidFill>
                <a:srgbClr val="333333"/>
              </a:solidFill>
              <a:highlight>
                <a:schemeClr val="lt1"/>
              </a:highlight>
              <a:latin typeface="Times New Roman"/>
              <a:ea typeface="Times New Roman"/>
              <a:cs typeface="Times New Roman"/>
              <a:sym typeface="Times New Roman"/>
            </a:endParaRPr>
          </a:p>
          <a:p>
            <a:pPr indent="0" lvl="0" marL="457200" rtl="0" algn="l">
              <a:spcBef>
                <a:spcPts val="600"/>
              </a:spcBef>
              <a:spcAft>
                <a:spcPts val="0"/>
              </a:spcAft>
              <a:buNone/>
            </a:pPr>
            <a:r>
              <a:t/>
            </a:r>
            <a:endParaRPr sz="2000">
              <a:solidFill>
                <a:srgbClr val="000000"/>
              </a:solidFill>
              <a:highlight>
                <a:srgbClr val="FFFFFF"/>
              </a:highlight>
              <a:latin typeface="Times New Roman"/>
              <a:ea typeface="Times New Roman"/>
              <a:cs typeface="Times New Roman"/>
              <a:sym typeface="Times New Roman"/>
            </a:endParaRPr>
          </a:p>
          <a:p>
            <a:pPr indent="0" lvl="0" marL="457200" rtl="0" algn="l">
              <a:spcBef>
                <a:spcPts val="600"/>
              </a:spcBef>
              <a:spcAft>
                <a:spcPts val="0"/>
              </a:spcAft>
              <a:buNone/>
            </a:pPr>
            <a:r>
              <a:t/>
            </a:r>
            <a:endParaRPr sz="1700">
              <a:latin typeface="Times New Roman"/>
              <a:ea typeface="Times New Roman"/>
              <a:cs typeface="Times New Roman"/>
              <a:sym typeface="Times New Roman"/>
            </a:endParaRPr>
          </a:p>
        </p:txBody>
      </p:sp>
      <p:pic>
        <p:nvPicPr>
          <p:cNvPr id="351" name="Google Shape;351;p31"/>
          <p:cNvPicPr preferRelativeResize="0"/>
          <p:nvPr/>
        </p:nvPicPr>
        <p:blipFill>
          <a:blip r:embed="rId3">
            <a:alphaModFix/>
          </a:blip>
          <a:stretch>
            <a:fillRect/>
          </a:stretch>
        </p:blipFill>
        <p:spPr>
          <a:xfrm>
            <a:off x="0" y="0"/>
            <a:ext cx="9143999" cy="880875"/>
          </a:xfrm>
          <a:prstGeom prst="rect">
            <a:avLst/>
          </a:prstGeom>
          <a:noFill/>
          <a:ln>
            <a:noFill/>
          </a:ln>
        </p:spPr>
      </p:pic>
      <p:sp>
        <p:nvSpPr>
          <p:cNvPr id="352" name="Google Shape;352;p31"/>
          <p:cNvSpPr txBox="1"/>
          <p:nvPr/>
        </p:nvSpPr>
        <p:spPr>
          <a:xfrm>
            <a:off x="216000" y="-32512"/>
            <a:ext cx="8616300" cy="945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300">
                <a:solidFill>
                  <a:schemeClr val="lt1"/>
                </a:solidFill>
                <a:latin typeface="Roboto Condensed"/>
                <a:ea typeface="Roboto Condensed"/>
                <a:cs typeface="Roboto Condensed"/>
                <a:sym typeface="Roboto Condensed"/>
              </a:rPr>
              <a:t>Smart Contracts based on Private and Public Blockchains for the Purpose of Insurance Services</a:t>
            </a:r>
            <a:endParaRPr b="1">
              <a:solidFill>
                <a:schemeClr val="lt1"/>
              </a:solidFill>
              <a:latin typeface="Roboto Condensed"/>
              <a:ea typeface="Roboto Condensed"/>
              <a:cs typeface="Roboto Condensed"/>
              <a:sym typeface="Roboto Condensed"/>
            </a:endParaRPr>
          </a:p>
        </p:txBody>
      </p:sp>
      <p:sp>
        <p:nvSpPr>
          <p:cNvPr id="353" name="Google Shape;353;p31"/>
          <p:cNvSpPr txBox="1"/>
          <p:nvPr>
            <p:ph idx="12" type="sldNum"/>
          </p:nvPr>
        </p:nvSpPr>
        <p:spPr>
          <a:xfrm>
            <a:off x="8595308"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2"/>
          <p:cNvSpPr txBox="1"/>
          <p:nvPr/>
        </p:nvSpPr>
        <p:spPr>
          <a:xfrm>
            <a:off x="492750" y="635050"/>
            <a:ext cx="8158500" cy="3124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sz="1700">
              <a:solidFill>
                <a:srgbClr val="333333"/>
              </a:solidFill>
              <a:highlight>
                <a:schemeClr val="lt1"/>
              </a:highlight>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700">
              <a:solidFill>
                <a:srgbClr val="333333"/>
              </a:solidFill>
              <a:highlight>
                <a:schemeClr val="lt1"/>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 sz="1700">
                <a:latin typeface="Times New Roman"/>
                <a:ea typeface="Times New Roman"/>
                <a:cs typeface="Times New Roman"/>
                <a:sym typeface="Times New Roman"/>
              </a:rPr>
              <a:t>  </a:t>
            </a:r>
            <a:r>
              <a:rPr b="1" lang="en" sz="2000">
                <a:latin typeface="Times New Roman"/>
                <a:ea typeface="Times New Roman"/>
                <a:cs typeface="Times New Roman"/>
                <a:sym typeface="Times New Roman"/>
              </a:rPr>
              <a:t>ADVANTAGES</a:t>
            </a:r>
            <a:endParaRPr b="1"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Greater transparency into the claim process</a:t>
            </a:r>
            <a:endParaRPr sz="2000">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20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 sz="2000">
                <a:latin typeface="Times New Roman"/>
                <a:ea typeface="Times New Roman"/>
                <a:cs typeface="Times New Roman"/>
                <a:sym typeface="Times New Roman"/>
              </a:rPr>
              <a:t>  DISADVANTAGES</a:t>
            </a:r>
            <a:endParaRPr b="1"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Transaction fees in Ethereum are high</a:t>
            </a:r>
            <a:endParaRPr sz="2000">
              <a:latin typeface="Times New Roman"/>
              <a:ea typeface="Times New Roman"/>
              <a:cs typeface="Times New Roman"/>
              <a:sym typeface="Times New Roman"/>
            </a:endParaRPr>
          </a:p>
        </p:txBody>
      </p:sp>
      <p:pic>
        <p:nvPicPr>
          <p:cNvPr id="359" name="Google Shape;359;p32"/>
          <p:cNvPicPr preferRelativeResize="0"/>
          <p:nvPr/>
        </p:nvPicPr>
        <p:blipFill>
          <a:blip r:embed="rId3">
            <a:alphaModFix/>
          </a:blip>
          <a:stretch>
            <a:fillRect/>
          </a:stretch>
        </p:blipFill>
        <p:spPr>
          <a:xfrm>
            <a:off x="0" y="0"/>
            <a:ext cx="9143999" cy="880875"/>
          </a:xfrm>
          <a:prstGeom prst="rect">
            <a:avLst/>
          </a:prstGeom>
          <a:noFill/>
          <a:ln>
            <a:noFill/>
          </a:ln>
        </p:spPr>
      </p:pic>
      <p:sp>
        <p:nvSpPr>
          <p:cNvPr id="360" name="Google Shape;360;p32"/>
          <p:cNvSpPr txBox="1"/>
          <p:nvPr/>
        </p:nvSpPr>
        <p:spPr>
          <a:xfrm>
            <a:off x="172650" y="-32512"/>
            <a:ext cx="8798700" cy="945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300">
                <a:solidFill>
                  <a:schemeClr val="lt1"/>
                </a:solidFill>
                <a:latin typeface="Roboto Condensed"/>
                <a:ea typeface="Roboto Condensed"/>
                <a:cs typeface="Roboto Condensed"/>
                <a:sym typeface="Roboto Condensed"/>
              </a:rPr>
              <a:t>Smart Contracts based on Private and Public Blockchains for the Purpose of Insurance Services </a:t>
            </a:r>
            <a:r>
              <a:rPr lang="en" sz="2300">
                <a:solidFill>
                  <a:schemeClr val="lt1"/>
                </a:solidFill>
                <a:latin typeface="Roboto Condensed"/>
                <a:ea typeface="Roboto Condensed"/>
                <a:cs typeface="Roboto Condensed"/>
                <a:sym typeface="Roboto Condensed"/>
              </a:rPr>
              <a:t>Contd- - -</a:t>
            </a:r>
            <a:endParaRPr>
              <a:solidFill>
                <a:schemeClr val="lt1"/>
              </a:solidFill>
              <a:latin typeface="Roboto Condensed"/>
              <a:ea typeface="Roboto Condensed"/>
              <a:cs typeface="Roboto Condensed"/>
              <a:sym typeface="Roboto Condensed"/>
            </a:endParaRPr>
          </a:p>
        </p:txBody>
      </p:sp>
      <p:sp>
        <p:nvSpPr>
          <p:cNvPr id="361" name="Google Shape;361;p32"/>
          <p:cNvSpPr txBox="1"/>
          <p:nvPr>
            <p:ph idx="12" type="sldNum"/>
          </p:nvPr>
        </p:nvSpPr>
        <p:spPr>
          <a:xfrm>
            <a:off x="8523483"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181F22"/>
                </a:solidFill>
              </a:rPr>
              <a:t>‹#›</a:t>
            </a:fld>
            <a:endParaRPr>
              <a:solidFill>
                <a:srgbClr val="181F2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3"/>
          <p:cNvSpPr txBox="1"/>
          <p:nvPr/>
        </p:nvSpPr>
        <p:spPr>
          <a:xfrm>
            <a:off x="694375" y="1206150"/>
            <a:ext cx="7485000" cy="26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latin typeface="Times New Roman"/>
                <a:ea typeface="Times New Roman"/>
                <a:cs typeface="Times New Roman"/>
                <a:sym typeface="Times New Roman"/>
              </a:rPr>
              <a:t>SURVEY 4</a:t>
            </a:r>
            <a:endParaRPr b="1" sz="2300">
              <a:latin typeface="Times New Roman"/>
              <a:ea typeface="Times New Roman"/>
              <a:cs typeface="Times New Roman"/>
              <a:sym typeface="Times New Roman"/>
            </a:endParaRPr>
          </a:p>
          <a:p>
            <a:pPr indent="0" lvl="0" marL="0" rtl="0" algn="ctr">
              <a:spcBef>
                <a:spcPts val="0"/>
              </a:spcBef>
              <a:spcAft>
                <a:spcPts val="0"/>
              </a:spcAft>
              <a:buNone/>
            </a:pPr>
            <a:r>
              <a:rPr b="1" lang="en" sz="2300">
                <a:latin typeface="Times New Roman"/>
                <a:ea typeface="Times New Roman"/>
                <a:cs typeface="Times New Roman"/>
                <a:sym typeface="Times New Roman"/>
              </a:rPr>
              <a:t>Research on the UBI Car Insurance Rate Determination Model Based on the CNN-HVSVM Algorithm</a:t>
            </a:r>
            <a:endParaRPr b="1" sz="2300">
              <a:latin typeface="Times New Roman"/>
              <a:ea typeface="Times New Roman"/>
              <a:cs typeface="Times New Roman"/>
              <a:sym typeface="Times New Roman"/>
            </a:endParaRPr>
          </a:p>
          <a:p>
            <a:pPr indent="0" lvl="0" marL="0" rtl="0" algn="ctr">
              <a:spcBef>
                <a:spcPts val="0"/>
              </a:spcBef>
              <a:spcAft>
                <a:spcPts val="0"/>
              </a:spcAft>
              <a:buNone/>
            </a:pPr>
            <a:r>
              <a:t/>
            </a:r>
            <a:endParaRPr b="1" sz="1900">
              <a:latin typeface="Times New Roman"/>
              <a:ea typeface="Times New Roman"/>
              <a:cs typeface="Times New Roman"/>
              <a:sym typeface="Times New Roman"/>
            </a:endParaRPr>
          </a:p>
          <a:p>
            <a:pPr indent="0" lvl="0" marL="0" rtl="0" algn="ctr">
              <a:spcBef>
                <a:spcPts val="0"/>
              </a:spcBef>
              <a:spcAft>
                <a:spcPts val="0"/>
              </a:spcAft>
              <a:buNone/>
            </a:pPr>
            <a:r>
              <a:rPr b="1" lang="en" sz="1600">
                <a:latin typeface="Times New Roman"/>
                <a:ea typeface="Times New Roman"/>
                <a:cs typeface="Times New Roman"/>
                <a:sym typeface="Times New Roman"/>
              </a:rPr>
              <a:t> </a:t>
            </a:r>
            <a:r>
              <a:rPr b="1" lang="en" sz="1600">
                <a:latin typeface="Times New Roman"/>
                <a:ea typeface="Times New Roman"/>
                <a:cs typeface="Times New Roman"/>
                <a:sym typeface="Times New Roman"/>
              </a:rPr>
              <a:t> </a:t>
            </a:r>
            <a:r>
              <a:rPr b="1" lang="en" sz="1600">
                <a:highlight>
                  <a:srgbClr val="FFFFFF"/>
                </a:highlight>
                <a:uFill>
                  <a:noFill/>
                </a:uFill>
                <a:latin typeface="Times New Roman"/>
                <a:ea typeface="Times New Roman"/>
                <a:cs typeface="Times New Roman"/>
                <a:sym typeface="Times New Roman"/>
                <a:hlinkClick r:id="rId3"/>
              </a:rPr>
              <a:t>Chun Yan</a:t>
            </a:r>
            <a:r>
              <a:rPr b="1" lang="en" sz="1600">
                <a:highlight>
                  <a:srgbClr val="FFFFFF"/>
                </a:highlight>
                <a:latin typeface="Times New Roman"/>
                <a:ea typeface="Times New Roman"/>
                <a:cs typeface="Times New Roman"/>
                <a:sym typeface="Times New Roman"/>
              </a:rPr>
              <a:t>; </a:t>
            </a:r>
            <a:r>
              <a:rPr b="1" lang="en" sz="1600">
                <a:highlight>
                  <a:srgbClr val="FFFFFF"/>
                </a:highlight>
                <a:uFill>
                  <a:noFill/>
                </a:uFill>
                <a:latin typeface="Times New Roman"/>
                <a:ea typeface="Times New Roman"/>
                <a:cs typeface="Times New Roman"/>
                <a:sym typeface="Times New Roman"/>
                <a:hlinkClick r:id="rId4"/>
              </a:rPr>
              <a:t>Xindong Wang</a:t>
            </a:r>
            <a:r>
              <a:rPr b="1" lang="en" sz="1600">
                <a:latin typeface="Times New Roman"/>
                <a:ea typeface="Times New Roman"/>
                <a:cs typeface="Times New Roman"/>
                <a:sym typeface="Times New Roman"/>
              </a:rPr>
              <a:t>,</a:t>
            </a:r>
            <a:r>
              <a:rPr b="1" lang="en" sz="1600">
                <a:highlight>
                  <a:srgbClr val="FFFFFF"/>
                </a:highlight>
                <a:uFill>
                  <a:noFill/>
                </a:uFill>
                <a:latin typeface="Times New Roman"/>
                <a:ea typeface="Times New Roman"/>
                <a:cs typeface="Times New Roman"/>
                <a:sym typeface="Times New Roman"/>
                <a:hlinkClick r:id="rId5"/>
              </a:rPr>
              <a:t>Xinhong Liu</a:t>
            </a:r>
            <a:r>
              <a:rPr b="1" lang="en" sz="1600">
                <a:highlight>
                  <a:srgbClr val="FFFFFF"/>
                </a:highlight>
                <a:latin typeface="Times New Roman"/>
                <a:ea typeface="Times New Roman"/>
                <a:cs typeface="Times New Roman"/>
                <a:sym typeface="Times New Roman"/>
              </a:rPr>
              <a:t>; </a:t>
            </a:r>
            <a:r>
              <a:rPr b="1" lang="en" sz="1600">
                <a:highlight>
                  <a:srgbClr val="FFFFFF"/>
                </a:highlight>
                <a:uFill>
                  <a:noFill/>
                </a:uFill>
                <a:latin typeface="Times New Roman"/>
                <a:ea typeface="Times New Roman"/>
                <a:cs typeface="Times New Roman"/>
                <a:sym typeface="Times New Roman"/>
                <a:hlinkClick r:id="rId6"/>
              </a:rPr>
              <a:t>Wei Liu</a:t>
            </a:r>
            <a:r>
              <a:rPr b="1" lang="en" sz="1600">
                <a:highlight>
                  <a:srgbClr val="FFFFFF"/>
                </a:highlight>
                <a:latin typeface="Times New Roman"/>
                <a:ea typeface="Times New Roman"/>
                <a:cs typeface="Times New Roman"/>
                <a:sym typeface="Times New Roman"/>
              </a:rPr>
              <a:t>; </a:t>
            </a:r>
            <a:r>
              <a:rPr b="1" lang="en" sz="1600">
                <a:highlight>
                  <a:srgbClr val="FFFFFF"/>
                </a:highlight>
                <a:uFill>
                  <a:noFill/>
                </a:uFill>
                <a:latin typeface="Times New Roman"/>
                <a:ea typeface="Times New Roman"/>
                <a:cs typeface="Times New Roman"/>
                <a:sym typeface="Times New Roman"/>
                <a:hlinkClick r:id="rId7"/>
              </a:rPr>
              <a:t>Jiahui Liu</a:t>
            </a:r>
            <a:endParaRPr b="1" sz="1600">
              <a:latin typeface="Times New Roman"/>
              <a:ea typeface="Times New Roman"/>
              <a:cs typeface="Times New Roman"/>
              <a:sym typeface="Times New Roman"/>
            </a:endParaRPr>
          </a:p>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rPr b="1" lang="en" sz="1900">
                <a:latin typeface="Times New Roman"/>
                <a:ea typeface="Times New Roman"/>
                <a:cs typeface="Times New Roman"/>
                <a:sym typeface="Times New Roman"/>
              </a:rPr>
              <a:t>Publisher: IEEE</a:t>
            </a:r>
            <a:endParaRPr b="1" sz="1900">
              <a:latin typeface="Times New Roman"/>
              <a:ea typeface="Times New Roman"/>
              <a:cs typeface="Times New Roman"/>
              <a:sym typeface="Times New Roman"/>
            </a:endParaRPr>
          </a:p>
          <a:p>
            <a:pPr indent="0" lvl="0" marL="0" rtl="0" algn="ctr">
              <a:lnSpc>
                <a:spcPct val="90000"/>
              </a:lnSpc>
              <a:spcBef>
                <a:spcPts val="1000"/>
              </a:spcBef>
              <a:spcAft>
                <a:spcPts val="0"/>
              </a:spcAft>
              <a:buNone/>
            </a:pPr>
            <a:r>
              <a:rPr b="1" lang="en" sz="1900">
                <a:solidFill>
                  <a:srgbClr val="181F22"/>
                </a:solidFill>
                <a:latin typeface="Times New Roman"/>
                <a:ea typeface="Times New Roman"/>
                <a:cs typeface="Times New Roman"/>
                <a:sym typeface="Times New Roman"/>
              </a:rPr>
              <a:t>  Year: 2021</a:t>
            </a:r>
            <a:endParaRPr b="1">
              <a:latin typeface="Times New Roman"/>
              <a:ea typeface="Times New Roman"/>
              <a:cs typeface="Times New Roman"/>
              <a:sym typeface="Times New Roman"/>
            </a:endParaRPr>
          </a:p>
        </p:txBody>
      </p:sp>
      <p:pic>
        <p:nvPicPr>
          <p:cNvPr id="367" name="Google Shape;367;p33"/>
          <p:cNvPicPr preferRelativeResize="0"/>
          <p:nvPr/>
        </p:nvPicPr>
        <p:blipFill>
          <a:blip r:embed="rId8">
            <a:alphaModFix/>
          </a:blip>
          <a:stretch>
            <a:fillRect/>
          </a:stretch>
        </p:blipFill>
        <p:spPr>
          <a:xfrm>
            <a:off x="0" y="0"/>
            <a:ext cx="9143999" cy="623700"/>
          </a:xfrm>
          <a:prstGeom prst="rect">
            <a:avLst/>
          </a:prstGeom>
          <a:noFill/>
          <a:ln>
            <a:noFill/>
          </a:ln>
        </p:spPr>
      </p:pic>
      <p:sp>
        <p:nvSpPr>
          <p:cNvPr id="368" name="Google Shape;368;p33"/>
          <p:cNvSpPr txBox="1"/>
          <p:nvPr/>
        </p:nvSpPr>
        <p:spPr>
          <a:xfrm>
            <a:off x="405000" y="0"/>
            <a:ext cx="5518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Roboto Condensed"/>
                <a:ea typeface="Roboto Condensed"/>
                <a:cs typeface="Roboto Condensed"/>
                <a:sym typeface="Roboto Condensed"/>
              </a:rPr>
              <a:t>LITERATURE SURVEY </a:t>
            </a:r>
            <a:endParaRPr b="1" sz="3000">
              <a:solidFill>
                <a:schemeClr val="lt1"/>
              </a:solidFill>
              <a:latin typeface="Roboto Condensed"/>
              <a:ea typeface="Roboto Condensed"/>
              <a:cs typeface="Roboto Condensed"/>
              <a:sym typeface="Roboto Condensed"/>
            </a:endParaRPr>
          </a:p>
        </p:txBody>
      </p:sp>
      <p:sp>
        <p:nvSpPr>
          <p:cNvPr id="369" name="Google Shape;369;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181F22"/>
                </a:solidFill>
              </a:rPr>
              <a:t>‹#›</a:t>
            </a:fld>
            <a:endParaRPr>
              <a:solidFill>
                <a:srgbClr val="181F2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4"/>
          <p:cNvSpPr txBox="1"/>
          <p:nvPr>
            <p:ph idx="1" type="subTitle"/>
          </p:nvPr>
        </p:nvSpPr>
        <p:spPr>
          <a:xfrm>
            <a:off x="376800" y="92250"/>
            <a:ext cx="8767200" cy="50514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sz="1800"/>
          </a:p>
          <a:p>
            <a:pPr indent="0" lvl="0" marL="0" rtl="0" algn="l">
              <a:lnSpc>
                <a:spcPct val="115000"/>
              </a:lnSpc>
              <a:spcBef>
                <a:spcPts val="1200"/>
              </a:spcBef>
              <a:spcAft>
                <a:spcPts val="0"/>
              </a:spcAft>
              <a:buNone/>
            </a:pPr>
            <a:r>
              <a:t/>
            </a:r>
            <a:endParaRPr sz="1800">
              <a:solidFill>
                <a:srgbClr val="000000"/>
              </a:solidFill>
              <a:latin typeface="Times New Roman"/>
              <a:ea typeface="Times New Roman"/>
              <a:cs typeface="Times New Roman"/>
              <a:sym typeface="Times New Roman"/>
            </a:endParaRPr>
          </a:p>
          <a:p>
            <a:pPr indent="-368300" lvl="0" marL="457200" rtl="0" algn="just">
              <a:lnSpc>
                <a:spcPct val="115000"/>
              </a:lnSpc>
              <a:spcBef>
                <a:spcPts val="1200"/>
              </a:spcBef>
              <a:spcAft>
                <a:spcPts val="0"/>
              </a:spcAft>
              <a:buClr>
                <a:srgbClr val="000000"/>
              </a:buClr>
              <a:buSzPts val="2200"/>
              <a:buFont typeface="Times New Roman"/>
              <a:buChar char="★"/>
            </a:pPr>
            <a:r>
              <a:rPr lang="en" sz="2200">
                <a:solidFill>
                  <a:srgbClr val="000000"/>
                </a:solidFill>
                <a:latin typeface="Times New Roman"/>
                <a:ea typeface="Times New Roman"/>
                <a:cs typeface="Times New Roman"/>
                <a:sym typeface="Times New Roman"/>
              </a:rPr>
              <a:t>With the support of Internet of Vehicles technology, UBI (Usage Based Insurance) car insurance rate determination has certain guiding significance for achieving accurate pricing of car insurance rates and satisfying the personalized needs of users.</a:t>
            </a:r>
            <a:endParaRPr sz="2200">
              <a:solidFill>
                <a:srgbClr val="000000"/>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rgbClr val="000000"/>
              </a:buClr>
              <a:buSzPts val="2200"/>
              <a:buFont typeface="Times New Roman"/>
              <a:buChar char="★"/>
            </a:pPr>
            <a:r>
              <a:rPr lang="en" sz="2200">
                <a:solidFill>
                  <a:srgbClr val="000000"/>
                </a:solidFill>
                <a:latin typeface="Times New Roman"/>
                <a:ea typeface="Times New Roman"/>
                <a:cs typeface="Times New Roman"/>
                <a:sym typeface="Times New Roman"/>
              </a:rPr>
              <a:t>Based on the CNN (Convolutional Neural Networks) algorithm and SVM (Support Vector Machine) algorithm, this paper establishes a rating model for UBI car insurance rates.</a:t>
            </a:r>
            <a:endParaRPr sz="2200">
              <a:solidFill>
                <a:srgbClr val="000000"/>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rgbClr val="000000"/>
              </a:buClr>
              <a:buSzPts val="2200"/>
              <a:buFont typeface="Times New Roman"/>
              <a:buChar char="★"/>
            </a:pPr>
            <a:r>
              <a:rPr lang="en" sz="2200">
                <a:solidFill>
                  <a:srgbClr val="000000"/>
                </a:solidFill>
                <a:latin typeface="Times New Roman"/>
                <a:ea typeface="Times New Roman"/>
                <a:cs typeface="Times New Roman"/>
                <a:sym typeface="Times New Roman"/>
              </a:rPr>
              <a:t>The model first performs a series of operations such as convolutions, pooling and nonlinear activation function mapping using the CNN algorithm so that it can extract the features from the driving behavior data of UBI customers.</a:t>
            </a:r>
            <a:endParaRPr sz="2200">
              <a:latin typeface="Times New Roman"/>
              <a:ea typeface="Times New Roman"/>
              <a:cs typeface="Times New Roman"/>
              <a:sym typeface="Times New Roman"/>
            </a:endParaRPr>
          </a:p>
        </p:txBody>
      </p:sp>
      <p:pic>
        <p:nvPicPr>
          <p:cNvPr id="375" name="Google Shape;375;p34"/>
          <p:cNvPicPr preferRelativeResize="0"/>
          <p:nvPr/>
        </p:nvPicPr>
        <p:blipFill>
          <a:blip r:embed="rId3">
            <a:alphaModFix/>
          </a:blip>
          <a:stretch>
            <a:fillRect/>
          </a:stretch>
        </p:blipFill>
        <p:spPr>
          <a:xfrm>
            <a:off x="0" y="0"/>
            <a:ext cx="9143999" cy="880875"/>
          </a:xfrm>
          <a:prstGeom prst="rect">
            <a:avLst/>
          </a:prstGeom>
          <a:noFill/>
          <a:ln>
            <a:noFill/>
          </a:ln>
        </p:spPr>
      </p:pic>
      <p:sp>
        <p:nvSpPr>
          <p:cNvPr id="376" name="Google Shape;376;p34"/>
          <p:cNvSpPr txBox="1"/>
          <p:nvPr/>
        </p:nvSpPr>
        <p:spPr>
          <a:xfrm>
            <a:off x="177500" y="-5962"/>
            <a:ext cx="8221500" cy="89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solidFill>
                  <a:schemeClr val="lt1"/>
                </a:solidFill>
                <a:latin typeface="Roboto Condensed"/>
                <a:ea typeface="Roboto Condensed"/>
                <a:cs typeface="Roboto Condensed"/>
                <a:sym typeface="Roboto Condensed"/>
              </a:rPr>
              <a:t>Research on the UBI Car Insurance Rate Determination Model Based on the CNN-HVSVM Algorithm</a:t>
            </a:r>
            <a:endParaRPr>
              <a:solidFill>
                <a:schemeClr val="lt1"/>
              </a:solidFill>
              <a:latin typeface="Roboto Condensed"/>
              <a:ea typeface="Roboto Condensed"/>
              <a:cs typeface="Roboto Condensed"/>
              <a:sym typeface="Roboto Condensed"/>
            </a:endParaRPr>
          </a:p>
        </p:txBody>
      </p:sp>
      <p:sp>
        <p:nvSpPr>
          <p:cNvPr id="377" name="Google Shape;377;p34"/>
          <p:cNvSpPr txBox="1"/>
          <p:nvPr>
            <p:ph idx="12" type="sldNum"/>
          </p:nvPr>
        </p:nvSpPr>
        <p:spPr>
          <a:xfrm>
            <a:off x="8544283" y="47040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3F4752"/>
                </a:solidFill>
              </a:rPr>
              <a:t>‹#›</a:t>
            </a:fld>
            <a:endParaRPr>
              <a:solidFill>
                <a:srgbClr val="3F475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383" name="Google Shape;383;p35"/>
          <p:cNvSpPr txBox="1"/>
          <p:nvPr/>
        </p:nvSpPr>
        <p:spPr>
          <a:xfrm>
            <a:off x="311700" y="880875"/>
            <a:ext cx="7988700" cy="42414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Times New Roman"/>
              <a:buChar char="★"/>
            </a:pPr>
            <a:r>
              <a:rPr b="1" lang="en" sz="1700">
                <a:latin typeface="Times New Roman"/>
                <a:ea typeface="Times New Roman"/>
                <a:cs typeface="Times New Roman"/>
                <a:sym typeface="Times New Roman"/>
              </a:rPr>
              <a:t> </a:t>
            </a:r>
            <a:r>
              <a:rPr lang="en" sz="1800">
                <a:latin typeface="Times New Roman"/>
                <a:ea typeface="Times New Roman"/>
                <a:cs typeface="Times New Roman"/>
                <a:sym typeface="Times New Roman"/>
              </a:rPr>
              <a:t>This model can predict the grade of UBI car insurance users more accurately and efficiently, and the prediction results are more consistent with the actual situation, which has strong applicability and flexibility.</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Therefore, this paper proposes a UBI car insurance rate grade determination model based on the CNN-HVSVM algorithm.</a:t>
            </a:r>
            <a:endParaRPr b="1" sz="1700">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b="1" lang="en" sz="1700">
                <a:latin typeface="Times New Roman"/>
                <a:ea typeface="Times New Roman"/>
                <a:cs typeface="Times New Roman"/>
                <a:sym typeface="Times New Roman"/>
              </a:rPr>
              <a:t> </a:t>
            </a:r>
            <a:r>
              <a:rPr b="1" lang="en" sz="1700">
                <a:latin typeface="Times New Roman"/>
                <a:ea typeface="Times New Roman"/>
                <a:cs typeface="Times New Roman"/>
                <a:sym typeface="Times New Roman"/>
              </a:rPr>
              <a:t>ADVANTAGES</a:t>
            </a:r>
            <a:endParaRPr b="1" sz="1700">
              <a:latin typeface="Times New Roman"/>
              <a:ea typeface="Times New Roman"/>
              <a:cs typeface="Times New Roman"/>
              <a:sym typeface="Times New Roman"/>
            </a:endParaRPr>
          </a:p>
          <a:p>
            <a:pPr indent="-336550" lvl="0" marL="457200" rtl="0" algn="l">
              <a:lnSpc>
                <a:spcPct val="115000"/>
              </a:lnSpc>
              <a:spcBef>
                <a:spcPts val="1200"/>
              </a:spcBef>
              <a:spcAft>
                <a:spcPts val="0"/>
              </a:spcAft>
              <a:buSzPts val="1700"/>
              <a:buFont typeface="Times New Roman"/>
              <a:buChar char="★"/>
            </a:pPr>
            <a:r>
              <a:rPr lang="en" sz="1700">
                <a:solidFill>
                  <a:schemeClr val="dk1"/>
                </a:solidFill>
                <a:latin typeface="Times New Roman"/>
                <a:ea typeface="Times New Roman"/>
                <a:cs typeface="Times New Roman"/>
                <a:sym typeface="Times New Roman"/>
              </a:rPr>
              <a:t>CNN-HVSVM algorithm can determine driver behavior more fairly and reasonably.</a:t>
            </a:r>
            <a:r>
              <a:rPr b="1" lang="en" sz="1700">
                <a:latin typeface="Times New Roman"/>
                <a:ea typeface="Times New Roman"/>
                <a:cs typeface="Times New Roman"/>
                <a:sym typeface="Times New Roman"/>
              </a:rPr>
              <a:t>  </a:t>
            </a:r>
            <a:endParaRPr b="1"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The system has good robustness.</a:t>
            </a:r>
            <a:endParaRPr sz="17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700">
                <a:latin typeface="Times New Roman"/>
                <a:ea typeface="Times New Roman"/>
                <a:cs typeface="Times New Roman"/>
                <a:sym typeface="Times New Roman"/>
              </a:rPr>
              <a:t> DISADVANTAGES</a:t>
            </a:r>
            <a:endParaRPr b="1" sz="1700">
              <a:latin typeface="Times New Roman"/>
              <a:ea typeface="Times New Roman"/>
              <a:cs typeface="Times New Roman"/>
              <a:sym typeface="Times New Roman"/>
            </a:endParaRPr>
          </a:p>
          <a:p>
            <a:pPr indent="-336550" lvl="0" marL="457200" rtl="0" algn="l">
              <a:spcBef>
                <a:spcPts val="1200"/>
              </a:spcBef>
              <a:spcAft>
                <a:spcPts val="0"/>
              </a:spcAft>
              <a:buSzPts val="1700"/>
              <a:buFont typeface="Times New Roman"/>
              <a:buChar char="★"/>
            </a:pPr>
            <a:r>
              <a:rPr lang="en" sz="1700">
                <a:latin typeface="Times New Roman"/>
                <a:ea typeface="Times New Roman"/>
                <a:cs typeface="Times New Roman"/>
                <a:sym typeface="Times New Roman"/>
              </a:rPr>
              <a:t>Manual input of data.</a:t>
            </a:r>
            <a:endParaRPr sz="1700">
              <a:latin typeface="Times New Roman"/>
              <a:ea typeface="Times New Roman"/>
              <a:cs typeface="Times New Roman"/>
              <a:sym typeface="Times New Roman"/>
            </a:endParaRPr>
          </a:p>
        </p:txBody>
      </p:sp>
      <p:pic>
        <p:nvPicPr>
          <p:cNvPr id="384" name="Google Shape;384;p35"/>
          <p:cNvPicPr preferRelativeResize="0"/>
          <p:nvPr/>
        </p:nvPicPr>
        <p:blipFill>
          <a:blip r:embed="rId3">
            <a:alphaModFix/>
          </a:blip>
          <a:stretch>
            <a:fillRect/>
          </a:stretch>
        </p:blipFill>
        <p:spPr>
          <a:xfrm>
            <a:off x="0" y="0"/>
            <a:ext cx="9143999" cy="880875"/>
          </a:xfrm>
          <a:prstGeom prst="rect">
            <a:avLst/>
          </a:prstGeom>
          <a:noFill/>
          <a:ln>
            <a:noFill/>
          </a:ln>
        </p:spPr>
      </p:pic>
      <p:sp>
        <p:nvSpPr>
          <p:cNvPr id="385" name="Google Shape;385;p35"/>
          <p:cNvSpPr txBox="1"/>
          <p:nvPr/>
        </p:nvSpPr>
        <p:spPr>
          <a:xfrm>
            <a:off x="311700" y="-5975"/>
            <a:ext cx="8300400" cy="89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solidFill>
                  <a:schemeClr val="lt1"/>
                </a:solidFill>
                <a:latin typeface="Roboto Condensed"/>
                <a:ea typeface="Roboto Condensed"/>
                <a:cs typeface="Roboto Condensed"/>
                <a:sym typeface="Roboto Condensed"/>
              </a:rPr>
              <a:t>Research on the UBI Car Insurance Rate Determination Model Based on the CNN-HVSVM Algorithm  </a:t>
            </a:r>
            <a:r>
              <a:rPr lang="en" sz="2300">
                <a:solidFill>
                  <a:schemeClr val="lt1"/>
                </a:solidFill>
                <a:latin typeface="Roboto Condensed"/>
                <a:ea typeface="Roboto Condensed"/>
                <a:cs typeface="Roboto Condensed"/>
                <a:sym typeface="Roboto Condensed"/>
              </a:rPr>
              <a:t>Contd- - -</a:t>
            </a:r>
            <a:endParaRPr>
              <a:solidFill>
                <a:schemeClr val="lt1"/>
              </a:solidFill>
              <a:latin typeface="Roboto Condensed"/>
              <a:ea typeface="Roboto Condensed"/>
              <a:cs typeface="Roboto Condensed"/>
              <a:sym typeface="Roboto Condensed"/>
            </a:endParaRPr>
          </a:p>
        </p:txBody>
      </p:sp>
      <p:sp>
        <p:nvSpPr>
          <p:cNvPr id="386" name="Google Shape;386;p35"/>
          <p:cNvSpPr txBox="1"/>
          <p:nvPr>
            <p:ph idx="12" type="sldNum"/>
          </p:nvPr>
        </p:nvSpPr>
        <p:spPr>
          <a:xfrm>
            <a:off x="8543908" y="47286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6"/>
          <p:cNvSpPr txBox="1"/>
          <p:nvPr/>
        </p:nvSpPr>
        <p:spPr>
          <a:xfrm>
            <a:off x="243000" y="1154250"/>
            <a:ext cx="8505000" cy="3032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latin typeface="Times New Roman"/>
                <a:ea typeface="Times New Roman"/>
                <a:cs typeface="Times New Roman"/>
                <a:sym typeface="Times New Roman"/>
              </a:rPr>
              <a:t>SURVEY 5</a:t>
            </a:r>
            <a:endParaRPr b="1" sz="2300">
              <a:latin typeface="Times New Roman"/>
              <a:ea typeface="Times New Roman"/>
              <a:cs typeface="Times New Roman"/>
              <a:sym typeface="Times New Roman"/>
            </a:endParaRPr>
          </a:p>
          <a:p>
            <a:pPr indent="0" lvl="0" marL="0" rtl="0" algn="ctr">
              <a:spcBef>
                <a:spcPts val="0"/>
              </a:spcBef>
              <a:spcAft>
                <a:spcPts val="0"/>
              </a:spcAft>
              <a:buNone/>
            </a:pPr>
            <a:r>
              <a:rPr b="1" lang="en" sz="2300">
                <a:latin typeface="Times New Roman"/>
                <a:ea typeface="Times New Roman"/>
                <a:cs typeface="Times New Roman"/>
                <a:sym typeface="Times New Roman"/>
              </a:rPr>
              <a:t>Construction of Driving Behavior Scoring Model Based on OBD Terminal Data Analysis</a:t>
            </a:r>
            <a:endParaRPr b="1" sz="2300">
              <a:latin typeface="Times New Roman"/>
              <a:ea typeface="Times New Roman"/>
              <a:cs typeface="Times New Roman"/>
              <a:sym typeface="Times New Roman"/>
            </a:endParaRPr>
          </a:p>
          <a:p>
            <a:pPr indent="0" lvl="0" marL="0" rtl="0" algn="ctr">
              <a:spcBef>
                <a:spcPts val="0"/>
              </a:spcBef>
              <a:spcAft>
                <a:spcPts val="0"/>
              </a:spcAft>
              <a:buNone/>
            </a:pPr>
            <a:r>
              <a:t/>
            </a:r>
            <a:endParaRPr b="1" sz="2300">
              <a:latin typeface="Times New Roman"/>
              <a:ea typeface="Times New Roman"/>
              <a:cs typeface="Times New Roman"/>
              <a:sym typeface="Times New Roman"/>
            </a:endParaRPr>
          </a:p>
          <a:p>
            <a:pPr indent="0" lvl="0" marL="0" rtl="0" algn="ctr">
              <a:spcBef>
                <a:spcPts val="0"/>
              </a:spcBef>
              <a:spcAft>
                <a:spcPts val="0"/>
              </a:spcAft>
              <a:buNone/>
            </a:pPr>
            <a:r>
              <a:rPr b="1" lang="en" sz="1700">
                <a:highlight>
                  <a:srgbClr val="FFFFFF"/>
                </a:highlight>
                <a:uFill>
                  <a:noFill/>
                </a:uFill>
                <a:latin typeface="Times New Roman"/>
                <a:ea typeface="Times New Roman"/>
                <a:cs typeface="Times New Roman"/>
                <a:sym typeface="Times New Roman"/>
                <a:hlinkClick r:id="rId3"/>
              </a:rPr>
              <a:t>Tianshi Liu</a:t>
            </a:r>
            <a:r>
              <a:rPr b="1" lang="en" sz="1700">
                <a:highlight>
                  <a:srgbClr val="FFFFFF"/>
                </a:highlight>
                <a:latin typeface="Times New Roman"/>
                <a:ea typeface="Times New Roman"/>
                <a:cs typeface="Times New Roman"/>
                <a:sym typeface="Times New Roman"/>
              </a:rPr>
              <a:t>; </a:t>
            </a:r>
            <a:r>
              <a:rPr b="1" lang="en" sz="1700">
                <a:highlight>
                  <a:srgbClr val="FFFFFF"/>
                </a:highlight>
                <a:uFill>
                  <a:noFill/>
                </a:uFill>
                <a:latin typeface="Times New Roman"/>
                <a:ea typeface="Times New Roman"/>
                <a:cs typeface="Times New Roman"/>
                <a:sym typeface="Times New Roman"/>
                <a:hlinkClick r:id="rId4"/>
              </a:rPr>
              <a:t>Guang Yang</a:t>
            </a:r>
            <a:r>
              <a:rPr b="1" lang="en" sz="1700">
                <a:highlight>
                  <a:srgbClr val="FFFFFF"/>
                </a:highlight>
                <a:latin typeface="Times New Roman"/>
                <a:ea typeface="Times New Roman"/>
                <a:cs typeface="Times New Roman"/>
                <a:sym typeface="Times New Roman"/>
              </a:rPr>
              <a:t>; </a:t>
            </a:r>
            <a:r>
              <a:rPr b="1" lang="en" sz="1700">
                <a:highlight>
                  <a:srgbClr val="FFFFFF"/>
                </a:highlight>
                <a:uFill>
                  <a:noFill/>
                </a:uFill>
                <a:latin typeface="Times New Roman"/>
                <a:ea typeface="Times New Roman"/>
                <a:cs typeface="Times New Roman"/>
                <a:sym typeface="Times New Roman"/>
                <a:hlinkClick r:id="rId5"/>
              </a:rPr>
              <a:t>Dong Shi</a:t>
            </a:r>
            <a:endParaRPr b="1" sz="1700">
              <a:latin typeface="Times New Roman"/>
              <a:ea typeface="Times New Roman"/>
              <a:cs typeface="Times New Roman"/>
              <a:sym typeface="Times New Roman"/>
            </a:endParaRPr>
          </a:p>
          <a:p>
            <a:pPr indent="0" lvl="0" marL="0" rtl="0" algn="ctr">
              <a:spcBef>
                <a:spcPts val="0"/>
              </a:spcBef>
              <a:spcAft>
                <a:spcPts val="0"/>
              </a:spcAft>
              <a:buNone/>
            </a:pPr>
            <a:r>
              <a:t/>
            </a:r>
            <a:endParaRPr b="1" sz="1700">
              <a:latin typeface="Times New Roman"/>
              <a:ea typeface="Times New Roman"/>
              <a:cs typeface="Times New Roman"/>
              <a:sym typeface="Times New Roman"/>
            </a:endParaRPr>
          </a:p>
          <a:p>
            <a:pPr indent="0" lvl="0" marL="0" rtl="0" algn="ctr">
              <a:spcBef>
                <a:spcPts val="0"/>
              </a:spcBef>
              <a:spcAft>
                <a:spcPts val="0"/>
              </a:spcAft>
              <a:buNone/>
            </a:pPr>
            <a:r>
              <a:rPr b="1" lang="en" sz="1900">
                <a:latin typeface="Times New Roman"/>
                <a:ea typeface="Times New Roman"/>
                <a:cs typeface="Times New Roman"/>
                <a:sym typeface="Times New Roman"/>
              </a:rPr>
              <a:t>Publisher: IEEE</a:t>
            </a:r>
            <a:endParaRPr b="1" sz="1900">
              <a:latin typeface="Times New Roman"/>
              <a:ea typeface="Times New Roman"/>
              <a:cs typeface="Times New Roman"/>
              <a:sym typeface="Times New Roman"/>
            </a:endParaRPr>
          </a:p>
          <a:p>
            <a:pPr indent="0" lvl="0" marL="0" rtl="0" algn="ctr">
              <a:spcBef>
                <a:spcPts val="0"/>
              </a:spcBef>
              <a:spcAft>
                <a:spcPts val="0"/>
              </a:spcAft>
              <a:buNone/>
            </a:pPr>
            <a:r>
              <a:rPr b="1" lang="en" sz="1700">
                <a:latin typeface="Times New Roman"/>
                <a:ea typeface="Times New Roman"/>
                <a:cs typeface="Times New Roman"/>
                <a:sym typeface="Times New Roman"/>
              </a:rPr>
              <a:t>Year:2021</a:t>
            </a:r>
            <a:endParaRPr b="1" sz="1700">
              <a:latin typeface="Times New Roman"/>
              <a:ea typeface="Times New Roman"/>
              <a:cs typeface="Times New Roman"/>
              <a:sym typeface="Times New Roman"/>
            </a:endParaRPr>
          </a:p>
          <a:p>
            <a:pPr indent="0" lvl="0" marL="0" rtl="0" algn="ctr">
              <a:spcBef>
                <a:spcPts val="0"/>
              </a:spcBef>
              <a:spcAft>
                <a:spcPts val="0"/>
              </a:spcAft>
              <a:buNone/>
            </a:pPr>
            <a:r>
              <a:t/>
            </a:r>
            <a:endParaRPr b="1" sz="2300">
              <a:latin typeface="Times New Roman"/>
              <a:ea typeface="Times New Roman"/>
              <a:cs typeface="Times New Roman"/>
              <a:sym typeface="Times New Roman"/>
            </a:endParaRPr>
          </a:p>
        </p:txBody>
      </p:sp>
      <p:pic>
        <p:nvPicPr>
          <p:cNvPr id="392" name="Google Shape;392;p36"/>
          <p:cNvPicPr preferRelativeResize="0"/>
          <p:nvPr/>
        </p:nvPicPr>
        <p:blipFill>
          <a:blip r:embed="rId6">
            <a:alphaModFix/>
          </a:blip>
          <a:stretch>
            <a:fillRect/>
          </a:stretch>
        </p:blipFill>
        <p:spPr>
          <a:xfrm>
            <a:off x="0" y="0"/>
            <a:ext cx="9143999" cy="623700"/>
          </a:xfrm>
          <a:prstGeom prst="rect">
            <a:avLst/>
          </a:prstGeom>
          <a:noFill/>
          <a:ln>
            <a:noFill/>
          </a:ln>
        </p:spPr>
      </p:pic>
      <p:sp>
        <p:nvSpPr>
          <p:cNvPr id="393" name="Google Shape;393;p36"/>
          <p:cNvSpPr txBox="1"/>
          <p:nvPr/>
        </p:nvSpPr>
        <p:spPr>
          <a:xfrm>
            <a:off x="364500" y="-11400"/>
            <a:ext cx="5771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Roboto Condensed"/>
                <a:ea typeface="Roboto Condensed"/>
                <a:cs typeface="Roboto Condensed"/>
                <a:sym typeface="Roboto Condensed"/>
              </a:rPr>
              <a:t>LITERATURE SURVEY </a:t>
            </a:r>
            <a:endParaRPr b="1" sz="3000">
              <a:solidFill>
                <a:schemeClr val="lt1"/>
              </a:solidFill>
              <a:latin typeface="Roboto Condensed"/>
              <a:ea typeface="Roboto Condensed"/>
              <a:cs typeface="Roboto Condensed"/>
              <a:sym typeface="Roboto Condensed"/>
            </a:endParaRPr>
          </a:p>
        </p:txBody>
      </p:sp>
      <p:sp>
        <p:nvSpPr>
          <p:cNvPr id="394" name="Google Shape;394;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7"/>
          <p:cNvSpPr txBox="1"/>
          <p:nvPr/>
        </p:nvSpPr>
        <p:spPr>
          <a:xfrm>
            <a:off x="475950" y="761925"/>
            <a:ext cx="7996500" cy="48639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In order to accurately identify abnormal driving behaviours, this paper proposes different abnormal driving behavior recognition algorithms.</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This paper constructs a </a:t>
            </a:r>
            <a:r>
              <a:rPr lang="en" sz="2000">
                <a:latin typeface="Times New Roman"/>
                <a:ea typeface="Times New Roman"/>
                <a:cs typeface="Times New Roman"/>
                <a:sym typeface="Times New Roman"/>
              </a:rPr>
              <a:t>speeding</a:t>
            </a:r>
            <a:r>
              <a:rPr lang="en" sz="2000">
                <a:latin typeface="Times New Roman"/>
                <a:ea typeface="Times New Roman"/>
                <a:cs typeface="Times New Roman"/>
                <a:sym typeface="Times New Roman"/>
              </a:rPr>
              <a:t> behavior recognition algorithm using </a:t>
            </a:r>
            <a:r>
              <a:rPr lang="en" sz="2000">
                <a:latin typeface="Times New Roman"/>
                <a:ea typeface="Times New Roman"/>
                <a:cs typeface="Times New Roman"/>
                <a:sym typeface="Times New Roman"/>
              </a:rPr>
              <a:t>different</a:t>
            </a:r>
            <a:r>
              <a:rPr lang="en" sz="2000">
                <a:latin typeface="Times New Roman"/>
                <a:ea typeface="Times New Roman"/>
                <a:cs typeface="Times New Roman"/>
                <a:sym typeface="Times New Roman"/>
              </a:rPr>
              <a:t> threshold values.</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Here the system selects the driver’s driving statistics from the OBD service platform as basis for analysis and counts the number of speeding behaviors, rapid accelerations, rapid deceleration, rapid braking and sharp turns.</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In this method, the paper selects part of the real diving data of drivers, uses a driving scoring model to score their driving behaviour, and verifies the </a:t>
            </a:r>
            <a:r>
              <a:rPr lang="en" sz="2000">
                <a:latin typeface="Times New Roman"/>
                <a:ea typeface="Times New Roman"/>
                <a:cs typeface="Times New Roman"/>
                <a:sym typeface="Times New Roman"/>
              </a:rPr>
              <a:t>reliability</a:t>
            </a:r>
            <a:r>
              <a:rPr lang="en" sz="2000">
                <a:latin typeface="Times New Roman"/>
                <a:ea typeface="Times New Roman"/>
                <a:cs typeface="Times New Roman"/>
                <a:sym typeface="Times New Roman"/>
              </a:rPr>
              <a:t> of the constructed driving scoring model with case analysis.</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pic>
        <p:nvPicPr>
          <p:cNvPr id="400" name="Google Shape;400;p37"/>
          <p:cNvPicPr preferRelativeResize="0"/>
          <p:nvPr/>
        </p:nvPicPr>
        <p:blipFill>
          <a:blip r:embed="rId3">
            <a:alphaModFix/>
          </a:blip>
          <a:stretch>
            <a:fillRect/>
          </a:stretch>
        </p:blipFill>
        <p:spPr>
          <a:xfrm>
            <a:off x="0" y="0"/>
            <a:ext cx="9143999" cy="880875"/>
          </a:xfrm>
          <a:prstGeom prst="rect">
            <a:avLst/>
          </a:prstGeom>
          <a:noFill/>
          <a:ln>
            <a:noFill/>
          </a:ln>
        </p:spPr>
      </p:pic>
      <p:sp>
        <p:nvSpPr>
          <p:cNvPr id="401" name="Google Shape;401;p37"/>
          <p:cNvSpPr txBox="1"/>
          <p:nvPr/>
        </p:nvSpPr>
        <p:spPr>
          <a:xfrm>
            <a:off x="255625" y="-5962"/>
            <a:ext cx="8109000" cy="89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solidFill>
                  <a:schemeClr val="lt1"/>
                </a:solidFill>
                <a:latin typeface="Roboto Condensed"/>
                <a:ea typeface="Roboto Condensed"/>
                <a:cs typeface="Roboto Condensed"/>
                <a:sym typeface="Roboto Condensed"/>
              </a:rPr>
              <a:t>Construction of Driving Behavior Scoring Model Based on OBD Terminal Data Analysis</a:t>
            </a:r>
            <a:endParaRPr>
              <a:solidFill>
                <a:schemeClr val="lt1"/>
              </a:solidFill>
              <a:latin typeface="Roboto Condensed"/>
              <a:ea typeface="Roboto Condensed"/>
              <a:cs typeface="Roboto Condensed"/>
              <a:sym typeface="Roboto Condensed"/>
            </a:endParaRPr>
          </a:p>
        </p:txBody>
      </p:sp>
      <p:sp>
        <p:nvSpPr>
          <p:cNvPr id="402" name="Google Shape;402;p37"/>
          <p:cNvSpPr txBox="1"/>
          <p:nvPr>
            <p:ph idx="12" type="sldNum"/>
          </p:nvPr>
        </p:nvSpPr>
        <p:spPr>
          <a:xfrm>
            <a:off x="8595308"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408" name="Google Shape;408;p38"/>
          <p:cNvSpPr txBox="1"/>
          <p:nvPr/>
        </p:nvSpPr>
        <p:spPr>
          <a:xfrm>
            <a:off x="496125" y="1539000"/>
            <a:ext cx="787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sp>
        <p:nvSpPr>
          <p:cNvPr id="409" name="Google Shape;409;p38"/>
          <p:cNvSpPr txBox="1"/>
          <p:nvPr/>
        </p:nvSpPr>
        <p:spPr>
          <a:xfrm>
            <a:off x="445575" y="1028138"/>
            <a:ext cx="7978500" cy="3417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2100">
                <a:latin typeface="Times New Roman"/>
                <a:ea typeface="Times New Roman"/>
                <a:cs typeface="Times New Roman"/>
                <a:sym typeface="Times New Roman"/>
              </a:rPr>
              <a:t>  ADVANTAGES</a:t>
            </a:r>
            <a:endParaRPr b="1" sz="2100">
              <a:latin typeface="Times New Roman"/>
              <a:ea typeface="Times New Roman"/>
              <a:cs typeface="Times New Roman"/>
              <a:sym typeface="Times New Roman"/>
            </a:endParaRPr>
          </a:p>
          <a:p>
            <a:pPr indent="-361950" lvl="0" marL="457200" rtl="0" algn="l">
              <a:lnSpc>
                <a:spcPct val="150000"/>
              </a:lnSpc>
              <a:spcBef>
                <a:spcPts val="0"/>
              </a:spcBef>
              <a:spcAft>
                <a:spcPts val="0"/>
              </a:spcAft>
              <a:buSzPts val="2100"/>
              <a:buFont typeface="Times New Roman"/>
              <a:buChar char="★"/>
            </a:pPr>
            <a:r>
              <a:rPr lang="en" sz="2100">
                <a:latin typeface="Times New Roman"/>
                <a:ea typeface="Times New Roman"/>
                <a:cs typeface="Times New Roman"/>
                <a:sym typeface="Times New Roman"/>
              </a:rPr>
              <a:t>Reliable technical solution for the analysis of drivers driving behaviors.</a:t>
            </a:r>
            <a:endParaRPr sz="2100">
              <a:latin typeface="Times New Roman"/>
              <a:ea typeface="Times New Roman"/>
              <a:cs typeface="Times New Roman"/>
              <a:sym typeface="Times New Roman"/>
            </a:endParaRPr>
          </a:p>
          <a:p>
            <a:pPr indent="-361950" lvl="0" marL="457200" rtl="0" algn="l">
              <a:lnSpc>
                <a:spcPct val="150000"/>
              </a:lnSpc>
              <a:spcBef>
                <a:spcPts val="0"/>
              </a:spcBef>
              <a:spcAft>
                <a:spcPts val="0"/>
              </a:spcAft>
              <a:buSzPts val="2100"/>
              <a:buFont typeface="Times New Roman"/>
              <a:buChar char="★"/>
            </a:pPr>
            <a:r>
              <a:rPr lang="en" sz="2100">
                <a:latin typeface="Times New Roman"/>
                <a:ea typeface="Times New Roman"/>
                <a:cs typeface="Times New Roman"/>
                <a:sym typeface="Times New Roman"/>
              </a:rPr>
              <a:t>Grasping the characteristics of the driver’s driving behavior is the key to solving existing traffic problems.</a:t>
            </a:r>
            <a:endParaRPr sz="21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 sz="2100">
                <a:latin typeface="Times New Roman"/>
                <a:ea typeface="Times New Roman"/>
                <a:cs typeface="Times New Roman"/>
                <a:sym typeface="Times New Roman"/>
              </a:rPr>
              <a:t>  DISADVANTAGES</a:t>
            </a:r>
            <a:endParaRPr b="1"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Data in the OBD data can be </a:t>
            </a:r>
            <a:r>
              <a:rPr b="1" lang="en" sz="2100">
                <a:latin typeface="Times New Roman"/>
                <a:ea typeface="Times New Roman"/>
                <a:cs typeface="Times New Roman"/>
                <a:sym typeface="Times New Roman"/>
              </a:rPr>
              <a:t>tampered.</a:t>
            </a:r>
            <a:endParaRPr b="1" sz="2100">
              <a:latin typeface="Times New Roman"/>
              <a:ea typeface="Times New Roman"/>
              <a:cs typeface="Times New Roman"/>
              <a:sym typeface="Times New Roman"/>
            </a:endParaRPr>
          </a:p>
        </p:txBody>
      </p:sp>
      <p:pic>
        <p:nvPicPr>
          <p:cNvPr id="410" name="Google Shape;410;p38"/>
          <p:cNvPicPr preferRelativeResize="0"/>
          <p:nvPr/>
        </p:nvPicPr>
        <p:blipFill>
          <a:blip r:embed="rId3">
            <a:alphaModFix/>
          </a:blip>
          <a:stretch>
            <a:fillRect/>
          </a:stretch>
        </p:blipFill>
        <p:spPr>
          <a:xfrm>
            <a:off x="0" y="0"/>
            <a:ext cx="9143999" cy="880875"/>
          </a:xfrm>
          <a:prstGeom prst="rect">
            <a:avLst/>
          </a:prstGeom>
          <a:noFill/>
          <a:ln>
            <a:noFill/>
          </a:ln>
        </p:spPr>
      </p:pic>
      <p:sp>
        <p:nvSpPr>
          <p:cNvPr id="411" name="Google Shape;411;p38"/>
          <p:cNvSpPr txBox="1"/>
          <p:nvPr/>
        </p:nvSpPr>
        <p:spPr>
          <a:xfrm>
            <a:off x="132925" y="-5962"/>
            <a:ext cx="8119200" cy="89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solidFill>
                  <a:schemeClr val="lt1"/>
                </a:solidFill>
                <a:latin typeface="Roboto Condensed"/>
                <a:ea typeface="Roboto Condensed"/>
                <a:cs typeface="Roboto Condensed"/>
                <a:sym typeface="Roboto Condensed"/>
              </a:rPr>
              <a:t>Construction of Driving Behavior Scoring Model Based on OBD Terminal Data Analysis </a:t>
            </a:r>
            <a:r>
              <a:rPr lang="en" sz="2300">
                <a:solidFill>
                  <a:schemeClr val="lt1"/>
                </a:solidFill>
                <a:latin typeface="Roboto Condensed"/>
                <a:ea typeface="Roboto Condensed"/>
                <a:cs typeface="Roboto Condensed"/>
                <a:sym typeface="Roboto Condensed"/>
              </a:rPr>
              <a:t>Contd- - -</a:t>
            </a:r>
            <a:endParaRPr>
              <a:solidFill>
                <a:schemeClr val="lt1"/>
              </a:solidFill>
              <a:latin typeface="Roboto Condensed"/>
              <a:ea typeface="Roboto Condensed"/>
              <a:cs typeface="Roboto Condensed"/>
              <a:sym typeface="Roboto Condensed"/>
            </a:endParaRPr>
          </a:p>
        </p:txBody>
      </p:sp>
      <p:sp>
        <p:nvSpPr>
          <p:cNvPr id="412" name="Google Shape;412;p38"/>
          <p:cNvSpPr txBox="1"/>
          <p:nvPr>
            <p:ph idx="12" type="sldNum"/>
          </p:nvPr>
        </p:nvSpPr>
        <p:spPr>
          <a:xfrm>
            <a:off x="8595308"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202124"/>
                </a:solidFill>
              </a:rPr>
              <a:t>‹#›</a:t>
            </a:fld>
            <a:endParaRPr>
              <a:solidFill>
                <a:srgbClr val="202124"/>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9"/>
          <p:cNvSpPr txBox="1"/>
          <p:nvPr>
            <p:ph type="ctrTitle"/>
          </p:nvPr>
        </p:nvSpPr>
        <p:spPr>
          <a:xfrm>
            <a:off x="685800" y="1090750"/>
            <a:ext cx="5948400" cy="296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STATEMENT</a:t>
            </a:r>
            <a:endParaRPr/>
          </a:p>
          <a:p>
            <a:pPr indent="0" lvl="0" marL="0" rtl="0" algn="l">
              <a:spcBef>
                <a:spcPts val="0"/>
              </a:spcBef>
              <a:spcAft>
                <a:spcPts val="0"/>
              </a:spcAft>
              <a:buNone/>
            </a:pPr>
            <a:r>
              <a:rPr lang="en"/>
              <a:t>&amp; OBJECTIVES </a:t>
            </a:r>
            <a:endParaRPr/>
          </a:p>
        </p:txBody>
      </p:sp>
      <p:sp>
        <p:nvSpPr>
          <p:cNvPr id="418" name="Google Shape;418;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0"/>
          <p:cNvSpPr txBox="1"/>
          <p:nvPr/>
        </p:nvSpPr>
        <p:spPr>
          <a:xfrm>
            <a:off x="982125" y="1032750"/>
            <a:ext cx="475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sp>
        <p:nvSpPr>
          <p:cNvPr id="424" name="Google Shape;424;p40"/>
          <p:cNvSpPr txBox="1"/>
          <p:nvPr/>
        </p:nvSpPr>
        <p:spPr>
          <a:xfrm>
            <a:off x="403650" y="1032750"/>
            <a:ext cx="8336700" cy="3795600"/>
          </a:xfrm>
          <a:prstGeom prst="rect">
            <a:avLst/>
          </a:prstGeom>
          <a:noFill/>
          <a:ln>
            <a:noFill/>
          </a:ln>
        </p:spPr>
        <p:txBody>
          <a:bodyPr anchorCtr="0" anchor="t" bIns="91425" lIns="91425" spcFirstLastPara="1" rIns="91425" wrap="square" tIns="91425">
            <a:spAutoFit/>
          </a:bodyPr>
          <a:lstStyle/>
          <a:p>
            <a:pPr indent="-374650" lvl="0" marL="457200" rtl="0" algn="l">
              <a:lnSpc>
                <a:spcPct val="115000"/>
              </a:lnSpc>
              <a:spcBef>
                <a:spcPts val="0"/>
              </a:spcBef>
              <a:spcAft>
                <a:spcPts val="0"/>
              </a:spcAft>
              <a:buSzPts val="2300"/>
              <a:buFont typeface="Times New Roman"/>
              <a:buChar char="★"/>
            </a:pPr>
            <a:r>
              <a:rPr lang="en" sz="2300">
                <a:latin typeface="Times New Roman"/>
                <a:ea typeface="Times New Roman"/>
                <a:cs typeface="Times New Roman"/>
                <a:sym typeface="Times New Roman"/>
              </a:rPr>
              <a:t>Usually vehicle insurance is claimed by going through various process and it is very much </a:t>
            </a:r>
            <a:r>
              <a:rPr b="1" lang="en" sz="2300">
                <a:latin typeface="Times New Roman"/>
                <a:ea typeface="Times New Roman"/>
                <a:cs typeface="Times New Roman"/>
                <a:sym typeface="Times New Roman"/>
              </a:rPr>
              <a:t>hectic </a:t>
            </a:r>
            <a:r>
              <a:rPr lang="en" sz="2300">
                <a:latin typeface="Times New Roman"/>
                <a:ea typeface="Times New Roman"/>
                <a:cs typeface="Times New Roman"/>
                <a:sym typeface="Times New Roman"/>
              </a:rPr>
              <a:t>process  for the customers </a:t>
            </a:r>
            <a:endParaRPr sz="23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Char char="★"/>
            </a:pPr>
            <a:r>
              <a:rPr lang="en" sz="2300">
                <a:latin typeface="Times New Roman"/>
                <a:ea typeface="Times New Roman"/>
                <a:cs typeface="Times New Roman"/>
                <a:sym typeface="Times New Roman"/>
              </a:rPr>
              <a:t>Our innovative system proposes an insurance scheme based on driving scores by utilizing an OBD reader to gather real-time data from vehicles, allowing us to offer an </a:t>
            </a:r>
            <a:r>
              <a:rPr b="1" lang="en" sz="2300">
                <a:latin typeface="Times New Roman"/>
                <a:ea typeface="Times New Roman"/>
                <a:cs typeface="Times New Roman"/>
                <a:sym typeface="Times New Roman"/>
              </a:rPr>
              <a:t>add-on feature </a:t>
            </a:r>
            <a:r>
              <a:rPr lang="en" sz="2300">
                <a:latin typeface="Times New Roman"/>
                <a:ea typeface="Times New Roman"/>
                <a:cs typeface="Times New Roman"/>
                <a:sym typeface="Times New Roman"/>
              </a:rPr>
              <a:t>to </a:t>
            </a:r>
            <a:r>
              <a:rPr b="1" lang="en" sz="2300">
                <a:latin typeface="Times New Roman"/>
                <a:ea typeface="Times New Roman"/>
                <a:cs typeface="Times New Roman"/>
                <a:sym typeface="Times New Roman"/>
              </a:rPr>
              <a:t>traditional policies</a:t>
            </a:r>
            <a:r>
              <a:rPr lang="en" sz="2300">
                <a:latin typeface="Times New Roman"/>
                <a:ea typeface="Times New Roman"/>
                <a:cs typeface="Times New Roman"/>
                <a:sym typeface="Times New Roman"/>
              </a:rPr>
              <a:t> that simplifies procedures and enhances the overall insurance experience for our customers.</a:t>
            </a:r>
            <a:endParaRPr sz="23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300">
              <a:latin typeface="Times New Roman"/>
              <a:ea typeface="Times New Roman"/>
              <a:cs typeface="Times New Roman"/>
              <a:sym typeface="Times New Roman"/>
            </a:endParaRPr>
          </a:p>
        </p:txBody>
      </p:sp>
      <p:pic>
        <p:nvPicPr>
          <p:cNvPr id="425" name="Google Shape;425;p40"/>
          <p:cNvPicPr preferRelativeResize="0"/>
          <p:nvPr/>
        </p:nvPicPr>
        <p:blipFill>
          <a:blip r:embed="rId3">
            <a:alphaModFix/>
          </a:blip>
          <a:stretch>
            <a:fillRect/>
          </a:stretch>
        </p:blipFill>
        <p:spPr>
          <a:xfrm>
            <a:off x="0" y="0"/>
            <a:ext cx="9143999" cy="623700"/>
          </a:xfrm>
          <a:prstGeom prst="rect">
            <a:avLst/>
          </a:prstGeom>
          <a:noFill/>
          <a:ln>
            <a:noFill/>
          </a:ln>
        </p:spPr>
      </p:pic>
      <p:sp>
        <p:nvSpPr>
          <p:cNvPr id="426" name="Google Shape;426;p40"/>
          <p:cNvSpPr txBox="1"/>
          <p:nvPr/>
        </p:nvSpPr>
        <p:spPr>
          <a:xfrm>
            <a:off x="300775" y="-11400"/>
            <a:ext cx="7421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Roboto Condensed"/>
                <a:ea typeface="Roboto Condensed"/>
                <a:cs typeface="Roboto Condensed"/>
                <a:sym typeface="Roboto Condensed"/>
              </a:rPr>
              <a:t>PROBLEM DEFINITION</a:t>
            </a:r>
            <a:endParaRPr b="1" sz="3000">
              <a:solidFill>
                <a:schemeClr val="lt1"/>
              </a:solidFill>
              <a:latin typeface="Roboto Condensed"/>
              <a:ea typeface="Roboto Condensed"/>
              <a:cs typeface="Roboto Condensed"/>
              <a:sym typeface="Roboto Condensed"/>
            </a:endParaRPr>
          </a:p>
        </p:txBody>
      </p:sp>
      <p:sp>
        <p:nvSpPr>
          <p:cNvPr id="427" name="Google Shape;427;p40"/>
          <p:cNvSpPr txBox="1"/>
          <p:nvPr>
            <p:ph idx="12" type="sldNum"/>
          </p:nvPr>
        </p:nvSpPr>
        <p:spPr>
          <a:xfrm>
            <a:off x="8543999" y="4743301"/>
            <a:ext cx="600000" cy="400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4"/>
          <p:cNvSpPr txBox="1"/>
          <p:nvPr/>
        </p:nvSpPr>
        <p:spPr>
          <a:xfrm>
            <a:off x="1092350" y="658125"/>
            <a:ext cx="6490500" cy="400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a:solidFill>
                <a:schemeClr val="dk1"/>
              </a:solidFill>
              <a:latin typeface="Roboto Condensed Light"/>
              <a:ea typeface="Roboto Condensed Light"/>
              <a:cs typeface="Roboto Condensed Light"/>
              <a:sym typeface="Roboto Condensed Light"/>
            </a:endParaRPr>
          </a:p>
        </p:txBody>
      </p:sp>
      <p:sp>
        <p:nvSpPr>
          <p:cNvPr id="206" name="Google Shape;206;p14"/>
          <p:cNvSpPr txBox="1"/>
          <p:nvPr/>
        </p:nvSpPr>
        <p:spPr>
          <a:xfrm>
            <a:off x="2138100" y="897675"/>
            <a:ext cx="4867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3600">
              <a:latin typeface="Times New Roman"/>
              <a:ea typeface="Times New Roman"/>
              <a:cs typeface="Times New Roman"/>
              <a:sym typeface="Times New Roman"/>
            </a:endParaRPr>
          </a:p>
        </p:txBody>
      </p:sp>
      <p:sp>
        <p:nvSpPr>
          <p:cNvPr id="207" name="Google Shape;207;p14"/>
          <p:cNvSpPr txBox="1"/>
          <p:nvPr/>
        </p:nvSpPr>
        <p:spPr>
          <a:xfrm>
            <a:off x="485225" y="0"/>
            <a:ext cx="7606800" cy="5652000"/>
          </a:xfrm>
          <a:prstGeom prst="rect">
            <a:avLst/>
          </a:prstGeom>
          <a:noFill/>
          <a:ln>
            <a:noFill/>
          </a:ln>
        </p:spPr>
        <p:txBody>
          <a:bodyPr anchorCtr="0" anchor="t" bIns="91425" lIns="91425" spcFirstLastPara="1" rIns="91425" wrap="square" tIns="91425">
            <a:spAutoFit/>
          </a:bodyPr>
          <a:lstStyle/>
          <a:p>
            <a:pPr indent="-374650" lvl="0" marL="457200" rtl="0" algn="l">
              <a:lnSpc>
                <a:spcPct val="115000"/>
              </a:lnSpc>
              <a:spcBef>
                <a:spcPts val="0"/>
              </a:spcBef>
              <a:spcAft>
                <a:spcPts val="0"/>
              </a:spcAft>
              <a:buSzPts val="2300"/>
              <a:buFont typeface="Times New Roman"/>
              <a:buChar char="★"/>
            </a:pPr>
            <a:r>
              <a:rPr lang="en" sz="2400">
                <a:latin typeface="Times New Roman"/>
                <a:ea typeface="Times New Roman"/>
                <a:cs typeface="Times New Roman"/>
                <a:sym typeface="Times New Roman"/>
              </a:rPr>
              <a:t>Introduction</a:t>
            </a:r>
            <a:endParaRPr sz="24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Char char="★"/>
            </a:pPr>
            <a:r>
              <a:rPr lang="en" sz="2400">
                <a:latin typeface="Times New Roman"/>
                <a:ea typeface="Times New Roman"/>
                <a:cs typeface="Times New Roman"/>
                <a:sym typeface="Times New Roman"/>
              </a:rPr>
              <a:t>Background &amp; Relevance</a:t>
            </a:r>
            <a:endParaRPr sz="24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Char char="★"/>
            </a:pPr>
            <a:r>
              <a:rPr lang="en" sz="2400">
                <a:latin typeface="Times New Roman"/>
                <a:ea typeface="Times New Roman"/>
                <a:cs typeface="Times New Roman"/>
                <a:sym typeface="Times New Roman"/>
              </a:rPr>
              <a:t>Literature Study</a:t>
            </a:r>
            <a:endParaRPr sz="24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Char char="★"/>
            </a:pPr>
            <a:r>
              <a:rPr lang="en" sz="2400">
                <a:latin typeface="Times New Roman"/>
                <a:ea typeface="Times New Roman"/>
                <a:cs typeface="Times New Roman"/>
                <a:sym typeface="Times New Roman"/>
              </a:rPr>
              <a:t>Problem </a:t>
            </a:r>
            <a:r>
              <a:rPr lang="en" sz="2400">
                <a:latin typeface="Times New Roman"/>
                <a:ea typeface="Times New Roman"/>
                <a:cs typeface="Times New Roman"/>
                <a:sym typeface="Times New Roman"/>
              </a:rPr>
              <a:t>Objectives &amp; Statement</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lang="en" sz="2400">
                <a:latin typeface="Times New Roman"/>
                <a:ea typeface="Times New Roman"/>
                <a:cs typeface="Times New Roman"/>
                <a:sym typeface="Times New Roman"/>
              </a:rPr>
              <a:t>High Level Design</a:t>
            </a:r>
            <a:endParaRPr sz="24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Char char="★"/>
            </a:pPr>
            <a:r>
              <a:rPr lang="en" sz="2400">
                <a:latin typeface="Times New Roman"/>
                <a:ea typeface="Times New Roman"/>
                <a:cs typeface="Times New Roman"/>
                <a:sym typeface="Times New Roman"/>
              </a:rPr>
              <a:t>Design And Implementation Details Of Each Module</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lang="en" sz="2400">
                <a:latin typeface="Times New Roman"/>
                <a:ea typeface="Times New Roman"/>
                <a:cs typeface="Times New Roman"/>
                <a:sym typeface="Times New Roman"/>
              </a:rPr>
              <a:t>Results</a:t>
            </a:r>
            <a:endParaRPr sz="24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Char char="★"/>
            </a:pPr>
            <a:r>
              <a:rPr lang="en" sz="2400">
                <a:latin typeface="Times New Roman"/>
                <a:ea typeface="Times New Roman"/>
                <a:cs typeface="Times New Roman"/>
                <a:sym typeface="Times New Roman"/>
              </a:rPr>
              <a:t>Feasibility Study</a:t>
            </a:r>
            <a:endParaRPr sz="24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Char char="★"/>
            </a:pPr>
            <a:r>
              <a:rPr lang="en" sz="2400">
                <a:latin typeface="Times New Roman"/>
                <a:ea typeface="Times New Roman"/>
                <a:cs typeface="Times New Roman"/>
                <a:sym typeface="Times New Roman"/>
              </a:rPr>
              <a:t>Project Planning</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lang="en" sz="2400">
                <a:latin typeface="Times New Roman"/>
                <a:ea typeface="Times New Roman"/>
                <a:cs typeface="Times New Roman"/>
                <a:sym typeface="Times New Roman"/>
              </a:rPr>
              <a:t>Conclusion</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lang="en" sz="2400">
                <a:latin typeface="Times New Roman"/>
                <a:ea typeface="Times New Roman"/>
                <a:cs typeface="Times New Roman"/>
                <a:sym typeface="Times New Roman"/>
              </a:rPr>
              <a:t>Publications and Achievements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lang="en" sz="2400">
                <a:latin typeface="Times New Roman"/>
                <a:ea typeface="Times New Roman"/>
                <a:cs typeface="Times New Roman"/>
                <a:sym typeface="Times New Roman"/>
              </a:rPr>
              <a:t>References</a:t>
            </a:r>
            <a:endParaRPr sz="2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400">
              <a:latin typeface="Times New Roman"/>
              <a:ea typeface="Times New Roman"/>
              <a:cs typeface="Times New Roman"/>
              <a:sym typeface="Times New Roman"/>
            </a:endParaRPr>
          </a:p>
        </p:txBody>
      </p:sp>
      <p:sp>
        <p:nvSpPr>
          <p:cNvPr id="208" name="Google Shape;208;p14"/>
          <p:cNvSpPr txBox="1"/>
          <p:nvPr>
            <p:ph idx="12" type="sldNum"/>
          </p:nvPr>
        </p:nvSpPr>
        <p:spPr>
          <a:xfrm>
            <a:off x="8595308"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202124"/>
                </a:solidFill>
              </a:rPr>
              <a:t>‹#›</a:t>
            </a:fld>
            <a:endParaRPr>
              <a:solidFill>
                <a:srgbClr val="202124"/>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433" name="Google Shape;433;p41"/>
          <p:cNvSpPr txBox="1"/>
          <p:nvPr>
            <p:ph idx="1" type="subTitle"/>
          </p:nvPr>
        </p:nvSpPr>
        <p:spPr>
          <a:xfrm>
            <a:off x="142500" y="1044175"/>
            <a:ext cx="9043800" cy="3854100"/>
          </a:xfrm>
          <a:prstGeom prst="rect">
            <a:avLst/>
          </a:prstGeom>
        </p:spPr>
        <p:txBody>
          <a:bodyPr anchorCtr="0" anchor="ctr" bIns="91425" lIns="91425" spcFirstLastPara="1" rIns="91425" wrap="square" tIns="91425">
            <a:noAutofit/>
          </a:bodyPr>
          <a:lstStyle/>
          <a:p>
            <a:pPr indent="-355600" lvl="0" marL="457200" rtl="0" algn="l">
              <a:lnSpc>
                <a:spcPct val="115000"/>
              </a:lnSpc>
              <a:spcBef>
                <a:spcPts val="600"/>
              </a:spcBef>
              <a:spcAft>
                <a:spcPts val="0"/>
              </a:spcAft>
              <a:buClr>
                <a:srgbClr val="000000"/>
              </a:buClr>
              <a:buSzPts val="2000"/>
              <a:buFont typeface="Times New Roman"/>
              <a:buChar char="★"/>
            </a:pPr>
            <a:r>
              <a:rPr b="1" lang="en" sz="2400">
                <a:solidFill>
                  <a:srgbClr val="000000"/>
                </a:solidFill>
                <a:latin typeface="Times New Roman"/>
                <a:ea typeface="Times New Roman"/>
                <a:cs typeface="Times New Roman"/>
                <a:sym typeface="Times New Roman"/>
              </a:rPr>
              <a:t>Insurance fraud</a:t>
            </a:r>
            <a:r>
              <a:rPr lang="en" sz="2400">
                <a:solidFill>
                  <a:srgbClr val="000000"/>
                </a:solidFill>
                <a:latin typeface="Times New Roman"/>
                <a:ea typeface="Times New Roman"/>
                <a:cs typeface="Times New Roman"/>
                <a:sym typeface="Times New Roman"/>
              </a:rPr>
              <a:t> is effectively prevented by securely storing the driving scores on the blockchain, ensuring transparency and immutability in the conversion process.</a:t>
            </a:r>
            <a:endParaRPr sz="2400">
              <a:solidFill>
                <a:srgbClr val="000000"/>
              </a:solidFill>
              <a:latin typeface="Times New Roman"/>
              <a:ea typeface="Times New Roman"/>
              <a:cs typeface="Times New Roman"/>
              <a:sym typeface="Times New Roman"/>
            </a:endParaRPr>
          </a:p>
          <a:p>
            <a:pPr indent="-381000" lvl="0" marL="457200" rtl="0" algn="l">
              <a:lnSpc>
                <a:spcPct val="115000"/>
              </a:lnSpc>
              <a:spcBef>
                <a:spcPts val="60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Encourages safer driving by offering rewards and benefits to policyholders who drive responsibly and carefully.</a:t>
            </a:r>
            <a:endParaRPr sz="2400">
              <a:solidFill>
                <a:srgbClr val="000000"/>
              </a:solidFill>
              <a:latin typeface="Times New Roman"/>
              <a:ea typeface="Times New Roman"/>
              <a:cs typeface="Times New Roman"/>
              <a:sym typeface="Times New Roman"/>
            </a:endParaRPr>
          </a:p>
          <a:p>
            <a:pPr indent="-381000" lvl="0" marL="457200" rtl="0" algn="l">
              <a:lnSpc>
                <a:spcPct val="115000"/>
              </a:lnSpc>
              <a:spcBef>
                <a:spcPts val="60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Speeds up claims settlement, making it </a:t>
            </a:r>
            <a:r>
              <a:rPr b="1" lang="en" sz="2400">
                <a:solidFill>
                  <a:srgbClr val="000000"/>
                </a:solidFill>
                <a:latin typeface="Times New Roman"/>
                <a:ea typeface="Times New Roman"/>
                <a:cs typeface="Times New Roman"/>
                <a:sym typeface="Times New Roman"/>
              </a:rPr>
              <a:t>faster and easier</a:t>
            </a:r>
            <a:r>
              <a:rPr lang="en" sz="2400">
                <a:solidFill>
                  <a:srgbClr val="000000"/>
                </a:solidFill>
                <a:latin typeface="Times New Roman"/>
                <a:ea typeface="Times New Roman"/>
                <a:cs typeface="Times New Roman"/>
                <a:sym typeface="Times New Roman"/>
              </a:rPr>
              <a:t> for policyholders to get their claims processed.</a:t>
            </a:r>
            <a:endParaRPr sz="2400">
              <a:solidFill>
                <a:srgbClr val="000000"/>
              </a:solidFill>
              <a:latin typeface="Times New Roman"/>
              <a:ea typeface="Times New Roman"/>
              <a:cs typeface="Times New Roman"/>
              <a:sym typeface="Times New Roman"/>
            </a:endParaRPr>
          </a:p>
          <a:p>
            <a:pPr indent="0" lvl="0" marL="457200" rtl="0" algn="l">
              <a:lnSpc>
                <a:spcPct val="115000"/>
              </a:lnSpc>
              <a:spcBef>
                <a:spcPts val="600"/>
              </a:spcBef>
              <a:spcAft>
                <a:spcPts val="0"/>
              </a:spcAft>
              <a:buNone/>
            </a:pPr>
            <a:r>
              <a:t/>
            </a:r>
            <a:endParaRPr sz="2400">
              <a:solidFill>
                <a:srgbClr val="000000"/>
              </a:solidFill>
              <a:latin typeface="Times New Roman"/>
              <a:ea typeface="Times New Roman"/>
              <a:cs typeface="Times New Roman"/>
              <a:sym typeface="Times New Roman"/>
            </a:endParaRPr>
          </a:p>
          <a:p>
            <a:pPr indent="0" lvl="0" marL="457200" rtl="0" algn="l">
              <a:lnSpc>
                <a:spcPct val="115000"/>
              </a:lnSpc>
              <a:spcBef>
                <a:spcPts val="6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pic>
        <p:nvPicPr>
          <p:cNvPr id="434" name="Google Shape;434;p41"/>
          <p:cNvPicPr preferRelativeResize="0"/>
          <p:nvPr/>
        </p:nvPicPr>
        <p:blipFill>
          <a:blip r:embed="rId3">
            <a:alphaModFix/>
          </a:blip>
          <a:stretch>
            <a:fillRect/>
          </a:stretch>
        </p:blipFill>
        <p:spPr>
          <a:xfrm>
            <a:off x="0" y="0"/>
            <a:ext cx="9143999" cy="623700"/>
          </a:xfrm>
          <a:prstGeom prst="rect">
            <a:avLst/>
          </a:prstGeom>
          <a:noFill/>
          <a:ln>
            <a:noFill/>
          </a:ln>
        </p:spPr>
      </p:pic>
      <p:sp>
        <p:nvSpPr>
          <p:cNvPr id="435" name="Google Shape;435;p41"/>
          <p:cNvSpPr txBox="1"/>
          <p:nvPr/>
        </p:nvSpPr>
        <p:spPr>
          <a:xfrm>
            <a:off x="380975" y="-11400"/>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Roboto Condensed"/>
                <a:ea typeface="Roboto Condensed"/>
                <a:cs typeface="Roboto Condensed"/>
                <a:sym typeface="Roboto Condensed"/>
              </a:rPr>
              <a:t>OBJECTIVES </a:t>
            </a:r>
            <a:endParaRPr b="1" sz="3000">
              <a:solidFill>
                <a:schemeClr val="lt1"/>
              </a:solidFill>
              <a:latin typeface="Roboto Condensed"/>
              <a:ea typeface="Roboto Condensed"/>
              <a:cs typeface="Roboto Condensed"/>
              <a:sym typeface="Roboto Condensed"/>
            </a:endParaRPr>
          </a:p>
        </p:txBody>
      </p:sp>
      <p:sp>
        <p:nvSpPr>
          <p:cNvPr id="436" name="Google Shape;436;p41"/>
          <p:cNvSpPr txBox="1"/>
          <p:nvPr>
            <p:ph idx="12" type="sldNum"/>
          </p:nvPr>
        </p:nvSpPr>
        <p:spPr>
          <a:xfrm>
            <a:off x="8552083"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2"/>
          <p:cNvSpPr txBox="1"/>
          <p:nvPr>
            <p:ph type="ctrTitle"/>
          </p:nvPr>
        </p:nvSpPr>
        <p:spPr>
          <a:xfrm>
            <a:off x="685800" y="1090800"/>
            <a:ext cx="5367900" cy="296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HIGH LEVEL DESIGN</a:t>
            </a:r>
            <a:endParaRPr/>
          </a:p>
        </p:txBody>
      </p:sp>
      <p:sp>
        <p:nvSpPr>
          <p:cNvPr id="442" name="Google Shape;442;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448" name="Google Shape;448;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49" name="Google Shape;449;p43"/>
          <p:cNvPicPr preferRelativeResize="0"/>
          <p:nvPr/>
        </p:nvPicPr>
        <p:blipFill>
          <a:blip r:embed="rId3">
            <a:alphaModFix/>
          </a:blip>
          <a:stretch>
            <a:fillRect/>
          </a:stretch>
        </p:blipFill>
        <p:spPr>
          <a:xfrm>
            <a:off x="1431825" y="516175"/>
            <a:ext cx="6424051" cy="4693224"/>
          </a:xfrm>
          <a:prstGeom prst="rect">
            <a:avLst/>
          </a:prstGeom>
          <a:noFill/>
          <a:ln>
            <a:noFill/>
          </a:ln>
        </p:spPr>
      </p:pic>
      <p:pic>
        <p:nvPicPr>
          <p:cNvPr id="450" name="Google Shape;450;p43"/>
          <p:cNvPicPr preferRelativeResize="0"/>
          <p:nvPr/>
        </p:nvPicPr>
        <p:blipFill>
          <a:blip r:embed="rId3">
            <a:alphaModFix/>
          </a:blip>
          <a:stretch>
            <a:fillRect/>
          </a:stretch>
        </p:blipFill>
        <p:spPr>
          <a:xfrm>
            <a:off x="815250" y="154931"/>
            <a:ext cx="7657202" cy="5594113"/>
          </a:xfrm>
          <a:prstGeom prst="rect">
            <a:avLst/>
          </a:prstGeom>
          <a:noFill/>
          <a:ln>
            <a:noFill/>
          </a:ln>
        </p:spPr>
      </p:pic>
      <p:sp>
        <p:nvSpPr>
          <p:cNvPr id="451" name="Google Shape;451;p43"/>
          <p:cNvSpPr txBox="1"/>
          <p:nvPr/>
        </p:nvSpPr>
        <p:spPr>
          <a:xfrm>
            <a:off x="3916775" y="4809200"/>
            <a:ext cx="306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sp>
        <p:nvSpPr>
          <p:cNvPr id="452" name="Google Shape;452;p43"/>
          <p:cNvSpPr txBox="1"/>
          <p:nvPr/>
        </p:nvSpPr>
        <p:spPr>
          <a:xfrm>
            <a:off x="720550" y="-59800"/>
            <a:ext cx="546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Condensed"/>
                <a:ea typeface="Roboto Condensed"/>
                <a:cs typeface="Roboto Condensed"/>
                <a:sym typeface="Roboto Condensed"/>
              </a:rPr>
              <a:t>HIGH LEVEL DESIGN</a:t>
            </a:r>
            <a:endParaRPr b="1">
              <a:latin typeface="Roboto Condensed"/>
              <a:ea typeface="Roboto Condensed"/>
              <a:cs typeface="Roboto Condensed"/>
              <a:sym typeface="Roboto Condense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4"/>
          <p:cNvSpPr txBox="1"/>
          <p:nvPr>
            <p:ph type="ctrTitle"/>
          </p:nvPr>
        </p:nvSpPr>
        <p:spPr>
          <a:xfrm>
            <a:off x="685800" y="1776600"/>
            <a:ext cx="5367900" cy="296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DESIGN AND IMPLEMENTATION DETAILS OF EACH MODULE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58" name="Google Shape;458;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464" name="Google Shape;464;p45"/>
          <p:cNvSpPr txBox="1"/>
          <p:nvPr/>
        </p:nvSpPr>
        <p:spPr>
          <a:xfrm>
            <a:off x="855675" y="733450"/>
            <a:ext cx="761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sp>
        <p:nvSpPr>
          <p:cNvPr id="465" name="Google Shape;465;p45"/>
          <p:cNvSpPr txBox="1"/>
          <p:nvPr/>
        </p:nvSpPr>
        <p:spPr>
          <a:xfrm>
            <a:off x="1737075" y="641050"/>
            <a:ext cx="60777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latin typeface="Times New Roman"/>
                <a:ea typeface="Times New Roman"/>
                <a:cs typeface="Times New Roman"/>
                <a:sym typeface="Times New Roman"/>
              </a:rPr>
              <a:t>MODULE WISE WORK PLAN</a:t>
            </a:r>
            <a:endParaRPr b="1" sz="2900">
              <a:latin typeface="Times New Roman"/>
              <a:ea typeface="Times New Roman"/>
              <a:cs typeface="Times New Roman"/>
              <a:sym typeface="Times New Roman"/>
            </a:endParaRPr>
          </a:p>
        </p:txBody>
      </p:sp>
      <p:sp>
        <p:nvSpPr>
          <p:cNvPr id="466" name="Google Shape;466;p45"/>
          <p:cNvSpPr txBox="1"/>
          <p:nvPr/>
        </p:nvSpPr>
        <p:spPr>
          <a:xfrm>
            <a:off x="617725" y="1133650"/>
            <a:ext cx="7573500" cy="33708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SzPts val="2300"/>
              <a:buFont typeface="Times New Roman"/>
              <a:buChar char="★"/>
            </a:pPr>
            <a:r>
              <a:rPr lang="en" sz="2300">
                <a:latin typeface="Times New Roman"/>
                <a:ea typeface="Times New Roman"/>
                <a:cs typeface="Times New Roman"/>
                <a:sym typeface="Times New Roman"/>
              </a:rPr>
              <a:t>MODULE 1</a:t>
            </a:r>
            <a:endParaRPr sz="2300">
              <a:latin typeface="Times New Roman"/>
              <a:ea typeface="Times New Roman"/>
              <a:cs typeface="Times New Roman"/>
              <a:sym typeface="Times New Roman"/>
            </a:endParaRPr>
          </a:p>
          <a:p>
            <a:pPr indent="0" lvl="0" marL="457200" rtl="0" algn="l">
              <a:spcBef>
                <a:spcPts val="0"/>
              </a:spcBef>
              <a:spcAft>
                <a:spcPts val="0"/>
              </a:spcAft>
              <a:buNone/>
            </a:pPr>
            <a:r>
              <a:rPr lang="en" sz="2300">
                <a:latin typeface="Times New Roman"/>
                <a:ea typeface="Times New Roman"/>
                <a:cs typeface="Times New Roman"/>
                <a:sym typeface="Times New Roman"/>
              </a:rPr>
              <a:t>              </a:t>
            </a:r>
            <a:r>
              <a:rPr b="1" lang="en" sz="2300">
                <a:latin typeface="Times New Roman"/>
                <a:ea typeface="Times New Roman"/>
                <a:cs typeface="Times New Roman"/>
                <a:sym typeface="Times New Roman"/>
              </a:rPr>
              <a:t>DATA COLLECTION &amp; </a:t>
            </a:r>
            <a:r>
              <a:rPr b="1" lang="en" sz="2300">
                <a:latin typeface="Times New Roman"/>
                <a:ea typeface="Times New Roman"/>
                <a:cs typeface="Times New Roman"/>
                <a:sym typeface="Times New Roman"/>
              </a:rPr>
              <a:t>MIGRATION</a:t>
            </a:r>
            <a:endParaRPr b="1" sz="2300">
              <a:latin typeface="Times New Roman"/>
              <a:ea typeface="Times New Roman"/>
              <a:cs typeface="Times New Roman"/>
              <a:sym typeface="Times New Roman"/>
            </a:endParaRPr>
          </a:p>
          <a:p>
            <a:pPr indent="-374650" lvl="0" marL="457200" rtl="0" algn="l">
              <a:spcBef>
                <a:spcPts val="0"/>
              </a:spcBef>
              <a:spcAft>
                <a:spcPts val="0"/>
              </a:spcAft>
              <a:buSzPts val="2300"/>
              <a:buFont typeface="Times New Roman"/>
              <a:buChar char="★"/>
            </a:pPr>
            <a:r>
              <a:rPr lang="en" sz="2300">
                <a:latin typeface="Times New Roman"/>
                <a:ea typeface="Times New Roman"/>
                <a:cs typeface="Times New Roman"/>
                <a:sym typeface="Times New Roman"/>
              </a:rPr>
              <a:t>MODULE 2</a:t>
            </a:r>
            <a:endParaRPr sz="2300">
              <a:latin typeface="Times New Roman"/>
              <a:ea typeface="Times New Roman"/>
              <a:cs typeface="Times New Roman"/>
              <a:sym typeface="Times New Roman"/>
            </a:endParaRPr>
          </a:p>
          <a:p>
            <a:pPr indent="0" lvl="0" marL="457200" rtl="0" algn="l">
              <a:spcBef>
                <a:spcPts val="0"/>
              </a:spcBef>
              <a:spcAft>
                <a:spcPts val="0"/>
              </a:spcAft>
              <a:buNone/>
            </a:pPr>
            <a:r>
              <a:rPr lang="en" sz="2300">
                <a:latin typeface="Times New Roman"/>
                <a:ea typeface="Times New Roman"/>
                <a:cs typeface="Times New Roman"/>
                <a:sym typeface="Times New Roman"/>
              </a:rPr>
              <a:t>              </a:t>
            </a:r>
            <a:r>
              <a:rPr b="1" lang="en" sz="2300">
                <a:latin typeface="Times New Roman"/>
                <a:ea typeface="Times New Roman"/>
                <a:cs typeface="Times New Roman"/>
                <a:sym typeface="Times New Roman"/>
              </a:rPr>
              <a:t>DRIVING SCORE </a:t>
            </a:r>
            <a:endParaRPr b="1" sz="2300">
              <a:latin typeface="Times New Roman"/>
              <a:ea typeface="Times New Roman"/>
              <a:cs typeface="Times New Roman"/>
              <a:sym typeface="Times New Roman"/>
            </a:endParaRPr>
          </a:p>
          <a:p>
            <a:pPr indent="-374650" lvl="0" marL="457200" rtl="0" algn="l">
              <a:spcBef>
                <a:spcPts val="0"/>
              </a:spcBef>
              <a:spcAft>
                <a:spcPts val="0"/>
              </a:spcAft>
              <a:buSzPts val="2300"/>
              <a:buFont typeface="Times New Roman"/>
              <a:buChar char="★"/>
            </a:pPr>
            <a:r>
              <a:rPr lang="en" sz="2300">
                <a:latin typeface="Times New Roman"/>
                <a:ea typeface="Times New Roman"/>
                <a:cs typeface="Times New Roman"/>
                <a:sym typeface="Times New Roman"/>
              </a:rPr>
              <a:t>MODULE 3 </a:t>
            </a:r>
            <a:endParaRPr sz="2300">
              <a:latin typeface="Times New Roman"/>
              <a:ea typeface="Times New Roman"/>
              <a:cs typeface="Times New Roman"/>
              <a:sym typeface="Times New Roman"/>
            </a:endParaRPr>
          </a:p>
          <a:p>
            <a:pPr indent="0" lvl="0" marL="457200" rtl="0" algn="l">
              <a:spcBef>
                <a:spcPts val="0"/>
              </a:spcBef>
              <a:spcAft>
                <a:spcPts val="0"/>
              </a:spcAft>
              <a:buNone/>
            </a:pPr>
            <a:r>
              <a:rPr lang="en" sz="2300">
                <a:latin typeface="Times New Roman"/>
                <a:ea typeface="Times New Roman"/>
                <a:cs typeface="Times New Roman"/>
                <a:sym typeface="Times New Roman"/>
              </a:rPr>
              <a:t>              </a:t>
            </a:r>
            <a:r>
              <a:rPr b="1" lang="en" sz="2300">
                <a:latin typeface="Times New Roman"/>
                <a:ea typeface="Times New Roman"/>
                <a:cs typeface="Times New Roman"/>
                <a:sym typeface="Times New Roman"/>
              </a:rPr>
              <a:t>INSURANCE</a:t>
            </a:r>
            <a:endParaRPr b="1" sz="2300">
              <a:latin typeface="Times New Roman"/>
              <a:ea typeface="Times New Roman"/>
              <a:cs typeface="Times New Roman"/>
              <a:sym typeface="Times New Roman"/>
            </a:endParaRPr>
          </a:p>
          <a:p>
            <a:pPr indent="-374650" lvl="0" marL="457200" rtl="0" algn="l">
              <a:spcBef>
                <a:spcPts val="0"/>
              </a:spcBef>
              <a:spcAft>
                <a:spcPts val="0"/>
              </a:spcAft>
              <a:buSzPts val="2300"/>
              <a:buFont typeface="Times New Roman"/>
              <a:buChar char="★"/>
            </a:pPr>
            <a:r>
              <a:rPr lang="en" sz="2300">
                <a:latin typeface="Times New Roman"/>
                <a:ea typeface="Times New Roman"/>
                <a:cs typeface="Times New Roman"/>
                <a:sym typeface="Times New Roman"/>
              </a:rPr>
              <a:t>MODULE 4</a:t>
            </a:r>
            <a:endParaRPr sz="2300">
              <a:latin typeface="Times New Roman"/>
              <a:ea typeface="Times New Roman"/>
              <a:cs typeface="Times New Roman"/>
              <a:sym typeface="Times New Roman"/>
            </a:endParaRPr>
          </a:p>
          <a:p>
            <a:pPr indent="0" lvl="0" marL="457200" rtl="0" algn="l">
              <a:spcBef>
                <a:spcPts val="0"/>
              </a:spcBef>
              <a:spcAft>
                <a:spcPts val="0"/>
              </a:spcAft>
              <a:buNone/>
            </a:pPr>
            <a:r>
              <a:rPr lang="en" sz="2300">
                <a:latin typeface="Times New Roman"/>
                <a:ea typeface="Times New Roman"/>
                <a:cs typeface="Times New Roman"/>
                <a:sym typeface="Times New Roman"/>
              </a:rPr>
              <a:t>            </a:t>
            </a:r>
            <a:r>
              <a:rPr b="1" lang="en" sz="2300">
                <a:latin typeface="Times New Roman"/>
                <a:ea typeface="Times New Roman"/>
                <a:cs typeface="Times New Roman"/>
                <a:sym typeface="Times New Roman"/>
              </a:rPr>
              <a:t>BLOCKCHAIN / TOKEN GENERATION</a:t>
            </a:r>
            <a:endParaRPr sz="2300">
              <a:latin typeface="Times New Roman"/>
              <a:ea typeface="Times New Roman"/>
              <a:cs typeface="Times New Roman"/>
              <a:sym typeface="Times New Roman"/>
            </a:endParaRPr>
          </a:p>
          <a:p>
            <a:pPr indent="0" lvl="0" marL="0" rtl="0" algn="l">
              <a:spcBef>
                <a:spcPts val="0"/>
              </a:spcBef>
              <a:spcAft>
                <a:spcPts val="0"/>
              </a:spcAft>
              <a:buNone/>
            </a:pPr>
            <a:r>
              <a:rPr b="1" lang="en" sz="2300">
                <a:latin typeface="Times New Roman"/>
                <a:ea typeface="Times New Roman"/>
                <a:cs typeface="Times New Roman"/>
                <a:sym typeface="Times New Roman"/>
              </a:rPr>
              <a:t> </a:t>
            </a:r>
            <a:endParaRPr b="1" sz="2300">
              <a:latin typeface="Times New Roman"/>
              <a:ea typeface="Times New Roman"/>
              <a:cs typeface="Times New Roman"/>
              <a:sym typeface="Times New Roman"/>
            </a:endParaRPr>
          </a:p>
        </p:txBody>
      </p:sp>
      <p:pic>
        <p:nvPicPr>
          <p:cNvPr id="467" name="Google Shape;467;p45"/>
          <p:cNvPicPr preferRelativeResize="0"/>
          <p:nvPr/>
        </p:nvPicPr>
        <p:blipFill>
          <a:blip r:embed="rId3">
            <a:alphaModFix/>
          </a:blip>
          <a:stretch>
            <a:fillRect/>
          </a:stretch>
        </p:blipFill>
        <p:spPr>
          <a:xfrm>
            <a:off x="0" y="0"/>
            <a:ext cx="9143999" cy="623700"/>
          </a:xfrm>
          <a:prstGeom prst="rect">
            <a:avLst/>
          </a:prstGeom>
          <a:noFill/>
          <a:ln>
            <a:noFill/>
          </a:ln>
        </p:spPr>
      </p:pic>
      <p:sp>
        <p:nvSpPr>
          <p:cNvPr id="468" name="Google Shape;468;p45"/>
          <p:cNvSpPr txBox="1"/>
          <p:nvPr/>
        </p:nvSpPr>
        <p:spPr>
          <a:xfrm>
            <a:off x="311700" y="-11400"/>
            <a:ext cx="5674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Roboto Condensed"/>
                <a:ea typeface="Roboto Condensed"/>
                <a:cs typeface="Roboto Condensed"/>
                <a:sym typeface="Roboto Condensed"/>
              </a:rPr>
              <a:t>DESIGN AND IMPLEMENTATION </a:t>
            </a:r>
            <a:endParaRPr b="1" sz="3000">
              <a:solidFill>
                <a:schemeClr val="lt1"/>
              </a:solidFill>
              <a:latin typeface="Roboto Condensed"/>
              <a:ea typeface="Roboto Condensed"/>
              <a:cs typeface="Roboto Condensed"/>
              <a:sym typeface="Roboto Condensed"/>
            </a:endParaRPr>
          </a:p>
        </p:txBody>
      </p:sp>
      <p:sp>
        <p:nvSpPr>
          <p:cNvPr id="469" name="Google Shape;469;p45"/>
          <p:cNvSpPr txBox="1"/>
          <p:nvPr>
            <p:ph idx="12" type="sldNum"/>
          </p:nvPr>
        </p:nvSpPr>
        <p:spPr>
          <a:xfrm>
            <a:off x="8595308"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475" name="Google Shape;475;p46"/>
          <p:cNvSpPr txBox="1"/>
          <p:nvPr/>
        </p:nvSpPr>
        <p:spPr>
          <a:xfrm>
            <a:off x="0" y="1054825"/>
            <a:ext cx="9021300" cy="4002000"/>
          </a:xfrm>
          <a:prstGeom prst="rect">
            <a:avLst/>
          </a:prstGeom>
          <a:noFill/>
          <a:ln>
            <a:noFill/>
          </a:ln>
        </p:spPr>
        <p:txBody>
          <a:bodyPr anchorCtr="0" anchor="t" bIns="91425" lIns="91425" spcFirstLastPara="1" rIns="91425" wrap="square" tIns="91425">
            <a:spAutoFit/>
          </a:bodyPr>
          <a:lstStyle/>
          <a:p>
            <a:pPr indent="-381000" lvl="0" marL="457200" rtl="0" algn="just">
              <a:spcBef>
                <a:spcPts val="0"/>
              </a:spcBef>
              <a:spcAft>
                <a:spcPts val="0"/>
              </a:spcAft>
              <a:buSzPts val="2400"/>
              <a:buFont typeface="Times New Roman"/>
              <a:buChar char="★"/>
            </a:pPr>
            <a:r>
              <a:rPr lang="en" sz="2400">
                <a:latin typeface="Times New Roman"/>
                <a:ea typeface="Times New Roman"/>
                <a:cs typeface="Times New Roman"/>
                <a:sym typeface="Times New Roman"/>
              </a:rPr>
              <a:t>The OBD data is collected by using Torque app which is connected to the OBD reader via wifi or bluetooth .Some the various attributes  obtained from OBD are acceleration(x,y,z),engine load etc and their corresponding values are obtained </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lang="en" sz="2400">
                <a:latin typeface="Times New Roman"/>
                <a:ea typeface="Times New Roman"/>
                <a:cs typeface="Times New Roman"/>
                <a:sym typeface="Times New Roman"/>
              </a:rPr>
              <a:t>The values change according to the driving behaviour</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lang="en" sz="2400">
                <a:latin typeface="Times New Roman"/>
                <a:ea typeface="Times New Roman"/>
                <a:cs typeface="Times New Roman"/>
                <a:sym typeface="Times New Roman"/>
              </a:rPr>
              <a:t>Data collection is done by capturing OBD data from both good and bad driving instances, enabling us to differentiate and define the dataset for good driving behavior and bad driving behavior.</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sz="2100">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2100">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sp>
        <p:nvSpPr>
          <p:cNvPr id="476" name="Google Shape;476;p46"/>
          <p:cNvSpPr txBox="1"/>
          <p:nvPr/>
        </p:nvSpPr>
        <p:spPr>
          <a:xfrm>
            <a:off x="2459125" y="593300"/>
            <a:ext cx="3836100" cy="5541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Times New Roman"/>
              <a:buAutoNum type="arabicPeriod"/>
            </a:pPr>
            <a:r>
              <a:rPr b="1" lang="en" sz="2400">
                <a:latin typeface="Times New Roman"/>
                <a:ea typeface="Times New Roman"/>
                <a:cs typeface="Times New Roman"/>
                <a:sym typeface="Times New Roman"/>
              </a:rPr>
              <a:t>DATA COLLECTION</a:t>
            </a:r>
            <a:endParaRPr b="1" sz="2400">
              <a:latin typeface="Times New Roman"/>
              <a:ea typeface="Times New Roman"/>
              <a:cs typeface="Times New Roman"/>
              <a:sym typeface="Times New Roman"/>
            </a:endParaRPr>
          </a:p>
        </p:txBody>
      </p:sp>
      <p:pic>
        <p:nvPicPr>
          <p:cNvPr id="477" name="Google Shape;477;p46"/>
          <p:cNvPicPr preferRelativeResize="0"/>
          <p:nvPr/>
        </p:nvPicPr>
        <p:blipFill>
          <a:blip r:embed="rId3">
            <a:alphaModFix/>
          </a:blip>
          <a:stretch>
            <a:fillRect/>
          </a:stretch>
        </p:blipFill>
        <p:spPr>
          <a:xfrm>
            <a:off x="0" y="0"/>
            <a:ext cx="9143999" cy="623700"/>
          </a:xfrm>
          <a:prstGeom prst="rect">
            <a:avLst/>
          </a:prstGeom>
          <a:noFill/>
          <a:ln>
            <a:noFill/>
          </a:ln>
        </p:spPr>
      </p:pic>
      <p:sp>
        <p:nvSpPr>
          <p:cNvPr id="478" name="Google Shape;478;p46"/>
          <p:cNvSpPr txBox="1"/>
          <p:nvPr/>
        </p:nvSpPr>
        <p:spPr>
          <a:xfrm>
            <a:off x="431125" y="-11400"/>
            <a:ext cx="6603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Roboto Condensed"/>
                <a:ea typeface="Roboto Condensed"/>
                <a:cs typeface="Roboto Condensed"/>
                <a:sym typeface="Roboto Condensed"/>
              </a:rPr>
              <a:t>DESIGN AND IMPLEMENTATION </a:t>
            </a:r>
            <a:endParaRPr b="1" sz="3000">
              <a:solidFill>
                <a:schemeClr val="lt1"/>
              </a:solidFill>
              <a:latin typeface="Roboto Condensed"/>
              <a:ea typeface="Roboto Condensed"/>
              <a:cs typeface="Roboto Condensed"/>
              <a:sym typeface="Roboto Condensed"/>
            </a:endParaRPr>
          </a:p>
          <a:p>
            <a:pPr indent="0" lvl="0" marL="0" rtl="0" algn="l">
              <a:spcBef>
                <a:spcPts val="0"/>
              </a:spcBef>
              <a:spcAft>
                <a:spcPts val="0"/>
              </a:spcAft>
              <a:buNone/>
            </a:pPr>
            <a:r>
              <a:t/>
            </a:r>
            <a:endParaRPr b="1" sz="3000">
              <a:solidFill>
                <a:schemeClr val="lt1"/>
              </a:solidFill>
              <a:latin typeface="Roboto Condensed"/>
              <a:ea typeface="Roboto Condensed"/>
              <a:cs typeface="Roboto Condensed"/>
              <a:sym typeface="Roboto Condensed"/>
            </a:endParaRPr>
          </a:p>
        </p:txBody>
      </p:sp>
      <p:sp>
        <p:nvSpPr>
          <p:cNvPr id="479" name="Google Shape;479;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5" name="Google Shape;485;p47"/>
          <p:cNvSpPr txBox="1"/>
          <p:nvPr/>
        </p:nvSpPr>
        <p:spPr>
          <a:xfrm>
            <a:off x="3706200" y="4798525"/>
            <a:ext cx="323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latin typeface="Roboto Condensed"/>
              <a:ea typeface="Roboto Condensed"/>
              <a:cs typeface="Roboto Condensed"/>
              <a:sym typeface="Roboto Condensed"/>
            </a:endParaRPr>
          </a:p>
        </p:txBody>
      </p:sp>
      <p:sp>
        <p:nvSpPr>
          <p:cNvPr id="486" name="Google Shape;486;p47"/>
          <p:cNvSpPr txBox="1"/>
          <p:nvPr/>
        </p:nvSpPr>
        <p:spPr>
          <a:xfrm>
            <a:off x="533400" y="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Roboto Condensed"/>
                <a:ea typeface="Roboto Condensed"/>
                <a:cs typeface="Roboto Condensed"/>
                <a:sym typeface="Roboto Condensed"/>
              </a:rPr>
              <a:t>DATA COLLECTION</a:t>
            </a:r>
            <a:endParaRPr sz="1800"/>
          </a:p>
        </p:txBody>
      </p:sp>
      <p:pic>
        <p:nvPicPr>
          <p:cNvPr id="487" name="Google Shape;487;p47" title="1687239915367161.MP4">
            <a:hlinkClick r:id="rId3"/>
          </p:cNvPr>
          <p:cNvPicPr preferRelativeResize="0"/>
          <p:nvPr/>
        </p:nvPicPr>
        <p:blipFill>
          <a:blip r:embed="rId4">
            <a:alphaModFix/>
          </a:blip>
          <a:stretch>
            <a:fillRect/>
          </a:stretch>
        </p:blipFill>
        <p:spPr>
          <a:xfrm>
            <a:off x="1304400" y="614100"/>
            <a:ext cx="7168046" cy="40320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1000"/>
                                        <p:tgtEl>
                                          <p:spTgt spid="4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pic>
        <p:nvPicPr>
          <p:cNvPr id="493" name="Google Shape;493;p48"/>
          <p:cNvPicPr preferRelativeResize="0"/>
          <p:nvPr/>
        </p:nvPicPr>
        <p:blipFill>
          <a:blip r:embed="rId3">
            <a:alphaModFix/>
          </a:blip>
          <a:stretch>
            <a:fillRect/>
          </a:stretch>
        </p:blipFill>
        <p:spPr>
          <a:xfrm>
            <a:off x="230650" y="1277975"/>
            <a:ext cx="8790502" cy="3695450"/>
          </a:xfrm>
          <a:prstGeom prst="rect">
            <a:avLst/>
          </a:prstGeom>
          <a:noFill/>
          <a:ln>
            <a:noFill/>
          </a:ln>
        </p:spPr>
      </p:pic>
      <p:pic>
        <p:nvPicPr>
          <p:cNvPr id="494" name="Google Shape;494;p48"/>
          <p:cNvPicPr preferRelativeResize="0"/>
          <p:nvPr/>
        </p:nvPicPr>
        <p:blipFill>
          <a:blip r:embed="rId4">
            <a:alphaModFix/>
          </a:blip>
          <a:stretch>
            <a:fillRect/>
          </a:stretch>
        </p:blipFill>
        <p:spPr>
          <a:xfrm>
            <a:off x="0" y="0"/>
            <a:ext cx="9143999" cy="623700"/>
          </a:xfrm>
          <a:prstGeom prst="rect">
            <a:avLst/>
          </a:prstGeom>
          <a:noFill/>
          <a:ln>
            <a:noFill/>
          </a:ln>
        </p:spPr>
      </p:pic>
      <p:sp>
        <p:nvSpPr>
          <p:cNvPr id="495" name="Google Shape;495;p48"/>
          <p:cNvSpPr txBox="1"/>
          <p:nvPr/>
        </p:nvSpPr>
        <p:spPr>
          <a:xfrm>
            <a:off x="311700" y="-11400"/>
            <a:ext cx="55011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Roboto Condensed"/>
                <a:ea typeface="Roboto Condensed"/>
                <a:cs typeface="Roboto Condensed"/>
                <a:sym typeface="Roboto Condensed"/>
              </a:rPr>
              <a:t>DESIGN AND IMPLEMENTATION </a:t>
            </a:r>
            <a:endParaRPr b="1" sz="3000">
              <a:solidFill>
                <a:schemeClr val="lt1"/>
              </a:solidFill>
              <a:latin typeface="Roboto Condensed"/>
              <a:ea typeface="Roboto Condensed"/>
              <a:cs typeface="Roboto Condensed"/>
              <a:sym typeface="Roboto Condensed"/>
            </a:endParaRPr>
          </a:p>
          <a:p>
            <a:pPr indent="0" lvl="0" marL="0" rtl="0" algn="l">
              <a:spcBef>
                <a:spcPts val="0"/>
              </a:spcBef>
              <a:spcAft>
                <a:spcPts val="0"/>
              </a:spcAft>
              <a:buNone/>
            </a:pPr>
            <a:r>
              <a:t/>
            </a:r>
            <a:endParaRPr b="1" sz="3000">
              <a:solidFill>
                <a:schemeClr val="lt1"/>
              </a:solidFill>
              <a:latin typeface="Roboto Condensed"/>
              <a:ea typeface="Roboto Condensed"/>
              <a:cs typeface="Roboto Condensed"/>
              <a:sym typeface="Roboto Condensed"/>
            </a:endParaRPr>
          </a:p>
          <a:p>
            <a:pPr indent="0" lvl="0" marL="0" rtl="0" algn="l">
              <a:spcBef>
                <a:spcPts val="0"/>
              </a:spcBef>
              <a:spcAft>
                <a:spcPts val="0"/>
              </a:spcAft>
              <a:buNone/>
            </a:pPr>
            <a:r>
              <a:t/>
            </a:r>
            <a:endParaRPr b="1" sz="3000">
              <a:solidFill>
                <a:schemeClr val="lt1"/>
              </a:solidFill>
              <a:latin typeface="Roboto Condensed"/>
              <a:ea typeface="Roboto Condensed"/>
              <a:cs typeface="Roboto Condensed"/>
              <a:sym typeface="Roboto Condensed"/>
            </a:endParaRPr>
          </a:p>
        </p:txBody>
      </p:sp>
      <p:sp>
        <p:nvSpPr>
          <p:cNvPr id="496" name="Google Shape;496;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7" name="Google Shape;497;p48"/>
          <p:cNvSpPr txBox="1"/>
          <p:nvPr/>
        </p:nvSpPr>
        <p:spPr>
          <a:xfrm>
            <a:off x="392675" y="743088"/>
            <a:ext cx="3361500" cy="4770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Data Collection</a:t>
            </a:r>
            <a:endParaRPr sz="1900">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03" name="Google Shape;503;p49"/>
          <p:cNvPicPr preferRelativeResize="0"/>
          <p:nvPr/>
        </p:nvPicPr>
        <p:blipFill>
          <a:blip r:embed="rId3">
            <a:alphaModFix/>
          </a:blip>
          <a:stretch>
            <a:fillRect/>
          </a:stretch>
        </p:blipFill>
        <p:spPr>
          <a:xfrm>
            <a:off x="6319600" y="41075"/>
            <a:ext cx="2373050" cy="4934098"/>
          </a:xfrm>
          <a:prstGeom prst="rect">
            <a:avLst/>
          </a:prstGeom>
          <a:noFill/>
          <a:ln>
            <a:noFill/>
          </a:ln>
        </p:spPr>
      </p:pic>
      <p:sp>
        <p:nvSpPr>
          <p:cNvPr id="504" name="Google Shape;504;p49"/>
          <p:cNvSpPr/>
          <p:nvPr/>
        </p:nvSpPr>
        <p:spPr>
          <a:xfrm>
            <a:off x="6367275" y="1882875"/>
            <a:ext cx="2227800" cy="636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9"/>
          <p:cNvSpPr txBox="1"/>
          <p:nvPr/>
        </p:nvSpPr>
        <p:spPr>
          <a:xfrm>
            <a:off x="289525" y="550975"/>
            <a:ext cx="5451600" cy="49254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Implementation of the Torque app in the car dashboard provides a convenient solution.</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The Torque app offers an option to directly send the driven data to a designated database.</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A notable feature of the Torque app is the ability to configure a website URL to specify the target database.</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This configuration enables seamless and efficient transfer of the data collected by the Torque app.</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The Torque app acts as a bridge, transmitting the data to the specified database for storage and analysis</a:t>
            </a:r>
            <a:endParaRPr sz="2100">
              <a:latin typeface="Times New Roman"/>
              <a:ea typeface="Times New Roman"/>
              <a:cs typeface="Times New Roman"/>
              <a:sym typeface="Times New Roman"/>
            </a:endParaRPr>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sp>
        <p:nvSpPr>
          <p:cNvPr id="506" name="Google Shape;506;p49"/>
          <p:cNvSpPr txBox="1"/>
          <p:nvPr/>
        </p:nvSpPr>
        <p:spPr>
          <a:xfrm>
            <a:off x="566700" y="304800"/>
            <a:ext cx="3490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Roboto Condensed"/>
                <a:ea typeface="Roboto Condensed"/>
                <a:cs typeface="Roboto Condensed"/>
                <a:sym typeface="Roboto Condensed"/>
              </a:rPr>
              <a:t>DATA MIGRATION</a:t>
            </a:r>
            <a:endParaRPr b="1" sz="1800">
              <a:latin typeface="Roboto Condensed"/>
              <a:ea typeface="Roboto Condensed"/>
              <a:cs typeface="Roboto Condensed"/>
              <a:sym typeface="Roboto Condensed"/>
            </a:endParaRPr>
          </a:p>
        </p:txBody>
      </p:sp>
      <p:pic>
        <p:nvPicPr>
          <p:cNvPr id="507" name="Google Shape;507;p49"/>
          <p:cNvPicPr preferRelativeResize="0"/>
          <p:nvPr/>
        </p:nvPicPr>
        <p:blipFill>
          <a:blip r:embed="rId4">
            <a:alphaModFix/>
          </a:blip>
          <a:stretch>
            <a:fillRect/>
          </a:stretch>
        </p:blipFill>
        <p:spPr>
          <a:xfrm>
            <a:off x="0" y="0"/>
            <a:ext cx="6319600" cy="393600"/>
          </a:xfrm>
          <a:prstGeom prst="rect">
            <a:avLst/>
          </a:prstGeom>
          <a:noFill/>
          <a:ln>
            <a:noFill/>
          </a:ln>
        </p:spPr>
      </p:pic>
      <p:sp>
        <p:nvSpPr>
          <p:cNvPr id="508" name="Google Shape;508;p49"/>
          <p:cNvSpPr txBox="1"/>
          <p:nvPr/>
        </p:nvSpPr>
        <p:spPr>
          <a:xfrm>
            <a:off x="0" y="0"/>
            <a:ext cx="6510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lt1"/>
                </a:solidFill>
                <a:latin typeface="Times New Roman"/>
                <a:ea typeface="Times New Roman"/>
                <a:cs typeface="Times New Roman"/>
                <a:sym typeface="Times New Roman"/>
              </a:rPr>
              <a:t>DESIGN AND IMPLEMENTATION</a:t>
            </a:r>
            <a:endParaRPr sz="1900">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4" name="Google Shape;514;p50"/>
          <p:cNvSpPr txBox="1"/>
          <p:nvPr/>
        </p:nvSpPr>
        <p:spPr>
          <a:xfrm>
            <a:off x="3500850" y="48970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latin typeface="Roboto Condensed"/>
              <a:ea typeface="Roboto Condensed"/>
              <a:cs typeface="Roboto Condensed"/>
              <a:sym typeface="Roboto Condensed"/>
            </a:endParaRPr>
          </a:p>
        </p:txBody>
      </p:sp>
      <p:sp>
        <p:nvSpPr>
          <p:cNvPr id="515" name="Google Shape;515;p50"/>
          <p:cNvSpPr txBox="1"/>
          <p:nvPr/>
        </p:nvSpPr>
        <p:spPr>
          <a:xfrm>
            <a:off x="304800" y="0"/>
            <a:ext cx="31962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Roboto Condensed"/>
                <a:ea typeface="Roboto Condensed"/>
                <a:cs typeface="Roboto Condensed"/>
                <a:sym typeface="Roboto Condensed"/>
              </a:rPr>
              <a:t>D</a:t>
            </a:r>
            <a:r>
              <a:rPr b="1" lang="en" sz="2100">
                <a:latin typeface="Roboto Condensed"/>
                <a:ea typeface="Roboto Condensed"/>
                <a:cs typeface="Roboto Condensed"/>
                <a:sym typeface="Roboto Condensed"/>
              </a:rPr>
              <a:t>ATA MIGRATION</a:t>
            </a:r>
            <a:endParaRPr sz="2100"/>
          </a:p>
        </p:txBody>
      </p:sp>
      <p:pic>
        <p:nvPicPr>
          <p:cNvPr id="516" name="Google Shape;516;p50" title="1687239933427146.MP4">
            <a:hlinkClick r:id="rId3"/>
          </p:cNvPr>
          <p:cNvPicPr preferRelativeResize="0"/>
          <p:nvPr/>
        </p:nvPicPr>
        <p:blipFill>
          <a:blip r:embed="rId4">
            <a:alphaModFix/>
          </a:blip>
          <a:stretch>
            <a:fillRect/>
          </a:stretch>
        </p:blipFill>
        <p:spPr>
          <a:xfrm>
            <a:off x="661588" y="578850"/>
            <a:ext cx="7820819" cy="40843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1000"/>
                                        <p:tgtEl>
                                          <p:spTgt spid="5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5"/>
          <p:cNvSpPr txBox="1"/>
          <p:nvPr>
            <p:ph type="ctrTitle"/>
          </p:nvPr>
        </p:nvSpPr>
        <p:spPr>
          <a:xfrm>
            <a:off x="685800" y="1090750"/>
            <a:ext cx="5367900" cy="296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14" name="Google Shape;214;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1"/>
          <p:cNvSpPr txBox="1"/>
          <p:nvPr/>
        </p:nvSpPr>
        <p:spPr>
          <a:xfrm>
            <a:off x="266050" y="635100"/>
            <a:ext cx="5994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Times New Roman"/>
                <a:ea typeface="Times New Roman"/>
                <a:cs typeface="Times New Roman"/>
                <a:sym typeface="Times New Roman"/>
              </a:rPr>
              <a:t>2</a:t>
            </a:r>
            <a:r>
              <a:rPr b="1" lang="en" sz="2300">
                <a:latin typeface="Times New Roman"/>
                <a:ea typeface="Times New Roman"/>
                <a:cs typeface="Times New Roman"/>
                <a:sym typeface="Times New Roman"/>
              </a:rPr>
              <a:t>.DRIVING SCORE </a:t>
            </a:r>
            <a:endParaRPr b="1" sz="2300">
              <a:latin typeface="Times New Roman"/>
              <a:ea typeface="Times New Roman"/>
              <a:cs typeface="Times New Roman"/>
              <a:sym typeface="Times New Roman"/>
            </a:endParaRPr>
          </a:p>
        </p:txBody>
      </p:sp>
      <p:pic>
        <p:nvPicPr>
          <p:cNvPr id="522" name="Google Shape;522;p51"/>
          <p:cNvPicPr preferRelativeResize="0"/>
          <p:nvPr/>
        </p:nvPicPr>
        <p:blipFill>
          <a:blip r:embed="rId3">
            <a:alphaModFix/>
          </a:blip>
          <a:stretch>
            <a:fillRect/>
          </a:stretch>
        </p:blipFill>
        <p:spPr>
          <a:xfrm>
            <a:off x="-91800" y="0"/>
            <a:ext cx="9143999" cy="623700"/>
          </a:xfrm>
          <a:prstGeom prst="rect">
            <a:avLst/>
          </a:prstGeom>
          <a:noFill/>
          <a:ln>
            <a:noFill/>
          </a:ln>
        </p:spPr>
      </p:pic>
      <p:sp>
        <p:nvSpPr>
          <p:cNvPr id="523" name="Google Shape;523;p51"/>
          <p:cNvSpPr txBox="1"/>
          <p:nvPr/>
        </p:nvSpPr>
        <p:spPr>
          <a:xfrm>
            <a:off x="7025950" y="1287425"/>
            <a:ext cx="5885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Roboto Condensed"/>
                <a:ea typeface="Roboto Condensed"/>
                <a:cs typeface="Roboto Condensed"/>
                <a:sym typeface="Roboto Condensed"/>
              </a:rPr>
              <a:t>DESIGN AND IMPLEMENTATION</a:t>
            </a:r>
            <a:endParaRPr b="1" sz="3000">
              <a:solidFill>
                <a:schemeClr val="lt1"/>
              </a:solidFill>
              <a:latin typeface="Roboto Condensed"/>
              <a:ea typeface="Roboto Condensed"/>
              <a:cs typeface="Roboto Condensed"/>
              <a:sym typeface="Roboto Condensed"/>
            </a:endParaRPr>
          </a:p>
          <a:p>
            <a:pPr indent="0" lvl="0" marL="0" rtl="0" algn="l">
              <a:spcBef>
                <a:spcPts val="0"/>
              </a:spcBef>
              <a:spcAft>
                <a:spcPts val="0"/>
              </a:spcAft>
              <a:buNone/>
            </a:pPr>
            <a:r>
              <a:t/>
            </a:r>
            <a:endParaRPr b="1" sz="3000">
              <a:solidFill>
                <a:schemeClr val="lt1"/>
              </a:solidFill>
              <a:latin typeface="Roboto Condensed"/>
              <a:ea typeface="Roboto Condensed"/>
              <a:cs typeface="Roboto Condensed"/>
              <a:sym typeface="Roboto Condensed"/>
            </a:endParaRPr>
          </a:p>
        </p:txBody>
      </p:sp>
      <p:sp>
        <p:nvSpPr>
          <p:cNvPr id="524" name="Google Shape;524;p51"/>
          <p:cNvSpPr txBox="1"/>
          <p:nvPr>
            <p:ph idx="12" type="sldNum"/>
          </p:nvPr>
        </p:nvSpPr>
        <p:spPr>
          <a:xfrm>
            <a:off x="8595308"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525" name="Google Shape;525;p51"/>
          <p:cNvSpPr txBox="1"/>
          <p:nvPr/>
        </p:nvSpPr>
        <p:spPr>
          <a:xfrm>
            <a:off x="381925" y="1287425"/>
            <a:ext cx="649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sp>
        <p:nvSpPr>
          <p:cNvPr id="526" name="Google Shape;526;p51"/>
          <p:cNvSpPr txBox="1"/>
          <p:nvPr/>
        </p:nvSpPr>
        <p:spPr>
          <a:xfrm>
            <a:off x="411575" y="1287425"/>
            <a:ext cx="8070600" cy="4314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500"/>
              </a:spcBef>
              <a:spcAft>
                <a:spcPts val="0"/>
              </a:spcAft>
              <a:buClr>
                <a:srgbClr val="161616"/>
              </a:buClr>
              <a:buSzPts val="1800"/>
              <a:buFont typeface="Times New Roman"/>
              <a:buChar char="●"/>
            </a:pPr>
            <a:r>
              <a:rPr lang="en" sz="1800">
                <a:solidFill>
                  <a:srgbClr val="161616"/>
                </a:solidFill>
                <a:latin typeface="Times New Roman"/>
                <a:ea typeface="Times New Roman"/>
                <a:cs typeface="Times New Roman"/>
                <a:sym typeface="Times New Roman"/>
              </a:rPr>
              <a:t>Random Forest is a widely used machine learning algorithm in supervised learning.</a:t>
            </a:r>
            <a:endParaRPr sz="1800">
              <a:solidFill>
                <a:srgbClr val="161616"/>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161616"/>
              </a:buClr>
              <a:buSzPts val="1800"/>
              <a:buFont typeface="Times New Roman"/>
              <a:buChar char="●"/>
            </a:pPr>
            <a:r>
              <a:rPr lang="en" sz="1800">
                <a:solidFill>
                  <a:srgbClr val="161616"/>
                </a:solidFill>
                <a:latin typeface="Times New Roman"/>
                <a:ea typeface="Times New Roman"/>
                <a:cs typeface="Times New Roman"/>
                <a:sym typeface="Times New Roman"/>
              </a:rPr>
              <a:t>It is versatile and can handle both Classification and Regression problems.</a:t>
            </a:r>
            <a:endParaRPr sz="1800">
              <a:solidFill>
                <a:srgbClr val="161616"/>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161616"/>
              </a:buClr>
              <a:buSzPts val="1800"/>
              <a:buFont typeface="Times New Roman"/>
              <a:buChar char="●"/>
            </a:pPr>
            <a:r>
              <a:rPr lang="en" sz="1800">
                <a:solidFill>
                  <a:srgbClr val="161616"/>
                </a:solidFill>
                <a:latin typeface="Times New Roman"/>
                <a:ea typeface="Times New Roman"/>
                <a:cs typeface="Times New Roman"/>
                <a:sym typeface="Times New Roman"/>
              </a:rPr>
              <a:t>Random Forest operates as an ensemble learning method and acts as a classifier.</a:t>
            </a:r>
            <a:endParaRPr sz="1800">
              <a:solidFill>
                <a:srgbClr val="161616"/>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161616"/>
              </a:buClr>
              <a:buSzPts val="1800"/>
              <a:buFont typeface="Times New Roman"/>
              <a:buChar char="●"/>
            </a:pPr>
            <a:r>
              <a:rPr lang="en" sz="1800">
                <a:solidFill>
                  <a:srgbClr val="161616"/>
                </a:solidFill>
                <a:latin typeface="Times New Roman"/>
                <a:ea typeface="Times New Roman"/>
                <a:cs typeface="Times New Roman"/>
                <a:sym typeface="Times New Roman"/>
              </a:rPr>
              <a:t>It consists of multiple decision trees built on different subsets of the original dataset.</a:t>
            </a:r>
            <a:endParaRPr sz="1800">
              <a:solidFill>
                <a:srgbClr val="161616"/>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161616"/>
              </a:buClr>
              <a:buSzPts val="1800"/>
              <a:buFont typeface="Times New Roman"/>
              <a:buChar char="●"/>
            </a:pPr>
            <a:r>
              <a:rPr lang="en" sz="1800">
                <a:solidFill>
                  <a:srgbClr val="161616"/>
                </a:solidFill>
                <a:latin typeface="Times New Roman"/>
                <a:ea typeface="Times New Roman"/>
                <a:cs typeface="Times New Roman"/>
                <a:sym typeface="Times New Roman"/>
              </a:rPr>
              <a:t>The algorithm aggregates the outputs of these individual trees, often through averaging.</a:t>
            </a:r>
            <a:endParaRPr sz="1800">
              <a:solidFill>
                <a:srgbClr val="161616"/>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161616"/>
              </a:buClr>
              <a:buSzPts val="1800"/>
              <a:buFont typeface="Times New Roman"/>
              <a:buChar char="●"/>
            </a:pPr>
            <a:r>
              <a:rPr lang="en" sz="1800">
                <a:solidFill>
                  <a:srgbClr val="161616"/>
                </a:solidFill>
                <a:latin typeface="Times New Roman"/>
                <a:ea typeface="Times New Roman"/>
                <a:cs typeface="Times New Roman"/>
                <a:sym typeface="Times New Roman"/>
              </a:rPr>
              <a:t>By leveraging this aggregation process, Random Forest greatly improves predictive accuracy.</a:t>
            </a:r>
            <a:endParaRPr sz="1800">
              <a:solidFill>
                <a:srgbClr val="161616"/>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161616"/>
              </a:buClr>
              <a:buSzPts val="1800"/>
              <a:buFont typeface="Times New Roman"/>
              <a:buChar char="●"/>
            </a:pPr>
            <a:r>
              <a:rPr lang="en" sz="1800">
                <a:solidFill>
                  <a:srgbClr val="161616"/>
                </a:solidFill>
                <a:latin typeface="Times New Roman"/>
                <a:ea typeface="Times New Roman"/>
                <a:cs typeface="Times New Roman"/>
                <a:sym typeface="Times New Roman"/>
              </a:rPr>
              <a:t>It is known for its effectiveness in various domains of machine learning.</a:t>
            </a:r>
            <a:endParaRPr sz="1800">
              <a:solidFill>
                <a:srgbClr val="161616"/>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t/>
            </a:r>
            <a:endParaRPr>
              <a:solidFill>
                <a:srgbClr val="161616"/>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D1D5DB"/>
              </a:solidFill>
              <a:highlight>
                <a:srgbClr val="444654"/>
              </a:highlight>
              <a:latin typeface="Roboto"/>
              <a:ea typeface="Roboto"/>
              <a:cs typeface="Roboto"/>
              <a:sym typeface="Roboto"/>
            </a:endParaRPr>
          </a:p>
        </p:txBody>
      </p:sp>
      <p:sp>
        <p:nvSpPr>
          <p:cNvPr id="527" name="Google Shape;527;p51"/>
          <p:cNvSpPr txBox="1"/>
          <p:nvPr/>
        </p:nvSpPr>
        <p:spPr>
          <a:xfrm>
            <a:off x="260675" y="-11400"/>
            <a:ext cx="58353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Roboto Condensed"/>
                <a:ea typeface="Roboto Condensed"/>
                <a:cs typeface="Roboto Condensed"/>
                <a:sym typeface="Roboto Condensed"/>
              </a:rPr>
              <a:t>DESIGN AND IMPLEMENTATION </a:t>
            </a:r>
            <a:endParaRPr b="1" sz="3000">
              <a:solidFill>
                <a:schemeClr val="lt1"/>
              </a:solidFill>
              <a:latin typeface="Roboto Condensed"/>
              <a:ea typeface="Roboto Condensed"/>
              <a:cs typeface="Roboto Condensed"/>
              <a:sym typeface="Roboto Condensed"/>
            </a:endParaRPr>
          </a:p>
          <a:p>
            <a:pPr indent="0" lvl="0" marL="0" rtl="0" algn="l">
              <a:spcBef>
                <a:spcPts val="0"/>
              </a:spcBef>
              <a:spcAft>
                <a:spcPts val="0"/>
              </a:spcAft>
              <a:buNone/>
            </a:pPr>
            <a:r>
              <a:t/>
            </a:r>
            <a:endParaRPr b="1" sz="3000">
              <a:solidFill>
                <a:schemeClr val="lt1"/>
              </a:solidFill>
              <a:latin typeface="Roboto Condensed"/>
              <a:ea typeface="Roboto Condensed"/>
              <a:cs typeface="Roboto Condensed"/>
              <a:sym typeface="Roboto Condensed"/>
            </a:endParaRPr>
          </a:p>
          <a:p>
            <a:pPr indent="0" lvl="0" marL="0" rtl="0" algn="l">
              <a:spcBef>
                <a:spcPts val="0"/>
              </a:spcBef>
              <a:spcAft>
                <a:spcPts val="0"/>
              </a:spcAft>
              <a:buNone/>
            </a:pPr>
            <a:r>
              <a:t/>
            </a:r>
            <a:endParaRPr b="1" sz="3000">
              <a:solidFill>
                <a:schemeClr val="lt1"/>
              </a:solidFill>
              <a:latin typeface="Roboto Condensed"/>
              <a:ea typeface="Roboto Condensed"/>
              <a:cs typeface="Roboto Condensed"/>
              <a:sym typeface="Roboto Condense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33" name="Google Shape;533;p52"/>
          <p:cNvPicPr preferRelativeResize="0"/>
          <p:nvPr/>
        </p:nvPicPr>
        <p:blipFill>
          <a:blip r:embed="rId3">
            <a:alphaModFix/>
          </a:blip>
          <a:stretch>
            <a:fillRect/>
          </a:stretch>
        </p:blipFill>
        <p:spPr>
          <a:xfrm>
            <a:off x="695325" y="381000"/>
            <a:ext cx="7753350" cy="4819650"/>
          </a:xfrm>
          <a:prstGeom prst="rect">
            <a:avLst/>
          </a:prstGeom>
          <a:noFill/>
          <a:ln>
            <a:noFill/>
          </a:ln>
        </p:spPr>
      </p:pic>
      <p:sp>
        <p:nvSpPr>
          <p:cNvPr id="534" name="Google Shape;534;p52"/>
          <p:cNvSpPr txBox="1"/>
          <p:nvPr/>
        </p:nvSpPr>
        <p:spPr>
          <a:xfrm>
            <a:off x="3667875" y="4798550"/>
            <a:ext cx="386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latin typeface="Times New Roman"/>
              <a:ea typeface="Times New Roman"/>
              <a:cs typeface="Times New Roman"/>
              <a:sym typeface="Times New Roman"/>
            </a:endParaRPr>
          </a:p>
        </p:txBody>
      </p:sp>
      <p:sp>
        <p:nvSpPr>
          <p:cNvPr id="535" name="Google Shape;535;p52"/>
          <p:cNvSpPr txBox="1"/>
          <p:nvPr/>
        </p:nvSpPr>
        <p:spPr>
          <a:xfrm>
            <a:off x="762000" y="0"/>
            <a:ext cx="3000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Times New Roman"/>
                <a:ea typeface="Times New Roman"/>
                <a:cs typeface="Times New Roman"/>
                <a:sym typeface="Times New Roman"/>
              </a:rPr>
              <a:t>Random Forest Algorithm</a:t>
            </a:r>
            <a:endParaRPr b="1" sz="1900">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5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541" name="Google Shape;541;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2" name="Google Shape;542;p53"/>
          <p:cNvSpPr txBox="1"/>
          <p:nvPr/>
        </p:nvSpPr>
        <p:spPr>
          <a:xfrm>
            <a:off x="623700" y="984575"/>
            <a:ext cx="7896600" cy="3632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Data from the CSV file is used to determine the driving score.</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Time intervals of rapid acceleration and harsh braking are identified and consolidated into a single dataset representing bad driving.</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 Good driving is determined based on linear acceleration and normal driving behaviors.</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Two datasets are created: one for good driving and one for bad driving.</a:t>
            </a:r>
            <a:endParaRPr sz="2100">
              <a:latin typeface="Times New Roman"/>
              <a:ea typeface="Times New Roman"/>
              <a:cs typeface="Times New Roman"/>
              <a:sym typeface="Times New Roman"/>
            </a:endParaRPr>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pic>
        <p:nvPicPr>
          <p:cNvPr id="543" name="Google Shape;543;p53"/>
          <p:cNvPicPr preferRelativeResize="0"/>
          <p:nvPr/>
        </p:nvPicPr>
        <p:blipFill>
          <a:blip r:embed="rId3">
            <a:alphaModFix/>
          </a:blip>
          <a:stretch>
            <a:fillRect/>
          </a:stretch>
        </p:blipFill>
        <p:spPr>
          <a:xfrm>
            <a:off x="-91800" y="0"/>
            <a:ext cx="9143999" cy="623700"/>
          </a:xfrm>
          <a:prstGeom prst="rect">
            <a:avLst/>
          </a:prstGeom>
          <a:noFill/>
          <a:ln>
            <a:noFill/>
          </a:ln>
        </p:spPr>
      </p:pic>
      <p:sp>
        <p:nvSpPr>
          <p:cNvPr id="544" name="Google Shape;544;p53"/>
          <p:cNvSpPr txBox="1"/>
          <p:nvPr/>
        </p:nvSpPr>
        <p:spPr>
          <a:xfrm>
            <a:off x="0" y="0"/>
            <a:ext cx="7503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Roboto Condensed"/>
                <a:ea typeface="Roboto Condensed"/>
                <a:cs typeface="Roboto Condensed"/>
                <a:sym typeface="Roboto Condensed"/>
              </a:rPr>
              <a:t>DESIGN AND IMPLEMENTATION </a:t>
            </a:r>
            <a:endParaRPr b="1" sz="3000">
              <a:solidFill>
                <a:schemeClr val="lt1"/>
              </a:solidFill>
              <a:latin typeface="Roboto Condensed"/>
              <a:ea typeface="Roboto Condensed"/>
              <a:cs typeface="Roboto Condensed"/>
              <a:sym typeface="Roboto Condense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550" name="Google Shape;550;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1" name="Google Shape;551;p54"/>
          <p:cNvSpPr txBox="1"/>
          <p:nvPr/>
        </p:nvSpPr>
        <p:spPr>
          <a:xfrm>
            <a:off x="397350" y="815125"/>
            <a:ext cx="8075100" cy="38481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 The good driving dataset is labeled as 1, and the bad driving dataset is labeled as 0.</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 The Random Forest algorithm is applied to these labeled datasets.</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The Random Forest model is trained on the labeled datasets to learn patterns distinguishing between good and bad driving.</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A separate test dataset is provided for predicting the driving score.</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The model assigns predicted driving scores to the test dataset based on the learned patterns.</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The predicted driving scores represent evaluations of the driving behavior in the test dataset.</a:t>
            </a:r>
            <a:endParaRPr sz="2100">
              <a:latin typeface="Times New Roman"/>
              <a:ea typeface="Times New Roman"/>
              <a:cs typeface="Times New Roman"/>
              <a:sym typeface="Times New Roman"/>
            </a:endParaRPr>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pic>
        <p:nvPicPr>
          <p:cNvPr id="552" name="Google Shape;552;p54"/>
          <p:cNvPicPr preferRelativeResize="0"/>
          <p:nvPr/>
        </p:nvPicPr>
        <p:blipFill>
          <a:blip r:embed="rId3">
            <a:alphaModFix/>
          </a:blip>
          <a:stretch>
            <a:fillRect/>
          </a:stretch>
        </p:blipFill>
        <p:spPr>
          <a:xfrm>
            <a:off x="-91800" y="0"/>
            <a:ext cx="9143999" cy="623700"/>
          </a:xfrm>
          <a:prstGeom prst="rect">
            <a:avLst/>
          </a:prstGeom>
          <a:noFill/>
          <a:ln>
            <a:noFill/>
          </a:ln>
        </p:spPr>
      </p:pic>
      <p:sp>
        <p:nvSpPr>
          <p:cNvPr id="553" name="Google Shape;553;p54"/>
          <p:cNvSpPr txBox="1"/>
          <p:nvPr/>
        </p:nvSpPr>
        <p:spPr>
          <a:xfrm>
            <a:off x="0" y="0"/>
            <a:ext cx="7461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Roboto Condensed"/>
                <a:ea typeface="Roboto Condensed"/>
                <a:cs typeface="Roboto Condensed"/>
                <a:sym typeface="Roboto Condensed"/>
              </a:rPr>
              <a:t>DESIGN AND IMPLEMENTATION </a:t>
            </a:r>
            <a:endParaRPr b="1" sz="3000">
              <a:solidFill>
                <a:schemeClr val="lt1"/>
              </a:solidFill>
              <a:latin typeface="Roboto Condensed"/>
              <a:ea typeface="Roboto Condensed"/>
              <a:cs typeface="Roboto Condensed"/>
              <a:sym typeface="Roboto Condense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pic>
        <p:nvPicPr>
          <p:cNvPr id="558" name="Google Shape;558;p55"/>
          <p:cNvPicPr preferRelativeResize="0"/>
          <p:nvPr/>
        </p:nvPicPr>
        <p:blipFill>
          <a:blip r:embed="rId3">
            <a:alphaModFix/>
          </a:blip>
          <a:stretch>
            <a:fillRect/>
          </a:stretch>
        </p:blipFill>
        <p:spPr>
          <a:xfrm>
            <a:off x="0" y="0"/>
            <a:ext cx="9143999" cy="623700"/>
          </a:xfrm>
          <a:prstGeom prst="rect">
            <a:avLst/>
          </a:prstGeom>
          <a:noFill/>
          <a:ln>
            <a:noFill/>
          </a:ln>
        </p:spPr>
      </p:pic>
      <p:sp>
        <p:nvSpPr>
          <p:cNvPr id="559" name="Google Shape;559;p55"/>
          <p:cNvSpPr txBox="1"/>
          <p:nvPr/>
        </p:nvSpPr>
        <p:spPr>
          <a:xfrm>
            <a:off x="260675" y="-11400"/>
            <a:ext cx="58353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Roboto Condensed"/>
                <a:ea typeface="Roboto Condensed"/>
                <a:cs typeface="Roboto Condensed"/>
                <a:sym typeface="Roboto Condensed"/>
              </a:rPr>
              <a:t>DESIGN AND IMPLEMENTATION </a:t>
            </a:r>
            <a:endParaRPr b="1" sz="3000">
              <a:solidFill>
                <a:schemeClr val="lt1"/>
              </a:solidFill>
              <a:latin typeface="Roboto Condensed"/>
              <a:ea typeface="Roboto Condensed"/>
              <a:cs typeface="Roboto Condensed"/>
              <a:sym typeface="Roboto Condensed"/>
            </a:endParaRPr>
          </a:p>
          <a:p>
            <a:pPr indent="0" lvl="0" marL="0" rtl="0" algn="l">
              <a:spcBef>
                <a:spcPts val="0"/>
              </a:spcBef>
              <a:spcAft>
                <a:spcPts val="0"/>
              </a:spcAft>
              <a:buNone/>
            </a:pPr>
            <a:r>
              <a:t/>
            </a:r>
            <a:endParaRPr b="1" sz="3000">
              <a:solidFill>
                <a:schemeClr val="lt1"/>
              </a:solidFill>
              <a:latin typeface="Roboto Condensed"/>
              <a:ea typeface="Roboto Condensed"/>
              <a:cs typeface="Roboto Condensed"/>
              <a:sym typeface="Roboto Condensed"/>
            </a:endParaRPr>
          </a:p>
          <a:p>
            <a:pPr indent="0" lvl="0" marL="0" rtl="0" algn="l">
              <a:spcBef>
                <a:spcPts val="0"/>
              </a:spcBef>
              <a:spcAft>
                <a:spcPts val="0"/>
              </a:spcAft>
              <a:buNone/>
            </a:pPr>
            <a:r>
              <a:t/>
            </a:r>
            <a:endParaRPr b="1" sz="3000">
              <a:solidFill>
                <a:schemeClr val="lt1"/>
              </a:solidFill>
              <a:latin typeface="Roboto Condensed"/>
              <a:ea typeface="Roboto Condensed"/>
              <a:cs typeface="Roboto Condensed"/>
              <a:sym typeface="Roboto Condensed"/>
            </a:endParaRPr>
          </a:p>
        </p:txBody>
      </p:sp>
      <p:sp>
        <p:nvSpPr>
          <p:cNvPr id="560" name="Google Shape;560;p55"/>
          <p:cNvSpPr txBox="1"/>
          <p:nvPr>
            <p:ph idx="12" type="sldNum"/>
          </p:nvPr>
        </p:nvSpPr>
        <p:spPr>
          <a:xfrm>
            <a:off x="8595308"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561" name="Google Shape;561;p55"/>
          <p:cNvSpPr txBox="1"/>
          <p:nvPr/>
        </p:nvSpPr>
        <p:spPr>
          <a:xfrm>
            <a:off x="327300" y="733000"/>
            <a:ext cx="8093700" cy="465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None/>
            </a:pPr>
            <a:r>
              <a:rPr b="1" lang="en" sz="1600">
                <a:solidFill>
                  <a:srgbClr val="161616"/>
                </a:solidFill>
                <a:highlight>
                  <a:schemeClr val="lt1"/>
                </a:highlight>
                <a:latin typeface="Times New Roman"/>
                <a:ea typeface="Times New Roman"/>
                <a:cs typeface="Times New Roman"/>
                <a:sym typeface="Times New Roman"/>
              </a:rPr>
              <a:t>ALGORITHM(Random forest)</a:t>
            </a:r>
            <a:endParaRPr b="1" sz="1600">
              <a:solidFill>
                <a:srgbClr val="161616"/>
              </a:solidFill>
              <a:highlight>
                <a:schemeClr val="lt1"/>
              </a:highlight>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rPr lang="en" sz="1600">
                <a:solidFill>
                  <a:srgbClr val="161616"/>
                </a:solidFill>
                <a:highlight>
                  <a:schemeClr val="lt1"/>
                </a:highlight>
                <a:latin typeface="Times New Roman"/>
                <a:ea typeface="Times New Roman"/>
                <a:cs typeface="Times New Roman"/>
                <a:sym typeface="Times New Roman"/>
              </a:rPr>
              <a:t>Input: Training dataset (X_train, y_train), number of trees (n_estimators), maximum tree depth (max_depth), and other hyperparameters.</a:t>
            </a:r>
            <a:endParaRPr sz="1600">
              <a:solidFill>
                <a:srgbClr val="161616"/>
              </a:solidFill>
              <a:highlight>
                <a:schemeClr val="lt1"/>
              </a:highlight>
              <a:latin typeface="Times New Roman"/>
              <a:ea typeface="Times New Roman"/>
              <a:cs typeface="Times New Roman"/>
              <a:sym typeface="Times New Roman"/>
            </a:endParaRPr>
          </a:p>
          <a:p>
            <a:pPr indent="-330200" lvl="0" marL="457200" rtl="0" algn="l">
              <a:lnSpc>
                <a:spcPct val="115000"/>
              </a:lnSpc>
              <a:spcBef>
                <a:spcPts val="1500"/>
              </a:spcBef>
              <a:spcAft>
                <a:spcPts val="0"/>
              </a:spcAft>
              <a:buClr>
                <a:srgbClr val="161616"/>
              </a:buClr>
              <a:buSzPts val="1600"/>
              <a:buFont typeface="Times New Roman"/>
              <a:buAutoNum type="arabicPeriod"/>
            </a:pPr>
            <a:r>
              <a:rPr lang="en" sz="1600">
                <a:solidFill>
                  <a:srgbClr val="161616"/>
                </a:solidFill>
                <a:highlight>
                  <a:schemeClr val="lt1"/>
                </a:highlight>
                <a:latin typeface="Times New Roman"/>
                <a:ea typeface="Times New Roman"/>
                <a:cs typeface="Times New Roman"/>
                <a:sym typeface="Times New Roman"/>
              </a:rPr>
              <a:t>Initialize an empty list to hold the ensemble of decision trees.</a:t>
            </a:r>
            <a:endParaRPr sz="1600">
              <a:solidFill>
                <a:srgbClr val="161616"/>
              </a:solidFill>
              <a:highlight>
                <a:schemeClr val="lt1"/>
              </a:highlight>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161616"/>
              </a:buClr>
              <a:buSzPts val="1600"/>
              <a:buFont typeface="Times New Roman"/>
              <a:buAutoNum type="arabicPeriod"/>
            </a:pPr>
            <a:r>
              <a:rPr lang="en" sz="1600">
                <a:solidFill>
                  <a:srgbClr val="161616"/>
                </a:solidFill>
                <a:highlight>
                  <a:schemeClr val="lt1"/>
                </a:highlight>
                <a:latin typeface="Times New Roman"/>
                <a:ea typeface="Times New Roman"/>
                <a:cs typeface="Times New Roman"/>
                <a:sym typeface="Times New Roman"/>
              </a:rPr>
              <a:t>For each tree in the desired number of trees (n_estimators):</a:t>
            </a:r>
            <a:br>
              <a:rPr lang="en" sz="1600">
                <a:solidFill>
                  <a:srgbClr val="161616"/>
                </a:solidFill>
                <a:highlight>
                  <a:schemeClr val="lt1"/>
                </a:highlight>
                <a:latin typeface="Times New Roman"/>
                <a:ea typeface="Times New Roman"/>
                <a:cs typeface="Times New Roman"/>
                <a:sym typeface="Times New Roman"/>
              </a:rPr>
            </a:br>
            <a:r>
              <a:rPr lang="en" sz="1600">
                <a:solidFill>
                  <a:srgbClr val="161616"/>
                </a:solidFill>
                <a:highlight>
                  <a:schemeClr val="lt1"/>
                </a:highlight>
                <a:latin typeface="Times New Roman"/>
                <a:ea typeface="Times New Roman"/>
                <a:cs typeface="Times New Roman"/>
                <a:sym typeface="Times New Roman"/>
              </a:rPr>
              <a:t>a. Sample a bootstrap dataset by randomly selecting instances with replacement from the original training dataset (X_train, y_train). The bootstrap sample is of the same size as the original dataset.</a:t>
            </a:r>
            <a:br>
              <a:rPr lang="en" sz="1600">
                <a:solidFill>
                  <a:srgbClr val="161616"/>
                </a:solidFill>
                <a:highlight>
                  <a:schemeClr val="lt1"/>
                </a:highlight>
                <a:latin typeface="Times New Roman"/>
                <a:ea typeface="Times New Roman"/>
                <a:cs typeface="Times New Roman"/>
                <a:sym typeface="Times New Roman"/>
              </a:rPr>
            </a:br>
            <a:r>
              <a:rPr lang="en" sz="1600">
                <a:solidFill>
                  <a:srgbClr val="161616"/>
                </a:solidFill>
                <a:highlight>
                  <a:schemeClr val="lt1"/>
                </a:highlight>
                <a:latin typeface="Times New Roman"/>
                <a:ea typeface="Times New Roman"/>
                <a:cs typeface="Times New Roman"/>
                <a:sym typeface="Times New Roman"/>
              </a:rPr>
              <a:t>b. Create a decision tree using the bootstrap dataset, limiting the depth to the specified maximum tree depth (max_depth). The tree is grown by recursively splitting the data based on randomly selected features at each node.</a:t>
            </a:r>
            <a:br>
              <a:rPr lang="en" sz="1600">
                <a:solidFill>
                  <a:srgbClr val="161616"/>
                </a:solidFill>
                <a:highlight>
                  <a:schemeClr val="lt1"/>
                </a:highlight>
                <a:latin typeface="Times New Roman"/>
                <a:ea typeface="Times New Roman"/>
                <a:cs typeface="Times New Roman"/>
                <a:sym typeface="Times New Roman"/>
              </a:rPr>
            </a:br>
            <a:r>
              <a:rPr lang="en" sz="1600">
                <a:solidFill>
                  <a:srgbClr val="161616"/>
                </a:solidFill>
                <a:highlight>
                  <a:schemeClr val="lt1"/>
                </a:highlight>
                <a:latin typeface="Times New Roman"/>
                <a:ea typeface="Times New Roman"/>
                <a:cs typeface="Times New Roman"/>
                <a:sym typeface="Times New Roman"/>
              </a:rPr>
              <a:t>c. Add the decision tree to the ensemble.</a:t>
            </a:r>
            <a:endParaRPr sz="1600">
              <a:solidFill>
                <a:srgbClr val="161616"/>
              </a:solidFill>
              <a:highlight>
                <a:schemeClr val="lt1"/>
              </a:highlight>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161616"/>
              </a:buClr>
              <a:buSzPts val="1600"/>
              <a:buFont typeface="Times New Roman"/>
              <a:buAutoNum type="arabicPeriod"/>
            </a:pPr>
            <a:r>
              <a:rPr lang="en" sz="1600">
                <a:solidFill>
                  <a:srgbClr val="161616"/>
                </a:solidFill>
                <a:highlight>
                  <a:schemeClr val="lt1"/>
                </a:highlight>
                <a:latin typeface="Times New Roman"/>
                <a:ea typeface="Times New Roman"/>
                <a:cs typeface="Times New Roman"/>
                <a:sym typeface="Times New Roman"/>
              </a:rPr>
              <a:t>Return the ensemble of decision trees.</a:t>
            </a:r>
            <a:endParaRPr sz="1100"/>
          </a:p>
          <a:p>
            <a:pPr indent="0" lvl="0" marL="0" rtl="0" algn="l">
              <a:spcBef>
                <a:spcPts val="1500"/>
              </a:spcBef>
              <a:spcAft>
                <a:spcPts val="0"/>
              </a:spcAft>
              <a:buNone/>
            </a:pPr>
            <a:r>
              <a:t/>
            </a:r>
            <a:endParaRPr>
              <a:latin typeface="Roboto Condensed Light"/>
              <a:ea typeface="Roboto Condensed Light"/>
              <a:cs typeface="Roboto Condensed Light"/>
              <a:sym typeface="Roboto Condensed 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pic>
        <p:nvPicPr>
          <p:cNvPr id="566" name="Google Shape;566;p56"/>
          <p:cNvPicPr preferRelativeResize="0"/>
          <p:nvPr/>
        </p:nvPicPr>
        <p:blipFill>
          <a:blip r:embed="rId3">
            <a:alphaModFix/>
          </a:blip>
          <a:stretch>
            <a:fillRect/>
          </a:stretch>
        </p:blipFill>
        <p:spPr>
          <a:xfrm>
            <a:off x="0" y="0"/>
            <a:ext cx="9143999" cy="623700"/>
          </a:xfrm>
          <a:prstGeom prst="rect">
            <a:avLst/>
          </a:prstGeom>
          <a:noFill/>
          <a:ln>
            <a:noFill/>
          </a:ln>
        </p:spPr>
      </p:pic>
      <p:sp>
        <p:nvSpPr>
          <p:cNvPr id="567" name="Google Shape;567;p56"/>
          <p:cNvSpPr txBox="1"/>
          <p:nvPr/>
        </p:nvSpPr>
        <p:spPr>
          <a:xfrm>
            <a:off x="260675" y="-11400"/>
            <a:ext cx="58353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Roboto Condensed"/>
                <a:ea typeface="Roboto Condensed"/>
                <a:cs typeface="Roboto Condensed"/>
                <a:sym typeface="Roboto Condensed"/>
              </a:rPr>
              <a:t>DESIGN AND IMPLEMENTATION </a:t>
            </a:r>
            <a:endParaRPr b="1" sz="3000">
              <a:solidFill>
                <a:schemeClr val="lt1"/>
              </a:solidFill>
              <a:latin typeface="Roboto Condensed"/>
              <a:ea typeface="Roboto Condensed"/>
              <a:cs typeface="Roboto Condensed"/>
              <a:sym typeface="Roboto Condensed"/>
            </a:endParaRPr>
          </a:p>
          <a:p>
            <a:pPr indent="0" lvl="0" marL="0" rtl="0" algn="l">
              <a:spcBef>
                <a:spcPts val="0"/>
              </a:spcBef>
              <a:spcAft>
                <a:spcPts val="0"/>
              </a:spcAft>
              <a:buNone/>
            </a:pPr>
            <a:r>
              <a:t/>
            </a:r>
            <a:endParaRPr b="1" sz="3000">
              <a:solidFill>
                <a:schemeClr val="lt1"/>
              </a:solidFill>
              <a:latin typeface="Roboto Condensed"/>
              <a:ea typeface="Roboto Condensed"/>
              <a:cs typeface="Roboto Condensed"/>
              <a:sym typeface="Roboto Condensed"/>
            </a:endParaRPr>
          </a:p>
          <a:p>
            <a:pPr indent="0" lvl="0" marL="0" rtl="0" algn="l">
              <a:spcBef>
                <a:spcPts val="0"/>
              </a:spcBef>
              <a:spcAft>
                <a:spcPts val="0"/>
              </a:spcAft>
              <a:buNone/>
            </a:pPr>
            <a:r>
              <a:t/>
            </a:r>
            <a:endParaRPr b="1" sz="3000">
              <a:solidFill>
                <a:schemeClr val="lt1"/>
              </a:solidFill>
              <a:latin typeface="Roboto Condensed"/>
              <a:ea typeface="Roboto Condensed"/>
              <a:cs typeface="Roboto Condensed"/>
              <a:sym typeface="Roboto Condensed"/>
            </a:endParaRPr>
          </a:p>
        </p:txBody>
      </p:sp>
      <p:sp>
        <p:nvSpPr>
          <p:cNvPr id="568" name="Google Shape;568;p56"/>
          <p:cNvSpPr txBox="1"/>
          <p:nvPr>
            <p:ph idx="12" type="sldNum"/>
          </p:nvPr>
        </p:nvSpPr>
        <p:spPr>
          <a:xfrm>
            <a:off x="8595308"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569" name="Google Shape;569;p56"/>
          <p:cNvSpPr txBox="1"/>
          <p:nvPr/>
        </p:nvSpPr>
        <p:spPr>
          <a:xfrm>
            <a:off x="403500" y="809200"/>
            <a:ext cx="7422600" cy="156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None/>
            </a:pPr>
            <a:r>
              <a:rPr b="1" lang="en" sz="1600">
                <a:solidFill>
                  <a:srgbClr val="161616"/>
                </a:solidFill>
                <a:highlight>
                  <a:schemeClr val="lt1"/>
                </a:highlight>
                <a:latin typeface="Times New Roman"/>
                <a:ea typeface="Times New Roman"/>
                <a:cs typeface="Times New Roman"/>
                <a:sym typeface="Times New Roman"/>
              </a:rPr>
              <a:t>ALGORITHM(Random forest)</a:t>
            </a:r>
            <a:endParaRPr sz="1200">
              <a:solidFill>
                <a:srgbClr val="161616"/>
              </a:solidFill>
              <a:highlight>
                <a:schemeClr val="lt1"/>
              </a:highlight>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rPr lang="en" sz="1700">
                <a:solidFill>
                  <a:srgbClr val="161616"/>
                </a:solidFill>
                <a:highlight>
                  <a:schemeClr val="lt1"/>
                </a:highlight>
                <a:latin typeface="Times New Roman"/>
                <a:ea typeface="Times New Roman"/>
                <a:cs typeface="Times New Roman"/>
                <a:sym typeface="Times New Roman"/>
              </a:rPr>
              <a:t>      </a:t>
            </a:r>
            <a:endParaRPr sz="1700">
              <a:solidFill>
                <a:srgbClr val="161616"/>
              </a:solidFill>
              <a:highlight>
                <a:schemeClr val="lt1"/>
              </a:highlight>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t/>
            </a:r>
            <a:endParaRPr sz="1100"/>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pic>
        <p:nvPicPr>
          <p:cNvPr id="570" name="Google Shape;570;p56"/>
          <p:cNvPicPr preferRelativeResize="0"/>
          <p:nvPr/>
        </p:nvPicPr>
        <p:blipFill>
          <a:blip r:embed="rId4">
            <a:alphaModFix/>
          </a:blip>
          <a:stretch>
            <a:fillRect/>
          </a:stretch>
        </p:blipFill>
        <p:spPr>
          <a:xfrm>
            <a:off x="403500" y="1776050"/>
            <a:ext cx="8159471" cy="207199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5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576" name="Google Shape;576;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77" name="Google Shape;577;p57"/>
          <p:cNvPicPr preferRelativeResize="0"/>
          <p:nvPr/>
        </p:nvPicPr>
        <p:blipFill>
          <a:blip r:embed="rId3">
            <a:alphaModFix/>
          </a:blip>
          <a:stretch>
            <a:fillRect/>
          </a:stretch>
        </p:blipFill>
        <p:spPr>
          <a:xfrm>
            <a:off x="1175175" y="483625"/>
            <a:ext cx="6793649" cy="4336574"/>
          </a:xfrm>
          <a:prstGeom prst="rect">
            <a:avLst/>
          </a:prstGeom>
          <a:noFill/>
          <a:ln>
            <a:noFill/>
          </a:ln>
        </p:spPr>
      </p:pic>
      <p:sp>
        <p:nvSpPr>
          <p:cNvPr id="578" name="Google Shape;578;p57"/>
          <p:cNvSpPr txBox="1"/>
          <p:nvPr/>
        </p:nvSpPr>
        <p:spPr>
          <a:xfrm>
            <a:off x="1213500" y="75975"/>
            <a:ext cx="644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Training code</a:t>
            </a:r>
            <a:endParaRPr b="1">
              <a:latin typeface="Times New Roman"/>
              <a:ea typeface="Times New Roman"/>
              <a:cs typeface="Times New Roman"/>
              <a:sym typeface="Times New Roman"/>
            </a:endParaRPr>
          </a:p>
        </p:txBody>
      </p:sp>
      <p:sp>
        <p:nvSpPr>
          <p:cNvPr id="579" name="Google Shape;579;p57"/>
          <p:cNvSpPr txBox="1"/>
          <p:nvPr/>
        </p:nvSpPr>
        <p:spPr>
          <a:xfrm>
            <a:off x="3369000" y="4820200"/>
            <a:ext cx="2823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u="sng">
                <a:latin typeface="Times New Roman"/>
                <a:ea typeface="Times New Roman"/>
                <a:cs typeface="Times New Roman"/>
                <a:sym typeface="Times New Roman"/>
              </a:rPr>
              <a:t>Inserting training dataset</a:t>
            </a:r>
            <a:endParaRPr sz="1300" u="sng">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5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585" name="Google Shape;585;p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86" name="Google Shape;586;p58"/>
          <p:cNvPicPr preferRelativeResize="0"/>
          <p:nvPr/>
        </p:nvPicPr>
        <p:blipFill>
          <a:blip r:embed="rId3">
            <a:alphaModFix/>
          </a:blip>
          <a:stretch>
            <a:fillRect/>
          </a:stretch>
        </p:blipFill>
        <p:spPr>
          <a:xfrm>
            <a:off x="849350" y="281675"/>
            <a:ext cx="7445300" cy="4634126"/>
          </a:xfrm>
          <a:prstGeom prst="rect">
            <a:avLst/>
          </a:prstGeom>
          <a:noFill/>
          <a:ln>
            <a:noFill/>
          </a:ln>
        </p:spPr>
      </p:pic>
      <p:sp>
        <p:nvSpPr>
          <p:cNvPr id="587" name="Google Shape;587;p58"/>
          <p:cNvSpPr txBox="1"/>
          <p:nvPr/>
        </p:nvSpPr>
        <p:spPr>
          <a:xfrm>
            <a:off x="2445475" y="4962800"/>
            <a:ext cx="315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sp>
        <p:nvSpPr>
          <p:cNvPr id="588" name="Google Shape;588;p58"/>
          <p:cNvSpPr txBox="1"/>
          <p:nvPr/>
        </p:nvSpPr>
        <p:spPr>
          <a:xfrm>
            <a:off x="3183750" y="4839600"/>
            <a:ext cx="5913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u="sng">
                <a:latin typeface="Times New Roman"/>
                <a:ea typeface="Times New Roman"/>
                <a:cs typeface="Times New Roman"/>
                <a:sym typeface="Times New Roman"/>
              </a:rPr>
              <a:t>Dropna Function</a:t>
            </a:r>
            <a:endParaRPr sz="1300" u="sng">
              <a:latin typeface="Times New Roman"/>
              <a:ea typeface="Times New Roman"/>
              <a:cs typeface="Times New Roman"/>
              <a:sym typeface="Times New Roman"/>
            </a:endParaRPr>
          </a:p>
        </p:txBody>
      </p:sp>
      <p:sp>
        <p:nvSpPr>
          <p:cNvPr id="589" name="Google Shape;589;p58"/>
          <p:cNvSpPr txBox="1"/>
          <p:nvPr/>
        </p:nvSpPr>
        <p:spPr>
          <a:xfrm>
            <a:off x="83820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Training code</a:t>
            </a:r>
            <a:endParaRPr b="1">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95" name="Google Shape;595;p59"/>
          <p:cNvPicPr preferRelativeResize="0"/>
          <p:nvPr/>
        </p:nvPicPr>
        <p:blipFill>
          <a:blip r:embed="rId3">
            <a:alphaModFix/>
          </a:blip>
          <a:stretch>
            <a:fillRect/>
          </a:stretch>
        </p:blipFill>
        <p:spPr>
          <a:xfrm>
            <a:off x="890113" y="364800"/>
            <a:ext cx="7363763" cy="4838699"/>
          </a:xfrm>
          <a:prstGeom prst="rect">
            <a:avLst/>
          </a:prstGeom>
          <a:noFill/>
          <a:ln>
            <a:noFill/>
          </a:ln>
        </p:spPr>
      </p:pic>
      <p:sp>
        <p:nvSpPr>
          <p:cNvPr id="596" name="Google Shape;596;p59"/>
          <p:cNvSpPr txBox="1"/>
          <p:nvPr/>
        </p:nvSpPr>
        <p:spPr>
          <a:xfrm>
            <a:off x="83820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Training code</a:t>
            </a:r>
            <a:endParaRPr b="1">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02" name="Google Shape;602;p60"/>
          <p:cNvPicPr preferRelativeResize="0"/>
          <p:nvPr/>
        </p:nvPicPr>
        <p:blipFill>
          <a:blip r:embed="rId3">
            <a:alphaModFix/>
          </a:blip>
          <a:stretch>
            <a:fillRect/>
          </a:stretch>
        </p:blipFill>
        <p:spPr>
          <a:xfrm>
            <a:off x="488175" y="473375"/>
            <a:ext cx="8167657" cy="4536161"/>
          </a:xfrm>
          <a:prstGeom prst="rect">
            <a:avLst/>
          </a:prstGeom>
          <a:noFill/>
          <a:ln>
            <a:noFill/>
          </a:ln>
        </p:spPr>
      </p:pic>
      <p:sp>
        <p:nvSpPr>
          <p:cNvPr id="603" name="Google Shape;603;p60"/>
          <p:cNvSpPr txBox="1"/>
          <p:nvPr/>
        </p:nvSpPr>
        <p:spPr>
          <a:xfrm>
            <a:off x="3297825" y="4728275"/>
            <a:ext cx="374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u="sng">
              <a:latin typeface="Times New Roman"/>
              <a:ea typeface="Times New Roman"/>
              <a:cs typeface="Times New Roman"/>
              <a:sym typeface="Times New Roman"/>
            </a:endParaRPr>
          </a:p>
        </p:txBody>
      </p:sp>
      <p:sp>
        <p:nvSpPr>
          <p:cNvPr id="604" name="Google Shape;604;p60"/>
          <p:cNvSpPr txBox="1"/>
          <p:nvPr/>
        </p:nvSpPr>
        <p:spPr>
          <a:xfrm>
            <a:off x="83820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Training code</a:t>
            </a:r>
            <a:endParaRPr b="1">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220" name="Google Shape;220;p16"/>
          <p:cNvSpPr txBox="1"/>
          <p:nvPr/>
        </p:nvSpPr>
        <p:spPr>
          <a:xfrm>
            <a:off x="348750" y="573425"/>
            <a:ext cx="8446500" cy="4134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t/>
            </a:r>
            <a:endParaRPr sz="2100">
              <a:latin typeface="Times New Roman"/>
              <a:ea typeface="Times New Roman"/>
              <a:cs typeface="Times New Roman"/>
              <a:sym typeface="Times New Roman"/>
            </a:endParaRPr>
          </a:p>
          <a:p>
            <a:pPr indent="-361950" lvl="0" marL="457200" rtl="0" algn="just">
              <a:lnSpc>
                <a:spcPct val="90000"/>
              </a:lnSpc>
              <a:spcBef>
                <a:spcPts val="0"/>
              </a:spcBef>
              <a:spcAft>
                <a:spcPts val="0"/>
              </a:spcAft>
              <a:buSzPts val="2100"/>
              <a:buFont typeface="Times New Roman"/>
              <a:buChar char="★"/>
            </a:pPr>
            <a:r>
              <a:rPr lang="en" sz="2100">
                <a:latin typeface="Times New Roman"/>
                <a:ea typeface="Times New Roman"/>
                <a:cs typeface="Times New Roman"/>
                <a:sym typeface="Times New Roman"/>
              </a:rPr>
              <a:t>In India insurance is claimed by considering many factors like value of the car, age, analyzing the accident cases, this process is very </a:t>
            </a:r>
            <a:r>
              <a:rPr b="1" lang="en" sz="2100">
                <a:latin typeface="Times New Roman"/>
                <a:ea typeface="Times New Roman"/>
                <a:cs typeface="Times New Roman"/>
                <a:sym typeface="Times New Roman"/>
              </a:rPr>
              <a:t>time consuming</a:t>
            </a:r>
            <a:r>
              <a:rPr lang="en" sz="2100">
                <a:latin typeface="Times New Roman"/>
                <a:ea typeface="Times New Roman"/>
                <a:cs typeface="Times New Roman"/>
                <a:sym typeface="Times New Roman"/>
              </a:rPr>
              <a:t> process, which also leads to hectic workload for both the customer and the insurance company. </a:t>
            </a:r>
            <a:endParaRPr sz="2100">
              <a:latin typeface="Times New Roman"/>
              <a:ea typeface="Times New Roman"/>
              <a:cs typeface="Times New Roman"/>
              <a:sym typeface="Times New Roman"/>
            </a:endParaRPr>
          </a:p>
          <a:p>
            <a:pPr indent="0" lvl="0" marL="457200" rtl="0" algn="just">
              <a:lnSpc>
                <a:spcPct val="90000"/>
              </a:lnSpc>
              <a:spcBef>
                <a:spcPts val="0"/>
              </a:spcBef>
              <a:spcAft>
                <a:spcPts val="0"/>
              </a:spcAft>
              <a:buNone/>
            </a:pPr>
            <a:r>
              <a:t/>
            </a:r>
            <a:endParaRPr sz="2100">
              <a:latin typeface="Times New Roman"/>
              <a:ea typeface="Times New Roman"/>
              <a:cs typeface="Times New Roman"/>
              <a:sym typeface="Times New Roman"/>
            </a:endParaRPr>
          </a:p>
          <a:p>
            <a:pPr indent="-361950" lvl="0" marL="457200" rtl="0" algn="just">
              <a:lnSpc>
                <a:spcPct val="90000"/>
              </a:lnSpc>
              <a:spcBef>
                <a:spcPts val="0"/>
              </a:spcBef>
              <a:spcAft>
                <a:spcPts val="0"/>
              </a:spcAft>
              <a:buSzPts val="2100"/>
              <a:buFont typeface="Times New Roman"/>
              <a:buChar char="★"/>
            </a:pPr>
            <a:r>
              <a:rPr lang="en" sz="2100">
                <a:latin typeface="Times New Roman"/>
                <a:ea typeface="Times New Roman"/>
                <a:cs typeface="Times New Roman"/>
                <a:sym typeface="Times New Roman"/>
              </a:rPr>
              <a:t>The system proposes a Insurance scheme based on the </a:t>
            </a:r>
            <a:r>
              <a:rPr b="1" lang="en" sz="2100">
                <a:latin typeface="Times New Roman"/>
                <a:ea typeface="Times New Roman"/>
                <a:cs typeface="Times New Roman"/>
                <a:sym typeface="Times New Roman"/>
              </a:rPr>
              <a:t>driving score</a:t>
            </a:r>
            <a:r>
              <a:rPr lang="en" sz="2100">
                <a:latin typeface="Times New Roman"/>
                <a:ea typeface="Times New Roman"/>
                <a:cs typeface="Times New Roman"/>
                <a:sym typeface="Times New Roman"/>
              </a:rPr>
              <a:t> by using an OBD reader which collects real time data from  vehicles</a:t>
            </a:r>
            <a:r>
              <a:rPr lang="en" sz="2100">
                <a:latin typeface="Times New Roman"/>
                <a:ea typeface="Times New Roman"/>
                <a:cs typeface="Times New Roman"/>
                <a:sym typeface="Times New Roman"/>
              </a:rPr>
              <a:t> </a:t>
            </a:r>
            <a:r>
              <a:rPr lang="en" sz="2100">
                <a:latin typeface="Times New Roman"/>
                <a:ea typeface="Times New Roman"/>
                <a:cs typeface="Times New Roman"/>
                <a:sym typeface="Times New Roman"/>
              </a:rPr>
              <a:t>.</a:t>
            </a:r>
            <a:endParaRPr sz="2100">
              <a:latin typeface="Times New Roman"/>
              <a:ea typeface="Times New Roman"/>
              <a:cs typeface="Times New Roman"/>
              <a:sym typeface="Times New Roman"/>
            </a:endParaRPr>
          </a:p>
          <a:p>
            <a:pPr indent="0" lvl="0" marL="457200" rtl="0" algn="just">
              <a:lnSpc>
                <a:spcPct val="90000"/>
              </a:lnSpc>
              <a:spcBef>
                <a:spcPts val="0"/>
              </a:spcBef>
              <a:spcAft>
                <a:spcPts val="0"/>
              </a:spcAft>
              <a:buNone/>
            </a:pPr>
            <a:r>
              <a:t/>
            </a:r>
            <a:endParaRPr sz="2100">
              <a:latin typeface="Times New Roman"/>
              <a:ea typeface="Times New Roman"/>
              <a:cs typeface="Times New Roman"/>
              <a:sym typeface="Times New Roman"/>
            </a:endParaRPr>
          </a:p>
          <a:p>
            <a:pPr indent="-361950" lvl="0" marL="457200" rtl="0" algn="just">
              <a:lnSpc>
                <a:spcPct val="90000"/>
              </a:lnSpc>
              <a:spcBef>
                <a:spcPts val="0"/>
              </a:spcBef>
              <a:spcAft>
                <a:spcPts val="0"/>
              </a:spcAft>
              <a:buSzPts val="2100"/>
              <a:buFont typeface="Times New Roman"/>
              <a:buChar char="★"/>
            </a:pPr>
            <a:r>
              <a:rPr lang="en" sz="2100">
                <a:latin typeface="Times New Roman"/>
                <a:ea typeface="Times New Roman"/>
                <a:cs typeface="Times New Roman"/>
                <a:sym typeface="Times New Roman"/>
              </a:rPr>
              <a:t>Calculated driving scores are transformed into tokens on the blockchain to prevent manipulation and ensure data integrity</a:t>
            </a:r>
            <a:endParaRPr sz="2100">
              <a:latin typeface="Times New Roman"/>
              <a:ea typeface="Times New Roman"/>
              <a:cs typeface="Times New Roman"/>
              <a:sym typeface="Times New Roman"/>
            </a:endParaRPr>
          </a:p>
          <a:p>
            <a:pPr indent="0" lvl="0" marL="457200" rtl="0" algn="l">
              <a:lnSpc>
                <a:spcPct val="90000"/>
              </a:lnSpc>
              <a:spcBef>
                <a:spcPts val="0"/>
              </a:spcBef>
              <a:spcAft>
                <a:spcPts val="0"/>
              </a:spcAft>
              <a:buNone/>
            </a:pPr>
            <a:r>
              <a:t/>
            </a:r>
            <a:endParaRPr sz="2330">
              <a:latin typeface="Times New Roman"/>
              <a:ea typeface="Times New Roman"/>
              <a:cs typeface="Times New Roman"/>
              <a:sym typeface="Times New Roman"/>
            </a:endParaRPr>
          </a:p>
          <a:p>
            <a:pPr indent="0" lvl="0" marL="457200" rtl="0" algn="l">
              <a:lnSpc>
                <a:spcPct val="90000"/>
              </a:lnSpc>
              <a:spcBef>
                <a:spcPts val="0"/>
              </a:spcBef>
              <a:spcAft>
                <a:spcPts val="0"/>
              </a:spcAft>
              <a:buNone/>
            </a:pPr>
            <a:r>
              <a:t/>
            </a:r>
            <a:endParaRPr sz="1530">
              <a:latin typeface="Times New Roman"/>
              <a:ea typeface="Times New Roman"/>
              <a:cs typeface="Times New Roman"/>
              <a:sym typeface="Times New Roman"/>
            </a:endParaRPr>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pic>
        <p:nvPicPr>
          <p:cNvPr id="221" name="Google Shape;221;p16"/>
          <p:cNvPicPr preferRelativeResize="0"/>
          <p:nvPr/>
        </p:nvPicPr>
        <p:blipFill>
          <a:blip r:embed="rId3">
            <a:alphaModFix/>
          </a:blip>
          <a:stretch>
            <a:fillRect/>
          </a:stretch>
        </p:blipFill>
        <p:spPr>
          <a:xfrm>
            <a:off x="0" y="0"/>
            <a:ext cx="9143999" cy="623700"/>
          </a:xfrm>
          <a:prstGeom prst="rect">
            <a:avLst/>
          </a:prstGeom>
          <a:noFill/>
          <a:ln>
            <a:noFill/>
          </a:ln>
        </p:spPr>
      </p:pic>
      <p:sp>
        <p:nvSpPr>
          <p:cNvPr id="222" name="Google Shape;222;p16"/>
          <p:cNvSpPr txBox="1"/>
          <p:nvPr/>
        </p:nvSpPr>
        <p:spPr>
          <a:xfrm>
            <a:off x="446550" y="-11400"/>
            <a:ext cx="3560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Roboto Condensed"/>
                <a:ea typeface="Roboto Condensed"/>
                <a:cs typeface="Roboto Condensed"/>
                <a:sym typeface="Roboto Condensed"/>
              </a:rPr>
              <a:t>INTRODUCTION</a:t>
            </a:r>
            <a:endParaRPr b="1" sz="3000">
              <a:solidFill>
                <a:schemeClr val="lt1"/>
              </a:solidFill>
              <a:latin typeface="Roboto Condensed"/>
              <a:ea typeface="Roboto Condensed"/>
              <a:cs typeface="Roboto Condensed"/>
              <a:sym typeface="Roboto Condensed"/>
            </a:endParaRPr>
          </a:p>
        </p:txBody>
      </p:sp>
      <p:sp>
        <p:nvSpPr>
          <p:cNvPr id="223" name="Google Shape;223;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263248"/>
                </a:solidFill>
              </a:rPr>
              <a:t>‹#›</a:t>
            </a:fld>
            <a:endParaRPr>
              <a:solidFill>
                <a:srgbClr val="263248"/>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10" name="Google Shape;610;p61"/>
          <p:cNvPicPr preferRelativeResize="0"/>
          <p:nvPr/>
        </p:nvPicPr>
        <p:blipFill>
          <a:blip r:embed="rId3">
            <a:alphaModFix/>
          </a:blip>
          <a:stretch>
            <a:fillRect/>
          </a:stretch>
        </p:blipFill>
        <p:spPr>
          <a:xfrm>
            <a:off x="152400" y="698125"/>
            <a:ext cx="8839198" cy="4000221"/>
          </a:xfrm>
          <a:prstGeom prst="rect">
            <a:avLst/>
          </a:prstGeom>
          <a:noFill/>
          <a:ln>
            <a:noFill/>
          </a:ln>
        </p:spPr>
      </p:pic>
      <p:sp>
        <p:nvSpPr>
          <p:cNvPr id="611" name="Google Shape;611;p61"/>
          <p:cNvSpPr txBox="1"/>
          <p:nvPr/>
        </p:nvSpPr>
        <p:spPr>
          <a:xfrm>
            <a:off x="546175" y="127300"/>
            <a:ext cx="5975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Times New Roman"/>
                <a:ea typeface="Times New Roman"/>
                <a:cs typeface="Times New Roman"/>
                <a:sym typeface="Times New Roman"/>
              </a:rPr>
              <a:t>Testing c</a:t>
            </a:r>
            <a:r>
              <a:rPr b="1" lang="en" sz="1900">
                <a:latin typeface="Times New Roman"/>
                <a:ea typeface="Times New Roman"/>
                <a:cs typeface="Times New Roman"/>
                <a:sym typeface="Times New Roman"/>
              </a:rPr>
              <a:t>ode</a:t>
            </a:r>
            <a:endParaRPr b="1" sz="1900">
              <a:latin typeface="Times New Roman"/>
              <a:ea typeface="Times New Roman"/>
              <a:cs typeface="Times New Roman"/>
              <a:sym typeface="Times New Roman"/>
            </a:endParaRPr>
          </a:p>
        </p:txBody>
      </p:sp>
      <p:sp>
        <p:nvSpPr>
          <p:cNvPr id="612" name="Google Shape;612;p61"/>
          <p:cNvSpPr txBox="1"/>
          <p:nvPr/>
        </p:nvSpPr>
        <p:spPr>
          <a:xfrm>
            <a:off x="207375" y="4788275"/>
            <a:ext cx="759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sp>
        <p:nvSpPr>
          <p:cNvPr id="613" name="Google Shape;613;p61"/>
          <p:cNvSpPr txBox="1"/>
          <p:nvPr/>
        </p:nvSpPr>
        <p:spPr>
          <a:xfrm>
            <a:off x="3040925" y="4754750"/>
            <a:ext cx="216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latin typeface="Times New Roman"/>
                <a:ea typeface="Times New Roman"/>
                <a:cs typeface="Times New Roman"/>
                <a:sym typeface="Times New Roman"/>
              </a:rPr>
              <a:t>Inserting Testing data</a:t>
            </a:r>
            <a:endParaRPr u="sng">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19" name="Google Shape;619;p62"/>
          <p:cNvPicPr preferRelativeResize="0"/>
          <p:nvPr/>
        </p:nvPicPr>
        <p:blipFill>
          <a:blip r:embed="rId3">
            <a:alphaModFix/>
          </a:blip>
          <a:stretch>
            <a:fillRect/>
          </a:stretch>
        </p:blipFill>
        <p:spPr>
          <a:xfrm>
            <a:off x="181950" y="501475"/>
            <a:ext cx="8839200" cy="3572062"/>
          </a:xfrm>
          <a:prstGeom prst="rect">
            <a:avLst/>
          </a:prstGeom>
          <a:noFill/>
          <a:ln>
            <a:noFill/>
          </a:ln>
        </p:spPr>
      </p:pic>
      <p:sp>
        <p:nvSpPr>
          <p:cNvPr id="620" name="Google Shape;620;p62"/>
          <p:cNvSpPr txBox="1"/>
          <p:nvPr/>
        </p:nvSpPr>
        <p:spPr>
          <a:xfrm>
            <a:off x="381000" y="0"/>
            <a:ext cx="3000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Times New Roman"/>
                <a:ea typeface="Times New Roman"/>
                <a:cs typeface="Times New Roman"/>
                <a:sym typeface="Times New Roman"/>
              </a:rPr>
              <a:t>Testing code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6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626" name="Google Shape;626;p63"/>
          <p:cNvSpPr txBox="1"/>
          <p:nvPr/>
        </p:nvSpPr>
        <p:spPr>
          <a:xfrm>
            <a:off x="453525" y="953825"/>
            <a:ext cx="8474100" cy="6588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400">
                <a:latin typeface="Times New Roman"/>
                <a:ea typeface="Times New Roman"/>
                <a:cs typeface="Times New Roman"/>
                <a:sym typeface="Times New Roman"/>
              </a:rPr>
              <a:t>By following these steps, you can implement insurance payment amount calculation and claim processing based on driving score criteria: </a:t>
            </a:r>
            <a:endParaRPr sz="2400">
              <a:latin typeface="Times New Roman"/>
              <a:ea typeface="Times New Roman"/>
              <a:cs typeface="Times New Roman"/>
              <a:sym typeface="Times New Roman"/>
            </a:endParaRPr>
          </a:p>
          <a:p>
            <a:pPr indent="0" lvl="0" marL="0" rtl="0" algn="just">
              <a:spcBef>
                <a:spcPts val="0"/>
              </a:spcBef>
              <a:spcAft>
                <a:spcPts val="0"/>
              </a:spcAft>
              <a:buNone/>
            </a:pPr>
            <a:r>
              <a:rPr lang="en" sz="2400">
                <a:latin typeface="Times New Roman"/>
                <a:ea typeface="Times New Roman"/>
                <a:cs typeface="Times New Roman"/>
                <a:sym typeface="Times New Roman"/>
              </a:rPr>
              <a:t>1. </a:t>
            </a:r>
            <a:r>
              <a:rPr b="1" lang="en" sz="2400">
                <a:latin typeface="Times New Roman"/>
                <a:ea typeface="Times New Roman"/>
                <a:cs typeface="Times New Roman"/>
                <a:sym typeface="Times New Roman"/>
              </a:rPr>
              <a:t>Insurance Payment Amount Calculation</a:t>
            </a:r>
            <a:r>
              <a:rPr lang="en"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0" lvl="0" marL="0" rtl="0" algn="just">
              <a:spcBef>
                <a:spcPts val="0"/>
              </a:spcBef>
              <a:spcAft>
                <a:spcPts val="0"/>
              </a:spcAft>
              <a:buNone/>
            </a:pPr>
            <a:r>
              <a:rPr lang="en" sz="2400">
                <a:latin typeface="Times New Roman"/>
                <a:ea typeface="Times New Roman"/>
                <a:cs typeface="Times New Roman"/>
                <a:sym typeface="Times New Roman"/>
              </a:rPr>
              <a:t>Here are the insurance payment amount calculations based on driving score ranges:</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lang="en" sz="2400">
                <a:latin typeface="Times New Roman"/>
                <a:ea typeface="Times New Roman"/>
                <a:cs typeface="Times New Roman"/>
                <a:sym typeface="Times New Roman"/>
              </a:rPr>
              <a:t>- 80 or higher:  Pay 75% of the actual insurance cost.</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lang="en" sz="2400">
                <a:latin typeface="Times New Roman"/>
                <a:ea typeface="Times New Roman"/>
                <a:cs typeface="Times New Roman"/>
                <a:sym typeface="Times New Roman"/>
              </a:rPr>
              <a:t>- 70 to 80:        Pay 80% of the actual insurance cost.</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lang="en" sz="2400">
                <a:latin typeface="Times New Roman"/>
                <a:ea typeface="Times New Roman"/>
                <a:cs typeface="Times New Roman"/>
                <a:sym typeface="Times New Roman"/>
              </a:rPr>
              <a:t>- 65 to 70:        Pay full amount of the actual insurance cost.</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lang="en" sz="2400">
                <a:latin typeface="Times New Roman"/>
                <a:ea typeface="Times New Roman"/>
                <a:cs typeface="Times New Roman"/>
                <a:sym typeface="Times New Roman"/>
              </a:rPr>
              <a:t>- 60 to 65:        Pay 5% extra of the actual insurance cost.</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lang="en" sz="2400">
                <a:latin typeface="Times New Roman"/>
                <a:ea typeface="Times New Roman"/>
                <a:cs typeface="Times New Roman"/>
                <a:sym typeface="Times New Roman"/>
              </a:rPr>
              <a:t>- Less than 60: Pay 15% extra of the actual insurance cost.</a:t>
            </a:r>
            <a:endParaRPr sz="2400">
              <a:latin typeface="Times New Roman"/>
              <a:ea typeface="Times New Roman"/>
              <a:cs typeface="Times New Roman"/>
              <a:sym typeface="Times New Roman"/>
            </a:endParaRPr>
          </a:p>
          <a:p>
            <a:pPr indent="0" lvl="0" marL="914400" rtl="0" algn="just">
              <a:spcBef>
                <a:spcPts val="0"/>
              </a:spcBef>
              <a:spcAft>
                <a:spcPts val="0"/>
              </a:spcAft>
              <a:buNone/>
            </a:pPr>
            <a:r>
              <a:t/>
            </a:r>
            <a:endParaRPr sz="2400">
              <a:latin typeface="Times New Roman"/>
              <a:ea typeface="Times New Roman"/>
              <a:cs typeface="Times New Roman"/>
              <a:sym typeface="Times New Roman"/>
            </a:endParaRPr>
          </a:p>
          <a:p>
            <a:pPr indent="0" lvl="0" marL="0" rtl="0" algn="just">
              <a:spcBef>
                <a:spcPts val="0"/>
              </a:spcBef>
              <a:spcAft>
                <a:spcPts val="0"/>
              </a:spcAft>
              <a:buNone/>
            </a:pPr>
            <a:r>
              <a:t/>
            </a:r>
            <a:endParaRPr sz="2400">
              <a:latin typeface="Times New Roman"/>
              <a:ea typeface="Times New Roman"/>
              <a:cs typeface="Times New Roman"/>
              <a:sym typeface="Times New Roman"/>
            </a:endParaRPr>
          </a:p>
          <a:p>
            <a:pPr indent="0" lvl="0" marL="914400" rtl="0" algn="just">
              <a:spcBef>
                <a:spcPts val="0"/>
              </a:spcBef>
              <a:spcAft>
                <a:spcPts val="0"/>
              </a:spcAft>
              <a:buNone/>
            </a:pPr>
            <a:r>
              <a:t/>
            </a:r>
            <a:endParaRPr sz="2400">
              <a:latin typeface="Times New Roman"/>
              <a:ea typeface="Times New Roman"/>
              <a:cs typeface="Times New Roman"/>
              <a:sym typeface="Times New Roman"/>
            </a:endParaRPr>
          </a:p>
          <a:p>
            <a:pPr indent="0" lvl="0" marL="91440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914400" rtl="0" algn="l">
              <a:spcBef>
                <a:spcPts val="0"/>
              </a:spcBef>
              <a:spcAft>
                <a:spcPts val="0"/>
              </a:spcAft>
              <a:buNone/>
            </a:pPr>
            <a:r>
              <a:t/>
            </a:r>
            <a:endParaRPr sz="2000">
              <a:latin typeface="Times New Roman"/>
              <a:ea typeface="Times New Roman"/>
              <a:cs typeface="Times New Roman"/>
              <a:sym typeface="Times New Roman"/>
            </a:endParaRPr>
          </a:p>
        </p:txBody>
      </p:sp>
      <p:sp>
        <p:nvSpPr>
          <p:cNvPr id="627" name="Google Shape;627;p63"/>
          <p:cNvSpPr txBox="1"/>
          <p:nvPr/>
        </p:nvSpPr>
        <p:spPr>
          <a:xfrm>
            <a:off x="2896525" y="623700"/>
            <a:ext cx="4095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Times New Roman"/>
                <a:ea typeface="Times New Roman"/>
                <a:cs typeface="Times New Roman"/>
                <a:sym typeface="Times New Roman"/>
              </a:rPr>
              <a:t>3.</a:t>
            </a:r>
            <a:r>
              <a:rPr b="1" lang="en" sz="2500">
                <a:latin typeface="Times New Roman"/>
                <a:ea typeface="Times New Roman"/>
                <a:cs typeface="Times New Roman"/>
                <a:sym typeface="Times New Roman"/>
              </a:rPr>
              <a:t>INSURANCE</a:t>
            </a:r>
            <a:endParaRPr b="1" sz="2500">
              <a:latin typeface="Times New Roman"/>
              <a:ea typeface="Times New Roman"/>
              <a:cs typeface="Times New Roman"/>
              <a:sym typeface="Times New Roman"/>
            </a:endParaRPr>
          </a:p>
        </p:txBody>
      </p:sp>
      <p:pic>
        <p:nvPicPr>
          <p:cNvPr id="628" name="Google Shape;628;p63"/>
          <p:cNvPicPr preferRelativeResize="0"/>
          <p:nvPr/>
        </p:nvPicPr>
        <p:blipFill>
          <a:blip r:embed="rId3">
            <a:alphaModFix/>
          </a:blip>
          <a:stretch>
            <a:fillRect/>
          </a:stretch>
        </p:blipFill>
        <p:spPr>
          <a:xfrm>
            <a:off x="0" y="0"/>
            <a:ext cx="9143999" cy="623700"/>
          </a:xfrm>
          <a:prstGeom prst="rect">
            <a:avLst/>
          </a:prstGeom>
          <a:noFill/>
          <a:ln>
            <a:noFill/>
          </a:ln>
        </p:spPr>
      </p:pic>
      <p:sp>
        <p:nvSpPr>
          <p:cNvPr id="629" name="Google Shape;629;p63"/>
          <p:cNvSpPr txBox="1"/>
          <p:nvPr>
            <p:ph idx="12" type="sldNum"/>
          </p:nvPr>
        </p:nvSpPr>
        <p:spPr>
          <a:xfrm>
            <a:off x="8595308" y="4795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630" name="Google Shape;630;p63"/>
          <p:cNvSpPr txBox="1"/>
          <p:nvPr/>
        </p:nvSpPr>
        <p:spPr>
          <a:xfrm>
            <a:off x="311700" y="-11400"/>
            <a:ext cx="6480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Roboto Condensed"/>
                <a:ea typeface="Roboto Condensed"/>
                <a:cs typeface="Roboto Condensed"/>
                <a:sym typeface="Roboto Condensed"/>
              </a:rPr>
              <a:t>DESIGN AND IMPLEMENTATION </a:t>
            </a:r>
            <a:endParaRPr b="1" sz="3000">
              <a:solidFill>
                <a:schemeClr val="lt1"/>
              </a:solidFill>
              <a:latin typeface="Roboto Condensed"/>
              <a:ea typeface="Roboto Condensed"/>
              <a:cs typeface="Roboto Condensed"/>
              <a:sym typeface="Roboto Condense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6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636" name="Google Shape;636;p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37" name="Google Shape;637;p64"/>
          <p:cNvSpPr txBox="1"/>
          <p:nvPr/>
        </p:nvSpPr>
        <p:spPr>
          <a:xfrm>
            <a:off x="114750" y="1100400"/>
            <a:ext cx="8400600" cy="4540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000">
                <a:latin typeface="Times New Roman"/>
                <a:ea typeface="Times New Roman"/>
                <a:cs typeface="Times New Roman"/>
                <a:sym typeface="Times New Roman"/>
              </a:rPr>
              <a:t>2</a:t>
            </a:r>
            <a:r>
              <a:rPr lang="en" sz="2500">
                <a:latin typeface="Times New Roman"/>
                <a:ea typeface="Times New Roman"/>
                <a:cs typeface="Times New Roman"/>
                <a:sym typeface="Times New Roman"/>
              </a:rPr>
              <a:t>. </a:t>
            </a:r>
            <a:r>
              <a:rPr b="1" lang="en" sz="2200">
                <a:latin typeface="Times New Roman"/>
                <a:ea typeface="Times New Roman"/>
                <a:cs typeface="Times New Roman"/>
                <a:sym typeface="Times New Roman"/>
              </a:rPr>
              <a:t>Claim Processing:</a:t>
            </a:r>
            <a:endParaRPr b="1" sz="2200">
              <a:latin typeface="Times New Roman"/>
              <a:ea typeface="Times New Roman"/>
              <a:cs typeface="Times New Roman"/>
              <a:sym typeface="Times New Roman"/>
            </a:endParaRPr>
          </a:p>
          <a:p>
            <a:pPr indent="0" lvl="0" marL="0" rtl="0" algn="just">
              <a:spcBef>
                <a:spcPts val="0"/>
              </a:spcBef>
              <a:spcAft>
                <a:spcPts val="0"/>
              </a:spcAft>
              <a:buNone/>
            </a:pPr>
            <a:r>
              <a:rPr lang="en" sz="1900"/>
              <a:t>Here are the steps for claim processing based on driving scores:</a:t>
            </a:r>
            <a:endParaRPr sz="1900"/>
          </a:p>
          <a:p>
            <a:pPr indent="0" lvl="0" marL="0" rtl="0" algn="just">
              <a:spcBef>
                <a:spcPts val="0"/>
              </a:spcBef>
              <a:spcAft>
                <a:spcPts val="0"/>
              </a:spcAft>
              <a:buNone/>
            </a:pPr>
            <a:r>
              <a:t/>
            </a:r>
            <a:endParaRPr sz="1900"/>
          </a:p>
          <a:p>
            <a:pPr indent="-387350" lvl="0" marL="457200" rtl="0" algn="just">
              <a:spcBef>
                <a:spcPts val="0"/>
              </a:spcBef>
              <a:spcAft>
                <a:spcPts val="0"/>
              </a:spcAft>
              <a:buSzPts val="2500"/>
              <a:buFont typeface="Times New Roman"/>
              <a:buChar char="★"/>
            </a:pPr>
            <a:r>
              <a:rPr lang="en" sz="1900"/>
              <a:t>1. Retrieve the driving score for the specific day related to the claim.</a:t>
            </a:r>
            <a:endParaRPr sz="1900"/>
          </a:p>
          <a:p>
            <a:pPr indent="-387350" lvl="0" marL="457200" rtl="0" algn="just">
              <a:spcBef>
                <a:spcPts val="0"/>
              </a:spcBef>
              <a:spcAft>
                <a:spcPts val="0"/>
              </a:spcAft>
              <a:buSzPts val="2500"/>
              <a:buFont typeface="Times New Roman"/>
              <a:buChar char="★"/>
            </a:pPr>
            <a:r>
              <a:rPr lang="en" sz="1900"/>
              <a:t>2. Evaluate the driving score against the claim criteria.</a:t>
            </a:r>
            <a:endParaRPr sz="1900"/>
          </a:p>
          <a:p>
            <a:pPr indent="-387350" lvl="0" marL="457200" rtl="0" algn="just">
              <a:spcBef>
                <a:spcPts val="0"/>
              </a:spcBef>
              <a:spcAft>
                <a:spcPts val="0"/>
              </a:spcAft>
              <a:buSzPts val="2500"/>
              <a:buFont typeface="Times New Roman"/>
              <a:buChar char="★"/>
            </a:pPr>
            <a:r>
              <a:rPr lang="en" sz="1900"/>
              <a:t>3. If the driving score is greater than 70: Apply a 20% bonus to the claim amount.</a:t>
            </a:r>
            <a:endParaRPr sz="1900"/>
          </a:p>
          <a:p>
            <a:pPr indent="-387350" lvl="0" marL="457200" rtl="0" algn="just">
              <a:spcBef>
                <a:spcPts val="0"/>
              </a:spcBef>
              <a:spcAft>
                <a:spcPts val="0"/>
              </a:spcAft>
              <a:buSzPts val="2500"/>
              <a:buFont typeface="Times New Roman"/>
              <a:buChar char="★"/>
            </a:pPr>
            <a:r>
              <a:rPr lang="en" sz="1900"/>
              <a:t>4. If the driving score is less than 50: Deduct 20% from the claim amount.</a:t>
            </a:r>
            <a:endParaRPr sz="1900"/>
          </a:p>
          <a:p>
            <a:pPr indent="-387350" lvl="0" marL="457200" rtl="0" algn="just">
              <a:spcBef>
                <a:spcPts val="0"/>
              </a:spcBef>
              <a:spcAft>
                <a:spcPts val="0"/>
              </a:spcAft>
              <a:buSzPts val="2500"/>
              <a:buFont typeface="Times New Roman"/>
              <a:buChar char="★"/>
            </a:pPr>
            <a:r>
              <a:rPr lang="en" sz="1900"/>
              <a:t>5. If the driving score is between 50 and 70: Pay the full claim amount.</a:t>
            </a:r>
            <a:endParaRPr sz="1900"/>
          </a:p>
          <a:p>
            <a:pPr indent="0" lvl="0" marL="0" rtl="0" algn="just">
              <a:spcBef>
                <a:spcPts val="0"/>
              </a:spcBef>
              <a:spcAft>
                <a:spcPts val="0"/>
              </a:spcAft>
              <a:buNone/>
            </a:pPr>
            <a:r>
              <a:t/>
            </a:r>
            <a:endParaRPr sz="1900"/>
          </a:p>
          <a:p>
            <a:pPr indent="0" lvl="0" marL="0" rtl="0" algn="just">
              <a:spcBef>
                <a:spcPts val="0"/>
              </a:spcBef>
              <a:spcAft>
                <a:spcPts val="0"/>
              </a:spcAft>
              <a:buNone/>
            </a:pPr>
            <a:r>
              <a:t/>
            </a:r>
            <a:endParaRPr sz="1900"/>
          </a:p>
          <a:p>
            <a:pPr indent="0" lvl="0" marL="914400" rtl="0" algn="just">
              <a:spcBef>
                <a:spcPts val="0"/>
              </a:spcBef>
              <a:spcAft>
                <a:spcPts val="0"/>
              </a:spcAft>
              <a:buNone/>
            </a:pPr>
            <a:r>
              <a:t/>
            </a:r>
            <a:endParaRPr sz="1900"/>
          </a:p>
        </p:txBody>
      </p:sp>
      <p:pic>
        <p:nvPicPr>
          <p:cNvPr id="638" name="Google Shape;638;p64"/>
          <p:cNvPicPr preferRelativeResize="0"/>
          <p:nvPr/>
        </p:nvPicPr>
        <p:blipFill>
          <a:blip r:embed="rId3">
            <a:alphaModFix/>
          </a:blip>
          <a:stretch>
            <a:fillRect/>
          </a:stretch>
        </p:blipFill>
        <p:spPr>
          <a:xfrm>
            <a:off x="0" y="0"/>
            <a:ext cx="9143999" cy="623700"/>
          </a:xfrm>
          <a:prstGeom prst="rect">
            <a:avLst/>
          </a:prstGeom>
          <a:noFill/>
          <a:ln>
            <a:noFill/>
          </a:ln>
        </p:spPr>
      </p:pic>
      <p:sp>
        <p:nvSpPr>
          <p:cNvPr id="639" name="Google Shape;639;p64"/>
          <p:cNvSpPr txBox="1"/>
          <p:nvPr/>
        </p:nvSpPr>
        <p:spPr>
          <a:xfrm>
            <a:off x="0" y="0"/>
            <a:ext cx="6345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Roboto Condensed"/>
                <a:ea typeface="Roboto Condensed"/>
                <a:cs typeface="Roboto Condensed"/>
                <a:sym typeface="Roboto Condensed"/>
              </a:rPr>
              <a:t>DESIGN AND IMPLEMENTATION </a:t>
            </a:r>
            <a:endParaRPr b="1" sz="3000">
              <a:solidFill>
                <a:schemeClr val="lt1"/>
              </a:solidFill>
              <a:latin typeface="Roboto Condensed"/>
              <a:ea typeface="Roboto Condensed"/>
              <a:cs typeface="Roboto Condensed"/>
              <a:sym typeface="Roboto Condensed"/>
            </a:endParaRPr>
          </a:p>
        </p:txBody>
      </p:sp>
      <p:sp>
        <p:nvSpPr>
          <p:cNvPr id="640" name="Google Shape;640;p64"/>
          <p:cNvSpPr txBox="1"/>
          <p:nvPr/>
        </p:nvSpPr>
        <p:spPr>
          <a:xfrm>
            <a:off x="114750" y="646500"/>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46" name="Google Shape;646;p65"/>
          <p:cNvPicPr preferRelativeResize="0"/>
          <p:nvPr/>
        </p:nvPicPr>
        <p:blipFill rotWithShape="1">
          <a:blip r:embed="rId3">
            <a:alphaModFix/>
          </a:blip>
          <a:srcRect b="4551" l="8700" r="13617" t="10529"/>
          <a:stretch/>
        </p:blipFill>
        <p:spPr>
          <a:xfrm>
            <a:off x="1014100" y="282400"/>
            <a:ext cx="6551952" cy="4028800"/>
          </a:xfrm>
          <a:prstGeom prst="rect">
            <a:avLst/>
          </a:prstGeom>
          <a:noFill/>
          <a:ln>
            <a:noFill/>
          </a:ln>
        </p:spPr>
      </p:pic>
      <p:sp>
        <p:nvSpPr>
          <p:cNvPr id="647" name="Google Shape;647;p65"/>
          <p:cNvSpPr txBox="1"/>
          <p:nvPr/>
        </p:nvSpPr>
        <p:spPr>
          <a:xfrm>
            <a:off x="2451775" y="4392350"/>
            <a:ext cx="5594100" cy="431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600">
                <a:latin typeface="Times New Roman"/>
                <a:ea typeface="Times New Roman"/>
                <a:cs typeface="Times New Roman"/>
                <a:sym typeface="Times New Roman"/>
              </a:rPr>
              <a:t>Insurance Payment Amount </a:t>
            </a:r>
            <a:endParaRPr sz="6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6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653" name="Google Shape;653;p6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54" name="Google Shape;654;p66"/>
          <p:cNvPicPr preferRelativeResize="0"/>
          <p:nvPr/>
        </p:nvPicPr>
        <p:blipFill rotWithShape="1">
          <a:blip r:embed="rId3">
            <a:alphaModFix/>
          </a:blip>
          <a:srcRect b="7572" l="9365" r="13616" t="9391"/>
          <a:stretch/>
        </p:blipFill>
        <p:spPr>
          <a:xfrm>
            <a:off x="1337500" y="494175"/>
            <a:ext cx="6562402" cy="3979676"/>
          </a:xfrm>
          <a:prstGeom prst="rect">
            <a:avLst/>
          </a:prstGeom>
          <a:noFill/>
          <a:ln>
            <a:noFill/>
          </a:ln>
        </p:spPr>
      </p:pic>
      <p:sp>
        <p:nvSpPr>
          <p:cNvPr id="655" name="Google Shape;655;p66"/>
          <p:cNvSpPr txBox="1"/>
          <p:nvPr/>
        </p:nvSpPr>
        <p:spPr>
          <a:xfrm>
            <a:off x="3072000" y="4517175"/>
            <a:ext cx="3000000" cy="461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800">
                <a:latin typeface="Times New Roman"/>
                <a:ea typeface="Times New Roman"/>
                <a:cs typeface="Times New Roman"/>
                <a:sym typeface="Times New Roman"/>
              </a:rPr>
              <a:t>Claim Processing</a:t>
            </a:r>
            <a:endParaRPr b="1" sz="1800">
              <a:latin typeface="Times New Roman"/>
              <a:ea typeface="Times New Roman"/>
              <a:cs typeface="Times New Roman"/>
              <a:sym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6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661" name="Google Shape;661;p67"/>
          <p:cNvSpPr txBox="1"/>
          <p:nvPr/>
        </p:nvSpPr>
        <p:spPr>
          <a:xfrm>
            <a:off x="443125" y="1162500"/>
            <a:ext cx="8474100" cy="492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2000">
              <a:latin typeface="Times New Roman"/>
              <a:ea typeface="Times New Roman"/>
              <a:cs typeface="Times New Roman"/>
              <a:sym typeface="Times New Roman"/>
            </a:endParaRPr>
          </a:p>
        </p:txBody>
      </p:sp>
      <p:sp>
        <p:nvSpPr>
          <p:cNvPr id="662" name="Google Shape;662;p67"/>
          <p:cNvSpPr txBox="1"/>
          <p:nvPr/>
        </p:nvSpPr>
        <p:spPr>
          <a:xfrm>
            <a:off x="520625" y="623700"/>
            <a:ext cx="5709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Times New Roman"/>
                <a:ea typeface="Times New Roman"/>
                <a:cs typeface="Times New Roman"/>
                <a:sym typeface="Times New Roman"/>
              </a:rPr>
              <a:t>4</a:t>
            </a:r>
            <a:r>
              <a:rPr b="1" lang="en" sz="2100">
                <a:latin typeface="Times New Roman"/>
                <a:ea typeface="Times New Roman"/>
                <a:cs typeface="Times New Roman"/>
                <a:sym typeface="Times New Roman"/>
              </a:rPr>
              <a:t>.</a:t>
            </a:r>
            <a:r>
              <a:rPr b="1" lang="en" sz="2100">
                <a:latin typeface="Times New Roman"/>
                <a:ea typeface="Times New Roman"/>
                <a:cs typeface="Times New Roman"/>
                <a:sym typeface="Times New Roman"/>
              </a:rPr>
              <a:t> BLOCKCHAIN /TOKEN GENERATION</a:t>
            </a:r>
            <a:endParaRPr b="1" sz="2100">
              <a:latin typeface="Times New Roman"/>
              <a:ea typeface="Times New Roman"/>
              <a:cs typeface="Times New Roman"/>
              <a:sym typeface="Times New Roman"/>
            </a:endParaRPr>
          </a:p>
        </p:txBody>
      </p:sp>
      <p:pic>
        <p:nvPicPr>
          <p:cNvPr id="663" name="Google Shape;663;p67"/>
          <p:cNvPicPr preferRelativeResize="0"/>
          <p:nvPr/>
        </p:nvPicPr>
        <p:blipFill>
          <a:blip r:embed="rId3">
            <a:alphaModFix/>
          </a:blip>
          <a:stretch>
            <a:fillRect/>
          </a:stretch>
        </p:blipFill>
        <p:spPr>
          <a:xfrm>
            <a:off x="0" y="0"/>
            <a:ext cx="9143999" cy="623700"/>
          </a:xfrm>
          <a:prstGeom prst="rect">
            <a:avLst/>
          </a:prstGeom>
          <a:noFill/>
          <a:ln>
            <a:noFill/>
          </a:ln>
        </p:spPr>
      </p:pic>
      <p:sp>
        <p:nvSpPr>
          <p:cNvPr id="664" name="Google Shape;664;p67"/>
          <p:cNvSpPr txBox="1"/>
          <p:nvPr>
            <p:ph idx="12" type="sldNum"/>
          </p:nvPr>
        </p:nvSpPr>
        <p:spPr>
          <a:xfrm>
            <a:off x="8595308" y="4795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665" name="Google Shape;665;p67"/>
          <p:cNvSpPr txBox="1"/>
          <p:nvPr/>
        </p:nvSpPr>
        <p:spPr>
          <a:xfrm>
            <a:off x="311700" y="-11400"/>
            <a:ext cx="6480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Roboto Condensed"/>
                <a:ea typeface="Roboto Condensed"/>
                <a:cs typeface="Roboto Condensed"/>
                <a:sym typeface="Roboto Condensed"/>
              </a:rPr>
              <a:t>DESIGN AND IMPLEMENTATION </a:t>
            </a:r>
            <a:endParaRPr b="1" sz="3000">
              <a:solidFill>
                <a:schemeClr val="lt1"/>
              </a:solidFill>
              <a:latin typeface="Roboto Condensed"/>
              <a:ea typeface="Roboto Condensed"/>
              <a:cs typeface="Roboto Condensed"/>
              <a:sym typeface="Roboto Condensed"/>
            </a:endParaRPr>
          </a:p>
        </p:txBody>
      </p:sp>
      <p:pic>
        <p:nvPicPr>
          <p:cNvPr id="666" name="Google Shape;666;p67"/>
          <p:cNvPicPr preferRelativeResize="0"/>
          <p:nvPr/>
        </p:nvPicPr>
        <p:blipFill>
          <a:blip r:embed="rId4">
            <a:alphaModFix/>
          </a:blip>
          <a:stretch>
            <a:fillRect/>
          </a:stretch>
        </p:blipFill>
        <p:spPr>
          <a:xfrm>
            <a:off x="470650" y="1246349"/>
            <a:ext cx="7814398" cy="3744751"/>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6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672" name="Google Shape;672;p68"/>
          <p:cNvSpPr txBox="1"/>
          <p:nvPr/>
        </p:nvSpPr>
        <p:spPr>
          <a:xfrm>
            <a:off x="443125" y="964275"/>
            <a:ext cx="8474100" cy="511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rPr lang="en" sz="2000">
                <a:latin typeface="Times New Roman"/>
                <a:ea typeface="Times New Roman"/>
                <a:cs typeface="Times New Roman"/>
                <a:sym typeface="Times New Roman"/>
              </a:rPr>
              <a:t>Step 1: Initialize the blockchain</a:t>
            </a:r>
            <a:endParaRPr sz="2000">
              <a:latin typeface="Times New Roman"/>
              <a:ea typeface="Times New Roman"/>
              <a:cs typeface="Times New Roman"/>
              <a:sym typeface="Times New Roman"/>
            </a:endParaRPr>
          </a:p>
          <a:p>
            <a:pPr indent="0" lvl="0" marL="0" rtl="0" algn="l">
              <a:spcBef>
                <a:spcPts val="0"/>
              </a:spcBef>
              <a:spcAft>
                <a:spcPts val="0"/>
              </a:spcAft>
              <a:buNone/>
            </a:pPr>
            <a:r>
              <a:rPr lang="en" sz="2000">
                <a:latin typeface="Times New Roman"/>
                <a:ea typeface="Times New Roman"/>
                <a:cs typeface="Times New Roman"/>
                <a:sym typeface="Times New Roman"/>
              </a:rPr>
              <a:t>- Create an instance of the BlockChain class.</a:t>
            </a:r>
            <a:endParaRPr sz="2000">
              <a:latin typeface="Times New Roman"/>
              <a:ea typeface="Times New Roman"/>
              <a:cs typeface="Times New Roman"/>
              <a:sym typeface="Times New Roman"/>
            </a:endParaRPr>
          </a:p>
          <a:p>
            <a:pPr indent="0" lvl="0" marL="0" rtl="0" algn="l">
              <a:spcBef>
                <a:spcPts val="0"/>
              </a:spcBef>
              <a:spcAft>
                <a:spcPts val="0"/>
              </a:spcAft>
              <a:buNone/>
            </a:pPr>
            <a:r>
              <a:rPr lang="en" sz="2000">
                <a:latin typeface="Times New Roman"/>
                <a:ea typeface="Times New Roman"/>
                <a:cs typeface="Times New Roman"/>
                <a:sym typeface="Times New Roman"/>
              </a:rPr>
              <a:t>- Call the initialize() method on the BlockChain instance.</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rPr lang="en" sz="2000">
                <a:latin typeface="Times New Roman"/>
                <a:ea typeface="Times New Roman"/>
                <a:cs typeface="Times New Roman"/>
                <a:sym typeface="Times New Roman"/>
              </a:rPr>
              <a:t>Step 2: Create the genesis block</a:t>
            </a:r>
            <a:endParaRPr sz="2000">
              <a:latin typeface="Times New Roman"/>
              <a:ea typeface="Times New Roman"/>
              <a:cs typeface="Times New Roman"/>
              <a:sym typeface="Times New Roman"/>
            </a:endParaRPr>
          </a:p>
          <a:p>
            <a:pPr indent="0" lvl="0" marL="0" rtl="0" algn="l">
              <a:spcBef>
                <a:spcPts val="0"/>
              </a:spcBef>
              <a:spcAft>
                <a:spcPts val="0"/>
              </a:spcAft>
              <a:buNone/>
            </a:pPr>
            <a:r>
              <a:rPr lang="en" sz="2000">
                <a:latin typeface="Times New Roman"/>
                <a:ea typeface="Times New Roman"/>
                <a:cs typeface="Times New Roman"/>
                <a:sym typeface="Times New Roman"/>
              </a:rPr>
              <a:t>- Call the createGenesisBlock() method on the BlockChain instance.</a:t>
            </a:r>
            <a:endParaRPr sz="2000">
              <a:latin typeface="Times New Roman"/>
              <a:ea typeface="Times New Roman"/>
              <a:cs typeface="Times New Roman"/>
              <a:sym typeface="Times New Roman"/>
            </a:endParaRPr>
          </a:p>
          <a:p>
            <a:pPr indent="0" lvl="0" marL="0" rtl="0" algn="l">
              <a:spcBef>
                <a:spcPts val="0"/>
              </a:spcBef>
              <a:spcAft>
                <a:spcPts val="0"/>
              </a:spcAft>
              <a:buNone/>
            </a:pPr>
            <a:r>
              <a:rPr lang="en" sz="2000">
                <a:latin typeface="Times New Roman"/>
                <a:ea typeface="Times New Roman"/>
                <a:cs typeface="Times New Roman"/>
                <a:sym typeface="Times New Roman"/>
              </a:rPr>
              <a:t>- Store the genesis block in a variable.</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p:txBody>
      </p:sp>
      <p:pic>
        <p:nvPicPr>
          <p:cNvPr id="673" name="Google Shape;673;p68"/>
          <p:cNvPicPr preferRelativeResize="0"/>
          <p:nvPr/>
        </p:nvPicPr>
        <p:blipFill>
          <a:blip r:embed="rId3">
            <a:alphaModFix/>
          </a:blip>
          <a:stretch>
            <a:fillRect/>
          </a:stretch>
        </p:blipFill>
        <p:spPr>
          <a:xfrm>
            <a:off x="0" y="0"/>
            <a:ext cx="9143999" cy="623700"/>
          </a:xfrm>
          <a:prstGeom prst="rect">
            <a:avLst/>
          </a:prstGeom>
          <a:noFill/>
          <a:ln>
            <a:noFill/>
          </a:ln>
        </p:spPr>
      </p:pic>
      <p:sp>
        <p:nvSpPr>
          <p:cNvPr id="674" name="Google Shape;674;p68"/>
          <p:cNvSpPr txBox="1"/>
          <p:nvPr>
            <p:ph idx="12" type="sldNum"/>
          </p:nvPr>
        </p:nvSpPr>
        <p:spPr>
          <a:xfrm>
            <a:off x="8595308" y="4795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675" name="Google Shape;675;p68"/>
          <p:cNvSpPr txBox="1"/>
          <p:nvPr/>
        </p:nvSpPr>
        <p:spPr>
          <a:xfrm>
            <a:off x="311700" y="-11400"/>
            <a:ext cx="6480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Roboto Condensed"/>
                <a:ea typeface="Roboto Condensed"/>
                <a:cs typeface="Roboto Condensed"/>
                <a:sym typeface="Roboto Condensed"/>
              </a:rPr>
              <a:t>DESIGN AND IMPLEMENTATION </a:t>
            </a:r>
            <a:endParaRPr b="1" sz="3000">
              <a:solidFill>
                <a:schemeClr val="lt1"/>
              </a:solidFill>
              <a:latin typeface="Roboto Condensed"/>
              <a:ea typeface="Roboto Condensed"/>
              <a:cs typeface="Roboto Condensed"/>
              <a:sym typeface="Roboto Condensed"/>
            </a:endParaRPr>
          </a:p>
        </p:txBody>
      </p:sp>
      <p:sp>
        <p:nvSpPr>
          <p:cNvPr id="676" name="Google Shape;676;p68"/>
          <p:cNvSpPr txBox="1"/>
          <p:nvPr/>
        </p:nvSpPr>
        <p:spPr>
          <a:xfrm>
            <a:off x="586350" y="901425"/>
            <a:ext cx="4194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Times New Roman"/>
                <a:ea typeface="Times New Roman"/>
                <a:cs typeface="Times New Roman"/>
                <a:sym typeface="Times New Roman"/>
              </a:rPr>
              <a:t>TOKEN GENERATION</a:t>
            </a:r>
            <a:endParaRPr b="1" sz="2300">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6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682" name="Google Shape;682;p69"/>
          <p:cNvSpPr txBox="1"/>
          <p:nvPr/>
        </p:nvSpPr>
        <p:spPr>
          <a:xfrm>
            <a:off x="443125" y="964275"/>
            <a:ext cx="84741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Step 3: Add blocks to the chain</a:t>
            </a:r>
            <a:endParaRPr sz="2000">
              <a:latin typeface="Times New Roman"/>
              <a:ea typeface="Times New Roman"/>
              <a:cs typeface="Times New Roman"/>
              <a:sym typeface="Times New Roman"/>
            </a:endParaRPr>
          </a:p>
          <a:p>
            <a:pPr indent="0" lvl="0" marL="0" rtl="0" algn="l">
              <a:spcBef>
                <a:spcPts val="0"/>
              </a:spcBef>
              <a:spcAft>
                <a:spcPts val="0"/>
              </a:spcAft>
              <a:buNone/>
            </a:pPr>
            <a:r>
              <a:rPr lang="en" sz="2000">
                <a:latin typeface="Times New Roman"/>
                <a:ea typeface="Times New Roman"/>
                <a:cs typeface="Times New Roman"/>
                <a:sym typeface="Times New Roman"/>
              </a:rPr>
              <a:t>- Create a new block with desired data.</a:t>
            </a:r>
            <a:endParaRPr sz="2000">
              <a:latin typeface="Times New Roman"/>
              <a:ea typeface="Times New Roman"/>
              <a:cs typeface="Times New Roman"/>
              <a:sym typeface="Times New Roman"/>
            </a:endParaRPr>
          </a:p>
          <a:p>
            <a:pPr indent="0" lvl="0" marL="0" rtl="0" algn="l">
              <a:spcBef>
                <a:spcPts val="0"/>
              </a:spcBef>
              <a:spcAft>
                <a:spcPts val="0"/>
              </a:spcAft>
              <a:buNone/>
            </a:pPr>
            <a:r>
              <a:rPr lang="en" sz="2000">
                <a:latin typeface="Times New Roman"/>
                <a:ea typeface="Times New Roman"/>
                <a:cs typeface="Times New Roman"/>
                <a:sym typeface="Times New Roman"/>
              </a:rPr>
              <a:t>- Set the previous hash of the new block as the hash of the last block in the chain.</a:t>
            </a:r>
            <a:endParaRPr sz="2000">
              <a:latin typeface="Times New Roman"/>
              <a:ea typeface="Times New Roman"/>
              <a:cs typeface="Times New Roman"/>
              <a:sym typeface="Times New Roman"/>
            </a:endParaRPr>
          </a:p>
          <a:p>
            <a:pPr indent="0" lvl="0" marL="0" rtl="0" algn="l">
              <a:spcBef>
                <a:spcPts val="0"/>
              </a:spcBef>
              <a:spcAft>
                <a:spcPts val="0"/>
              </a:spcAft>
              <a:buNone/>
            </a:pPr>
            <a:r>
              <a:rPr lang="en" sz="2000">
                <a:latin typeface="Times New Roman"/>
                <a:ea typeface="Times New Roman"/>
                <a:cs typeface="Times New Roman"/>
                <a:sym typeface="Times New Roman"/>
              </a:rPr>
              <a:t>- Add the new block to the chain.</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rPr lang="en" sz="2000">
                <a:latin typeface="Times New Roman"/>
                <a:ea typeface="Times New Roman"/>
                <a:cs typeface="Times New Roman"/>
                <a:sym typeface="Times New Roman"/>
              </a:rPr>
              <a:t>Step 4: Write the final block's hash to a file</a:t>
            </a:r>
            <a:endParaRPr sz="2000">
              <a:latin typeface="Times New Roman"/>
              <a:ea typeface="Times New Roman"/>
              <a:cs typeface="Times New Roman"/>
              <a:sym typeface="Times New Roman"/>
            </a:endParaRPr>
          </a:p>
          <a:p>
            <a:pPr indent="0" lvl="0" marL="0" rtl="0" algn="l">
              <a:spcBef>
                <a:spcPts val="0"/>
              </a:spcBef>
              <a:spcAft>
                <a:spcPts val="0"/>
              </a:spcAft>
              <a:buNone/>
            </a:pPr>
            <a:r>
              <a:rPr lang="en" sz="2000">
                <a:latin typeface="Times New Roman"/>
                <a:ea typeface="Times New Roman"/>
                <a:cs typeface="Times New Roman"/>
                <a:sym typeface="Times New Roman"/>
              </a:rPr>
              <a:t>- Get the last block in the chain.</a:t>
            </a:r>
            <a:endParaRPr sz="2000">
              <a:latin typeface="Times New Roman"/>
              <a:ea typeface="Times New Roman"/>
              <a:cs typeface="Times New Roman"/>
              <a:sym typeface="Times New Roman"/>
            </a:endParaRPr>
          </a:p>
          <a:p>
            <a:pPr indent="0" lvl="0" marL="0" rtl="0" algn="l">
              <a:spcBef>
                <a:spcPts val="0"/>
              </a:spcBef>
              <a:spcAft>
                <a:spcPts val="0"/>
              </a:spcAft>
              <a:buNone/>
            </a:pPr>
            <a:r>
              <a:rPr lang="en" sz="2000">
                <a:latin typeface="Times New Roman"/>
                <a:ea typeface="Times New Roman"/>
                <a:cs typeface="Times New Roman"/>
                <a:sym typeface="Times New Roman"/>
              </a:rPr>
              <a:t>- Write the hash of the last block to a file named "block.txt".</a:t>
            </a:r>
            <a:endParaRPr/>
          </a:p>
        </p:txBody>
      </p:sp>
      <p:pic>
        <p:nvPicPr>
          <p:cNvPr id="683" name="Google Shape;683;p69"/>
          <p:cNvPicPr preferRelativeResize="0"/>
          <p:nvPr/>
        </p:nvPicPr>
        <p:blipFill>
          <a:blip r:embed="rId3">
            <a:alphaModFix/>
          </a:blip>
          <a:stretch>
            <a:fillRect/>
          </a:stretch>
        </p:blipFill>
        <p:spPr>
          <a:xfrm>
            <a:off x="0" y="0"/>
            <a:ext cx="9143999" cy="623700"/>
          </a:xfrm>
          <a:prstGeom prst="rect">
            <a:avLst/>
          </a:prstGeom>
          <a:noFill/>
          <a:ln>
            <a:noFill/>
          </a:ln>
        </p:spPr>
      </p:pic>
      <p:sp>
        <p:nvSpPr>
          <p:cNvPr id="684" name="Google Shape;684;p69"/>
          <p:cNvSpPr txBox="1"/>
          <p:nvPr>
            <p:ph idx="12" type="sldNum"/>
          </p:nvPr>
        </p:nvSpPr>
        <p:spPr>
          <a:xfrm>
            <a:off x="8595308" y="4795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685" name="Google Shape;685;p69"/>
          <p:cNvSpPr txBox="1"/>
          <p:nvPr/>
        </p:nvSpPr>
        <p:spPr>
          <a:xfrm>
            <a:off x="311700" y="-11400"/>
            <a:ext cx="6480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Roboto Condensed"/>
                <a:ea typeface="Roboto Condensed"/>
                <a:cs typeface="Roboto Condensed"/>
                <a:sym typeface="Roboto Condensed"/>
              </a:rPr>
              <a:t>DESIGN AND IMPLEMENTATION </a:t>
            </a:r>
            <a:endParaRPr b="1" sz="3000">
              <a:solidFill>
                <a:schemeClr val="lt1"/>
              </a:solidFill>
              <a:latin typeface="Roboto Condensed"/>
              <a:ea typeface="Roboto Condensed"/>
              <a:cs typeface="Roboto Condensed"/>
              <a:sym typeface="Roboto Condense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70"/>
          <p:cNvSpPr txBox="1"/>
          <p:nvPr/>
        </p:nvSpPr>
        <p:spPr>
          <a:xfrm>
            <a:off x="166525" y="635100"/>
            <a:ext cx="8474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Times New Roman"/>
                <a:ea typeface="Times New Roman"/>
                <a:cs typeface="Times New Roman"/>
                <a:sym typeface="Times New Roman"/>
              </a:rPr>
              <a:t>HYPERLEDGER FABRIC</a:t>
            </a:r>
            <a:endParaRPr b="1" sz="1900">
              <a:latin typeface="Times New Roman"/>
              <a:ea typeface="Times New Roman"/>
              <a:cs typeface="Times New Roman"/>
              <a:sym typeface="Times New Roman"/>
            </a:endParaRPr>
          </a:p>
        </p:txBody>
      </p:sp>
      <p:pic>
        <p:nvPicPr>
          <p:cNvPr id="691" name="Google Shape;691;p70"/>
          <p:cNvPicPr preferRelativeResize="0"/>
          <p:nvPr/>
        </p:nvPicPr>
        <p:blipFill>
          <a:blip r:embed="rId3">
            <a:alphaModFix/>
          </a:blip>
          <a:stretch>
            <a:fillRect/>
          </a:stretch>
        </p:blipFill>
        <p:spPr>
          <a:xfrm>
            <a:off x="0" y="0"/>
            <a:ext cx="9143999" cy="623700"/>
          </a:xfrm>
          <a:prstGeom prst="rect">
            <a:avLst/>
          </a:prstGeom>
          <a:noFill/>
          <a:ln>
            <a:noFill/>
          </a:ln>
        </p:spPr>
      </p:pic>
      <p:sp>
        <p:nvSpPr>
          <p:cNvPr id="692" name="Google Shape;692;p70"/>
          <p:cNvSpPr txBox="1"/>
          <p:nvPr>
            <p:ph idx="12" type="sldNum"/>
          </p:nvPr>
        </p:nvSpPr>
        <p:spPr>
          <a:xfrm>
            <a:off x="8595308" y="4795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693" name="Google Shape;693;p70"/>
          <p:cNvSpPr txBox="1"/>
          <p:nvPr/>
        </p:nvSpPr>
        <p:spPr>
          <a:xfrm>
            <a:off x="311700" y="-11400"/>
            <a:ext cx="6480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Roboto Condensed"/>
                <a:ea typeface="Roboto Condensed"/>
                <a:cs typeface="Roboto Condensed"/>
                <a:sym typeface="Roboto Condensed"/>
              </a:rPr>
              <a:t>DESIGN AND IMPLEMENTATION </a:t>
            </a:r>
            <a:endParaRPr b="1" sz="3000">
              <a:solidFill>
                <a:schemeClr val="lt1"/>
              </a:solidFill>
              <a:latin typeface="Roboto Condensed"/>
              <a:ea typeface="Roboto Condensed"/>
              <a:cs typeface="Roboto Condensed"/>
              <a:sym typeface="Roboto Condensed"/>
            </a:endParaRPr>
          </a:p>
        </p:txBody>
      </p:sp>
      <p:sp>
        <p:nvSpPr>
          <p:cNvPr id="694" name="Google Shape;694;p70"/>
          <p:cNvSpPr txBox="1"/>
          <p:nvPr/>
        </p:nvSpPr>
        <p:spPr>
          <a:xfrm>
            <a:off x="198025" y="921850"/>
            <a:ext cx="84111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 Bootstrap the Hyperledger Fabric network using Microfab:</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 sz="1800">
                <a:latin typeface="Times New Roman"/>
                <a:ea typeface="Times New Roman"/>
                <a:cs typeface="Times New Roman"/>
                <a:sym typeface="Times New Roman"/>
              </a:rPr>
              <a:t>1. Choose Microfab as the preferred approach, a containerized Hyperledger Fabric runtime provided by IBM Blockchain Platform for development environments.</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 sz="1800">
                <a:latin typeface="Times New Roman"/>
                <a:ea typeface="Times New Roman"/>
                <a:cs typeface="Times New Roman"/>
                <a:sym typeface="Times New Roman"/>
              </a:rPr>
              <a:t>2. Ensure  the necessary configuration ready before running the Microfab command.</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 sz="1800">
                <a:latin typeface="Times New Roman"/>
                <a:ea typeface="Times New Roman"/>
                <a:cs typeface="Times New Roman"/>
                <a:sym typeface="Times New Roman"/>
              </a:rPr>
              <a:t>3. Export the configuration as an environment variable(MICROFAB_CONFIG).</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 sz="1800">
                <a:latin typeface="Times New Roman"/>
                <a:ea typeface="Times New Roman"/>
                <a:cs typeface="Times New Roman"/>
                <a:sym typeface="Times New Roman"/>
              </a:rPr>
              <a:t>4. Configure Microfab settings according to  use case, such as defining the port for the Microfab container.</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 sz="1800">
                <a:latin typeface="Times New Roman"/>
                <a:ea typeface="Times New Roman"/>
                <a:cs typeface="Times New Roman"/>
                <a:sym typeface="Times New Roman"/>
              </a:rPr>
              <a:t>5. Specify the endorsing organizations and peers involved in the network.</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 sz="1800">
                <a:latin typeface="Times New Roman"/>
                <a:ea typeface="Times New Roman"/>
                <a:cs typeface="Times New Roman"/>
                <a:sym typeface="Times New Roman"/>
              </a:rPr>
              <a:t>6. Execute the Microfab command to start the network bootstrap process.</a:t>
            </a:r>
            <a:endParaRPr sz="1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7"/>
          <p:cNvSpPr txBox="1"/>
          <p:nvPr/>
        </p:nvSpPr>
        <p:spPr>
          <a:xfrm>
            <a:off x="1092350" y="2142225"/>
            <a:ext cx="6490500" cy="18285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SzPts val="2400"/>
              <a:buFont typeface="Source Sans Pro"/>
              <a:buChar char="★"/>
            </a:pPr>
            <a:r>
              <a:rPr lang="en" sz="2400">
                <a:latin typeface="Source Sans Pro"/>
                <a:ea typeface="Source Sans Pro"/>
                <a:cs typeface="Source Sans Pro"/>
                <a:sym typeface="Source Sans Pro"/>
              </a:rPr>
              <a:t>A Database contains a </a:t>
            </a:r>
            <a:r>
              <a:rPr b="1" lang="en" sz="2400">
                <a:latin typeface="Source Sans Pro"/>
                <a:ea typeface="Source Sans Pro"/>
                <a:cs typeface="Source Sans Pro"/>
                <a:sym typeface="Source Sans Pro"/>
              </a:rPr>
              <a:t>chain of Blocks</a:t>
            </a:r>
            <a:r>
              <a:rPr lang="en" sz="2400">
                <a:latin typeface="Source Sans Pro"/>
                <a:ea typeface="Source Sans Pro"/>
                <a:cs typeface="Source Sans Pro"/>
                <a:sym typeface="Source Sans Pro"/>
              </a:rPr>
              <a:t>.</a:t>
            </a:r>
            <a:endParaRPr sz="2400">
              <a:latin typeface="Source Sans Pro"/>
              <a:ea typeface="Source Sans Pro"/>
              <a:cs typeface="Source Sans Pro"/>
              <a:sym typeface="Source Sans Pro"/>
            </a:endParaRPr>
          </a:p>
          <a:p>
            <a:pPr indent="-381000" lvl="0" marL="457200" rtl="0" algn="l">
              <a:lnSpc>
                <a:spcPct val="115000"/>
              </a:lnSpc>
              <a:spcBef>
                <a:spcPts val="0"/>
              </a:spcBef>
              <a:spcAft>
                <a:spcPts val="0"/>
              </a:spcAft>
              <a:buSzPts val="2400"/>
              <a:buFont typeface="Source Sans Pro"/>
              <a:buChar char="★"/>
            </a:pPr>
            <a:r>
              <a:rPr b="1" lang="en" sz="2400">
                <a:latin typeface="Source Sans Pro"/>
                <a:ea typeface="Source Sans Pro"/>
                <a:cs typeface="Source Sans Pro"/>
                <a:sym typeface="Source Sans Pro"/>
              </a:rPr>
              <a:t>Distributed</a:t>
            </a:r>
            <a:r>
              <a:rPr lang="en" sz="2400">
                <a:latin typeface="Source Sans Pro"/>
                <a:ea typeface="Source Sans Pro"/>
                <a:cs typeface="Source Sans Pro"/>
                <a:sym typeface="Source Sans Pro"/>
              </a:rPr>
              <a:t> in a </a:t>
            </a:r>
            <a:r>
              <a:rPr b="1" lang="en" sz="2400">
                <a:latin typeface="Source Sans Pro"/>
                <a:ea typeface="Source Sans Pro"/>
                <a:cs typeface="Source Sans Pro"/>
                <a:sym typeface="Source Sans Pro"/>
              </a:rPr>
              <a:t>Peer-to-Peer Network</a:t>
            </a:r>
            <a:r>
              <a:rPr lang="en" sz="2400">
                <a:latin typeface="Source Sans Pro"/>
                <a:ea typeface="Source Sans Pro"/>
                <a:cs typeface="Source Sans Pro"/>
                <a:sym typeface="Source Sans Pro"/>
              </a:rPr>
              <a:t>.</a:t>
            </a:r>
            <a:endParaRPr sz="2400">
              <a:latin typeface="Source Sans Pro"/>
              <a:ea typeface="Source Sans Pro"/>
              <a:cs typeface="Source Sans Pro"/>
              <a:sym typeface="Source Sans Pro"/>
            </a:endParaRPr>
          </a:p>
          <a:p>
            <a:pPr indent="-381000" lvl="0" marL="457200" rtl="0" algn="l">
              <a:lnSpc>
                <a:spcPct val="115000"/>
              </a:lnSpc>
              <a:spcBef>
                <a:spcPts val="0"/>
              </a:spcBef>
              <a:spcAft>
                <a:spcPts val="0"/>
              </a:spcAft>
              <a:buSzPts val="2400"/>
              <a:buFont typeface="Source Sans Pro"/>
              <a:buChar char="★"/>
            </a:pPr>
            <a:r>
              <a:rPr b="1" lang="en" sz="2400">
                <a:latin typeface="Source Sans Pro"/>
                <a:ea typeface="Source Sans Pro"/>
                <a:cs typeface="Source Sans Pro"/>
                <a:sym typeface="Source Sans Pro"/>
              </a:rPr>
              <a:t>Decentralised</a:t>
            </a:r>
            <a:r>
              <a:rPr lang="en" sz="2400">
                <a:latin typeface="Source Sans Pro"/>
                <a:ea typeface="Source Sans Pro"/>
                <a:cs typeface="Source Sans Pro"/>
                <a:sym typeface="Source Sans Pro"/>
              </a:rPr>
              <a:t> </a:t>
            </a:r>
            <a:endParaRPr sz="2400">
              <a:latin typeface="Source Sans Pro"/>
              <a:ea typeface="Source Sans Pro"/>
              <a:cs typeface="Source Sans Pro"/>
              <a:sym typeface="Source Sans Pro"/>
            </a:endParaRPr>
          </a:p>
          <a:p>
            <a:pPr indent="-381000" lvl="0" marL="457200" rtl="0" algn="l">
              <a:lnSpc>
                <a:spcPct val="115000"/>
              </a:lnSpc>
              <a:spcBef>
                <a:spcPts val="0"/>
              </a:spcBef>
              <a:spcAft>
                <a:spcPts val="0"/>
              </a:spcAft>
              <a:buSzPts val="2400"/>
              <a:buFont typeface="Source Sans Pro"/>
              <a:buChar char="★"/>
            </a:pPr>
            <a:r>
              <a:rPr lang="en" sz="2400">
                <a:latin typeface="Source Sans Pro"/>
                <a:ea typeface="Source Sans Pro"/>
                <a:cs typeface="Source Sans Pro"/>
                <a:sym typeface="Source Sans Pro"/>
              </a:rPr>
              <a:t>Data stored are </a:t>
            </a:r>
            <a:r>
              <a:rPr b="1" lang="en" sz="2400">
                <a:latin typeface="Source Sans Pro"/>
                <a:ea typeface="Source Sans Pro"/>
                <a:cs typeface="Source Sans Pro"/>
                <a:sym typeface="Source Sans Pro"/>
              </a:rPr>
              <a:t>Immutable</a:t>
            </a:r>
            <a:endParaRPr>
              <a:latin typeface="Roboto Condensed Light"/>
              <a:ea typeface="Roboto Condensed Light"/>
              <a:cs typeface="Roboto Condensed Light"/>
              <a:sym typeface="Roboto Condensed Light"/>
            </a:endParaRPr>
          </a:p>
        </p:txBody>
      </p:sp>
      <p:sp>
        <p:nvSpPr>
          <p:cNvPr id="229" name="Google Shape;229;p17"/>
          <p:cNvSpPr txBox="1"/>
          <p:nvPr/>
        </p:nvSpPr>
        <p:spPr>
          <a:xfrm>
            <a:off x="2138100" y="897675"/>
            <a:ext cx="4867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latin typeface="Times New Roman"/>
                <a:ea typeface="Times New Roman"/>
                <a:cs typeface="Times New Roman"/>
                <a:sym typeface="Times New Roman"/>
              </a:rPr>
              <a:t>	BLOCKCHAIN</a:t>
            </a:r>
            <a:endParaRPr b="1" sz="3600">
              <a:latin typeface="Times New Roman"/>
              <a:ea typeface="Times New Roman"/>
              <a:cs typeface="Times New Roman"/>
              <a:sym typeface="Times New Roman"/>
            </a:endParaRPr>
          </a:p>
        </p:txBody>
      </p:sp>
      <p:sp>
        <p:nvSpPr>
          <p:cNvPr id="230" name="Google Shape;230;p17"/>
          <p:cNvSpPr txBox="1"/>
          <p:nvPr/>
        </p:nvSpPr>
        <p:spPr>
          <a:xfrm>
            <a:off x="415175" y="0"/>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Roboto Condensed"/>
                <a:ea typeface="Roboto Condensed"/>
                <a:cs typeface="Roboto Condensed"/>
                <a:sym typeface="Roboto Condensed"/>
              </a:rPr>
              <a:t>INTRODUCTION</a:t>
            </a:r>
            <a:endParaRPr b="1" sz="3000">
              <a:solidFill>
                <a:schemeClr val="lt1"/>
              </a:solidFill>
              <a:latin typeface="Roboto Condensed"/>
              <a:ea typeface="Roboto Condensed"/>
              <a:cs typeface="Roboto Condensed"/>
              <a:sym typeface="Roboto Condensed"/>
            </a:endParaRPr>
          </a:p>
        </p:txBody>
      </p:sp>
      <p:pic>
        <p:nvPicPr>
          <p:cNvPr id="231" name="Google Shape;231;p17"/>
          <p:cNvPicPr preferRelativeResize="0"/>
          <p:nvPr/>
        </p:nvPicPr>
        <p:blipFill>
          <a:blip r:embed="rId3">
            <a:alphaModFix/>
          </a:blip>
          <a:stretch>
            <a:fillRect/>
          </a:stretch>
        </p:blipFill>
        <p:spPr>
          <a:xfrm>
            <a:off x="0" y="0"/>
            <a:ext cx="9143999" cy="623700"/>
          </a:xfrm>
          <a:prstGeom prst="rect">
            <a:avLst/>
          </a:prstGeom>
          <a:noFill/>
          <a:ln>
            <a:noFill/>
          </a:ln>
        </p:spPr>
      </p:pic>
      <p:sp>
        <p:nvSpPr>
          <p:cNvPr id="232" name="Google Shape;232;p17"/>
          <p:cNvSpPr txBox="1"/>
          <p:nvPr/>
        </p:nvSpPr>
        <p:spPr>
          <a:xfrm>
            <a:off x="465800" y="-22800"/>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Roboto Condensed"/>
                <a:ea typeface="Roboto Condensed"/>
                <a:cs typeface="Roboto Condensed"/>
                <a:sym typeface="Roboto Condensed"/>
              </a:rPr>
              <a:t>INTRODUCTION</a:t>
            </a:r>
            <a:endParaRPr/>
          </a:p>
        </p:txBody>
      </p:sp>
      <p:sp>
        <p:nvSpPr>
          <p:cNvPr id="233" name="Google Shape;233;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202124"/>
                </a:solidFill>
              </a:rPr>
              <a:t>‹#›</a:t>
            </a:fld>
            <a:endParaRPr>
              <a:solidFill>
                <a:srgbClr val="202124"/>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7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700" name="Google Shape;700;p71"/>
          <p:cNvSpPr txBox="1"/>
          <p:nvPr/>
        </p:nvSpPr>
        <p:spPr>
          <a:xfrm>
            <a:off x="443125" y="964275"/>
            <a:ext cx="847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701" name="Google Shape;701;p71"/>
          <p:cNvPicPr preferRelativeResize="0"/>
          <p:nvPr/>
        </p:nvPicPr>
        <p:blipFill>
          <a:blip r:embed="rId3">
            <a:alphaModFix/>
          </a:blip>
          <a:stretch>
            <a:fillRect/>
          </a:stretch>
        </p:blipFill>
        <p:spPr>
          <a:xfrm>
            <a:off x="0" y="0"/>
            <a:ext cx="9143999" cy="623700"/>
          </a:xfrm>
          <a:prstGeom prst="rect">
            <a:avLst/>
          </a:prstGeom>
          <a:noFill/>
          <a:ln>
            <a:noFill/>
          </a:ln>
        </p:spPr>
      </p:pic>
      <p:sp>
        <p:nvSpPr>
          <p:cNvPr id="702" name="Google Shape;702;p71"/>
          <p:cNvSpPr txBox="1"/>
          <p:nvPr>
            <p:ph idx="12" type="sldNum"/>
          </p:nvPr>
        </p:nvSpPr>
        <p:spPr>
          <a:xfrm>
            <a:off x="8595308" y="4795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703" name="Google Shape;703;p71"/>
          <p:cNvSpPr txBox="1"/>
          <p:nvPr/>
        </p:nvSpPr>
        <p:spPr>
          <a:xfrm>
            <a:off x="311700" y="-11400"/>
            <a:ext cx="6480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Roboto Condensed"/>
                <a:ea typeface="Roboto Condensed"/>
                <a:cs typeface="Roboto Condensed"/>
                <a:sym typeface="Roboto Condensed"/>
              </a:rPr>
              <a:t>DESIGN AND IMPLEMENTATION </a:t>
            </a:r>
            <a:endParaRPr b="1" sz="3000">
              <a:solidFill>
                <a:schemeClr val="lt1"/>
              </a:solidFill>
              <a:latin typeface="Roboto Condensed"/>
              <a:ea typeface="Roboto Condensed"/>
              <a:cs typeface="Roboto Condensed"/>
              <a:sym typeface="Roboto Condensed"/>
            </a:endParaRPr>
          </a:p>
        </p:txBody>
      </p:sp>
      <p:sp>
        <p:nvSpPr>
          <p:cNvPr id="704" name="Google Shape;704;p71"/>
          <p:cNvSpPr txBox="1"/>
          <p:nvPr/>
        </p:nvSpPr>
        <p:spPr>
          <a:xfrm>
            <a:off x="194700" y="776000"/>
            <a:ext cx="84006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During the </a:t>
            </a:r>
            <a:r>
              <a:rPr b="1" lang="en" sz="2000">
                <a:latin typeface="Times New Roman"/>
                <a:ea typeface="Times New Roman"/>
                <a:cs typeface="Times New Roman"/>
                <a:sym typeface="Times New Roman"/>
              </a:rPr>
              <a:t>network bootstrap:</a:t>
            </a:r>
            <a:endParaRPr b="1"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rPr lang="en" sz="2000">
                <a:latin typeface="Times New Roman"/>
                <a:ea typeface="Times New Roman"/>
                <a:cs typeface="Times New Roman"/>
                <a:sym typeface="Times New Roman"/>
              </a:rPr>
              <a:t> 1.Peers, such as the MVD peer and Insurance company peer, serve as hosts for ledger instances and smart    contracts, storing data within their instances.</a:t>
            </a:r>
            <a:endParaRPr sz="2000">
              <a:latin typeface="Times New Roman"/>
              <a:ea typeface="Times New Roman"/>
              <a:cs typeface="Times New Roman"/>
              <a:sym typeface="Times New Roman"/>
            </a:endParaRPr>
          </a:p>
          <a:p>
            <a:pPr indent="0" lvl="0" marL="0" rtl="0" algn="l">
              <a:spcBef>
                <a:spcPts val="0"/>
              </a:spcBef>
              <a:spcAft>
                <a:spcPts val="0"/>
              </a:spcAft>
              <a:buNone/>
            </a:pPr>
            <a:r>
              <a:rPr lang="en" sz="2000">
                <a:latin typeface="Times New Roman"/>
                <a:ea typeface="Times New Roman"/>
                <a:cs typeface="Times New Roman"/>
                <a:sym typeface="Times New Roman"/>
              </a:rPr>
              <a:t> 2.Endorsing peers validate and endorse transaction proposals, while committing peers add verified transactions to the blockchain.</a:t>
            </a:r>
            <a:endParaRPr sz="2000">
              <a:latin typeface="Times New Roman"/>
              <a:ea typeface="Times New Roman"/>
              <a:cs typeface="Times New Roman"/>
              <a:sym typeface="Times New Roman"/>
            </a:endParaRPr>
          </a:p>
          <a:p>
            <a:pPr indent="0" lvl="0" marL="0" rtl="0" algn="l">
              <a:spcBef>
                <a:spcPts val="0"/>
              </a:spcBef>
              <a:spcAft>
                <a:spcPts val="0"/>
              </a:spcAft>
              <a:buNone/>
            </a:pPr>
            <a:r>
              <a:rPr lang="en" sz="2000">
                <a:latin typeface="Times New Roman"/>
                <a:ea typeface="Times New Roman"/>
                <a:cs typeface="Times New Roman"/>
                <a:sym typeface="Times New Roman"/>
              </a:rPr>
              <a:t> 3.Channels facilitate secure communication between peers, orderers, and applications, ensuring private  transactions.</a:t>
            </a:r>
            <a:endParaRPr sz="2000">
              <a:latin typeface="Times New Roman"/>
              <a:ea typeface="Times New Roman"/>
              <a:cs typeface="Times New Roman"/>
              <a:sym typeface="Times New Roman"/>
            </a:endParaRPr>
          </a:p>
          <a:p>
            <a:pPr indent="0" lvl="0" marL="0" rtl="0" algn="l">
              <a:spcBef>
                <a:spcPts val="0"/>
              </a:spcBef>
              <a:spcAft>
                <a:spcPts val="0"/>
              </a:spcAft>
              <a:buNone/>
            </a:pPr>
            <a:r>
              <a:rPr lang="en" sz="2000">
                <a:latin typeface="Times New Roman"/>
                <a:ea typeface="Times New Roman"/>
                <a:cs typeface="Times New Roman"/>
                <a:sym typeface="Times New Roman"/>
              </a:rPr>
              <a:t> 4.Smart contracts, known as chaincode, encapsulate business logic and rules within peers.</a:t>
            </a:r>
            <a:endParaRPr sz="2000">
              <a:latin typeface="Times New Roman"/>
              <a:ea typeface="Times New Roman"/>
              <a:cs typeface="Times New Roman"/>
              <a:sym typeface="Times New Roman"/>
            </a:endParaRPr>
          </a:p>
          <a:p>
            <a:pPr indent="0" lvl="0" marL="0" rtl="0" algn="l">
              <a:spcBef>
                <a:spcPts val="0"/>
              </a:spcBef>
              <a:spcAft>
                <a:spcPts val="0"/>
              </a:spcAft>
              <a:buNone/>
            </a:pPr>
            <a:r>
              <a:rPr lang="en" sz="2000">
                <a:latin typeface="Times New Roman"/>
                <a:ea typeface="Times New Roman"/>
                <a:cs typeface="Times New Roman"/>
                <a:sym typeface="Times New Roman"/>
              </a:rPr>
              <a:t> 5.The ledger acts as a repository for maintaining a comprehensive history of changes.</a:t>
            </a:r>
            <a:endParaRPr sz="2000">
              <a:latin typeface="Times New Roman"/>
              <a:ea typeface="Times New Roman"/>
              <a:cs typeface="Times New Roman"/>
              <a:sym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72"/>
          <p:cNvSpPr txBox="1"/>
          <p:nvPr>
            <p:ph type="ctrTitle"/>
          </p:nvPr>
        </p:nvSpPr>
        <p:spPr>
          <a:xfrm>
            <a:off x="685800" y="1090750"/>
            <a:ext cx="5367900" cy="296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300">
                <a:latin typeface="Times New Roman"/>
                <a:ea typeface="Times New Roman"/>
                <a:cs typeface="Times New Roman"/>
                <a:sym typeface="Times New Roman"/>
              </a:rPr>
              <a:t>RESULTS</a:t>
            </a:r>
            <a:endParaRPr sz="3600">
              <a:latin typeface="Times New Roman"/>
              <a:ea typeface="Times New Roman"/>
              <a:cs typeface="Times New Roman"/>
              <a:sym typeface="Times New Roman"/>
            </a:endParaRPr>
          </a:p>
        </p:txBody>
      </p:sp>
      <p:sp>
        <p:nvSpPr>
          <p:cNvPr id="710" name="Google Shape;710;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7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16" name="Google Shape;716;p73"/>
          <p:cNvSpPr txBox="1"/>
          <p:nvPr/>
        </p:nvSpPr>
        <p:spPr>
          <a:xfrm>
            <a:off x="636425" y="1220675"/>
            <a:ext cx="7753800" cy="2031900"/>
          </a:xfrm>
          <a:prstGeom prst="rect">
            <a:avLst/>
          </a:prstGeom>
          <a:noFill/>
          <a:ln>
            <a:noFill/>
          </a:ln>
        </p:spPr>
        <p:txBody>
          <a:bodyPr anchorCtr="0" anchor="t" bIns="91425" lIns="91425" spcFirstLastPara="1" rIns="91425" wrap="square" tIns="91425">
            <a:spAutoFit/>
          </a:bodyPr>
          <a:lstStyle/>
          <a:p>
            <a:pPr indent="-381000" lvl="0" marL="457200" rtl="0" algn="just">
              <a:spcBef>
                <a:spcPts val="0"/>
              </a:spcBef>
              <a:spcAft>
                <a:spcPts val="0"/>
              </a:spcAft>
              <a:buSzPts val="2400"/>
              <a:buFont typeface="Times New Roman"/>
              <a:buChar char="★"/>
            </a:pPr>
            <a:r>
              <a:rPr lang="en" sz="2400">
                <a:latin typeface="Times New Roman"/>
                <a:ea typeface="Times New Roman"/>
                <a:cs typeface="Times New Roman"/>
                <a:sym typeface="Times New Roman"/>
              </a:rPr>
              <a:t>Implementing vehicle insurance based on driving scores using blockchain results in personalized, </a:t>
            </a:r>
            <a:r>
              <a:rPr b="1" lang="en" sz="2400">
                <a:latin typeface="Times New Roman"/>
                <a:ea typeface="Times New Roman"/>
                <a:cs typeface="Times New Roman"/>
                <a:sym typeface="Times New Roman"/>
              </a:rPr>
              <a:t>fair policies</a:t>
            </a:r>
            <a:r>
              <a:rPr lang="en" sz="2400">
                <a:latin typeface="Times New Roman"/>
                <a:ea typeface="Times New Roman"/>
                <a:cs typeface="Times New Roman"/>
                <a:sym typeface="Times New Roman"/>
              </a:rPr>
              <a:t>, promoting road safety, preventing fraud, and enhancing data integrity, </a:t>
            </a:r>
            <a:r>
              <a:rPr b="1" lang="en" sz="2400">
                <a:latin typeface="Times New Roman"/>
                <a:ea typeface="Times New Roman"/>
                <a:cs typeface="Times New Roman"/>
                <a:sym typeface="Times New Roman"/>
              </a:rPr>
              <a:t>security</a:t>
            </a:r>
            <a:r>
              <a:rPr lang="en" sz="2400">
                <a:latin typeface="Times New Roman"/>
                <a:ea typeface="Times New Roman"/>
                <a:cs typeface="Times New Roman"/>
                <a:sym typeface="Times New Roman"/>
              </a:rPr>
              <a:t>, and transparency in the insurance ecosystem.</a:t>
            </a:r>
            <a:endParaRPr sz="2400">
              <a:latin typeface="Times New Roman"/>
              <a:ea typeface="Times New Roman"/>
              <a:cs typeface="Times New Roman"/>
              <a:sym typeface="Times New Roman"/>
            </a:endParaRPr>
          </a:p>
        </p:txBody>
      </p:sp>
      <p:pic>
        <p:nvPicPr>
          <p:cNvPr id="717" name="Google Shape;717;p73"/>
          <p:cNvPicPr preferRelativeResize="0"/>
          <p:nvPr/>
        </p:nvPicPr>
        <p:blipFill>
          <a:blip r:embed="rId3">
            <a:alphaModFix/>
          </a:blip>
          <a:stretch>
            <a:fillRect/>
          </a:stretch>
        </p:blipFill>
        <p:spPr>
          <a:xfrm>
            <a:off x="0" y="0"/>
            <a:ext cx="9143999" cy="623700"/>
          </a:xfrm>
          <a:prstGeom prst="rect">
            <a:avLst/>
          </a:prstGeom>
          <a:noFill/>
          <a:ln>
            <a:noFill/>
          </a:ln>
        </p:spPr>
      </p:pic>
      <p:sp>
        <p:nvSpPr>
          <p:cNvPr id="718" name="Google Shape;718;p73"/>
          <p:cNvSpPr txBox="1"/>
          <p:nvPr/>
        </p:nvSpPr>
        <p:spPr>
          <a:xfrm>
            <a:off x="313000" y="-11400"/>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Roboto Condensed"/>
                <a:ea typeface="Roboto Condensed"/>
                <a:cs typeface="Roboto Condensed"/>
                <a:sym typeface="Roboto Condensed"/>
              </a:rPr>
              <a:t>RESULTS</a:t>
            </a:r>
            <a:endParaRPr b="1" sz="3000">
              <a:solidFill>
                <a:schemeClr val="lt1"/>
              </a:solidFill>
              <a:latin typeface="Roboto Condensed"/>
              <a:ea typeface="Roboto Condensed"/>
              <a:cs typeface="Roboto Condensed"/>
              <a:sym typeface="Roboto Condense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7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724" name="Google Shape;724;p7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25" name="Google Shape;725;p74" title="Project_take2_out.mp4">
            <a:hlinkClick r:id="rId3"/>
          </p:cNvPr>
          <p:cNvPicPr preferRelativeResize="0"/>
          <p:nvPr/>
        </p:nvPicPr>
        <p:blipFill>
          <a:blip r:embed="rId4">
            <a:alphaModFix/>
          </a:blip>
          <a:stretch>
            <a:fillRect/>
          </a:stretch>
        </p:blipFill>
        <p:spPr>
          <a:xfrm>
            <a:off x="93475" y="172875"/>
            <a:ext cx="9050525" cy="509092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75"/>
          <p:cNvSpPr txBox="1"/>
          <p:nvPr>
            <p:ph type="ctrTitle"/>
          </p:nvPr>
        </p:nvSpPr>
        <p:spPr>
          <a:xfrm>
            <a:off x="685800" y="1090750"/>
            <a:ext cx="5367900" cy="2961900"/>
          </a:xfrm>
          <a:prstGeom prst="rect">
            <a:avLst/>
          </a:prstGeom>
        </p:spPr>
        <p:txBody>
          <a:bodyPr anchorCtr="0" anchor="ctr" bIns="91425" lIns="91425" spcFirstLastPara="1" rIns="91425" wrap="square" tIns="91425">
            <a:noAutofit/>
          </a:bodyPr>
          <a:lstStyle/>
          <a:p>
            <a:pPr indent="0" lvl="0" marL="457200" rtl="0" algn="l">
              <a:lnSpc>
                <a:spcPct val="115000"/>
              </a:lnSpc>
              <a:spcBef>
                <a:spcPts val="0"/>
              </a:spcBef>
              <a:spcAft>
                <a:spcPts val="0"/>
              </a:spcAft>
              <a:buClr>
                <a:srgbClr val="000000"/>
              </a:buClr>
              <a:buSzPts val="3000"/>
              <a:buFont typeface="Arial"/>
              <a:buNone/>
            </a:pPr>
            <a:r>
              <a:rPr lang="en" sz="4600"/>
              <a:t>FEASIBILITY STUDY</a:t>
            </a:r>
            <a:endParaRPr sz="7100"/>
          </a:p>
        </p:txBody>
      </p:sp>
      <p:sp>
        <p:nvSpPr>
          <p:cNvPr id="731" name="Google Shape;731;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76"/>
          <p:cNvSpPr txBox="1"/>
          <p:nvPr/>
        </p:nvSpPr>
        <p:spPr>
          <a:xfrm>
            <a:off x="943850" y="763575"/>
            <a:ext cx="653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sp>
        <p:nvSpPr>
          <p:cNvPr id="737" name="Google Shape;737;p76"/>
          <p:cNvSpPr txBox="1"/>
          <p:nvPr/>
        </p:nvSpPr>
        <p:spPr>
          <a:xfrm>
            <a:off x="530250" y="540875"/>
            <a:ext cx="782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sp>
        <p:nvSpPr>
          <p:cNvPr id="738" name="Google Shape;738;p76"/>
          <p:cNvSpPr txBox="1"/>
          <p:nvPr/>
        </p:nvSpPr>
        <p:spPr>
          <a:xfrm>
            <a:off x="-384150" y="655875"/>
            <a:ext cx="7826700" cy="615600"/>
          </a:xfrm>
          <a:prstGeom prst="rect">
            <a:avLst/>
          </a:prstGeom>
          <a:noFill/>
          <a:ln>
            <a:noFill/>
          </a:ln>
        </p:spPr>
        <p:txBody>
          <a:bodyPr anchorCtr="0" anchor="t" bIns="91425" lIns="91425" spcFirstLastPara="1" rIns="91425" wrap="square" tIns="91425">
            <a:spAutoFit/>
          </a:bodyPr>
          <a:lstStyle/>
          <a:p>
            <a:pPr indent="0" lvl="0" marL="0" rtl="0" algn="l">
              <a:lnSpc>
                <a:spcPct val="114999"/>
              </a:lnSpc>
              <a:spcBef>
                <a:spcPts val="0"/>
              </a:spcBef>
              <a:spcAft>
                <a:spcPts val="1000"/>
              </a:spcAft>
              <a:buClr>
                <a:srgbClr val="000000"/>
              </a:buClr>
              <a:buSzPts val="3400"/>
              <a:buFont typeface="Arial"/>
              <a:buNone/>
            </a:pPr>
            <a:r>
              <a:rPr lang="en" sz="2800">
                <a:solidFill>
                  <a:srgbClr val="181F22"/>
                </a:solidFill>
                <a:latin typeface="Times New Roman"/>
                <a:ea typeface="Times New Roman"/>
                <a:cs typeface="Times New Roman"/>
                <a:sym typeface="Times New Roman"/>
              </a:rPr>
              <a:t>       </a:t>
            </a:r>
            <a:r>
              <a:rPr lang="en" sz="2000">
                <a:solidFill>
                  <a:srgbClr val="181F22"/>
                </a:solidFill>
                <a:latin typeface="Times New Roman"/>
                <a:ea typeface="Times New Roman"/>
                <a:cs typeface="Times New Roman"/>
                <a:sym typeface="Times New Roman"/>
              </a:rPr>
              <a:t>  </a:t>
            </a:r>
            <a:r>
              <a:rPr lang="en" sz="2200">
                <a:solidFill>
                  <a:srgbClr val="181F22"/>
                </a:solidFill>
                <a:latin typeface="Times New Roman"/>
                <a:ea typeface="Times New Roman"/>
                <a:cs typeface="Times New Roman"/>
                <a:sym typeface="Times New Roman"/>
              </a:rPr>
              <a:t> </a:t>
            </a:r>
            <a:r>
              <a:rPr lang="en" sz="2200" u="sng">
                <a:solidFill>
                  <a:srgbClr val="181F22"/>
                </a:solidFill>
                <a:latin typeface="Times New Roman"/>
                <a:ea typeface="Times New Roman"/>
                <a:cs typeface="Times New Roman"/>
                <a:sym typeface="Times New Roman"/>
              </a:rPr>
              <a:t>SOFTWARE TOOLS </a:t>
            </a:r>
            <a:endParaRPr sz="800">
              <a:latin typeface="Roboto Condensed Light"/>
              <a:ea typeface="Roboto Condensed Light"/>
              <a:cs typeface="Roboto Condensed Light"/>
              <a:sym typeface="Roboto Condensed Light"/>
            </a:endParaRPr>
          </a:p>
        </p:txBody>
      </p:sp>
      <p:sp>
        <p:nvSpPr>
          <p:cNvPr id="739" name="Google Shape;739;p76"/>
          <p:cNvSpPr txBox="1"/>
          <p:nvPr/>
        </p:nvSpPr>
        <p:spPr>
          <a:xfrm>
            <a:off x="414750" y="1215375"/>
            <a:ext cx="8314500" cy="21549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SzPts val="2100"/>
              <a:buFont typeface="Times New Roman"/>
              <a:buChar char="★"/>
            </a:pPr>
            <a:r>
              <a:rPr b="1" lang="en" sz="2100">
                <a:latin typeface="Times New Roman"/>
                <a:ea typeface="Times New Roman"/>
                <a:cs typeface="Times New Roman"/>
                <a:sym typeface="Times New Roman"/>
              </a:rPr>
              <a:t>Torque App</a:t>
            </a:r>
            <a:endParaRPr b="1"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b="1" lang="en" sz="2100">
                <a:latin typeface="Times New Roman"/>
                <a:ea typeface="Times New Roman"/>
                <a:cs typeface="Times New Roman"/>
                <a:sym typeface="Times New Roman"/>
              </a:rPr>
              <a:t>Jupyter Notebook</a:t>
            </a:r>
            <a:endParaRPr b="1"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b="1" lang="en" sz="2100">
                <a:latin typeface="Times New Roman"/>
                <a:ea typeface="Times New Roman"/>
                <a:cs typeface="Times New Roman"/>
                <a:sym typeface="Times New Roman"/>
              </a:rPr>
              <a:t>Android Studio</a:t>
            </a:r>
            <a:endParaRPr b="1"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b="1" lang="en" sz="2100">
                <a:latin typeface="Times New Roman"/>
                <a:ea typeface="Times New Roman"/>
                <a:cs typeface="Times New Roman"/>
                <a:sym typeface="Times New Roman"/>
              </a:rPr>
              <a:t>XAMPP</a:t>
            </a:r>
            <a:endParaRPr b="1" sz="2100">
              <a:latin typeface="Times New Roman"/>
              <a:ea typeface="Times New Roman"/>
              <a:cs typeface="Times New Roman"/>
              <a:sym typeface="Times New Roman"/>
            </a:endParaRPr>
          </a:p>
          <a:p>
            <a:pPr indent="0" lvl="0" marL="457200" rtl="0" algn="l">
              <a:spcBef>
                <a:spcPts val="0"/>
              </a:spcBef>
              <a:spcAft>
                <a:spcPts val="0"/>
              </a:spcAft>
              <a:buNone/>
            </a:pPr>
            <a:r>
              <a:t/>
            </a:r>
            <a:endParaRPr b="1" sz="2200">
              <a:latin typeface="Times New Roman"/>
              <a:ea typeface="Times New Roman"/>
              <a:cs typeface="Times New Roman"/>
              <a:sym typeface="Times New Roman"/>
            </a:endParaRPr>
          </a:p>
          <a:p>
            <a:pPr indent="0" lvl="0" marL="0" rtl="0" algn="l">
              <a:spcBef>
                <a:spcPts val="0"/>
              </a:spcBef>
              <a:spcAft>
                <a:spcPts val="0"/>
              </a:spcAft>
              <a:buNone/>
            </a:pPr>
            <a:r>
              <a:rPr lang="en" sz="2200">
                <a:solidFill>
                  <a:schemeClr val="dk1"/>
                </a:solidFill>
                <a:latin typeface="Times New Roman"/>
                <a:ea typeface="Times New Roman"/>
                <a:cs typeface="Times New Roman"/>
                <a:sym typeface="Times New Roman"/>
              </a:rPr>
              <a:t>      </a:t>
            </a:r>
            <a:endParaRPr>
              <a:latin typeface="Roboto Condensed Light"/>
              <a:ea typeface="Roboto Condensed Light"/>
              <a:cs typeface="Roboto Condensed Light"/>
              <a:sym typeface="Roboto Condensed Light"/>
            </a:endParaRPr>
          </a:p>
        </p:txBody>
      </p:sp>
      <p:pic>
        <p:nvPicPr>
          <p:cNvPr id="740" name="Google Shape;740;p76"/>
          <p:cNvPicPr preferRelativeResize="0"/>
          <p:nvPr/>
        </p:nvPicPr>
        <p:blipFill>
          <a:blip r:embed="rId3">
            <a:alphaModFix/>
          </a:blip>
          <a:stretch>
            <a:fillRect/>
          </a:stretch>
        </p:blipFill>
        <p:spPr>
          <a:xfrm>
            <a:off x="0" y="0"/>
            <a:ext cx="9143999" cy="623700"/>
          </a:xfrm>
          <a:prstGeom prst="rect">
            <a:avLst/>
          </a:prstGeom>
          <a:noFill/>
          <a:ln>
            <a:noFill/>
          </a:ln>
        </p:spPr>
      </p:pic>
      <p:sp>
        <p:nvSpPr>
          <p:cNvPr id="741" name="Google Shape;741;p76"/>
          <p:cNvSpPr txBox="1"/>
          <p:nvPr/>
        </p:nvSpPr>
        <p:spPr>
          <a:xfrm>
            <a:off x="0" y="0"/>
            <a:ext cx="6486900" cy="646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3000">
                <a:solidFill>
                  <a:schemeClr val="lt1"/>
                </a:solidFill>
                <a:latin typeface="Roboto Condensed"/>
                <a:ea typeface="Roboto Condensed"/>
                <a:cs typeface="Roboto Condensed"/>
                <a:sym typeface="Roboto Condensed"/>
              </a:rPr>
              <a:t>REQUIREMENTS</a:t>
            </a:r>
            <a:endParaRPr b="1" sz="3000">
              <a:solidFill>
                <a:schemeClr val="lt1"/>
              </a:solidFill>
              <a:latin typeface="Roboto Condensed"/>
              <a:ea typeface="Roboto Condensed"/>
              <a:cs typeface="Roboto Condensed"/>
              <a:sym typeface="Roboto Condensed"/>
            </a:endParaRPr>
          </a:p>
        </p:txBody>
      </p:sp>
      <p:sp>
        <p:nvSpPr>
          <p:cNvPr id="742" name="Google Shape;742;p76"/>
          <p:cNvSpPr txBox="1"/>
          <p:nvPr>
            <p:ph idx="12" type="sldNum"/>
          </p:nvPr>
        </p:nvSpPr>
        <p:spPr>
          <a:xfrm>
            <a:off x="8595308"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743" name="Google Shape;743;p76"/>
          <p:cNvSpPr txBox="1"/>
          <p:nvPr/>
        </p:nvSpPr>
        <p:spPr>
          <a:xfrm>
            <a:off x="348375" y="2786325"/>
            <a:ext cx="5718300" cy="523200"/>
          </a:xfrm>
          <a:prstGeom prst="rect">
            <a:avLst/>
          </a:prstGeom>
          <a:noFill/>
          <a:ln>
            <a:noFill/>
          </a:ln>
        </p:spPr>
        <p:txBody>
          <a:bodyPr anchorCtr="0" anchor="t" bIns="91425" lIns="91425" spcFirstLastPara="1" rIns="91425" wrap="square" tIns="91425">
            <a:spAutoFit/>
          </a:bodyPr>
          <a:lstStyle/>
          <a:p>
            <a:pPr indent="0" lvl="0" marL="0" rtl="0" algn="l">
              <a:lnSpc>
                <a:spcPct val="114999"/>
              </a:lnSpc>
              <a:spcBef>
                <a:spcPts val="0"/>
              </a:spcBef>
              <a:spcAft>
                <a:spcPts val="1000"/>
              </a:spcAft>
              <a:buClr>
                <a:srgbClr val="000000"/>
              </a:buClr>
              <a:buSzPts val="3400"/>
              <a:buFont typeface="Arial"/>
              <a:buNone/>
            </a:pPr>
            <a:r>
              <a:rPr lang="en" sz="2000">
                <a:solidFill>
                  <a:srgbClr val="181F22"/>
                </a:solidFill>
                <a:latin typeface="Times New Roman"/>
                <a:ea typeface="Times New Roman"/>
                <a:cs typeface="Times New Roman"/>
                <a:sym typeface="Times New Roman"/>
              </a:rPr>
              <a:t> </a:t>
            </a:r>
            <a:r>
              <a:rPr lang="en" sz="2200">
                <a:solidFill>
                  <a:srgbClr val="181F22"/>
                </a:solidFill>
                <a:latin typeface="Times New Roman"/>
                <a:ea typeface="Times New Roman"/>
                <a:cs typeface="Times New Roman"/>
                <a:sym typeface="Times New Roman"/>
              </a:rPr>
              <a:t> </a:t>
            </a:r>
            <a:r>
              <a:rPr lang="en" sz="2200" u="sng">
                <a:solidFill>
                  <a:srgbClr val="181F22"/>
                </a:solidFill>
                <a:latin typeface="Times New Roman"/>
                <a:ea typeface="Times New Roman"/>
                <a:cs typeface="Times New Roman"/>
                <a:sym typeface="Times New Roman"/>
              </a:rPr>
              <a:t>HARDWARE TOOLS </a:t>
            </a:r>
            <a:endParaRPr sz="800">
              <a:latin typeface="Roboto Condensed Light"/>
              <a:ea typeface="Roboto Condensed Light"/>
              <a:cs typeface="Roboto Condensed Light"/>
              <a:sym typeface="Roboto Condensed Light"/>
            </a:endParaRPr>
          </a:p>
        </p:txBody>
      </p:sp>
      <p:sp>
        <p:nvSpPr>
          <p:cNvPr id="744" name="Google Shape;744;p76"/>
          <p:cNvSpPr txBox="1"/>
          <p:nvPr/>
        </p:nvSpPr>
        <p:spPr>
          <a:xfrm>
            <a:off x="566700" y="3453650"/>
            <a:ext cx="3100500" cy="11544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SzPts val="2100"/>
              <a:buFont typeface="Times New Roman"/>
              <a:buChar char="★"/>
            </a:pPr>
            <a:r>
              <a:rPr b="1" lang="en" sz="2100">
                <a:latin typeface="Times New Roman"/>
                <a:ea typeface="Times New Roman"/>
                <a:cs typeface="Times New Roman"/>
                <a:sym typeface="Times New Roman"/>
              </a:rPr>
              <a:t>OBD</a:t>
            </a:r>
            <a:endParaRPr b="1"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b="1" lang="en" sz="2100">
                <a:latin typeface="Times New Roman"/>
                <a:ea typeface="Times New Roman"/>
                <a:cs typeface="Times New Roman"/>
                <a:sym typeface="Times New Roman"/>
              </a:rPr>
              <a:t>Android Tab </a:t>
            </a:r>
            <a:endParaRPr b="1" sz="2100">
              <a:latin typeface="Times New Roman"/>
              <a:ea typeface="Times New Roman"/>
              <a:cs typeface="Times New Roman"/>
              <a:sym typeface="Times New Roman"/>
            </a:endParaRPr>
          </a:p>
          <a:p>
            <a:pPr indent="0" lvl="0" marL="0" rtl="0" algn="l">
              <a:spcBef>
                <a:spcPts val="0"/>
              </a:spcBef>
              <a:spcAft>
                <a:spcPts val="0"/>
              </a:spcAft>
              <a:buNone/>
            </a:pPr>
            <a:r>
              <a:t/>
            </a:r>
            <a:endParaRPr b="1" sz="2100">
              <a:latin typeface="Times New Roman"/>
              <a:ea typeface="Times New Roman"/>
              <a:cs typeface="Times New Roman"/>
              <a:sym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77"/>
          <p:cNvSpPr txBox="1"/>
          <p:nvPr>
            <p:ph type="ctrTitle"/>
          </p:nvPr>
        </p:nvSpPr>
        <p:spPr>
          <a:xfrm>
            <a:off x="685800" y="1090750"/>
            <a:ext cx="5367900" cy="296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300">
                <a:latin typeface="Times New Roman"/>
                <a:ea typeface="Times New Roman"/>
                <a:cs typeface="Times New Roman"/>
                <a:sym typeface="Times New Roman"/>
              </a:rPr>
              <a:t>PROJECT PLANNING</a:t>
            </a:r>
            <a:endParaRPr sz="3600">
              <a:latin typeface="Times New Roman"/>
              <a:ea typeface="Times New Roman"/>
              <a:cs typeface="Times New Roman"/>
              <a:sym typeface="Times New Roman"/>
            </a:endParaRPr>
          </a:p>
        </p:txBody>
      </p:sp>
      <p:sp>
        <p:nvSpPr>
          <p:cNvPr id="750" name="Google Shape;750;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graphicFrame>
        <p:nvGraphicFramePr>
          <p:cNvPr id="755" name="Google Shape;755;p78"/>
          <p:cNvGraphicFramePr/>
          <p:nvPr/>
        </p:nvGraphicFramePr>
        <p:xfrm>
          <a:off x="1041325" y="1602650"/>
          <a:ext cx="3000000" cy="3000000"/>
        </p:xfrm>
        <a:graphic>
          <a:graphicData uri="http://schemas.openxmlformats.org/drawingml/2006/table">
            <a:tbl>
              <a:tblPr>
                <a:noFill/>
                <a:tableStyleId>{7EA309BF-38B9-49F8-BF4E-C60531A2A3EC}</a:tableStyleId>
              </a:tblPr>
              <a:tblGrid>
                <a:gridCol w="3619500"/>
                <a:gridCol w="3619500"/>
              </a:tblGrid>
              <a:tr h="381000">
                <a:tc>
                  <a:txBody>
                    <a:bodyPr/>
                    <a:lstStyle/>
                    <a:p>
                      <a:pPr indent="0" lvl="0" marL="0" marR="0" rtl="0" algn="l">
                        <a:lnSpc>
                          <a:spcPct val="100000"/>
                        </a:lnSpc>
                        <a:spcBef>
                          <a:spcPts val="0"/>
                        </a:spcBef>
                        <a:spcAft>
                          <a:spcPts val="0"/>
                        </a:spcAft>
                        <a:buClr>
                          <a:srgbClr val="000000"/>
                        </a:buClr>
                        <a:buSzPts val="2400"/>
                        <a:buFont typeface="Arial"/>
                        <a:buNone/>
                      </a:pPr>
                      <a:r>
                        <a:rPr lang="en" sz="1900" u="none" cap="none" strike="noStrike">
                          <a:latin typeface="Times New Roman"/>
                          <a:ea typeface="Times New Roman"/>
                          <a:cs typeface="Times New Roman"/>
                          <a:sym typeface="Times New Roman"/>
                        </a:rPr>
                        <a:t>1)</a:t>
                      </a:r>
                      <a:r>
                        <a:rPr lang="en" sz="1900">
                          <a:latin typeface="Times New Roman"/>
                          <a:ea typeface="Times New Roman"/>
                          <a:cs typeface="Times New Roman"/>
                          <a:sym typeface="Times New Roman"/>
                        </a:rPr>
                        <a:t>OBD </a:t>
                      </a:r>
                      <a:r>
                        <a:rPr lang="en" sz="1900">
                          <a:latin typeface="Times New Roman"/>
                          <a:ea typeface="Times New Roman"/>
                          <a:cs typeface="Times New Roman"/>
                          <a:sym typeface="Times New Roman"/>
                        </a:rPr>
                        <a:t>Data Analysis </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lang="en" sz="1900">
                          <a:latin typeface="Times New Roman"/>
                          <a:ea typeface="Times New Roman"/>
                          <a:cs typeface="Times New Roman"/>
                          <a:sym typeface="Times New Roman"/>
                        </a:rPr>
                        <a:t>Aarif Hussain</a:t>
                      </a:r>
                      <a:endParaRPr sz="9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2400"/>
                        <a:buFont typeface="Arial"/>
                        <a:buNone/>
                      </a:pPr>
                      <a:r>
                        <a:rPr lang="en" sz="1900" u="none" cap="none" strike="noStrike">
                          <a:latin typeface="Times New Roman"/>
                          <a:ea typeface="Times New Roman"/>
                          <a:cs typeface="Times New Roman"/>
                          <a:sym typeface="Times New Roman"/>
                        </a:rPr>
                        <a:t>2)</a:t>
                      </a:r>
                      <a:r>
                        <a:rPr lang="en" sz="1900">
                          <a:latin typeface="Times New Roman"/>
                          <a:ea typeface="Times New Roman"/>
                          <a:cs typeface="Times New Roman"/>
                          <a:sym typeface="Times New Roman"/>
                        </a:rPr>
                        <a:t>Driving Score Calculation</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lang="en" sz="1900">
                          <a:latin typeface="Times New Roman"/>
                          <a:ea typeface="Times New Roman"/>
                          <a:cs typeface="Times New Roman"/>
                          <a:sym typeface="Times New Roman"/>
                        </a:rPr>
                        <a:t>Kiran R</a:t>
                      </a:r>
                      <a:endParaRPr sz="9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2400"/>
                        <a:buFont typeface="Arial"/>
                        <a:buNone/>
                      </a:pPr>
                      <a:r>
                        <a:rPr lang="en" sz="1900" u="none" cap="none" strike="noStrike">
                          <a:latin typeface="Times New Roman"/>
                          <a:ea typeface="Times New Roman"/>
                          <a:cs typeface="Times New Roman"/>
                          <a:sym typeface="Times New Roman"/>
                        </a:rPr>
                        <a:t>3)</a:t>
                      </a:r>
                      <a:r>
                        <a:rPr lang="en" sz="1900">
                          <a:latin typeface="Times New Roman"/>
                          <a:ea typeface="Times New Roman"/>
                          <a:cs typeface="Times New Roman"/>
                          <a:sym typeface="Times New Roman"/>
                        </a:rPr>
                        <a:t>Token Generation</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lang="en" sz="1900">
                          <a:latin typeface="Times New Roman"/>
                          <a:ea typeface="Times New Roman"/>
                          <a:cs typeface="Times New Roman"/>
                          <a:sym typeface="Times New Roman"/>
                        </a:rPr>
                        <a:t>Ashlin Robert</a:t>
                      </a:r>
                      <a:endParaRPr sz="9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2400"/>
                        <a:buFont typeface="Arial"/>
                        <a:buNone/>
                      </a:pPr>
                      <a:r>
                        <a:rPr lang="en" sz="1900" u="none" cap="none" strike="noStrike">
                          <a:latin typeface="Times New Roman"/>
                          <a:ea typeface="Times New Roman"/>
                          <a:cs typeface="Times New Roman"/>
                          <a:sym typeface="Times New Roman"/>
                        </a:rPr>
                        <a:t>4)</a:t>
                      </a:r>
                      <a:r>
                        <a:rPr lang="en" sz="1900">
                          <a:latin typeface="Times New Roman"/>
                          <a:ea typeface="Times New Roman"/>
                          <a:cs typeface="Times New Roman"/>
                          <a:sym typeface="Times New Roman"/>
                        </a:rPr>
                        <a:t>User Module</a:t>
                      </a:r>
                      <a:endParaRPr sz="900"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lang="en" sz="1900">
                          <a:latin typeface="Times New Roman"/>
                          <a:ea typeface="Times New Roman"/>
                          <a:cs typeface="Times New Roman"/>
                          <a:sym typeface="Times New Roman"/>
                        </a:rPr>
                        <a:t>Eva Petal Pradeep</a:t>
                      </a:r>
                      <a:endParaRPr sz="900" u="none" cap="none" strike="noStrike"/>
                    </a:p>
                  </a:txBody>
                  <a:tcPr marT="91425" marB="91425" marR="91425" marL="91425"/>
                </a:tc>
              </a:tr>
            </a:tbl>
          </a:graphicData>
        </a:graphic>
      </p:graphicFrame>
      <p:sp>
        <p:nvSpPr>
          <p:cNvPr id="756" name="Google Shape;756;p78"/>
          <p:cNvSpPr txBox="1"/>
          <p:nvPr/>
        </p:nvSpPr>
        <p:spPr>
          <a:xfrm>
            <a:off x="435375" y="425250"/>
            <a:ext cx="771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sp>
        <p:nvSpPr>
          <p:cNvPr id="757" name="Google Shape;757;p78"/>
          <p:cNvSpPr txBox="1"/>
          <p:nvPr/>
        </p:nvSpPr>
        <p:spPr>
          <a:xfrm>
            <a:off x="1124850" y="648000"/>
            <a:ext cx="75129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u="sng">
                <a:latin typeface="Times New Roman"/>
                <a:ea typeface="Times New Roman"/>
                <a:cs typeface="Times New Roman"/>
                <a:sym typeface="Times New Roman"/>
              </a:rPr>
              <a:t>WORK DIVISION</a:t>
            </a:r>
            <a:endParaRPr sz="2700" u="sng">
              <a:latin typeface="Times New Roman"/>
              <a:ea typeface="Times New Roman"/>
              <a:cs typeface="Times New Roman"/>
              <a:sym typeface="Times New Roman"/>
            </a:endParaRPr>
          </a:p>
        </p:txBody>
      </p:sp>
      <p:pic>
        <p:nvPicPr>
          <p:cNvPr id="758" name="Google Shape;758;p78"/>
          <p:cNvPicPr preferRelativeResize="0"/>
          <p:nvPr/>
        </p:nvPicPr>
        <p:blipFill>
          <a:blip r:embed="rId3">
            <a:alphaModFix/>
          </a:blip>
          <a:stretch>
            <a:fillRect/>
          </a:stretch>
        </p:blipFill>
        <p:spPr>
          <a:xfrm>
            <a:off x="0" y="0"/>
            <a:ext cx="9143999" cy="623700"/>
          </a:xfrm>
          <a:prstGeom prst="rect">
            <a:avLst/>
          </a:prstGeom>
          <a:noFill/>
          <a:ln>
            <a:noFill/>
          </a:ln>
        </p:spPr>
      </p:pic>
      <p:sp>
        <p:nvSpPr>
          <p:cNvPr id="759" name="Google Shape;759;p78"/>
          <p:cNvSpPr txBox="1"/>
          <p:nvPr/>
        </p:nvSpPr>
        <p:spPr>
          <a:xfrm>
            <a:off x="350925" y="-11400"/>
            <a:ext cx="5474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Roboto Condensed"/>
                <a:ea typeface="Roboto Condensed"/>
                <a:cs typeface="Roboto Condensed"/>
                <a:sym typeface="Roboto Condensed"/>
              </a:rPr>
              <a:t>PROJECT PLANNING Contd - -</a:t>
            </a:r>
            <a:endParaRPr/>
          </a:p>
        </p:txBody>
      </p:sp>
      <p:sp>
        <p:nvSpPr>
          <p:cNvPr id="760" name="Google Shape;760;p78"/>
          <p:cNvSpPr txBox="1"/>
          <p:nvPr>
            <p:ph idx="12" type="sldNum"/>
          </p:nvPr>
        </p:nvSpPr>
        <p:spPr>
          <a:xfrm>
            <a:off x="8595308"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79"/>
          <p:cNvSpPr txBox="1"/>
          <p:nvPr/>
        </p:nvSpPr>
        <p:spPr>
          <a:xfrm>
            <a:off x="2581875" y="2480625"/>
            <a:ext cx="583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sp>
        <p:nvSpPr>
          <p:cNvPr id="766" name="Google Shape;766;p7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67" name="Google Shape;767;p79"/>
          <p:cNvSpPr txBox="1"/>
          <p:nvPr/>
        </p:nvSpPr>
        <p:spPr>
          <a:xfrm>
            <a:off x="310050" y="1581025"/>
            <a:ext cx="4825200" cy="2470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4500">
                <a:solidFill>
                  <a:schemeClr val="lt1"/>
                </a:solidFill>
                <a:latin typeface="Roboto Condensed"/>
                <a:ea typeface="Roboto Condensed"/>
                <a:cs typeface="Roboto Condensed"/>
                <a:sym typeface="Roboto Condensed"/>
              </a:rPr>
              <a:t>PUBLICATIONS </a:t>
            </a:r>
            <a:endParaRPr b="1" sz="4500">
              <a:solidFill>
                <a:schemeClr val="lt1"/>
              </a:solidFill>
              <a:latin typeface="Roboto Condensed"/>
              <a:ea typeface="Roboto Condensed"/>
              <a:cs typeface="Roboto Condensed"/>
              <a:sym typeface="Roboto Condensed"/>
            </a:endParaRPr>
          </a:p>
          <a:p>
            <a:pPr indent="0" lvl="0" marL="457200" rtl="0" algn="l">
              <a:lnSpc>
                <a:spcPct val="115000"/>
              </a:lnSpc>
              <a:spcBef>
                <a:spcPts val="0"/>
              </a:spcBef>
              <a:spcAft>
                <a:spcPts val="0"/>
              </a:spcAft>
              <a:buNone/>
            </a:pPr>
            <a:r>
              <a:rPr b="1" lang="en" sz="4500">
                <a:solidFill>
                  <a:schemeClr val="lt1"/>
                </a:solidFill>
                <a:latin typeface="Roboto Condensed"/>
                <a:ea typeface="Roboto Condensed"/>
                <a:cs typeface="Roboto Condensed"/>
                <a:sym typeface="Roboto Condensed"/>
              </a:rPr>
              <a:t>AND </a:t>
            </a:r>
            <a:endParaRPr b="1" sz="4500">
              <a:solidFill>
                <a:schemeClr val="lt1"/>
              </a:solidFill>
              <a:latin typeface="Roboto Condensed"/>
              <a:ea typeface="Roboto Condensed"/>
              <a:cs typeface="Roboto Condensed"/>
              <a:sym typeface="Roboto Condensed"/>
            </a:endParaRPr>
          </a:p>
          <a:p>
            <a:pPr indent="0" lvl="0" marL="457200" rtl="0" algn="l">
              <a:lnSpc>
                <a:spcPct val="115000"/>
              </a:lnSpc>
              <a:spcBef>
                <a:spcPts val="0"/>
              </a:spcBef>
              <a:spcAft>
                <a:spcPts val="0"/>
              </a:spcAft>
              <a:buNone/>
            </a:pPr>
            <a:r>
              <a:rPr b="1" lang="en" sz="4500">
                <a:solidFill>
                  <a:schemeClr val="lt1"/>
                </a:solidFill>
                <a:latin typeface="Roboto Condensed"/>
                <a:ea typeface="Roboto Condensed"/>
                <a:cs typeface="Roboto Condensed"/>
                <a:sym typeface="Roboto Condensed"/>
              </a:rPr>
              <a:t>ACHIEVEMENTS</a:t>
            </a:r>
            <a:endParaRPr sz="4500">
              <a:latin typeface="Roboto Condensed Light"/>
              <a:ea typeface="Roboto Condensed Light"/>
              <a:cs typeface="Roboto Condensed Light"/>
              <a:sym typeface="Roboto Condensed Ligh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80"/>
          <p:cNvSpPr txBox="1"/>
          <p:nvPr/>
        </p:nvSpPr>
        <p:spPr>
          <a:xfrm>
            <a:off x="943850" y="763575"/>
            <a:ext cx="653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sp>
        <p:nvSpPr>
          <p:cNvPr id="773" name="Google Shape;773;p80"/>
          <p:cNvSpPr txBox="1"/>
          <p:nvPr/>
        </p:nvSpPr>
        <p:spPr>
          <a:xfrm>
            <a:off x="445500" y="405000"/>
            <a:ext cx="819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sp>
        <p:nvSpPr>
          <p:cNvPr id="774" name="Google Shape;774;p80"/>
          <p:cNvSpPr txBox="1"/>
          <p:nvPr/>
        </p:nvSpPr>
        <p:spPr>
          <a:xfrm>
            <a:off x="491100" y="1567350"/>
            <a:ext cx="8100000" cy="3209400"/>
          </a:xfrm>
          <a:prstGeom prst="rect">
            <a:avLst/>
          </a:prstGeom>
          <a:noFill/>
          <a:ln>
            <a:noFill/>
          </a:ln>
        </p:spPr>
        <p:txBody>
          <a:bodyPr anchorCtr="0" anchor="t" bIns="91425" lIns="91425" spcFirstLastPara="1" rIns="91425" wrap="square" tIns="91425">
            <a:spAutoFit/>
          </a:bodyPr>
          <a:lstStyle/>
          <a:p>
            <a:pPr indent="-374650" lvl="0" marL="457200" rtl="0" algn="just">
              <a:lnSpc>
                <a:spcPct val="150000"/>
              </a:lnSpc>
              <a:spcBef>
                <a:spcPts val="0"/>
              </a:spcBef>
              <a:spcAft>
                <a:spcPts val="0"/>
              </a:spcAft>
              <a:buSzPts val="2300"/>
              <a:buFont typeface="Times New Roman"/>
              <a:buChar char="●"/>
            </a:pPr>
            <a:r>
              <a:rPr lang="en" sz="2300">
                <a:latin typeface="Times New Roman"/>
                <a:ea typeface="Times New Roman"/>
                <a:cs typeface="Times New Roman"/>
                <a:sym typeface="Times New Roman"/>
              </a:rPr>
              <a:t>Applied for google developers startup Bootcamp</a:t>
            </a:r>
            <a:endParaRPr sz="2300">
              <a:latin typeface="Times New Roman"/>
              <a:ea typeface="Times New Roman"/>
              <a:cs typeface="Times New Roman"/>
              <a:sym typeface="Times New Roman"/>
            </a:endParaRPr>
          </a:p>
          <a:p>
            <a:pPr indent="-374650" lvl="0" marL="457200" rtl="0" algn="just">
              <a:lnSpc>
                <a:spcPct val="150000"/>
              </a:lnSpc>
              <a:spcBef>
                <a:spcPts val="0"/>
              </a:spcBef>
              <a:spcAft>
                <a:spcPts val="0"/>
              </a:spcAft>
              <a:buSzPts val="2300"/>
              <a:buFont typeface="Times New Roman"/>
              <a:buChar char="●"/>
            </a:pPr>
            <a:r>
              <a:rPr lang="en" sz="2300">
                <a:latin typeface="Times New Roman"/>
                <a:ea typeface="Times New Roman"/>
                <a:cs typeface="Times New Roman"/>
                <a:sym typeface="Times New Roman"/>
              </a:rPr>
              <a:t>Applied for CSI In-App</a:t>
            </a:r>
            <a:endParaRPr sz="2300">
              <a:latin typeface="Times New Roman"/>
              <a:ea typeface="Times New Roman"/>
              <a:cs typeface="Times New Roman"/>
              <a:sym typeface="Times New Roman"/>
            </a:endParaRPr>
          </a:p>
          <a:p>
            <a:pPr indent="-374650" lvl="0" marL="457200" rtl="0" algn="just">
              <a:lnSpc>
                <a:spcPct val="150000"/>
              </a:lnSpc>
              <a:spcBef>
                <a:spcPts val="0"/>
              </a:spcBef>
              <a:spcAft>
                <a:spcPts val="0"/>
              </a:spcAft>
              <a:buSzPts val="2300"/>
              <a:buFont typeface="Times New Roman"/>
              <a:buChar char="●"/>
            </a:pPr>
            <a:r>
              <a:rPr lang="en" sz="2300">
                <a:latin typeface="Times New Roman"/>
                <a:ea typeface="Times New Roman"/>
                <a:cs typeface="Times New Roman"/>
                <a:sym typeface="Times New Roman"/>
              </a:rPr>
              <a:t>Paper Published on Institution of Electronics and Telecommunication Engineers (IETE)</a:t>
            </a:r>
            <a:endParaRPr sz="230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2300">
              <a:latin typeface="Times New Roman"/>
              <a:ea typeface="Times New Roman"/>
              <a:cs typeface="Times New Roman"/>
              <a:sym typeface="Times New Roman"/>
            </a:endParaRPr>
          </a:p>
          <a:p>
            <a:pPr indent="0" lvl="0" marL="457200" rtl="0" algn="l">
              <a:spcBef>
                <a:spcPts val="0"/>
              </a:spcBef>
              <a:spcAft>
                <a:spcPts val="0"/>
              </a:spcAft>
              <a:buNone/>
            </a:pPr>
            <a:r>
              <a:t/>
            </a:r>
            <a:endParaRPr sz="2400">
              <a:latin typeface="Times New Roman"/>
              <a:ea typeface="Times New Roman"/>
              <a:cs typeface="Times New Roman"/>
              <a:sym typeface="Times New Roman"/>
            </a:endParaRPr>
          </a:p>
        </p:txBody>
      </p:sp>
      <p:pic>
        <p:nvPicPr>
          <p:cNvPr id="775" name="Google Shape;775;p80"/>
          <p:cNvPicPr preferRelativeResize="0"/>
          <p:nvPr/>
        </p:nvPicPr>
        <p:blipFill>
          <a:blip r:embed="rId3">
            <a:alphaModFix/>
          </a:blip>
          <a:stretch>
            <a:fillRect/>
          </a:stretch>
        </p:blipFill>
        <p:spPr>
          <a:xfrm>
            <a:off x="0" y="0"/>
            <a:ext cx="9143999" cy="623700"/>
          </a:xfrm>
          <a:prstGeom prst="rect">
            <a:avLst/>
          </a:prstGeom>
          <a:noFill/>
          <a:ln>
            <a:noFill/>
          </a:ln>
        </p:spPr>
      </p:pic>
      <p:sp>
        <p:nvSpPr>
          <p:cNvPr id="776" name="Google Shape;776;p80"/>
          <p:cNvSpPr txBox="1"/>
          <p:nvPr/>
        </p:nvSpPr>
        <p:spPr>
          <a:xfrm>
            <a:off x="0" y="0"/>
            <a:ext cx="8831100" cy="1177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3000">
                <a:solidFill>
                  <a:schemeClr val="lt1"/>
                </a:solidFill>
                <a:latin typeface="Roboto Condensed"/>
                <a:ea typeface="Roboto Condensed"/>
                <a:cs typeface="Roboto Condensed"/>
                <a:sym typeface="Roboto Condensed"/>
              </a:rPr>
              <a:t>PUBLICATIONS AND ACHIEVEMENTS</a:t>
            </a:r>
            <a:endParaRPr b="1" sz="3000">
              <a:solidFill>
                <a:schemeClr val="lt1"/>
              </a:solidFill>
              <a:latin typeface="Roboto Condensed"/>
              <a:ea typeface="Roboto Condensed"/>
              <a:cs typeface="Roboto Condensed"/>
              <a:sym typeface="Roboto Condensed"/>
            </a:endParaRPr>
          </a:p>
          <a:p>
            <a:pPr indent="0" lvl="0" marL="457200" rtl="0" algn="l">
              <a:lnSpc>
                <a:spcPct val="115000"/>
              </a:lnSpc>
              <a:spcBef>
                <a:spcPts val="0"/>
              </a:spcBef>
              <a:spcAft>
                <a:spcPts val="0"/>
              </a:spcAft>
              <a:buNone/>
            </a:pPr>
            <a:r>
              <a:t/>
            </a:r>
            <a:endParaRPr b="1" sz="3000">
              <a:solidFill>
                <a:schemeClr val="lt1"/>
              </a:solidFill>
              <a:latin typeface="Roboto Condensed"/>
              <a:ea typeface="Roboto Condensed"/>
              <a:cs typeface="Roboto Condensed"/>
              <a:sym typeface="Roboto Condensed"/>
            </a:endParaRPr>
          </a:p>
        </p:txBody>
      </p:sp>
      <p:sp>
        <p:nvSpPr>
          <p:cNvPr id="777" name="Google Shape;777;p80"/>
          <p:cNvSpPr txBox="1"/>
          <p:nvPr>
            <p:ph idx="12" type="sldNum"/>
          </p:nvPr>
        </p:nvSpPr>
        <p:spPr>
          <a:xfrm>
            <a:off x="8622008" y="4717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2"/>
                </a:solidFill>
              </a:rPr>
              <a:t>‹#›</a:t>
            </a:fld>
            <a:endParaRPr>
              <a:solidFill>
                <a:schemeClr val="accen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8"/>
          <p:cNvSpPr txBox="1"/>
          <p:nvPr/>
        </p:nvSpPr>
        <p:spPr>
          <a:xfrm>
            <a:off x="415175" y="0"/>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Roboto Condensed"/>
                <a:ea typeface="Roboto Condensed"/>
                <a:cs typeface="Roboto Condensed"/>
                <a:sym typeface="Roboto Condensed"/>
              </a:rPr>
              <a:t>INTRODUCTION</a:t>
            </a:r>
            <a:endParaRPr b="1" sz="3000">
              <a:solidFill>
                <a:schemeClr val="lt1"/>
              </a:solidFill>
              <a:latin typeface="Roboto Condensed"/>
              <a:ea typeface="Roboto Condensed"/>
              <a:cs typeface="Roboto Condensed"/>
              <a:sym typeface="Roboto Condensed"/>
            </a:endParaRPr>
          </a:p>
        </p:txBody>
      </p:sp>
      <p:pic>
        <p:nvPicPr>
          <p:cNvPr id="239" name="Google Shape;239;p18"/>
          <p:cNvPicPr preferRelativeResize="0"/>
          <p:nvPr/>
        </p:nvPicPr>
        <p:blipFill>
          <a:blip r:embed="rId3">
            <a:alphaModFix/>
          </a:blip>
          <a:stretch>
            <a:fillRect/>
          </a:stretch>
        </p:blipFill>
        <p:spPr>
          <a:xfrm>
            <a:off x="0" y="0"/>
            <a:ext cx="9143999" cy="623700"/>
          </a:xfrm>
          <a:prstGeom prst="rect">
            <a:avLst/>
          </a:prstGeom>
          <a:noFill/>
          <a:ln>
            <a:noFill/>
          </a:ln>
        </p:spPr>
      </p:pic>
      <p:sp>
        <p:nvSpPr>
          <p:cNvPr id="240" name="Google Shape;240;p18"/>
          <p:cNvSpPr txBox="1"/>
          <p:nvPr/>
        </p:nvSpPr>
        <p:spPr>
          <a:xfrm>
            <a:off x="465800" y="-22800"/>
            <a:ext cx="5619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Roboto Condensed"/>
                <a:ea typeface="Roboto Condensed"/>
                <a:cs typeface="Roboto Condensed"/>
                <a:sym typeface="Roboto Condensed"/>
              </a:rPr>
              <a:t>INTRODUCTION  </a:t>
            </a:r>
            <a:r>
              <a:rPr b="1" lang="en" sz="3000">
                <a:solidFill>
                  <a:schemeClr val="lt1"/>
                </a:solidFill>
                <a:latin typeface="Roboto Condensed"/>
                <a:ea typeface="Roboto Condensed"/>
                <a:cs typeface="Roboto Condensed"/>
                <a:sym typeface="Roboto Condensed"/>
              </a:rPr>
              <a:t>Contd-</a:t>
            </a:r>
            <a:endParaRPr b="1">
              <a:latin typeface="Roboto Condensed"/>
              <a:ea typeface="Roboto Condensed"/>
              <a:cs typeface="Roboto Condensed"/>
              <a:sym typeface="Roboto Condensed"/>
            </a:endParaRPr>
          </a:p>
        </p:txBody>
      </p:sp>
      <p:sp>
        <p:nvSpPr>
          <p:cNvPr id="241" name="Google Shape;241;p18"/>
          <p:cNvSpPr txBox="1"/>
          <p:nvPr/>
        </p:nvSpPr>
        <p:spPr>
          <a:xfrm>
            <a:off x="253650" y="623700"/>
            <a:ext cx="6368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FEATURES OF BLOCKCHAIN</a:t>
            </a:r>
            <a:endParaRPr b="1" sz="2000">
              <a:latin typeface="Times New Roman"/>
              <a:ea typeface="Times New Roman"/>
              <a:cs typeface="Times New Roman"/>
              <a:sym typeface="Times New Roman"/>
            </a:endParaRPr>
          </a:p>
        </p:txBody>
      </p:sp>
      <p:sp>
        <p:nvSpPr>
          <p:cNvPr id="242" name="Google Shape;242;p18"/>
          <p:cNvSpPr txBox="1"/>
          <p:nvPr/>
        </p:nvSpPr>
        <p:spPr>
          <a:xfrm>
            <a:off x="769500" y="1116300"/>
            <a:ext cx="6064800" cy="3323700"/>
          </a:xfrm>
          <a:prstGeom prst="rect">
            <a:avLst/>
          </a:prstGeom>
          <a:noFill/>
          <a:ln>
            <a:noFill/>
          </a:ln>
        </p:spPr>
        <p:txBody>
          <a:bodyPr anchorCtr="0" anchor="t" bIns="91425" lIns="91425" spcFirstLastPara="1" rIns="91425" wrap="square" tIns="91425">
            <a:spAutoFit/>
          </a:bodyPr>
          <a:lstStyle/>
          <a:p>
            <a:pPr indent="-368300" lvl="0" marL="457200" rtl="0" algn="l">
              <a:lnSpc>
                <a:spcPct val="130000"/>
              </a:lnSpc>
              <a:spcBef>
                <a:spcPts val="0"/>
              </a:spcBef>
              <a:spcAft>
                <a:spcPts val="0"/>
              </a:spcAft>
              <a:buSzPts val="2200"/>
              <a:buFont typeface="Times New Roman"/>
              <a:buChar char="★"/>
            </a:pPr>
            <a:r>
              <a:rPr lang="en" sz="2200">
                <a:highlight>
                  <a:srgbClr val="FFFFFF"/>
                </a:highlight>
                <a:latin typeface="Times New Roman"/>
                <a:ea typeface="Times New Roman"/>
                <a:cs typeface="Times New Roman"/>
                <a:sym typeface="Times New Roman"/>
              </a:rPr>
              <a:t>Better Security</a:t>
            </a:r>
            <a:endParaRPr sz="2200">
              <a:highlight>
                <a:srgbClr val="FFFFFF"/>
              </a:highlight>
              <a:latin typeface="Times New Roman"/>
              <a:ea typeface="Times New Roman"/>
              <a:cs typeface="Times New Roman"/>
              <a:sym typeface="Times New Roman"/>
            </a:endParaRPr>
          </a:p>
          <a:p>
            <a:pPr indent="-368300" lvl="0" marL="457200" rtl="0" algn="l">
              <a:lnSpc>
                <a:spcPct val="130000"/>
              </a:lnSpc>
              <a:spcBef>
                <a:spcPts val="0"/>
              </a:spcBef>
              <a:spcAft>
                <a:spcPts val="0"/>
              </a:spcAft>
              <a:buSzPts val="2200"/>
              <a:buFont typeface="Times New Roman"/>
              <a:buChar char="★"/>
            </a:pPr>
            <a:r>
              <a:rPr lang="en" sz="2200">
                <a:highlight>
                  <a:srgbClr val="FFFFFF"/>
                </a:highlight>
                <a:latin typeface="Times New Roman"/>
                <a:ea typeface="Times New Roman"/>
                <a:cs typeface="Times New Roman"/>
                <a:sym typeface="Times New Roman"/>
              </a:rPr>
              <a:t>Immutability</a:t>
            </a:r>
            <a:endParaRPr sz="2200">
              <a:highlight>
                <a:srgbClr val="FFFFFF"/>
              </a:highlight>
              <a:latin typeface="Times New Roman"/>
              <a:ea typeface="Times New Roman"/>
              <a:cs typeface="Times New Roman"/>
              <a:sym typeface="Times New Roman"/>
            </a:endParaRPr>
          </a:p>
          <a:p>
            <a:pPr indent="-368300" lvl="0" marL="457200" rtl="0" algn="l">
              <a:lnSpc>
                <a:spcPct val="130000"/>
              </a:lnSpc>
              <a:spcBef>
                <a:spcPts val="0"/>
              </a:spcBef>
              <a:spcAft>
                <a:spcPts val="0"/>
              </a:spcAft>
              <a:buSzPts val="2200"/>
              <a:buFont typeface="Times New Roman"/>
              <a:buChar char="★"/>
            </a:pPr>
            <a:r>
              <a:rPr lang="en" sz="2200">
                <a:highlight>
                  <a:srgbClr val="FFFFFF"/>
                </a:highlight>
                <a:latin typeface="Times New Roman"/>
                <a:ea typeface="Times New Roman"/>
                <a:cs typeface="Times New Roman"/>
                <a:sym typeface="Times New Roman"/>
              </a:rPr>
              <a:t>Decentralised System</a:t>
            </a:r>
            <a:endParaRPr sz="2200">
              <a:highlight>
                <a:srgbClr val="FFFFFF"/>
              </a:highlight>
              <a:latin typeface="Times New Roman"/>
              <a:ea typeface="Times New Roman"/>
              <a:cs typeface="Times New Roman"/>
              <a:sym typeface="Times New Roman"/>
            </a:endParaRPr>
          </a:p>
          <a:p>
            <a:pPr indent="-368300" lvl="0" marL="457200" rtl="0" algn="l">
              <a:lnSpc>
                <a:spcPct val="130000"/>
              </a:lnSpc>
              <a:spcBef>
                <a:spcPts val="0"/>
              </a:spcBef>
              <a:spcAft>
                <a:spcPts val="0"/>
              </a:spcAft>
              <a:buSzPts val="2200"/>
              <a:buFont typeface="Times New Roman"/>
              <a:buChar char="★"/>
            </a:pPr>
            <a:r>
              <a:rPr lang="en" sz="2200">
                <a:highlight>
                  <a:srgbClr val="FFFFFF"/>
                </a:highlight>
                <a:latin typeface="Times New Roman"/>
                <a:ea typeface="Times New Roman"/>
                <a:cs typeface="Times New Roman"/>
                <a:sym typeface="Times New Roman"/>
              </a:rPr>
              <a:t>Faster Settlement</a:t>
            </a:r>
            <a:endParaRPr sz="2200">
              <a:highlight>
                <a:srgbClr val="FFFFFF"/>
              </a:highlight>
              <a:latin typeface="Times New Roman"/>
              <a:ea typeface="Times New Roman"/>
              <a:cs typeface="Times New Roman"/>
              <a:sym typeface="Times New Roman"/>
            </a:endParaRPr>
          </a:p>
          <a:p>
            <a:pPr indent="-368300" lvl="0" marL="457200" rtl="0" algn="l">
              <a:lnSpc>
                <a:spcPct val="130000"/>
              </a:lnSpc>
              <a:spcBef>
                <a:spcPts val="0"/>
              </a:spcBef>
              <a:spcAft>
                <a:spcPts val="0"/>
              </a:spcAft>
              <a:buSzPts val="2200"/>
              <a:buFont typeface="Times New Roman"/>
              <a:buChar char="★"/>
            </a:pPr>
            <a:r>
              <a:rPr lang="en" sz="2200">
                <a:highlight>
                  <a:srgbClr val="FFFFFF"/>
                </a:highlight>
                <a:latin typeface="Times New Roman"/>
                <a:ea typeface="Times New Roman"/>
                <a:cs typeface="Times New Roman"/>
                <a:sym typeface="Times New Roman"/>
              </a:rPr>
              <a:t>Distributed Ledger</a:t>
            </a:r>
            <a:endParaRPr sz="2200">
              <a:highlight>
                <a:srgbClr val="FFFFFF"/>
              </a:highlight>
              <a:latin typeface="Times New Roman"/>
              <a:ea typeface="Times New Roman"/>
              <a:cs typeface="Times New Roman"/>
              <a:sym typeface="Times New Roman"/>
            </a:endParaRPr>
          </a:p>
          <a:p>
            <a:pPr indent="0" lvl="0" marL="457200" rtl="0" algn="l">
              <a:lnSpc>
                <a:spcPct val="130000"/>
              </a:lnSpc>
              <a:spcBef>
                <a:spcPts val="1100"/>
              </a:spcBef>
              <a:spcAft>
                <a:spcPts val="0"/>
              </a:spcAft>
              <a:buNone/>
            </a:pPr>
            <a:r>
              <a:t/>
            </a:r>
            <a:endParaRPr sz="2200">
              <a:highlight>
                <a:srgbClr val="FFFFFF"/>
              </a:highlight>
              <a:latin typeface="Times New Roman"/>
              <a:ea typeface="Times New Roman"/>
              <a:cs typeface="Times New Roman"/>
              <a:sym typeface="Times New Roman"/>
            </a:endParaRPr>
          </a:p>
          <a:p>
            <a:pPr indent="0" lvl="0" marL="457200" rtl="0" algn="l">
              <a:spcBef>
                <a:spcPts val="1100"/>
              </a:spcBef>
              <a:spcAft>
                <a:spcPts val="0"/>
              </a:spcAft>
              <a:buNone/>
            </a:pPr>
            <a:r>
              <a:t/>
            </a:r>
            <a:endParaRPr>
              <a:latin typeface="Roboto Condensed Light"/>
              <a:ea typeface="Roboto Condensed Light"/>
              <a:cs typeface="Roboto Condensed Light"/>
              <a:sym typeface="Roboto Condensed Light"/>
            </a:endParaRPr>
          </a:p>
        </p:txBody>
      </p:sp>
      <p:sp>
        <p:nvSpPr>
          <p:cNvPr id="243" name="Google Shape;24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81"/>
          <p:cNvSpPr txBox="1"/>
          <p:nvPr>
            <p:ph type="ctrTitle"/>
          </p:nvPr>
        </p:nvSpPr>
        <p:spPr>
          <a:xfrm>
            <a:off x="685800" y="1090750"/>
            <a:ext cx="5367900" cy="2961900"/>
          </a:xfrm>
          <a:prstGeom prst="rect">
            <a:avLst/>
          </a:prstGeom>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 sz="4600"/>
              <a:t>CONCLUSION</a:t>
            </a:r>
            <a:endParaRPr sz="7100"/>
          </a:p>
        </p:txBody>
      </p:sp>
      <p:sp>
        <p:nvSpPr>
          <p:cNvPr id="783" name="Google Shape;783;p81"/>
          <p:cNvSpPr txBox="1"/>
          <p:nvPr/>
        </p:nvSpPr>
        <p:spPr>
          <a:xfrm>
            <a:off x="2581875" y="2480625"/>
            <a:ext cx="583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sp>
        <p:nvSpPr>
          <p:cNvPr id="784" name="Google Shape;784;p8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82"/>
          <p:cNvSpPr txBox="1"/>
          <p:nvPr/>
        </p:nvSpPr>
        <p:spPr>
          <a:xfrm>
            <a:off x="943850" y="763575"/>
            <a:ext cx="653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sp>
        <p:nvSpPr>
          <p:cNvPr id="790" name="Google Shape;790;p82"/>
          <p:cNvSpPr txBox="1"/>
          <p:nvPr/>
        </p:nvSpPr>
        <p:spPr>
          <a:xfrm>
            <a:off x="445500" y="405000"/>
            <a:ext cx="819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sp>
        <p:nvSpPr>
          <p:cNvPr id="791" name="Google Shape;791;p82"/>
          <p:cNvSpPr txBox="1"/>
          <p:nvPr/>
        </p:nvSpPr>
        <p:spPr>
          <a:xfrm>
            <a:off x="522000" y="1208475"/>
            <a:ext cx="8100000" cy="35094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On the whole, the system aims to provide insurance for the cars based on driving score</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Insurance Claimage is more </a:t>
            </a:r>
            <a:r>
              <a:rPr lang="en" sz="2400">
                <a:latin typeface="Times New Roman"/>
                <a:ea typeface="Times New Roman"/>
                <a:cs typeface="Times New Roman"/>
                <a:sym typeface="Times New Roman"/>
              </a:rPr>
              <a:t>faster</a:t>
            </a:r>
            <a:r>
              <a:rPr lang="en" sz="2400">
                <a:latin typeface="Times New Roman"/>
                <a:ea typeface="Times New Roman"/>
                <a:cs typeface="Times New Roman"/>
                <a:sym typeface="Times New Roman"/>
              </a:rPr>
              <a:t> and reliable through this system</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The Insurance scams and fraudsters cannot manipulate the claimage systems</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Resale of cars through this system is easier and trustworthy since data cannot be tampered</a:t>
            </a:r>
            <a:endParaRPr sz="2400">
              <a:latin typeface="Times New Roman"/>
              <a:ea typeface="Times New Roman"/>
              <a:cs typeface="Times New Roman"/>
              <a:sym typeface="Times New Roman"/>
            </a:endParaRPr>
          </a:p>
          <a:p>
            <a:pPr indent="0" lvl="0" marL="457200" rtl="0" algn="l">
              <a:spcBef>
                <a:spcPts val="0"/>
              </a:spcBef>
              <a:spcAft>
                <a:spcPts val="0"/>
              </a:spcAft>
              <a:buNone/>
            </a:pPr>
            <a:r>
              <a:t/>
            </a:r>
            <a:endParaRPr sz="2400">
              <a:latin typeface="Times New Roman"/>
              <a:ea typeface="Times New Roman"/>
              <a:cs typeface="Times New Roman"/>
              <a:sym typeface="Times New Roman"/>
            </a:endParaRPr>
          </a:p>
        </p:txBody>
      </p:sp>
      <p:pic>
        <p:nvPicPr>
          <p:cNvPr id="792" name="Google Shape;792;p82"/>
          <p:cNvPicPr preferRelativeResize="0"/>
          <p:nvPr/>
        </p:nvPicPr>
        <p:blipFill>
          <a:blip r:embed="rId3">
            <a:alphaModFix/>
          </a:blip>
          <a:stretch>
            <a:fillRect/>
          </a:stretch>
        </p:blipFill>
        <p:spPr>
          <a:xfrm>
            <a:off x="0" y="0"/>
            <a:ext cx="9143999" cy="623700"/>
          </a:xfrm>
          <a:prstGeom prst="rect">
            <a:avLst/>
          </a:prstGeom>
          <a:noFill/>
          <a:ln>
            <a:noFill/>
          </a:ln>
        </p:spPr>
      </p:pic>
      <p:sp>
        <p:nvSpPr>
          <p:cNvPr id="793" name="Google Shape;793;p82"/>
          <p:cNvSpPr txBox="1"/>
          <p:nvPr/>
        </p:nvSpPr>
        <p:spPr>
          <a:xfrm>
            <a:off x="0" y="0"/>
            <a:ext cx="5123400" cy="646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3000">
                <a:solidFill>
                  <a:schemeClr val="lt1"/>
                </a:solidFill>
                <a:latin typeface="Roboto Condensed"/>
                <a:ea typeface="Roboto Condensed"/>
                <a:cs typeface="Roboto Condensed"/>
                <a:sym typeface="Roboto Condensed"/>
              </a:rPr>
              <a:t>CONCLUSION</a:t>
            </a:r>
            <a:endParaRPr b="1" sz="3000">
              <a:solidFill>
                <a:schemeClr val="lt1"/>
              </a:solidFill>
              <a:latin typeface="Roboto Condensed"/>
              <a:ea typeface="Roboto Condensed"/>
              <a:cs typeface="Roboto Condensed"/>
              <a:sym typeface="Roboto Condensed"/>
            </a:endParaRPr>
          </a:p>
        </p:txBody>
      </p:sp>
      <p:sp>
        <p:nvSpPr>
          <p:cNvPr id="794" name="Google Shape;794;p82"/>
          <p:cNvSpPr txBox="1"/>
          <p:nvPr>
            <p:ph idx="12" type="sldNum"/>
          </p:nvPr>
        </p:nvSpPr>
        <p:spPr>
          <a:xfrm>
            <a:off x="8622008" y="4717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2"/>
                </a:solidFill>
              </a:rPr>
              <a:t>‹#›</a:t>
            </a:fld>
            <a:endParaRPr>
              <a:solidFill>
                <a:schemeClr val="accent2"/>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83"/>
          <p:cNvSpPr txBox="1"/>
          <p:nvPr>
            <p:ph type="ctrTitle"/>
          </p:nvPr>
        </p:nvSpPr>
        <p:spPr>
          <a:xfrm>
            <a:off x="685800" y="1090750"/>
            <a:ext cx="5367900" cy="2961900"/>
          </a:xfrm>
          <a:prstGeom prst="rect">
            <a:avLst/>
          </a:prstGeom>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 sz="4600"/>
              <a:t>REFERENCES</a:t>
            </a:r>
            <a:endParaRPr sz="7100"/>
          </a:p>
        </p:txBody>
      </p:sp>
      <p:sp>
        <p:nvSpPr>
          <p:cNvPr id="800" name="Google Shape;800;p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84"/>
          <p:cNvSpPr txBox="1"/>
          <p:nvPr/>
        </p:nvSpPr>
        <p:spPr>
          <a:xfrm>
            <a:off x="943850" y="763575"/>
            <a:ext cx="653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sp>
        <p:nvSpPr>
          <p:cNvPr id="806" name="Google Shape;806;p84"/>
          <p:cNvSpPr txBox="1"/>
          <p:nvPr/>
        </p:nvSpPr>
        <p:spPr>
          <a:xfrm>
            <a:off x="445500" y="405000"/>
            <a:ext cx="819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sp>
        <p:nvSpPr>
          <p:cNvPr id="807" name="Google Shape;807;p84"/>
          <p:cNvSpPr txBox="1"/>
          <p:nvPr/>
        </p:nvSpPr>
        <p:spPr>
          <a:xfrm>
            <a:off x="329625" y="646500"/>
            <a:ext cx="81000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[1] Jheng-Syu Jhou; Shi-Huang Chen; Wu-Der Tsay; Mei-Chiao Lai: “The Implementation of     OBD-II Vehicle Diagnosis System Integrated with Cloud Computation Technology”. 2019 Second In-ternational Conference on Robot, Vision and Signal Processing 12 June 2019</a:t>
            </a:r>
            <a:endParaRPr sz="1600">
              <a:latin typeface="Times New Roman"/>
              <a:ea typeface="Times New Roman"/>
              <a:cs typeface="Times New Roman"/>
              <a:sym typeface="Times New Roman"/>
            </a:endParaRPr>
          </a:p>
          <a:p>
            <a:pPr indent="0" lvl="0" marL="45720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[2] Vangala Praveen Kumar; Kampati Rajesh; Motike Ganesh; Ivaturi Ram Pavan Kumar; SanjayDubey “Overspeeding and Rash Driving Vehicle Detection System” 2019 Texas Instruments IndiaEducators’ Conference (TIIEC)17 April 2020</a:t>
            </a:r>
            <a:endParaRPr sz="1600">
              <a:latin typeface="Times New Roman"/>
              <a:ea typeface="Times New Roman"/>
              <a:cs typeface="Times New Roman"/>
              <a:sym typeface="Times New Roman"/>
            </a:endParaRPr>
          </a:p>
          <a:p>
            <a:pPr indent="0" lvl="0" marL="45720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[3] Puntavut Lertpunyavuttikul; Pinyarat Chuenprasertsuk; Sorayut Glomglome “Usage-based In-surance Using IoT Platform”  21st International Computer Science and Engineering Conference(ICSEC) 23 August 2019</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chemeClr val="dk1"/>
                </a:solidFill>
                <a:latin typeface="Times New Roman"/>
                <a:ea typeface="Times New Roman"/>
                <a:cs typeface="Times New Roman"/>
                <a:sym typeface="Times New Roman"/>
              </a:rPr>
              <a:t>[4]</a:t>
            </a:r>
            <a:r>
              <a:rPr lang="en" sz="1600">
                <a:solidFill>
                  <a:schemeClr val="dk1"/>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Veneta Aleksieva</a:t>
            </a:r>
            <a:r>
              <a:rPr lang="en" sz="1600">
                <a:solidFill>
                  <a:schemeClr val="dk1"/>
                </a:solidFill>
                <a:highlight>
                  <a:srgbClr val="FFFFFF"/>
                </a:highlight>
                <a:latin typeface="Times New Roman"/>
                <a:ea typeface="Times New Roman"/>
                <a:cs typeface="Times New Roman"/>
                <a:sym typeface="Times New Roman"/>
              </a:rPr>
              <a:t>; </a:t>
            </a:r>
            <a:r>
              <a:rPr lang="en" sz="1600">
                <a:solidFill>
                  <a:schemeClr val="dk1"/>
                </a:solidFill>
                <a:highlight>
                  <a:srgbClr val="FFFFFF"/>
                </a:highlight>
                <a:uFill>
                  <a:noFill/>
                </a:uFill>
                <a:latin typeface="Times New Roman"/>
                <a:ea typeface="Times New Roman"/>
                <a:cs typeface="Times New Roman"/>
                <a:sym typeface="Times New Roman"/>
                <a:hlinkClick r:id="rId4">
                  <a:extLst>
                    <a:ext uri="{A12FA001-AC4F-418D-AE19-62706E023703}">
                      <ahyp:hlinkClr val="tx"/>
                    </a:ext>
                  </a:extLst>
                </a:hlinkClick>
              </a:rPr>
              <a:t>Hristo Valchanov</a:t>
            </a:r>
            <a:r>
              <a:rPr lang="en" sz="1600">
                <a:solidFill>
                  <a:schemeClr val="dk1"/>
                </a:solidFill>
                <a:highlight>
                  <a:srgbClr val="FFFFFF"/>
                </a:highlight>
                <a:latin typeface="Times New Roman"/>
                <a:ea typeface="Times New Roman"/>
                <a:cs typeface="Times New Roman"/>
                <a:sym typeface="Times New Roman"/>
              </a:rPr>
              <a:t>; </a:t>
            </a:r>
            <a:r>
              <a:rPr lang="en" sz="1600">
                <a:solidFill>
                  <a:schemeClr val="dk1"/>
                </a:solidFill>
                <a:highlight>
                  <a:srgbClr val="FFFFFF"/>
                </a:highlight>
                <a:uFill>
                  <a:noFill/>
                </a:uFill>
                <a:latin typeface="Times New Roman"/>
                <a:ea typeface="Times New Roman"/>
                <a:cs typeface="Times New Roman"/>
                <a:sym typeface="Times New Roman"/>
                <a:hlinkClick r:id="rId5">
                  <a:extLst>
                    <a:ext uri="{A12FA001-AC4F-418D-AE19-62706E023703}">
                      <ahyp:hlinkClr val="tx"/>
                    </a:ext>
                  </a:extLst>
                </a:hlinkClick>
              </a:rPr>
              <a:t>Anton Huliyan</a:t>
            </a:r>
            <a:r>
              <a:rPr lang="en" sz="1600">
                <a:solidFill>
                  <a:schemeClr val="dk1"/>
                </a:solidFill>
                <a:latin typeface="Times New Roman"/>
                <a:ea typeface="Times New Roman"/>
                <a:cs typeface="Times New Roman"/>
                <a:sym typeface="Times New Roman"/>
              </a:rPr>
              <a:t> “</a:t>
            </a:r>
            <a:r>
              <a:rPr lang="en" sz="1600">
                <a:solidFill>
                  <a:schemeClr val="dk1"/>
                </a:solidFill>
                <a:highlight>
                  <a:srgbClr val="FFFFFF"/>
                </a:highlight>
                <a:latin typeface="Times New Roman"/>
                <a:ea typeface="Times New Roman"/>
                <a:cs typeface="Times New Roman"/>
                <a:sym typeface="Times New Roman"/>
              </a:rPr>
              <a:t>Smart Contracts based on Private and Public Blockchains for the Purpose of Insurance Services”</a:t>
            </a:r>
            <a:r>
              <a:rPr b="1" lang="en" sz="1600">
                <a:solidFill>
                  <a:schemeClr val="dk1"/>
                </a:solidFill>
                <a:highlight>
                  <a:srgbClr val="FFFFFF"/>
                </a:highlight>
                <a:latin typeface="Times New Roman"/>
                <a:ea typeface="Times New Roman"/>
                <a:cs typeface="Times New Roman"/>
                <a:sym typeface="Times New Roman"/>
              </a:rPr>
              <a:t> </a:t>
            </a:r>
            <a:r>
              <a:rPr lang="en" sz="1600">
                <a:solidFill>
                  <a:schemeClr val="dk1"/>
                </a:solidFill>
                <a:highlight>
                  <a:srgbClr val="FFFFFF"/>
                </a:highlight>
                <a:uFill>
                  <a:noFill/>
                </a:uFill>
                <a:latin typeface="Times New Roman"/>
                <a:ea typeface="Times New Roman"/>
                <a:cs typeface="Times New Roman"/>
                <a:sym typeface="Times New Roman"/>
                <a:hlinkClick r:id="rId6">
                  <a:extLst>
                    <a:ext uri="{A12FA001-AC4F-418D-AE19-62706E023703}">
                      <ahyp:hlinkClr val="tx"/>
                    </a:ext>
                  </a:extLst>
                </a:hlinkClick>
              </a:rPr>
              <a:t>International Conference Automatics and Informatics (ICAI)</a:t>
            </a:r>
            <a:r>
              <a:rPr lang="en" sz="1600">
                <a:solidFill>
                  <a:schemeClr val="dk1"/>
                </a:solidFill>
                <a:highlight>
                  <a:srgbClr val="FFFFFF"/>
                </a:highlight>
                <a:latin typeface="Times New Roman"/>
                <a:ea typeface="Times New Roman"/>
                <a:cs typeface="Times New Roman"/>
                <a:sym typeface="Times New Roman"/>
              </a:rPr>
              <a:t> </a:t>
            </a:r>
            <a:r>
              <a:rPr b="1" lang="en" sz="1600">
                <a:solidFill>
                  <a:schemeClr val="dk1"/>
                </a:solidFill>
                <a:highlight>
                  <a:srgbClr val="FFFFFF"/>
                </a:highlight>
                <a:latin typeface="Times New Roman"/>
                <a:ea typeface="Times New Roman"/>
                <a:cs typeface="Times New Roman"/>
                <a:sym typeface="Times New Roman"/>
              </a:rPr>
              <a:t> </a:t>
            </a:r>
            <a:r>
              <a:rPr lang="en" sz="1600">
                <a:solidFill>
                  <a:schemeClr val="dk1"/>
                </a:solidFill>
                <a:highlight>
                  <a:srgbClr val="FFFFFF"/>
                </a:highlight>
                <a:latin typeface="Times New Roman"/>
                <a:ea typeface="Times New Roman"/>
                <a:cs typeface="Times New Roman"/>
                <a:sym typeface="Times New Roman"/>
              </a:rPr>
              <a:t>07 January 2021</a:t>
            </a:r>
            <a:endParaRPr sz="16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457200" rtl="0" algn="l">
              <a:spcBef>
                <a:spcPts val="0"/>
              </a:spcBef>
              <a:spcAft>
                <a:spcPts val="0"/>
              </a:spcAft>
              <a:buNone/>
            </a:pPr>
            <a:r>
              <a:t/>
            </a:r>
            <a:endParaRPr sz="2400">
              <a:latin typeface="Times New Roman"/>
              <a:ea typeface="Times New Roman"/>
              <a:cs typeface="Times New Roman"/>
              <a:sym typeface="Times New Roman"/>
            </a:endParaRPr>
          </a:p>
        </p:txBody>
      </p:sp>
      <p:pic>
        <p:nvPicPr>
          <p:cNvPr id="808" name="Google Shape;808;p84"/>
          <p:cNvPicPr preferRelativeResize="0"/>
          <p:nvPr/>
        </p:nvPicPr>
        <p:blipFill>
          <a:blip r:embed="rId7">
            <a:alphaModFix/>
          </a:blip>
          <a:stretch>
            <a:fillRect/>
          </a:stretch>
        </p:blipFill>
        <p:spPr>
          <a:xfrm>
            <a:off x="0" y="0"/>
            <a:ext cx="9143999" cy="623700"/>
          </a:xfrm>
          <a:prstGeom prst="rect">
            <a:avLst/>
          </a:prstGeom>
          <a:noFill/>
          <a:ln>
            <a:noFill/>
          </a:ln>
        </p:spPr>
      </p:pic>
      <p:sp>
        <p:nvSpPr>
          <p:cNvPr id="809" name="Google Shape;809;p84"/>
          <p:cNvSpPr txBox="1"/>
          <p:nvPr/>
        </p:nvSpPr>
        <p:spPr>
          <a:xfrm>
            <a:off x="0" y="0"/>
            <a:ext cx="5123400" cy="646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3000">
                <a:solidFill>
                  <a:schemeClr val="lt1"/>
                </a:solidFill>
                <a:latin typeface="Roboto Condensed"/>
                <a:ea typeface="Roboto Condensed"/>
                <a:cs typeface="Roboto Condensed"/>
                <a:sym typeface="Roboto Condensed"/>
              </a:rPr>
              <a:t>REFERENCES</a:t>
            </a:r>
            <a:endParaRPr b="1" sz="3000">
              <a:solidFill>
                <a:schemeClr val="lt1"/>
              </a:solidFill>
              <a:latin typeface="Roboto Condensed"/>
              <a:ea typeface="Roboto Condensed"/>
              <a:cs typeface="Roboto Condensed"/>
              <a:sym typeface="Roboto Condensed"/>
            </a:endParaRPr>
          </a:p>
        </p:txBody>
      </p:sp>
      <p:sp>
        <p:nvSpPr>
          <p:cNvPr id="810" name="Google Shape;810;p84"/>
          <p:cNvSpPr txBox="1"/>
          <p:nvPr>
            <p:ph idx="12" type="sldNum"/>
          </p:nvPr>
        </p:nvSpPr>
        <p:spPr>
          <a:xfrm>
            <a:off x="8595308"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2"/>
                </a:solidFill>
              </a:rPr>
              <a:t>‹#›</a:t>
            </a:fld>
            <a:endParaRPr>
              <a:solidFill>
                <a:schemeClr val="accent2"/>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85"/>
          <p:cNvSpPr txBox="1"/>
          <p:nvPr/>
        </p:nvSpPr>
        <p:spPr>
          <a:xfrm>
            <a:off x="943850" y="763575"/>
            <a:ext cx="653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sp>
        <p:nvSpPr>
          <p:cNvPr id="816" name="Google Shape;816;p85"/>
          <p:cNvSpPr txBox="1"/>
          <p:nvPr/>
        </p:nvSpPr>
        <p:spPr>
          <a:xfrm>
            <a:off x="445500" y="405000"/>
            <a:ext cx="819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sp>
        <p:nvSpPr>
          <p:cNvPr id="817" name="Google Shape;817;p85"/>
          <p:cNvSpPr txBox="1"/>
          <p:nvPr/>
        </p:nvSpPr>
        <p:spPr>
          <a:xfrm>
            <a:off x="329625" y="646500"/>
            <a:ext cx="8100000" cy="521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[5]</a:t>
            </a:r>
            <a:r>
              <a:rPr lang="en" sz="1600">
                <a:solidFill>
                  <a:schemeClr val="dk1"/>
                </a:solidFill>
                <a:latin typeface="Times New Roman"/>
                <a:ea typeface="Times New Roman"/>
                <a:cs typeface="Times New Roman"/>
                <a:sym typeface="Times New Roman"/>
              </a:rPr>
              <a:t> </a:t>
            </a:r>
            <a:r>
              <a:rPr lang="en" sz="1600">
                <a:solidFill>
                  <a:schemeClr val="dk1"/>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Chun Yan</a:t>
            </a:r>
            <a:r>
              <a:rPr lang="en" sz="1600">
                <a:solidFill>
                  <a:schemeClr val="dk1"/>
                </a:solidFill>
                <a:highlight>
                  <a:srgbClr val="FFFFFF"/>
                </a:highlight>
                <a:latin typeface="Times New Roman"/>
                <a:ea typeface="Times New Roman"/>
                <a:cs typeface="Times New Roman"/>
                <a:sym typeface="Times New Roman"/>
              </a:rPr>
              <a:t>; </a:t>
            </a:r>
            <a:r>
              <a:rPr lang="en" sz="1600">
                <a:solidFill>
                  <a:schemeClr val="dk1"/>
                </a:solidFill>
                <a:highlight>
                  <a:srgbClr val="FFFFFF"/>
                </a:highlight>
                <a:uFill>
                  <a:noFill/>
                </a:uFill>
                <a:latin typeface="Times New Roman"/>
                <a:ea typeface="Times New Roman"/>
                <a:cs typeface="Times New Roman"/>
                <a:sym typeface="Times New Roman"/>
                <a:hlinkClick r:id="rId4">
                  <a:extLst>
                    <a:ext uri="{A12FA001-AC4F-418D-AE19-62706E023703}">
                      <ahyp:hlinkClr val="tx"/>
                    </a:ext>
                  </a:extLst>
                </a:hlinkClick>
              </a:rPr>
              <a:t>Xindong Wang</a:t>
            </a:r>
            <a:r>
              <a:rPr lang="en" sz="1600">
                <a:solidFill>
                  <a:schemeClr val="dk1"/>
                </a:solidFill>
                <a:highlight>
                  <a:srgbClr val="FFFFFF"/>
                </a:highlight>
                <a:latin typeface="Times New Roman"/>
                <a:ea typeface="Times New Roman"/>
                <a:cs typeface="Times New Roman"/>
                <a:sym typeface="Times New Roman"/>
              </a:rPr>
              <a:t>; </a:t>
            </a:r>
            <a:r>
              <a:rPr lang="en" sz="1600">
                <a:solidFill>
                  <a:schemeClr val="dk1"/>
                </a:solidFill>
                <a:highlight>
                  <a:srgbClr val="FFFFFF"/>
                </a:highlight>
                <a:uFill>
                  <a:noFill/>
                </a:uFill>
                <a:latin typeface="Times New Roman"/>
                <a:ea typeface="Times New Roman"/>
                <a:cs typeface="Times New Roman"/>
                <a:sym typeface="Times New Roman"/>
                <a:hlinkClick r:id="rId5">
                  <a:extLst>
                    <a:ext uri="{A12FA001-AC4F-418D-AE19-62706E023703}">
                      <ahyp:hlinkClr val="tx"/>
                    </a:ext>
                  </a:extLst>
                </a:hlinkClick>
              </a:rPr>
              <a:t>Xinhong Liu</a:t>
            </a:r>
            <a:r>
              <a:rPr lang="en" sz="1600">
                <a:solidFill>
                  <a:schemeClr val="dk1"/>
                </a:solidFill>
                <a:highlight>
                  <a:srgbClr val="FFFFFF"/>
                </a:highlight>
                <a:latin typeface="Times New Roman"/>
                <a:ea typeface="Times New Roman"/>
                <a:cs typeface="Times New Roman"/>
                <a:sym typeface="Times New Roman"/>
              </a:rPr>
              <a:t>; </a:t>
            </a:r>
            <a:r>
              <a:rPr lang="en" sz="1600">
                <a:solidFill>
                  <a:schemeClr val="dk1"/>
                </a:solidFill>
                <a:highlight>
                  <a:srgbClr val="FFFFFF"/>
                </a:highlight>
                <a:uFill>
                  <a:noFill/>
                </a:uFill>
                <a:latin typeface="Times New Roman"/>
                <a:ea typeface="Times New Roman"/>
                <a:cs typeface="Times New Roman"/>
                <a:sym typeface="Times New Roman"/>
                <a:hlinkClick r:id="rId6">
                  <a:extLst>
                    <a:ext uri="{A12FA001-AC4F-418D-AE19-62706E023703}">
                      <ahyp:hlinkClr val="tx"/>
                    </a:ext>
                  </a:extLst>
                </a:hlinkClick>
              </a:rPr>
              <a:t>Wei Liu</a:t>
            </a:r>
            <a:r>
              <a:rPr lang="en" sz="1600">
                <a:solidFill>
                  <a:schemeClr val="dk1"/>
                </a:solidFill>
                <a:highlight>
                  <a:srgbClr val="FFFFFF"/>
                </a:highlight>
                <a:latin typeface="Times New Roman"/>
                <a:ea typeface="Times New Roman"/>
                <a:cs typeface="Times New Roman"/>
                <a:sym typeface="Times New Roman"/>
              </a:rPr>
              <a:t>; </a:t>
            </a:r>
            <a:r>
              <a:rPr lang="en" sz="1600">
                <a:solidFill>
                  <a:schemeClr val="dk1"/>
                </a:solidFill>
                <a:highlight>
                  <a:srgbClr val="FFFFFF"/>
                </a:highlight>
                <a:uFill>
                  <a:noFill/>
                </a:uFill>
                <a:latin typeface="Times New Roman"/>
                <a:ea typeface="Times New Roman"/>
                <a:cs typeface="Times New Roman"/>
                <a:sym typeface="Times New Roman"/>
                <a:hlinkClick r:id="rId7">
                  <a:extLst>
                    <a:ext uri="{A12FA001-AC4F-418D-AE19-62706E023703}">
                      <ahyp:hlinkClr val="tx"/>
                    </a:ext>
                  </a:extLst>
                </a:hlinkClick>
              </a:rPr>
              <a:t>Jiahui Liu</a:t>
            </a:r>
            <a:r>
              <a:rPr lang="en" sz="1600">
                <a:solidFill>
                  <a:schemeClr val="dk1"/>
                </a:solidFill>
                <a:highlight>
                  <a:srgbClr val="FFFFFF"/>
                </a:highlight>
                <a:latin typeface="Times New Roman"/>
                <a:ea typeface="Times New Roman"/>
                <a:cs typeface="Times New Roman"/>
                <a:sym typeface="Times New Roman"/>
              </a:rPr>
              <a:t> “Research on the UBI Car Insurance Rate Determination Model Based on the CNN-HVSVM Algorithm”  </a:t>
            </a:r>
            <a:r>
              <a:rPr lang="en" sz="1600">
                <a:solidFill>
                  <a:schemeClr val="dk1"/>
                </a:solidFill>
                <a:highlight>
                  <a:srgbClr val="FFFFFF"/>
                </a:highlight>
                <a:uFill>
                  <a:noFill/>
                </a:uFill>
                <a:latin typeface="Times New Roman"/>
                <a:ea typeface="Times New Roman"/>
                <a:cs typeface="Times New Roman"/>
                <a:sym typeface="Times New Roman"/>
                <a:hlinkClick r:id="rId8">
                  <a:extLst>
                    <a:ext uri="{A12FA001-AC4F-418D-AE19-62706E023703}">
                      <ahyp:hlinkClr val="tx"/>
                    </a:ext>
                  </a:extLst>
                </a:hlinkClick>
              </a:rPr>
              <a:t>IEEE Access</a:t>
            </a:r>
            <a:r>
              <a:rPr lang="en" sz="1600">
                <a:solidFill>
                  <a:schemeClr val="dk1"/>
                </a:solidFill>
                <a:highlight>
                  <a:srgbClr val="FFFFFF"/>
                </a:highlight>
                <a:latin typeface="Times New Roman"/>
                <a:ea typeface="Times New Roman"/>
                <a:cs typeface="Times New Roman"/>
                <a:sym typeface="Times New Roman"/>
              </a:rPr>
              <a:t> ( Volume: 8) 02 September 2020</a:t>
            </a:r>
            <a:endParaRPr sz="16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600">
                <a:solidFill>
                  <a:schemeClr val="dk1"/>
                </a:solidFill>
                <a:highlight>
                  <a:srgbClr val="FFFFFF"/>
                </a:highlight>
                <a:latin typeface="Times New Roman"/>
                <a:ea typeface="Times New Roman"/>
                <a:cs typeface="Times New Roman"/>
                <a:sym typeface="Times New Roman"/>
              </a:rPr>
              <a:t>[6]</a:t>
            </a:r>
            <a:r>
              <a:rPr lang="en" sz="1600">
                <a:solidFill>
                  <a:srgbClr val="333333"/>
                </a:solidFill>
                <a:highlight>
                  <a:srgbClr val="FFFFFF"/>
                </a:highlight>
                <a:uFill>
                  <a:noFill/>
                </a:uFill>
                <a:latin typeface="Times New Roman"/>
                <a:ea typeface="Times New Roman"/>
                <a:cs typeface="Times New Roman"/>
                <a:sym typeface="Times New Roman"/>
                <a:hlinkClick r:id="rId9">
                  <a:extLst>
                    <a:ext uri="{A12FA001-AC4F-418D-AE19-62706E023703}">
                      <ahyp:hlinkClr val="tx"/>
                    </a:ext>
                  </a:extLst>
                </a:hlinkClick>
              </a:rPr>
              <a:t>Tianshi Liu</a:t>
            </a:r>
            <a:r>
              <a:rPr lang="en" sz="1600">
                <a:solidFill>
                  <a:srgbClr val="333333"/>
                </a:solidFill>
                <a:highlight>
                  <a:srgbClr val="FFFFFF"/>
                </a:highlight>
                <a:latin typeface="Times New Roman"/>
                <a:ea typeface="Times New Roman"/>
                <a:cs typeface="Times New Roman"/>
                <a:sym typeface="Times New Roman"/>
              </a:rPr>
              <a:t>; </a:t>
            </a:r>
            <a:r>
              <a:rPr lang="en" sz="1600">
                <a:solidFill>
                  <a:srgbClr val="333333"/>
                </a:solidFill>
                <a:highlight>
                  <a:srgbClr val="FFFFFF"/>
                </a:highlight>
                <a:uFill>
                  <a:noFill/>
                </a:uFill>
                <a:latin typeface="Times New Roman"/>
                <a:ea typeface="Times New Roman"/>
                <a:cs typeface="Times New Roman"/>
                <a:sym typeface="Times New Roman"/>
                <a:hlinkClick r:id="rId10">
                  <a:extLst>
                    <a:ext uri="{A12FA001-AC4F-418D-AE19-62706E023703}">
                      <ahyp:hlinkClr val="tx"/>
                    </a:ext>
                  </a:extLst>
                </a:hlinkClick>
              </a:rPr>
              <a:t>Guang Yang</a:t>
            </a:r>
            <a:r>
              <a:rPr lang="en" sz="1600">
                <a:solidFill>
                  <a:srgbClr val="333333"/>
                </a:solidFill>
                <a:highlight>
                  <a:srgbClr val="FFFFFF"/>
                </a:highlight>
                <a:latin typeface="Times New Roman"/>
                <a:ea typeface="Times New Roman"/>
                <a:cs typeface="Times New Roman"/>
                <a:sym typeface="Times New Roman"/>
              </a:rPr>
              <a:t>; </a:t>
            </a:r>
            <a:r>
              <a:rPr lang="en" sz="1600">
                <a:solidFill>
                  <a:srgbClr val="333333"/>
                </a:solidFill>
                <a:highlight>
                  <a:srgbClr val="FFFFFF"/>
                </a:highlight>
                <a:uFill>
                  <a:noFill/>
                </a:uFill>
                <a:latin typeface="Times New Roman"/>
                <a:ea typeface="Times New Roman"/>
                <a:cs typeface="Times New Roman"/>
                <a:sym typeface="Times New Roman"/>
                <a:hlinkClick r:id="rId11">
                  <a:extLst>
                    <a:ext uri="{A12FA001-AC4F-418D-AE19-62706E023703}">
                      <ahyp:hlinkClr val="tx"/>
                    </a:ext>
                  </a:extLst>
                </a:hlinkClick>
              </a:rPr>
              <a:t>Dong Shi</a:t>
            </a:r>
            <a:r>
              <a:rPr lang="en" sz="1600">
                <a:solidFill>
                  <a:srgbClr val="333333"/>
                </a:solidFill>
                <a:highlight>
                  <a:srgbClr val="FFFFFF"/>
                </a:highlight>
                <a:latin typeface="Times New Roman"/>
                <a:ea typeface="Times New Roman"/>
                <a:cs typeface="Times New Roman"/>
                <a:sym typeface="Times New Roman"/>
              </a:rPr>
              <a:t> “Construction of Driving Behavior Scoring Model based on OBD Terminal Data Analysis” </a:t>
            </a:r>
            <a:r>
              <a:rPr lang="en" sz="1600">
                <a:solidFill>
                  <a:srgbClr val="333333"/>
                </a:solidFill>
                <a:highlight>
                  <a:srgbClr val="FFFFFF"/>
                </a:highlight>
                <a:uFill>
                  <a:noFill/>
                </a:uFill>
                <a:latin typeface="Times New Roman"/>
                <a:ea typeface="Times New Roman"/>
                <a:cs typeface="Times New Roman"/>
                <a:sym typeface="Times New Roman"/>
                <a:hlinkClick r:id="rId12">
                  <a:extLst>
                    <a:ext uri="{A12FA001-AC4F-418D-AE19-62706E023703}">
                      <ahyp:hlinkClr val="tx"/>
                    </a:ext>
                  </a:extLst>
                </a:hlinkClick>
              </a:rPr>
              <a:t>2020 5th International Conference on Information Science, Computer Technology and Transportation (ISCTT)</a:t>
            </a:r>
            <a:r>
              <a:rPr lang="en" sz="1600">
                <a:solidFill>
                  <a:srgbClr val="333333"/>
                </a:solidFill>
                <a:highlight>
                  <a:srgbClr val="FFFFFF"/>
                </a:highlight>
                <a:latin typeface="Times New Roman"/>
                <a:ea typeface="Times New Roman"/>
                <a:cs typeface="Times New Roman"/>
                <a:sym typeface="Times New Roman"/>
              </a:rPr>
              <a:t>  04 March 2021</a:t>
            </a:r>
            <a:endParaRPr sz="16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333333"/>
                </a:solidFill>
                <a:highlight>
                  <a:srgbClr val="FFFFFF"/>
                </a:highlight>
                <a:latin typeface="Times New Roman"/>
                <a:ea typeface="Times New Roman"/>
                <a:cs typeface="Times New Roman"/>
                <a:sym typeface="Times New Roman"/>
              </a:rPr>
              <a:t>[7]</a:t>
            </a:r>
            <a:r>
              <a:rPr lang="en" sz="1600">
                <a:solidFill>
                  <a:srgbClr val="333333"/>
                </a:solidFill>
                <a:latin typeface="Times New Roman"/>
                <a:ea typeface="Times New Roman"/>
                <a:cs typeface="Times New Roman"/>
                <a:sym typeface="Times New Roman"/>
              </a:rPr>
              <a:t>H. T. D. Samarasinghe; N. A. D. M Herath; H. S. S. Dabare  “Vehicle Insurance Policy Document Summarizer,AI Insurance Agent and On-The-Spot Claimer” </a:t>
            </a:r>
            <a:r>
              <a:rPr lang="en" sz="1600">
                <a:solidFill>
                  <a:srgbClr val="333333"/>
                </a:solidFill>
                <a:highlight>
                  <a:srgbClr val="FFFFFF"/>
                </a:highlight>
                <a:latin typeface="Times New Roman"/>
                <a:ea typeface="Times New Roman"/>
                <a:cs typeface="Times New Roman"/>
                <a:sym typeface="Times New Roman"/>
              </a:rPr>
              <a:t> </a:t>
            </a:r>
            <a:r>
              <a:rPr lang="en" sz="1600">
                <a:solidFill>
                  <a:srgbClr val="333333"/>
                </a:solidFill>
                <a:highlight>
                  <a:srgbClr val="FFFFFF"/>
                </a:highlight>
                <a:uFill>
                  <a:noFill/>
                </a:uFill>
                <a:latin typeface="Times New Roman"/>
                <a:ea typeface="Times New Roman"/>
                <a:cs typeface="Times New Roman"/>
                <a:sym typeface="Times New Roman"/>
                <a:hlinkClick r:id="rId13">
                  <a:extLst>
                    <a:ext uri="{A12FA001-AC4F-418D-AE19-62706E023703}">
                      <ahyp:hlinkClr val="tx"/>
                    </a:ext>
                  </a:extLst>
                </a:hlinkClick>
              </a:rPr>
              <a:t>2021 6th International Conference for Convergence in Technology (I2CT)</a:t>
            </a:r>
            <a:r>
              <a:rPr lang="en" sz="1600">
                <a:solidFill>
                  <a:srgbClr val="333333"/>
                </a:solidFill>
                <a:latin typeface="Times New Roman"/>
                <a:ea typeface="Times New Roman"/>
                <a:cs typeface="Times New Roman"/>
                <a:sym typeface="Times New Roman"/>
              </a:rPr>
              <a:t> </a:t>
            </a:r>
            <a:r>
              <a:rPr lang="en" sz="1600">
                <a:solidFill>
                  <a:srgbClr val="333333"/>
                </a:solidFill>
                <a:highlight>
                  <a:srgbClr val="FFFFFF"/>
                </a:highlight>
                <a:latin typeface="Times New Roman"/>
                <a:ea typeface="Times New Roman"/>
                <a:cs typeface="Times New Roman"/>
                <a:sym typeface="Times New Roman"/>
              </a:rPr>
              <a:t>10 May 2021</a:t>
            </a:r>
            <a:r>
              <a:rPr lang="en" sz="1600">
                <a:solidFill>
                  <a:srgbClr val="333333"/>
                </a:solidFill>
                <a:latin typeface="Times New Roman"/>
                <a:ea typeface="Times New Roman"/>
                <a:cs typeface="Times New Roman"/>
                <a:sym typeface="Times New Roman"/>
              </a:rPr>
              <a:t> </a:t>
            </a:r>
            <a:endParaRPr sz="160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333333"/>
                </a:solidFill>
                <a:latin typeface="Times New Roman"/>
                <a:ea typeface="Times New Roman"/>
                <a:cs typeface="Times New Roman"/>
                <a:sym typeface="Times New Roman"/>
              </a:rPr>
              <a:t>[8]</a:t>
            </a:r>
            <a:r>
              <a:rPr lang="en" sz="1600">
                <a:highlight>
                  <a:srgbClr val="FFFFFF"/>
                </a:highlight>
                <a:uFill>
                  <a:noFill/>
                </a:uFill>
                <a:latin typeface="Times New Roman"/>
                <a:ea typeface="Times New Roman"/>
                <a:cs typeface="Times New Roman"/>
                <a:sym typeface="Times New Roman"/>
                <a:hlinkClick r:id="rId14"/>
              </a:rPr>
              <a:t>Veneta Aleksieva</a:t>
            </a:r>
            <a:r>
              <a:rPr lang="en" sz="1600">
                <a:highlight>
                  <a:srgbClr val="FFFFFF"/>
                </a:highlight>
                <a:latin typeface="Times New Roman"/>
                <a:ea typeface="Times New Roman"/>
                <a:cs typeface="Times New Roman"/>
                <a:sym typeface="Times New Roman"/>
              </a:rPr>
              <a:t>; </a:t>
            </a:r>
            <a:r>
              <a:rPr lang="en" sz="1600">
                <a:highlight>
                  <a:srgbClr val="FFFFFF"/>
                </a:highlight>
                <a:uFill>
                  <a:noFill/>
                </a:uFill>
                <a:latin typeface="Times New Roman"/>
                <a:ea typeface="Times New Roman"/>
                <a:cs typeface="Times New Roman"/>
                <a:sym typeface="Times New Roman"/>
                <a:hlinkClick r:id="rId15"/>
              </a:rPr>
              <a:t>Hristo Valchanov</a:t>
            </a:r>
            <a:r>
              <a:rPr lang="en" sz="1600">
                <a:highlight>
                  <a:srgbClr val="FFFFFF"/>
                </a:highlight>
                <a:latin typeface="Times New Roman"/>
                <a:ea typeface="Times New Roman"/>
                <a:cs typeface="Times New Roman"/>
                <a:sym typeface="Times New Roman"/>
              </a:rPr>
              <a:t>; </a:t>
            </a:r>
            <a:r>
              <a:rPr lang="en" sz="1600">
                <a:highlight>
                  <a:srgbClr val="FFFFFF"/>
                </a:highlight>
                <a:uFill>
                  <a:noFill/>
                </a:uFill>
                <a:latin typeface="Times New Roman"/>
                <a:ea typeface="Times New Roman"/>
                <a:cs typeface="Times New Roman"/>
                <a:sym typeface="Times New Roman"/>
                <a:hlinkClick r:id="rId16"/>
              </a:rPr>
              <a:t>Anton Huliyan</a:t>
            </a:r>
            <a:r>
              <a:rPr lang="en" sz="1600">
                <a:latin typeface="Times New Roman"/>
                <a:ea typeface="Times New Roman"/>
                <a:cs typeface="Times New Roman"/>
                <a:sym typeface="Times New Roman"/>
              </a:rPr>
              <a:t> “</a:t>
            </a:r>
            <a:r>
              <a:rPr lang="en" sz="1600">
                <a:highlight>
                  <a:srgbClr val="FFFFFF"/>
                </a:highlight>
                <a:latin typeface="Times New Roman"/>
                <a:ea typeface="Times New Roman"/>
                <a:cs typeface="Times New Roman"/>
                <a:sym typeface="Times New Roman"/>
              </a:rPr>
              <a:t>Implementation of Smart-Contract, Based on Hyperledger Fabric Blockchain”  </a:t>
            </a:r>
            <a:r>
              <a:rPr lang="en" sz="1600">
                <a:highlight>
                  <a:srgbClr val="FFFFFF"/>
                </a:highlight>
                <a:uFill>
                  <a:noFill/>
                </a:uFill>
                <a:latin typeface="Times New Roman"/>
                <a:ea typeface="Times New Roman"/>
                <a:cs typeface="Times New Roman"/>
                <a:sym typeface="Times New Roman"/>
                <a:hlinkClick r:id="rId17"/>
              </a:rPr>
              <a:t>2020 21st International Symposium on Electrical Apparatus &amp; Technologies (SIELA)</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b="1" sz="1500"/>
          </a:p>
          <a:p>
            <a:pPr indent="0" lvl="0" marL="0" rtl="0" algn="l">
              <a:spcBef>
                <a:spcPts val="0"/>
              </a:spcBef>
              <a:spcAft>
                <a:spcPts val="0"/>
              </a:spcAft>
              <a:buNone/>
            </a:pPr>
            <a:r>
              <a:t/>
            </a:r>
            <a:endParaRPr sz="16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457200" rtl="0" algn="l">
              <a:spcBef>
                <a:spcPts val="0"/>
              </a:spcBef>
              <a:spcAft>
                <a:spcPts val="0"/>
              </a:spcAft>
              <a:buNone/>
            </a:pPr>
            <a:r>
              <a:t/>
            </a:r>
            <a:endParaRPr sz="2400">
              <a:latin typeface="Times New Roman"/>
              <a:ea typeface="Times New Roman"/>
              <a:cs typeface="Times New Roman"/>
              <a:sym typeface="Times New Roman"/>
            </a:endParaRPr>
          </a:p>
        </p:txBody>
      </p:sp>
      <p:pic>
        <p:nvPicPr>
          <p:cNvPr id="818" name="Google Shape;818;p85"/>
          <p:cNvPicPr preferRelativeResize="0"/>
          <p:nvPr/>
        </p:nvPicPr>
        <p:blipFill>
          <a:blip r:embed="rId18">
            <a:alphaModFix/>
          </a:blip>
          <a:stretch>
            <a:fillRect/>
          </a:stretch>
        </p:blipFill>
        <p:spPr>
          <a:xfrm>
            <a:off x="0" y="0"/>
            <a:ext cx="9143999" cy="623700"/>
          </a:xfrm>
          <a:prstGeom prst="rect">
            <a:avLst/>
          </a:prstGeom>
          <a:noFill/>
          <a:ln>
            <a:noFill/>
          </a:ln>
        </p:spPr>
      </p:pic>
      <p:sp>
        <p:nvSpPr>
          <p:cNvPr id="819" name="Google Shape;819;p85"/>
          <p:cNvSpPr txBox="1"/>
          <p:nvPr/>
        </p:nvSpPr>
        <p:spPr>
          <a:xfrm>
            <a:off x="0" y="0"/>
            <a:ext cx="5123400" cy="646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3000">
                <a:solidFill>
                  <a:schemeClr val="lt1"/>
                </a:solidFill>
                <a:latin typeface="Roboto Condensed"/>
                <a:ea typeface="Roboto Condensed"/>
                <a:cs typeface="Roboto Condensed"/>
                <a:sym typeface="Roboto Condensed"/>
              </a:rPr>
              <a:t>REFERENCES Contd - -</a:t>
            </a:r>
            <a:endParaRPr b="1" sz="3000">
              <a:solidFill>
                <a:schemeClr val="lt1"/>
              </a:solidFill>
              <a:latin typeface="Roboto Condensed"/>
              <a:ea typeface="Roboto Condensed"/>
              <a:cs typeface="Roboto Condensed"/>
              <a:sym typeface="Roboto Condensed"/>
            </a:endParaRPr>
          </a:p>
        </p:txBody>
      </p:sp>
      <p:sp>
        <p:nvSpPr>
          <p:cNvPr id="820" name="Google Shape;820;p85"/>
          <p:cNvSpPr txBox="1"/>
          <p:nvPr>
            <p:ph idx="12" type="sldNum"/>
          </p:nvPr>
        </p:nvSpPr>
        <p:spPr>
          <a:xfrm>
            <a:off x="8595308"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2"/>
                </a:solidFill>
              </a:rPr>
              <a:t>‹#›</a:t>
            </a:fld>
            <a:endParaRPr>
              <a:solidFill>
                <a:schemeClr val="accent2"/>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8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826" name="Google Shape;826;p8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2"/>
                </a:solidFill>
              </a:rPr>
              <a:t>‹#›</a:t>
            </a:fld>
            <a:endParaRPr>
              <a:solidFill>
                <a:schemeClr val="accent2"/>
              </a:solidFill>
            </a:endParaRPr>
          </a:p>
        </p:txBody>
      </p:sp>
      <p:sp>
        <p:nvSpPr>
          <p:cNvPr id="827" name="Google Shape;827;p86"/>
          <p:cNvSpPr txBox="1"/>
          <p:nvPr/>
        </p:nvSpPr>
        <p:spPr>
          <a:xfrm>
            <a:off x="746175" y="564700"/>
            <a:ext cx="75021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[9]</a:t>
            </a:r>
            <a:r>
              <a:rPr lang="en" sz="1600">
                <a:highlight>
                  <a:srgbClr val="FFFFFF"/>
                </a:highlight>
                <a:uFill>
                  <a:noFill/>
                </a:uFill>
                <a:latin typeface="Times New Roman"/>
                <a:ea typeface="Times New Roman"/>
                <a:cs typeface="Times New Roman"/>
                <a:sym typeface="Times New Roman"/>
                <a:hlinkClick r:id="rId3"/>
              </a:rPr>
              <a:t>Veneta Aleksieva</a:t>
            </a:r>
            <a:r>
              <a:rPr lang="en" sz="1600">
                <a:highlight>
                  <a:srgbClr val="FFFFFF"/>
                </a:highlight>
                <a:latin typeface="Times New Roman"/>
                <a:ea typeface="Times New Roman"/>
                <a:cs typeface="Times New Roman"/>
                <a:sym typeface="Times New Roman"/>
              </a:rPr>
              <a:t>; </a:t>
            </a:r>
            <a:r>
              <a:rPr lang="en" sz="1600">
                <a:highlight>
                  <a:srgbClr val="FFFFFF"/>
                </a:highlight>
                <a:uFill>
                  <a:noFill/>
                </a:uFill>
                <a:latin typeface="Times New Roman"/>
                <a:ea typeface="Times New Roman"/>
                <a:cs typeface="Times New Roman"/>
                <a:sym typeface="Times New Roman"/>
                <a:hlinkClick r:id="rId4"/>
              </a:rPr>
              <a:t>Hristo Valchanov</a:t>
            </a:r>
            <a:r>
              <a:rPr lang="en" sz="1600">
                <a:highlight>
                  <a:srgbClr val="FFFFFF"/>
                </a:highlight>
                <a:latin typeface="Times New Roman"/>
                <a:ea typeface="Times New Roman"/>
                <a:cs typeface="Times New Roman"/>
                <a:sym typeface="Times New Roman"/>
              </a:rPr>
              <a:t>; </a:t>
            </a:r>
            <a:r>
              <a:rPr lang="en" sz="1600">
                <a:highlight>
                  <a:srgbClr val="FFFFFF"/>
                </a:highlight>
                <a:uFill>
                  <a:noFill/>
                </a:uFill>
                <a:latin typeface="Times New Roman"/>
                <a:ea typeface="Times New Roman"/>
                <a:cs typeface="Times New Roman"/>
                <a:sym typeface="Times New Roman"/>
                <a:hlinkClick r:id="rId5"/>
              </a:rPr>
              <a:t>Anton Huliyan</a:t>
            </a:r>
            <a:r>
              <a:rPr lang="en" sz="1600">
                <a:latin typeface="Times New Roman"/>
                <a:ea typeface="Times New Roman"/>
                <a:cs typeface="Times New Roman"/>
                <a:sym typeface="Times New Roman"/>
              </a:rPr>
              <a:t> “</a:t>
            </a:r>
            <a:r>
              <a:rPr lang="en" sz="1600">
                <a:highlight>
                  <a:srgbClr val="FFFFFF"/>
                </a:highlight>
                <a:latin typeface="Times New Roman"/>
                <a:ea typeface="Times New Roman"/>
                <a:cs typeface="Times New Roman"/>
                <a:sym typeface="Times New Roman"/>
              </a:rPr>
              <a:t>Implementation of Smart Contracts based on Hyperledger Fabric Blockchain for the Purpose of Insurance Services”</a:t>
            </a:r>
            <a:r>
              <a:rPr lang="en" sz="1600">
                <a:highlight>
                  <a:srgbClr val="FFFFFF"/>
                </a:highlight>
                <a:uFill>
                  <a:noFill/>
                </a:uFill>
                <a:latin typeface="Times New Roman"/>
                <a:ea typeface="Times New Roman"/>
                <a:cs typeface="Times New Roman"/>
                <a:sym typeface="Times New Roman"/>
                <a:hlinkClick r:id="rId6"/>
              </a:rPr>
              <a:t>2020 International Conference on Biomedical Innovations and Applications (BIA)</a:t>
            </a:r>
            <a:endParaRPr sz="16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6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600">
                <a:highlight>
                  <a:srgbClr val="FFFFFF"/>
                </a:highlight>
                <a:latin typeface="Times New Roman"/>
                <a:ea typeface="Times New Roman"/>
                <a:cs typeface="Times New Roman"/>
                <a:sym typeface="Times New Roman"/>
              </a:rPr>
              <a:t>[10]</a:t>
            </a:r>
            <a:r>
              <a:rPr lang="en" sz="1600">
                <a:highlight>
                  <a:srgbClr val="FFFFFF"/>
                </a:highlight>
                <a:uFill>
                  <a:noFill/>
                </a:uFill>
                <a:latin typeface="Times New Roman"/>
                <a:ea typeface="Times New Roman"/>
                <a:cs typeface="Times New Roman"/>
                <a:sym typeface="Times New Roman"/>
                <a:hlinkClick r:id="rId7"/>
              </a:rPr>
              <a:t>Guo Baicang</a:t>
            </a:r>
            <a:r>
              <a:rPr lang="en" sz="1600">
                <a:highlight>
                  <a:srgbClr val="FFFFFF"/>
                </a:highlight>
                <a:latin typeface="Times New Roman"/>
                <a:ea typeface="Times New Roman"/>
                <a:cs typeface="Times New Roman"/>
                <a:sym typeface="Times New Roman"/>
              </a:rPr>
              <a:t>; </a:t>
            </a:r>
            <a:r>
              <a:rPr lang="en" sz="1600">
                <a:highlight>
                  <a:srgbClr val="FFFFFF"/>
                </a:highlight>
                <a:uFill>
                  <a:noFill/>
                </a:uFill>
                <a:latin typeface="Times New Roman"/>
                <a:ea typeface="Times New Roman"/>
                <a:cs typeface="Times New Roman"/>
                <a:sym typeface="Times New Roman"/>
                <a:hlinkClick r:id="rId8"/>
              </a:rPr>
              <a:t>Jin Lisheng</a:t>
            </a:r>
            <a:r>
              <a:rPr lang="en" sz="1600">
                <a:highlight>
                  <a:srgbClr val="FFFFFF"/>
                </a:highlight>
                <a:latin typeface="Times New Roman"/>
                <a:ea typeface="Times New Roman"/>
                <a:cs typeface="Times New Roman"/>
                <a:sym typeface="Times New Roman"/>
              </a:rPr>
              <a:t>; </a:t>
            </a:r>
            <a:r>
              <a:rPr lang="en" sz="1600">
                <a:highlight>
                  <a:srgbClr val="FFFFFF"/>
                </a:highlight>
                <a:uFill>
                  <a:noFill/>
                </a:uFill>
                <a:latin typeface="Times New Roman"/>
                <a:ea typeface="Times New Roman"/>
                <a:cs typeface="Times New Roman"/>
                <a:sym typeface="Times New Roman"/>
                <a:hlinkClick r:id="rId9"/>
              </a:rPr>
              <a:t>Shi Jian</a:t>
            </a:r>
            <a:r>
              <a:rPr lang="en" sz="1600">
                <a:highlight>
                  <a:srgbClr val="FFFFFF"/>
                </a:highlight>
                <a:latin typeface="Times New Roman"/>
                <a:ea typeface="Times New Roman"/>
                <a:cs typeface="Times New Roman"/>
                <a:sym typeface="Times New Roman"/>
              </a:rPr>
              <a:t>; </a:t>
            </a:r>
            <a:r>
              <a:rPr lang="en" sz="1600">
                <a:highlight>
                  <a:srgbClr val="FFFFFF"/>
                </a:highlight>
                <a:uFill>
                  <a:noFill/>
                </a:uFill>
                <a:latin typeface="Times New Roman"/>
                <a:ea typeface="Times New Roman"/>
                <a:cs typeface="Times New Roman"/>
                <a:sym typeface="Times New Roman"/>
                <a:hlinkClick r:id="rId10"/>
              </a:rPr>
              <a:t>Zhang Shunran</a:t>
            </a:r>
            <a:r>
              <a:rPr lang="en" sz="1600">
                <a:highlight>
                  <a:srgbClr val="FFFFFF"/>
                </a:highlight>
                <a:latin typeface="Times New Roman"/>
                <a:ea typeface="Times New Roman"/>
                <a:cs typeface="Times New Roman"/>
                <a:sym typeface="Times New Roman"/>
              </a:rPr>
              <a:t> “A risky prediction model of driving behaviors: especially for cognitive distracted driving behaviors” </a:t>
            </a:r>
            <a:r>
              <a:rPr lang="en" sz="1600">
                <a:highlight>
                  <a:srgbClr val="FFFFFF"/>
                </a:highlight>
                <a:uFill>
                  <a:noFill/>
                </a:uFill>
                <a:latin typeface="Times New Roman"/>
                <a:ea typeface="Times New Roman"/>
                <a:cs typeface="Times New Roman"/>
                <a:sym typeface="Times New Roman"/>
                <a:hlinkClick r:id="rId11"/>
              </a:rPr>
              <a:t>2020 4th CAA International Conference on Vehicular Control and Intelligence (CVCI)</a:t>
            </a:r>
            <a:endParaRPr sz="16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6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600">
                <a:highlight>
                  <a:srgbClr val="FFFFFF"/>
                </a:highlight>
                <a:latin typeface="Times New Roman"/>
                <a:ea typeface="Times New Roman"/>
                <a:cs typeface="Times New Roman"/>
                <a:sym typeface="Times New Roman"/>
              </a:rPr>
              <a:t>[11]</a:t>
            </a:r>
            <a:r>
              <a:rPr lang="en" sz="1600">
                <a:highlight>
                  <a:srgbClr val="FFFFFF"/>
                </a:highlight>
                <a:uFill>
                  <a:noFill/>
                </a:uFill>
                <a:latin typeface="Times New Roman"/>
                <a:ea typeface="Times New Roman"/>
                <a:cs typeface="Times New Roman"/>
                <a:sym typeface="Times New Roman"/>
                <a:hlinkClick r:id="rId12"/>
              </a:rPr>
              <a:t>Jingren Chen</a:t>
            </a:r>
            <a:r>
              <a:rPr lang="en" sz="1600">
                <a:highlight>
                  <a:srgbClr val="FFFFFF"/>
                </a:highlight>
                <a:latin typeface="Times New Roman"/>
                <a:ea typeface="Times New Roman"/>
                <a:cs typeface="Times New Roman"/>
                <a:sym typeface="Times New Roman"/>
              </a:rPr>
              <a:t>; </a:t>
            </a:r>
            <a:r>
              <a:rPr lang="en" sz="1600">
                <a:highlight>
                  <a:srgbClr val="FFFFFF"/>
                </a:highlight>
                <a:uFill>
                  <a:noFill/>
                </a:uFill>
                <a:latin typeface="Times New Roman"/>
                <a:ea typeface="Times New Roman"/>
                <a:cs typeface="Times New Roman"/>
                <a:sym typeface="Times New Roman"/>
                <a:hlinkClick r:id="rId13"/>
              </a:rPr>
              <a:t>Yefu Wu</a:t>
            </a:r>
            <a:r>
              <a:rPr lang="en" sz="1600">
                <a:highlight>
                  <a:srgbClr val="FFFFFF"/>
                </a:highlight>
                <a:latin typeface="Times New Roman"/>
                <a:ea typeface="Times New Roman"/>
                <a:cs typeface="Times New Roman"/>
                <a:sym typeface="Times New Roman"/>
              </a:rPr>
              <a:t>; </a:t>
            </a:r>
            <a:r>
              <a:rPr lang="en" sz="1600">
                <a:highlight>
                  <a:srgbClr val="FFFFFF"/>
                </a:highlight>
                <a:uFill>
                  <a:noFill/>
                </a:uFill>
                <a:latin typeface="Times New Roman"/>
                <a:ea typeface="Times New Roman"/>
                <a:cs typeface="Times New Roman"/>
                <a:sym typeface="Times New Roman"/>
                <a:hlinkClick r:id="rId14"/>
              </a:rPr>
              <a:t>Haojun Huang</a:t>
            </a:r>
            <a:r>
              <a:rPr lang="en" sz="1600">
                <a:highlight>
                  <a:srgbClr val="FFFFFF"/>
                </a:highlight>
                <a:latin typeface="Times New Roman"/>
                <a:ea typeface="Times New Roman"/>
                <a:cs typeface="Times New Roman"/>
                <a:sym typeface="Times New Roman"/>
              </a:rPr>
              <a:t>; </a:t>
            </a:r>
            <a:r>
              <a:rPr lang="en" sz="1600">
                <a:highlight>
                  <a:srgbClr val="FFFFFF"/>
                </a:highlight>
                <a:uFill>
                  <a:noFill/>
                </a:uFill>
                <a:latin typeface="Times New Roman"/>
                <a:ea typeface="Times New Roman"/>
                <a:cs typeface="Times New Roman"/>
                <a:sym typeface="Times New Roman"/>
                <a:hlinkClick r:id="rId15"/>
              </a:rPr>
              <a:t>Bing Wu</a:t>
            </a:r>
            <a:r>
              <a:rPr lang="en" sz="1600">
                <a:highlight>
                  <a:srgbClr val="FFFFFF"/>
                </a:highlight>
                <a:latin typeface="Times New Roman"/>
                <a:ea typeface="Times New Roman"/>
                <a:cs typeface="Times New Roman"/>
                <a:sym typeface="Times New Roman"/>
              </a:rPr>
              <a:t>; </a:t>
            </a:r>
            <a:r>
              <a:rPr lang="en" sz="1600">
                <a:highlight>
                  <a:srgbClr val="FFFFFF"/>
                </a:highlight>
                <a:uFill>
                  <a:noFill/>
                </a:uFill>
                <a:latin typeface="Times New Roman"/>
                <a:ea typeface="Times New Roman"/>
                <a:cs typeface="Times New Roman"/>
                <a:sym typeface="Times New Roman"/>
                <a:hlinkClick r:id="rId16"/>
              </a:rPr>
              <a:t>Guolin Hou</a:t>
            </a:r>
            <a:r>
              <a:rPr lang="en" sz="1600">
                <a:highlight>
                  <a:srgbClr val="FFFFFF"/>
                </a:highlight>
                <a:latin typeface="Times New Roman"/>
                <a:ea typeface="Times New Roman"/>
                <a:cs typeface="Times New Roman"/>
                <a:sym typeface="Times New Roman"/>
              </a:rPr>
              <a:t> “Driving-Data-Driven Platform of Driving Behavior Spectrum for Vehicle Networks”</a:t>
            </a:r>
            <a:r>
              <a:rPr lang="en" sz="1600">
                <a:highlight>
                  <a:srgbClr val="FFFFFF"/>
                </a:highlight>
                <a:uFill>
                  <a:noFill/>
                </a:uFill>
                <a:latin typeface="Times New Roman"/>
                <a:ea typeface="Times New Roman"/>
                <a:cs typeface="Times New Roman"/>
                <a:sym typeface="Times New Roman"/>
                <a:hlinkClick r:id="rId17"/>
              </a:rPr>
              <a:t>2018 IEEE 20t</a:t>
            </a:r>
            <a:r>
              <a:rPr lang="en" sz="1600">
                <a:highlight>
                  <a:srgbClr val="FFFFFF"/>
                </a:highlight>
                <a:uFill>
                  <a:noFill/>
                </a:uFill>
                <a:latin typeface="Times New Roman"/>
                <a:ea typeface="Times New Roman"/>
                <a:cs typeface="Times New Roman"/>
                <a:sym typeface="Times New Roman"/>
                <a:hlinkClick r:id="rId18"/>
              </a:rPr>
              <a:t>h </a:t>
            </a:r>
            <a:r>
              <a:rPr lang="en" sz="1600">
                <a:highlight>
                  <a:srgbClr val="FFFFFF"/>
                </a:highlight>
                <a:uFill>
                  <a:noFill/>
                </a:uFill>
                <a:latin typeface="Times New Roman"/>
                <a:ea typeface="Times New Roman"/>
                <a:cs typeface="Times New Roman"/>
                <a:sym typeface="Times New Roman"/>
                <a:hlinkClick r:id="rId19"/>
              </a:rPr>
              <a:t>International Conference on High Performance Computing and Communications; IEEE 16th International Conference on Smart City; IEEE 4th International Conference on Data Science and Systems (HPCC/SmartCity/DSS)</a:t>
            </a:r>
            <a:endParaRPr sz="16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600">
              <a:highlight>
                <a:srgbClr val="FFFFFF"/>
              </a:highlight>
              <a:latin typeface="Times New Roman"/>
              <a:ea typeface="Times New Roman"/>
              <a:cs typeface="Times New Roman"/>
              <a:sym typeface="Times New Roman"/>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8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833" name="Google Shape;833;p8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2"/>
                </a:solidFill>
              </a:rPr>
              <a:t>‹#›</a:t>
            </a:fld>
            <a:endParaRPr>
              <a:solidFill>
                <a:schemeClr val="accent2"/>
              </a:solidFill>
            </a:endParaRPr>
          </a:p>
        </p:txBody>
      </p:sp>
      <p:sp>
        <p:nvSpPr>
          <p:cNvPr id="834" name="Google Shape;834;p87"/>
          <p:cNvSpPr txBox="1"/>
          <p:nvPr/>
        </p:nvSpPr>
        <p:spPr>
          <a:xfrm>
            <a:off x="609225" y="777750"/>
            <a:ext cx="74412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Condensed"/>
                <a:ea typeface="Roboto Condensed"/>
                <a:cs typeface="Roboto Condensed"/>
                <a:sym typeface="Roboto Condensed"/>
              </a:rPr>
              <a:t>WEBSITES</a:t>
            </a:r>
            <a:endParaRPr b="1">
              <a:latin typeface="Roboto Condensed"/>
              <a:ea typeface="Roboto Condensed"/>
              <a:cs typeface="Roboto Condensed"/>
              <a:sym typeface="Roboto Condensed"/>
            </a:endParaRPr>
          </a:p>
          <a:p>
            <a:pPr indent="0" lvl="0" marL="0" rtl="0" algn="l">
              <a:spcBef>
                <a:spcPts val="0"/>
              </a:spcBef>
              <a:spcAft>
                <a:spcPts val="0"/>
              </a:spcAft>
              <a:buNone/>
            </a:pPr>
            <a:r>
              <a:t/>
            </a:r>
            <a:endParaRPr b="1">
              <a:latin typeface="Roboto Condensed"/>
              <a:ea typeface="Roboto Condensed"/>
              <a:cs typeface="Roboto Condensed"/>
              <a:sym typeface="Roboto Condensed"/>
            </a:endParaRPr>
          </a:p>
          <a:p>
            <a:pPr indent="0" lvl="0" marL="0" rtl="0" algn="l">
              <a:spcBef>
                <a:spcPts val="0"/>
              </a:spcBef>
              <a:spcAft>
                <a:spcPts val="0"/>
              </a:spcAft>
              <a:buNone/>
            </a:pPr>
            <a:r>
              <a:rPr lang="en" sz="1600">
                <a:latin typeface="Times New Roman"/>
                <a:ea typeface="Times New Roman"/>
                <a:cs typeface="Times New Roman"/>
                <a:sym typeface="Times New Roman"/>
              </a:rPr>
              <a:t>[1]</a:t>
            </a:r>
            <a:r>
              <a:rPr lang="en" sz="1600">
                <a:solidFill>
                  <a:srgbClr val="161616"/>
                </a:solidFill>
                <a:latin typeface="Times New Roman"/>
                <a:ea typeface="Times New Roman"/>
                <a:cs typeface="Times New Roman"/>
                <a:sym typeface="Times New Roman"/>
              </a:rPr>
              <a:t>https://101blockchains.com/introduction-to-blockchain-features/#</a:t>
            </a:r>
            <a:endParaRPr sz="1600">
              <a:solidFill>
                <a:srgbClr val="161616"/>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600">
                <a:latin typeface="Times New Roman"/>
                <a:ea typeface="Times New Roman"/>
                <a:cs typeface="Times New Roman"/>
                <a:sym typeface="Times New Roman"/>
              </a:rPr>
              <a:t>[2]</a:t>
            </a:r>
            <a:r>
              <a:rPr lang="en" sz="1600" u="sng">
                <a:solidFill>
                  <a:schemeClr val="hlink"/>
                </a:solidFill>
                <a:latin typeface="Times New Roman"/>
                <a:ea typeface="Times New Roman"/>
                <a:cs typeface="Times New Roman"/>
                <a:sym typeface="Times New Roman"/>
                <a:hlinkClick r:id="rId3"/>
              </a:rPr>
              <a:t>https://www.quartix.com/blog/vehicle-tracking-driver-scores/</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[3]</a:t>
            </a:r>
            <a:r>
              <a:rPr lang="en" sz="1600" u="sng">
                <a:solidFill>
                  <a:schemeClr val="hlink"/>
                </a:solidFill>
                <a:latin typeface="Times New Roman"/>
                <a:ea typeface="Times New Roman"/>
                <a:cs typeface="Times New Roman"/>
                <a:sym typeface="Times New Roman"/>
                <a:hlinkClick r:id="rId4"/>
              </a:rPr>
              <a:t>https://owners.hyundaiusa.com/us/en/resources/blue-link/what-is-a-hyundai-driving-score.html</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[4]https://github.com/AkashKabra11/Driver-Behavior-Scoring</a:t>
            </a:r>
            <a:endParaRPr sz="1600">
              <a:latin typeface="Times New Roman"/>
              <a:ea typeface="Times New Roman"/>
              <a:cs typeface="Times New Roman"/>
              <a:sym typeface="Times New Roman"/>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88"/>
          <p:cNvSpPr txBox="1"/>
          <p:nvPr>
            <p:ph type="ctrTitle"/>
          </p:nvPr>
        </p:nvSpPr>
        <p:spPr>
          <a:xfrm>
            <a:off x="685800" y="1090750"/>
            <a:ext cx="5367900" cy="2961900"/>
          </a:xfrm>
          <a:prstGeom prst="rect">
            <a:avLst/>
          </a:prstGeom>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 sz="4600"/>
              <a:t>THANK YOU</a:t>
            </a:r>
            <a:endParaRPr sz="7100"/>
          </a:p>
        </p:txBody>
      </p:sp>
      <p:sp>
        <p:nvSpPr>
          <p:cNvPr id="840" name="Google Shape;840;p88"/>
          <p:cNvSpPr txBox="1"/>
          <p:nvPr/>
        </p:nvSpPr>
        <p:spPr>
          <a:xfrm>
            <a:off x="2581875" y="2480625"/>
            <a:ext cx="583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sp>
        <p:nvSpPr>
          <p:cNvPr id="841" name="Google Shape;841;p8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9"/>
          <p:cNvSpPr txBox="1"/>
          <p:nvPr>
            <p:ph type="ctrTitle"/>
          </p:nvPr>
        </p:nvSpPr>
        <p:spPr>
          <a:xfrm>
            <a:off x="685800" y="1090750"/>
            <a:ext cx="5367900" cy="296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BACKGROUND </a:t>
            </a:r>
            <a:r>
              <a:rPr lang="en"/>
              <a:t>AND RELEVANCE </a:t>
            </a:r>
            <a:endParaRPr/>
          </a:p>
        </p:txBody>
      </p:sp>
      <p:sp>
        <p:nvSpPr>
          <p:cNvPr id="249" name="Google Shape;249;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0"/>
          <p:cNvSpPr txBox="1"/>
          <p:nvPr/>
        </p:nvSpPr>
        <p:spPr>
          <a:xfrm>
            <a:off x="405000" y="1240350"/>
            <a:ext cx="7978500" cy="2662800"/>
          </a:xfrm>
          <a:prstGeom prst="rect">
            <a:avLst/>
          </a:prstGeom>
          <a:noFill/>
          <a:ln>
            <a:noFill/>
          </a:ln>
        </p:spPr>
        <p:txBody>
          <a:bodyPr anchorCtr="0" anchor="t" bIns="91425" lIns="91425" spcFirstLastPara="1" rIns="91425" wrap="square" tIns="91425">
            <a:spAutoFit/>
          </a:bodyPr>
          <a:lstStyle/>
          <a:p>
            <a:pPr indent="-374650" lvl="0" marL="457200" rtl="0" algn="just">
              <a:spcBef>
                <a:spcPts val="0"/>
              </a:spcBef>
              <a:spcAft>
                <a:spcPts val="0"/>
              </a:spcAft>
              <a:buSzPts val="2300"/>
              <a:buFont typeface="Times New Roman"/>
              <a:buChar char="★"/>
            </a:pPr>
            <a:r>
              <a:rPr lang="en" sz="2300">
                <a:latin typeface="Times New Roman"/>
                <a:ea typeface="Times New Roman"/>
                <a:cs typeface="Times New Roman"/>
                <a:sym typeface="Times New Roman"/>
              </a:rPr>
              <a:t>Vehicle insurance based on driving scores using blockchain meets the need for personalized and fair policies that reflect individual driving behavior, using secure technology to collect data, assign scores, and tailor premiums, ultimately promoting safer driving and rewarding responsible drivers.</a:t>
            </a:r>
            <a:endParaRPr sz="2300">
              <a:latin typeface="Times New Roman"/>
              <a:ea typeface="Times New Roman"/>
              <a:cs typeface="Times New Roman"/>
              <a:sym typeface="Times New Roman"/>
            </a:endParaRPr>
          </a:p>
          <a:p>
            <a:pPr indent="0" lvl="0" marL="457200" rtl="0" algn="just">
              <a:spcBef>
                <a:spcPts val="0"/>
              </a:spcBef>
              <a:spcAft>
                <a:spcPts val="0"/>
              </a:spcAft>
              <a:buNone/>
            </a:pPr>
            <a:r>
              <a:t/>
            </a:r>
            <a:endParaRPr sz="2300">
              <a:latin typeface="Times New Roman"/>
              <a:ea typeface="Times New Roman"/>
              <a:cs typeface="Times New Roman"/>
              <a:sym typeface="Times New Roman"/>
            </a:endParaRPr>
          </a:p>
          <a:p>
            <a:pPr indent="0" lvl="0" marL="457200" rtl="0" algn="just">
              <a:spcBef>
                <a:spcPts val="0"/>
              </a:spcBef>
              <a:spcAft>
                <a:spcPts val="0"/>
              </a:spcAft>
              <a:buNone/>
            </a:pPr>
            <a:r>
              <a:t/>
            </a:r>
            <a:endParaRPr sz="2300">
              <a:latin typeface="Times New Roman"/>
              <a:ea typeface="Times New Roman"/>
              <a:cs typeface="Times New Roman"/>
              <a:sym typeface="Times New Roman"/>
            </a:endParaRPr>
          </a:p>
        </p:txBody>
      </p:sp>
      <p:pic>
        <p:nvPicPr>
          <p:cNvPr id="255" name="Google Shape;255;p20"/>
          <p:cNvPicPr preferRelativeResize="0"/>
          <p:nvPr/>
        </p:nvPicPr>
        <p:blipFill>
          <a:blip r:embed="rId3">
            <a:alphaModFix/>
          </a:blip>
          <a:stretch>
            <a:fillRect/>
          </a:stretch>
        </p:blipFill>
        <p:spPr>
          <a:xfrm>
            <a:off x="0" y="0"/>
            <a:ext cx="9143999" cy="623700"/>
          </a:xfrm>
          <a:prstGeom prst="rect">
            <a:avLst/>
          </a:prstGeom>
          <a:noFill/>
          <a:ln>
            <a:noFill/>
          </a:ln>
        </p:spPr>
      </p:pic>
      <p:sp>
        <p:nvSpPr>
          <p:cNvPr id="256" name="Google Shape;256;p20"/>
          <p:cNvSpPr txBox="1"/>
          <p:nvPr/>
        </p:nvSpPr>
        <p:spPr>
          <a:xfrm>
            <a:off x="405000" y="-11400"/>
            <a:ext cx="6854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Roboto Condensed"/>
                <a:ea typeface="Roboto Condensed"/>
                <a:cs typeface="Roboto Condensed"/>
                <a:sym typeface="Roboto Condensed"/>
              </a:rPr>
              <a:t>BACKGROUND </a:t>
            </a:r>
            <a:r>
              <a:rPr b="1" lang="en" sz="3000">
                <a:solidFill>
                  <a:schemeClr val="lt1"/>
                </a:solidFill>
                <a:latin typeface="Roboto Condensed"/>
                <a:ea typeface="Roboto Condensed"/>
                <a:cs typeface="Roboto Condensed"/>
                <a:sym typeface="Roboto Condensed"/>
              </a:rPr>
              <a:t>AND RELEVANCE</a:t>
            </a:r>
            <a:r>
              <a:rPr b="1" lang="en" sz="3000">
                <a:solidFill>
                  <a:schemeClr val="lt1"/>
                </a:solidFill>
                <a:latin typeface="Roboto Condensed"/>
                <a:ea typeface="Roboto Condensed"/>
                <a:cs typeface="Roboto Condensed"/>
                <a:sym typeface="Roboto Condensed"/>
              </a:rPr>
              <a:t> </a:t>
            </a:r>
            <a:endParaRPr b="1" sz="3000">
              <a:solidFill>
                <a:schemeClr val="lt1"/>
              </a:solidFill>
              <a:latin typeface="Roboto Condensed"/>
              <a:ea typeface="Roboto Condensed"/>
              <a:cs typeface="Roboto Condensed"/>
              <a:sym typeface="Roboto Condensed"/>
            </a:endParaRPr>
          </a:p>
        </p:txBody>
      </p:sp>
      <p:sp>
        <p:nvSpPr>
          <p:cNvPr id="257" name="Google Shape;257;p20"/>
          <p:cNvSpPr txBox="1"/>
          <p:nvPr>
            <p:ph idx="12" type="sldNum"/>
          </p:nvPr>
        </p:nvSpPr>
        <p:spPr>
          <a:xfrm>
            <a:off x="8454333"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