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  <p:sldMasterId id="2147484258" r:id="rId2"/>
  </p:sldMasterIdLst>
  <p:sldIdLst>
    <p:sldId id="256" r:id="rId3"/>
    <p:sldId id="258" r:id="rId4"/>
    <p:sldId id="257" r:id="rId5"/>
    <p:sldId id="259" r:id="rId6"/>
    <p:sldId id="260" r:id="rId7"/>
    <p:sldId id="266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4C9A5F2-6C65-42BB-9D1E-1630E9321167}">
          <p14:sldIdLst>
            <p14:sldId id="256"/>
            <p14:sldId id="258"/>
            <p14:sldId id="257"/>
            <p14:sldId id="259"/>
            <p14:sldId id="260"/>
            <p14:sldId id="266"/>
            <p14:sldId id="267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9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26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6120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184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64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555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85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524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5EDF79A-E05C-4FD4-81EA-072C4BED4D9B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14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77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88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467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9635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036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4001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8063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495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3722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6463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6611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8020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47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6332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083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4754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1838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20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02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90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85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09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50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88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DF79A-E05C-4FD4-81EA-072C4BED4D9B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51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  <p:sldLayoutId id="2147484090" r:id="rId14"/>
    <p:sldLayoutId id="2147484091" r:id="rId15"/>
    <p:sldLayoutId id="21474840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EDF79A-E05C-4FD4-81EA-072C4BED4D9B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53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9" r:id="rId1"/>
    <p:sldLayoutId id="2147484260" r:id="rId2"/>
    <p:sldLayoutId id="2147484261" r:id="rId3"/>
    <p:sldLayoutId id="2147484262" r:id="rId4"/>
    <p:sldLayoutId id="2147484263" r:id="rId5"/>
    <p:sldLayoutId id="2147484264" r:id="rId6"/>
    <p:sldLayoutId id="2147484265" r:id="rId7"/>
    <p:sldLayoutId id="2147484266" r:id="rId8"/>
    <p:sldLayoutId id="2147484267" r:id="rId9"/>
    <p:sldLayoutId id="2147484268" r:id="rId10"/>
    <p:sldLayoutId id="2147484269" r:id="rId11"/>
    <p:sldLayoutId id="2147484270" r:id="rId12"/>
    <p:sldLayoutId id="2147484271" r:id="rId13"/>
    <p:sldLayoutId id="2147484272" r:id="rId14"/>
    <p:sldLayoutId id="2147484273" r:id="rId15"/>
    <p:sldLayoutId id="2147484274" r:id="rId16"/>
    <p:sldLayoutId id="214748427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9189C5-33B9-4635-9886-8BAF1D44A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258" y="1281112"/>
            <a:ext cx="10310191" cy="226278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IN" sz="3200" b="1" dirty="0">
                <a:solidFill>
                  <a:schemeClr val="tx1"/>
                </a:solidFill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N" sz="3200" b="1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ecognition </a:t>
            </a:r>
            <a:r>
              <a:rPr lang="en-IN" sz="3200" b="1" dirty="0">
                <a:solidFill>
                  <a:schemeClr val="tx1"/>
                </a:solidFill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classification of yield affecting paddy crop stresses using field images</a:t>
            </a:r>
            <a:r>
              <a:rPr lang="en-IN" sz="32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32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 dirty="0">
              <a:latin typeface="Lucida Bright" panose="020406020505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EE02B4A7-A71E-46DA-8788-F81AE568D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746" y="4139000"/>
            <a:ext cx="10310191" cy="1126283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 smtClean="0">
                <a:solidFill>
                  <a:srgbClr val="002060"/>
                </a:solidFill>
                <a:latin typeface="Lucida Bright" panose="02040602050505020304" pitchFamily="18" charset="0"/>
              </a:rPr>
              <a:t>Guide</a:t>
            </a:r>
            <a:r>
              <a:rPr lang="en-US" sz="2200" b="1" dirty="0">
                <a:solidFill>
                  <a:srgbClr val="002060"/>
                </a:solidFill>
                <a:latin typeface="Lucida Bright" panose="02040602050505020304" pitchFamily="18" charset="0"/>
              </a:rPr>
              <a:t>:												  </a:t>
            </a:r>
            <a:r>
              <a:rPr lang="en-US" sz="2200" b="1" dirty="0" smtClean="0">
                <a:solidFill>
                  <a:srgbClr val="002060"/>
                </a:solidFill>
                <a:latin typeface="Lucida Bright" panose="02040602050505020304" pitchFamily="18" charset="0"/>
              </a:rPr>
              <a:t>       Submitted </a:t>
            </a:r>
            <a:r>
              <a:rPr lang="en-US" sz="2200" b="1" dirty="0">
                <a:solidFill>
                  <a:srgbClr val="002060"/>
                </a:solidFill>
                <a:latin typeface="Lucida Bright" panose="02040602050505020304" pitchFamily="18" charset="0"/>
              </a:rPr>
              <a:t>By:</a:t>
            </a:r>
          </a:p>
          <a:p>
            <a:r>
              <a:rPr lang="en-US" sz="2200" b="1" dirty="0">
                <a:solidFill>
                  <a:srgbClr val="002060"/>
                </a:solidFill>
                <a:latin typeface="Lucida Bright" panose="02040602050505020304" pitchFamily="18" charset="0"/>
              </a:rPr>
              <a:t> </a:t>
            </a:r>
            <a:r>
              <a:rPr lang="en-US" sz="1700" b="1" dirty="0">
                <a:solidFill>
                  <a:srgbClr val="002060"/>
                </a:solidFill>
                <a:latin typeface="Lucida Bright" panose="02040602050505020304" pitchFamily="18" charset="0"/>
              </a:rPr>
              <a:t>FOUSIA M SHAMSHUDEEN</a:t>
            </a:r>
            <a:r>
              <a:rPr lang="en-US" sz="2200" b="1" dirty="0">
                <a:solidFill>
                  <a:srgbClr val="002060"/>
                </a:solidFill>
                <a:latin typeface="Lucida Bright" panose="02040602050505020304" pitchFamily="18" charset="0"/>
              </a:rPr>
              <a:t>						    </a:t>
            </a:r>
            <a:r>
              <a:rPr lang="en-US" sz="2200" b="1" dirty="0" smtClean="0">
                <a:solidFill>
                  <a:srgbClr val="002060"/>
                </a:solidFill>
                <a:latin typeface="Lucida Bright" panose="02040602050505020304" pitchFamily="18" charset="0"/>
              </a:rPr>
              <a:t>      </a:t>
            </a:r>
            <a:r>
              <a:rPr lang="en-US" sz="2200" b="1" dirty="0" smtClean="0">
                <a:solidFill>
                  <a:srgbClr val="002060"/>
                </a:solidFill>
                <a:latin typeface="Lucida Bright" panose="02040602050505020304" pitchFamily="18" charset="0"/>
              </a:rPr>
              <a:t>        </a:t>
            </a:r>
            <a:r>
              <a:rPr lang="en-US" sz="1700" b="1" dirty="0" smtClean="0">
                <a:solidFill>
                  <a:srgbClr val="002060"/>
                </a:solidFill>
                <a:latin typeface="Lucida Bright" panose="02040602050505020304" pitchFamily="18" charset="0"/>
              </a:rPr>
              <a:t>ASHLY </a:t>
            </a:r>
            <a:r>
              <a:rPr lang="en-US" sz="1700" b="1" dirty="0">
                <a:solidFill>
                  <a:srgbClr val="002060"/>
                </a:solidFill>
                <a:latin typeface="Lucida Bright" panose="02040602050505020304" pitchFamily="18" charset="0"/>
              </a:rPr>
              <a:t>ELIZABETH JOSHY(07)</a:t>
            </a:r>
          </a:p>
          <a:p>
            <a:r>
              <a:rPr lang="en-US" sz="1700" b="1" dirty="0">
                <a:solidFill>
                  <a:srgbClr val="002060"/>
                </a:solidFill>
                <a:latin typeface="Lucida Bright" panose="02040602050505020304" pitchFamily="18" charset="0"/>
              </a:rPr>
              <a:t>													    </a:t>
            </a:r>
            <a:r>
              <a:rPr lang="en-US" sz="1700" b="1" dirty="0" smtClean="0">
                <a:solidFill>
                  <a:srgbClr val="002060"/>
                </a:solidFill>
                <a:latin typeface="Lucida Bright" panose="02040602050505020304" pitchFamily="18" charset="0"/>
              </a:rPr>
              <a:t>  </a:t>
            </a:r>
            <a:r>
              <a:rPr lang="en-US" sz="1700" b="1" dirty="0" smtClean="0">
                <a:solidFill>
                  <a:srgbClr val="002060"/>
                </a:solidFill>
                <a:latin typeface="Lucida Bright" panose="02040602050505020304" pitchFamily="18" charset="0"/>
              </a:rPr>
              <a:t>         SREELAKSHMI.S(29</a:t>
            </a:r>
            <a:r>
              <a:rPr lang="en-US" sz="1700" b="1" dirty="0">
                <a:solidFill>
                  <a:srgbClr val="002060"/>
                </a:solidFill>
                <a:latin typeface="Lucida Bright" panose="02040602050505020304" pitchFamily="18" charset="0"/>
              </a:rPr>
              <a:t>)</a:t>
            </a:r>
          </a:p>
          <a:p>
            <a:endParaRPr lang="en-IN" sz="2000" b="1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9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B2899-4218-49DE-BE3C-A9C420BE3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199" y="937016"/>
            <a:ext cx="5045859" cy="56858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Lucida Bright" panose="02040602050505020304" pitchFamily="18" charset="0"/>
              </a:rPr>
              <a:t>CONTENTS</a:t>
            </a:r>
            <a:endParaRPr lang="en-IN" sz="4000" b="1" dirty="0">
              <a:latin typeface="Lucida Bright" panose="02040602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BEB95B-AE79-4C26-82BB-9B8BB320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975" y="1895431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Lucida Bright" panose="02040602050505020304" pitchFamily="18" charset="0"/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Lucida Bright" panose="02040602050505020304" pitchFamily="18" charset="0"/>
              </a:rPr>
              <a:t>TECHNOLOGIES </a:t>
            </a:r>
            <a:r>
              <a:rPr lang="en-US" sz="2400" b="1" dirty="0" smtClean="0">
                <a:latin typeface="Lucida Bright" panose="02040602050505020304" pitchFamily="18" charset="0"/>
              </a:rPr>
              <a:t>USED</a:t>
            </a:r>
            <a:endParaRPr lang="en-US" sz="2400" b="1" dirty="0">
              <a:latin typeface="Lucida Bright" panose="02040602050505020304" pitchFamily="18" charset="0"/>
            </a:endParaRPr>
          </a:p>
          <a:p>
            <a:r>
              <a:rPr lang="en-US" sz="2400" b="1" dirty="0" smtClean="0">
                <a:latin typeface="Lucida Bright" panose="02040602050505020304" pitchFamily="18" charset="0"/>
              </a:rPr>
              <a:t>DESIGN</a:t>
            </a:r>
          </a:p>
          <a:p>
            <a:r>
              <a:rPr lang="en-US" b="1" dirty="0" smtClean="0">
                <a:latin typeface="Lucida Bright" panose="02040602050505020304" pitchFamily="18" charset="0"/>
              </a:rPr>
              <a:t>RESULT</a:t>
            </a:r>
            <a:endParaRPr lang="en-US" sz="2400" b="1" dirty="0">
              <a:latin typeface="Lucida Bright" panose="02040602050505020304" pitchFamily="18" charset="0"/>
            </a:endParaRPr>
          </a:p>
          <a:p>
            <a:pPr marL="0" indent="0">
              <a:buNone/>
            </a:pPr>
            <a:endParaRPr lang="en-IN" sz="2400" b="1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94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42945-D50D-4C9F-8F09-14871EA6D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9627" y="721952"/>
            <a:ext cx="6795803" cy="104566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Bright" panose="02040602050505020304" pitchFamily="18" charset="0"/>
              </a:rPr>
              <a:t>INTRODUCTION</a:t>
            </a:r>
            <a:endParaRPr lang="en-IN" sz="3600" b="1" dirty="0">
              <a:solidFill>
                <a:schemeClr val="tx1">
                  <a:lumMod val="95000"/>
                  <a:lumOff val="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FEA68B-62CC-4305-BC48-579906DF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173" y="1607958"/>
            <a:ext cx="10483797" cy="40789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IN" sz="2000" dirty="0" smtClean="0">
              <a:solidFill>
                <a:srgbClr val="2E2E2E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2E2E2E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dirty="0" smtClean="0">
                <a:solidFill>
                  <a:srgbClr val="2E2E2E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ims </a:t>
            </a:r>
            <a:r>
              <a:rPr lang="en-IN" dirty="0">
                <a:solidFill>
                  <a:srgbClr val="2E2E2E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design </a:t>
            </a:r>
            <a:r>
              <a:rPr lang="en-IN" dirty="0" smtClean="0">
                <a:solidFill>
                  <a:srgbClr val="2E2E2E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convolutional </a:t>
            </a:r>
            <a:r>
              <a:rPr lang="en-IN" dirty="0">
                <a:solidFill>
                  <a:srgbClr val="2E2E2E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neural network </a:t>
            </a:r>
            <a:r>
              <a:rPr lang="en-IN" dirty="0" smtClean="0">
                <a:solidFill>
                  <a:srgbClr val="2E2E2E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smtClean="0">
                <a:solidFill>
                  <a:srgbClr val="2E2E2E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CNN</a:t>
            </a:r>
            <a:r>
              <a:rPr lang="en-IN" dirty="0">
                <a:solidFill>
                  <a:srgbClr val="2E2E2E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framework for automatic recognition and classification of various </a:t>
            </a:r>
            <a:r>
              <a:rPr lang="en-IN" dirty="0" smtClean="0">
                <a:solidFill>
                  <a:srgbClr val="2E2E2E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paddy </a:t>
            </a:r>
            <a:r>
              <a:rPr lang="en-IN" dirty="0">
                <a:solidFill>
                  <a:srgbClr val="2E2E2E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crop stresses using the field images. </a:t>
            </a:r>
            <a:endParaRPr lang="en-IN" dirty="0" smtClean="0">
              <a:solidFill>
                <a:srgbClr val="2E2E2E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2E2E2E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rgbClr val="2E2E2E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 has adopted </a:t>
            </a:r>
            <a:r>
              <a:rPr lang="en-IN" dirty="0" smtClean="0">
                <a:solidFill>
                  <a:srgbClr val="2E2E2E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CNN and</a:t>
            </a:r>
            <a:r>
              <a:rPr lang="en-IN" dirty="0" smtClean="0">
                <a:solidFill>
                  <a:srgbClr val="2E2E2E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2E2E2E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pre-trained VGG-16 CNN model for </a:t>
            </a:r>
            <a:r>
              <a:rPr lang="en-IN" dirty="0" smtClean="0">
                <a:solidFill>
                  <a:srgbClr val="2E2E2E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rgbClr val="2E2E2E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of stressed paddy crop images </a:t>
            </a:r>
            <a:r>
              <a:rPr lang="en-IN" dirty="0" smtClean="0">
                <a:solidFill>
                  <a:srgbClr val="2E2E2E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59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0E368B-C544-4022-A2D9-DBB38B4A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86" y="960407"/>
            <a:ext cx="6279777" cy="418191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TECHNOLOGIES USED</a:t>
            </a:r>
            <a:endParaRPr lang="en-IN" sz="3600" b="1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FB4409-CAED-476A-BEC3-E518B627D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91" y="1582057"/>
            <a:ext cx="10891272" cy="391224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OS: Windows 10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Back end: Python </a:t>
            </a:r>
            <a:r>
              <a:rPr lang="en-IN" dirty="0" err="1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IN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deep learning framework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Library: </a:t>
            </a:r>
            <a:r>
              <a:rPr lang="en-IN" dirty="0" err="1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Keras</a:t>
            </a:r>
            <a:endParaRPr lang="en-IN" dirty="0">
              <a:latin typeface="Georgia" panose="020405020504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Classification: CNN, VGG-16(Virtual Geometry Group)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Features: Colour, Shape, Texture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Dataset :</a:t>
            </a:r>
            <a:r>
              <a:rPr lang="en-IN" dirty="0">
                <a:solidFill>
                  <a:srgbClr val="2E2E2E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Rice-leaf(stresses</a:t>
            </a:r>
            <a:r>
              <a:rPr lang="en-IN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dirty="0" smtClean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Bacterial </a:t>
            </a:r>
            <a:r>
              <a:rPr lang="en-IN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blight, Fungal blast, </a:t>
            </a:r>
            <a:r>
              <a:rPr lang="en-IN" dirty="0" err="1" smtClean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Brownspot</a:t>
            </a:r>
            <a:r>
              <a:rPr lang="en-IN" dirty="0" smtClean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59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D9BCB4-8115-49E9-8D6C-0F6C1152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77" y="319112"/>
            <a:ext cx="7516907" cy="64970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Lucida Bright" panose="02040602050505020304" pitchFamily="18" charset="0"/>
              </a:rPr>
              <a:t>DESIGN</a:t>
            </a:r>
            <a:endParaRPr lang="en-IN" dirty="0">
              <a:latin typeface="Lucida Bright" panose="020406020505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4E20BC8-5F03-4444-B486-959F28B78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54114" y="1255904"/>
            <a:ext cx="2226365" cy="808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Georgia" panose="02040502050405020303" pitchFamily="18" charset="0"/>
              </a:rPr>
              <a:t>Dataset</a:t>
            </a:r>
            <a:endParaRPr lang="en-IN" sz="2000" b="1" dirty="0"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5E815CB-0FF2-4E53-94F7-0CE3CBAE30D9}"/>
              </a:ext>
            </a:extLst>
          </p:cNvPr>
          <p:cNvSpPr/>
          <p:nvPr/>
        </p:nvSpPr>
        <p:spPr>
          <a:xfrm>
            <a:off x="3527064" y="5449109"/>
            <a:ext cx="2226365" cy="808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Georgia" panose="02040502050405020303" pitchFamily="18" charset="0"/>
              </a:rPr>
              <a:t>Classification Model</a:t>
            </a:r>
            <a:endParaRPr lang="en-IN" sz="2000" b="1" dirty="0">
              <a:latin typeface="Georgia" panose="020405020504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638B633-AB8D-4FA5-85C2-80161B045614}"/>
              </a:ext>
            </a:extLst>
          </p:cNvPr>
          <p:cNvSpPr/>
          <p:nvPr/>
        </p:nvSpPr>
        <p:spPr>
          <a:xfrm>
            <a:off x="648028" y="2658719"/>
            <a:ext cx="2226365" cy="808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Georgia" panose="02040502050405020303" pitchFamily="18" charset="0"/>
              </a:rPr>
              <a:t>Training Data</a:t>
            </a:r>
            <a:endParaRPr lang="en-IN" sz="2000" b="1" dirty="0">
              <a:latin typeface="Georgia" panose="020405020504050203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388379-936B-4069-A45C-B8F554F94129}"/>
              </a:ext>
            </a:extLst>
          </p:cNvPr>
          <p:cNvSpPr/>
          <p:nvPr/>
        </p:nvSpPr>
        <p:spPr>
          <a:xfrm>
            <a:off x="4108030" y="2680610"/>
            <a:ext cx="2226365" cy="808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Splitting Dataset</a:t>
            </a:r>
          </a:p>
          <a:p>
            <a:pPr algn="ctr"/>
            <a:r>
              <a:rPr lang="en-US" b="1" dirty="0">
                <a:latin typeface="Georgia" panose="02040502050405020303" pitchFamily="18" charset="0"/>
              </a:rPr>
              <a:t>Into Training and Validation</a:t>
            </a:r>
            <a:endParaRPr lang="en-IN" b="1" dirty="0">
              <a:latin typeface="Georgia" panose="02040502050405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37C71B4-417E-4066-BE3F-34423760ACD2}"/>
              </a:ext>
            </a:extLst>
          </p:cNvPr>
          <p:cNvSpPr/>
          <p:nvPr/>
        </p:nvSpPr>
        <p:spPr>
          <a:xfrm>
            <a:off x="7595770" y="1231978"/>
            <a:ext cx="2226365" cy="808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Georgia" panose="02040502050405020303" pitchFamily="18" charset="0"/>
              </a:rPr>
              <a:t>Attribute Selection</a:t>
            </a:r>
            <a:endParaRPr lang="en-IN" sz="2000" b="1" dirty="0">
              <a:latin typeface="Georgia" panose="020405020504050203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6DD0C1D-50F8-48E6-88BA-907FCD02D6E7}"/>
              </a:ext>
            </a:extLst>
          </p:cNvPr>
          <p:cNvSpPr/>
          <p:nvPr/>
        </p:nvSpPr>
        <p:spPr>
          <a:xfrm>
            <a:off x="4010084" y="1265551"/>
            <a:ext cx="2529159" cy="808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Georgia" panose="02040502050405020303" pitchFamily="18" charset="0"/>
              </a:rPr>
              <a:t>Resizing images in dataset</a:t>
            </a:r>
            <a:endParaRPr lang="en-IN" sz="2000" b="1" dirty="0">
              <a:latin typeface="Georgia" panose="020405020504050203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B9EC7D8-C6C3-477F-B2EA-A5799A3F9846}"/>
              </a:ext>
            </a:extLst>
          </p:cNvPr>
          <p:cNvSpPr/>
          <p:nvPr/>
        </p:nvSpPr>
        <p:spPr>
          <a:xfrm>
            <a:off x="4108029" y="4287079"/>
            <a:ext cx="2226365" cy="808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Georgia" panose="02040502050405020303" pitchFamily="18" charset="0"/>
              </a:rPr>
              <a:t>Test Data</a:t>
            </a:r>
            <a:endParaRPr lang="en-IN" sz="2000" b="1" dirty="0">
              <a:latin typeface="Georgia" panose="02040502050405020303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B8FC134-6280-4780-8DB9-50A241E4586D}"/>
              </a:ext>
            </a:extLst>
          </p:cNvPr>
          <p:cNvSpPr/>
          <p:nvPr/>
        </p:nvSpPr>
        <p:spPr>
          <a:xfrm>
            <a:off x="6753301" y="5429655"/>
            <a:ext cx="2226365" cy="808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Predictions of Classifying three stresses</a:t>
            </a:r>
            <a:endParaRPr lang="en-IN" b="1" dirty="0">
              <a:latin typeface="Georgia" panose="02040502050405020303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04B5E01-499F-4237-9E36-0A371DD7BA95}"/>
              </a:ext>
            </a:extLst>
          </p:cNvPr>
          <p:cNvSpPr/>
          <p:nvPr/>
        </p:nvSpPr>
        <p:spPr>
          <a:xfrm>
            <a:off x="642063" y="5429655"/>
            <a:ext cx="2226365" cy="808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Apply Classification Algorithms</a:t>
            </a:r>
            <a:endParaRPr lang="en-IN" b="1" dirty="0">
              <a:latin typeface="Georgia" panose="02040502050405020303" pitchFamily="18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A97F9D64-D128-4329-9C9C-7ABC8C07968C}"/>
              </a:ext>
            </a:extLst>
          </p:cNvPr>
          <p:cNvSpPr/>
          <p:nvPr/>
        </p:nvSpPr>
        <p:spPr>
          <a:xfrm>
            <a:off x="2977365" y="1486852"/>
            <a:ext cx="999874" cy="404191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705E3579-8737-4DC0-AB1A-328C6AB70FFC}"/>
              </a:ext>
            </a:extLst>
          </p:cNvPr>
          <p:cNvSpPr/>
          <p:nvPr/>
        </p:nvSpPr>
        <p:spPr>
          <a:xfrm>
            <a:off x="6595896" y="1409578"/>
            <a:ext cx="999874" cy="404191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Left 15">
            <a:extLst>
              <a:ext uri="{FF2B5EF4-FFF2-40B4-BE49-F238E27FC236}">
                <a16:creationId xmlns:a16="http://schemas.microsoft.com/office/drawing/2014/main" xmlns="" id="{E84BD759-5DA1-42D1-8978-661ED931336A}"/>
              </a:ext>
            </a:extLst>
          </p:cNvPr>
          <p:cNvSpPr/>
          <p:nvPr/>
        </p:nvSpPr>
        <p:spPr>
          <a:xfrm>
            <a:off x="2977365" y="2871590"/>
            <a:ext cx="999874" cy="404191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Bent-Up 18">
            <a:extLst>
              <a:ext uri="{FF2B5EF4-FFF2-40B4-BE49-F238E27FC236}">
                <a16:creationId xmlns:a16="http://schemas.microsoft.com/office/drawing/2014/main" xmlns="" id="{467CE5B2-7C46-446F-BFE4-18742B33E130}"/>
              </a:ext>
            </a:extLst>
          </p:cNvPr>
          <p:cNvSpPr/>
          <p:nvPr/>
        </p:nvSpPr>
        <p:spPr>
          <a:xfrm rot="16200000" flipH="1">
            <a:off x="7158070" y="1599133"/>
            <a:ext cx="1057821" cy="2295476"/>
          </a:xfrm>
          <a:prstGeom prst="bent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9">
            <a:extLst>
              <a:ext uri="{FF2B5EF4-FFF2-40B4-BE49-F238E27FC236}">
                <a16:creationId xmlns:a16="http://schemas.microsoft.com/office/drawing/2014/main" xmlns="" id="{7B80C46C-4101-4223-A4F9-9631EAFEDE46}"/>
              </a:ext>
            </a:extLst>
          </p:cNvPr>
          <p:cNvSpPr/>
          <p:nvPr/>
        </p:nvSpPr>
        <p:spPr>
          <a:xfrm>
            <a:off x="4836899" y="3569475"/>
            <a:ext cx="384313" cy="66667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23">
            <a:extLst>
              <a:ext uri="{FF2B5EF4-FFF2-40B4-BE49-F238E27FC236}">
                <a16:creationId xmlns:a16="http://schemas.microsoft.com/office/drawing/2014/main" xmlns="" id="{8BC32D44-B27D-4D98-943C-5D9D476657C1}"/>
              </a:ext>
            </a:extLst>
          </p:cNvPr>
          <p:cNvSpPr/>
          <p:nvPr/>
        </p:nvSpPr>
        <p:spPr>
          <a:xfrm>
            <a:off x="2868428" y="5670864"/>
            <a:ext cx="654658" cy="404191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24">
            <a:extLst>
              <a:ext uri="{FF2B5EF4-FFF2-40B4-BE49-F238E27FC236}">
                <a16:creationId xmlns:a16="http://schemas.microsoft.com/office/drawing/2014/main" xmlns="" id="{D9F4A724-24A1-470C-9183-BD3EB80FBB7B}"/>
              </a:ext>
            </a:extLst>
          </p:cNvPr>
          <p:cNvSpPr/>
          <p:nvPr/>
        </p:nvSpPr>
        <p:spPr>
          <a:xfrm>
            <a:off x="5855382" y="5670864"/>
            <a:ext cx="876443" cy="404191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25">
            <a:extLst>
              <a:ext uri="{FF2B5EF4-FFF2-40B4-BE49-F238E27FC236}">
                <a16:creationId xmlns:a16="http://schemas.microsoft.com/office/drawing/2014/main" xmlns="" id="{C12F5603-AD97-4C6D-A2A4-3A8FFF50A252}"/>
              </a:ext>
            </a:extLst>
          </p:cNvPr>
          <p:cNvSpPr/>
          <p:nvPr/>
        </p:nvSpPr>
        <p:spPr>
          <a:xfrm>
            <a:off x="10296938" y="4499861"/>
            <a:ext cx="1709531" cy="5956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Bacterial leaf blight</a:t>
            </a:r>
          </a:p>
        </p:txBody>
      </p:sp>
      <p:sp>
        <p:nvSpPr>
          <p:cNvPr id="21" name="Rectangle: Rounded Corners 26">
            <a:extLst>
              <a:ext uri="{FF2B5EF4-FFF2-40B4-BE49-F238E27FC236}">
                <a16:creationId xmlns:a16="http://schemas.microsoft.com/office/drawing/2014/main" xmlns="" id="{B468BA81-A92F-45DA-BB6D-33B98AD6D12F}"/>
              </a:ext>
            </a:extLst>
          </p:cNvPr>
          <p:cNvSpPr/>
          <p:nvPr/>
        </p:nvSpPr>
        <p:spPr>
          <a:xfrm>
            <a:off x="10304893" y="5277360"/>
            <a:ext cx="1709531" cy="5956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Brown spot</a:t>
            </a:r>
          </a:p>
        </p:txBody>
      </p:sp>
      <p:sp>
        <p:nvSpPr>
          <p:cNvPr id="22" name="Rectangle: Rounded Corners 27">
            <a:extLst>
              <a:ext uri="{FF2B5EF4-FFF2-40B4-BE49-F238E27FC236}">
                <a16:creationId xmlns:a16="http://schemas.microsoft.com/office/drawing/2014/main" xmlns="" id="{77A94023-3F1E-4A00-9092-E181DF1501C4}"/>
              </a:ext>
            </a:extLst>
          </p:cNvPr>
          <p:cNvSpPr/>
          <p:nvPr/>
        </p:nvSpPr>
        <p:spPr>
          <a:xfrm>
            <a:off x="10296938" y="6061485"/>
            <a:ext cx="1709531" cy="5956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Leaf smut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3041DE8C-FE2C-4E6E-8408-EE61E549415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979666" y="5510886"/>
            <a:ext cx="1317272" cy="322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CF8BDA30-449E-461A-8F84-C11A845A99C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979666" y="5833846"/>
            <a:ext cx="1317272" cy="525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3041DE8C-FE2C-4E6E-8408-EE61E549415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979666" y="4772292"/>
            <a:ext cx="1317272" cy="1061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60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871" y="847165"/>
            <a:ext cx="7826188" cy="51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0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61" y="1156082"/>
            <a:ext cx="3264644" cy="32011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00281" y="1906377"/>
            <a:ext cx="69162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SOURCE: class: </a:t>
            </a:r>
            <a:r>
              <a:rPr lang="en-IN" dirty="0" err="1">
                <a:solidFill>
                  <a:srgbClr val="212121"/>
                </a:solidFill>
                <a:latin typeface="Courier New" panose="02070309020205020404" pitchFamily="49" charset="0"/>
              </a:rPr>
              <a:t>bacterial_leaf_blight</a:t>
            </a:r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endParaRPr lang="en-IN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IN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file:bacterial_leaf_blight/blight_rotated_012.png </a:t>
            </a:r>
          </a:p>
          <a:p>
            <a:r>
              <a:rPr lang="en-IN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PREDICTED</a:t>
            </a:r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: class: </a:t>
            </a:r>
            <a:r>
              <a:rPr lang="en-IN" dirty="0" err="1">
                <a:solidFill>
                  <a:srgbClr val="212121"/>
                </a:solidFill>
                <a:latin typeface="Courier New" panose="02070309020205020404" pitchFamily="49" charset="0"/>
              </a:rPr>
              <a:t>Bacterial_leaf_blight</a:t>
            </a:r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, confidence: 0.493930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04692" y="4357211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&lt;Figure size 432x288 with 0 Axes&gt;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63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1D47072-DED6-4C13-880C-567C051B6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5" y="2996091"/>
            <a:ext cx="6815669" cy="132080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Georgia" panose="02040502050405020303" pitchFamily="18" charset="0"/>
              </a:rPr>
              <a:t>THANK YOU</a:t>
            </a:r>
            <a:endParaRPr lang="en-IN" sz="3600" b="1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7325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sp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1045</TotalTime>
  <Words>171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Garamond</vt:lpstr>
      <vt:lpstr>Georgia</vt:lpstr>
      <vt:lpstr>Lucida Bright</vt:lpstr>
      <vt:lpstr>Times New Roman</vt:lpstr>
      <vt:lpstr>Wingdings</vt:lpstr>
      <vt:lpstr>Wingdings 3</vt:lpstr>
      <vt:lpstr>Wisp</vt:lpstr>
      <vt:lpstr>Organic</vt:lpstr>
      <vt:lpstr>Recognition and classification of yield affecting paddy crop stresses using field images </vt:lpstr>
      <vt:lpstr>CONTENTS</vt:lpstr>
      <vt:lpstr>INTRODUCTION</vt:lpstr>
      <vt:lpstr>TECHNOLOGIES USED</vt:lpstr>
      <vt:lpstr>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approach for recognition and classification of yield affecting paddy crop stresses using field images</dc:title>
  <dc:creator>Akhila</dc:creator>
  <cp:lastModifiedBy>user</cp:lastModifiedBy>
  <cp:revision>37</cp:revision>
  <dcterms:created xsi:type="dcterms:W3CDTF">2020-10-26T14:59:45Z</dcterms:created>
  <dcterms:modified xsi:type="dcterms:W3CDTF">2020-12-30T18:14:01Z</dcterms:modified>
</cp:coreProperties>
</file>