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8" r:id="rId1"/>
  </p:sldMasterIdLst>
  <p:sldIdLst>
    <p:sldId id="256" r:id="rId2"/>
    <p:sldId id="258" r:id="rId3"/>
    <p:sldId id="257" r:id="rId4"/>
    <p:sldId id="259" r:id="rId5"/>
    <p:sldId id="260" r:id="rId6"/>
    <p:sldId id="269" r:id="rId7"/>
    <p:sldId id="270" r:id="rId8"/>
    <p:sldId id="272" r:id="rId9"/>
    <p:sldId id="274" r:id="rId10"/>
    <p:sldId id="278" r:id="rId11"/>
    <p:sldId id="276" r:id="rId12"/>
    <p:sldId id="268" r:id="rId13"/>
    <p:sldId id="266" r:id="rId14"/>
    <p:sldId id="267" r:id="rId15"/>
    <p:sldId id="273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4C9A5F2-6C65-42BB-9D1E-1630E9321167}">
          <p14:sldIdLst>
            <p14:sldId id="256"/>
            <p14:sldId id="258"/>
            <p14:sldId id="257"/>
            <p14:sldId id="259"/>
            <p14:sldId id="260"/>
            <p14:sldId id="269"/>
            <p14:sldId id="270"/>
            <p14:sldId id="272"/>
          </p14:sldIdLst>
        </p14:section>
        <p14:section name="Untitled Section" id="{A178C660-F898-4176-A366-FCC3E8380120}">
          <p14:sldIdLst>
            <p14:sldId id="274"/>
            <p14:sldId id="278"/>
            <p14:sldId id="276"/>
            <p14:sldId id="268"/>
            <p14:sldId id="266"/>
            <p14:sldId id="267"/>
            <p14:sldId id="273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50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81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32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089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071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96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894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64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31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08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97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87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87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50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F79A-E05C-4FD4-81EA-072C4BED4D9B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0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EDF79A-E05C-4FD4-81EA-072C4BED4D9B}" type="datetimeFigureOut">
              <a:rPr lang="en-IN" smtClean="0"/>
              <a:t>12-02-2021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E4C7E8-F508-40C1-84A2-6308B834D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449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49" r:id="rId1"/>
    <p:sldLayoutId id="2147484350" r:id="rId2"/>
    <p:sldLayoutId id="2147484351" r:id="rId3"/>
    <p:sldLayoutId id="2147484352" r:id="rId4"/>
    <p:sldLayoutId id="2147484353" r:id="rId5"/>
    <p:sldLayoutId id="2147484354" r:id="rId6"/>
    <p:sldLayoutId id="2147484355" r:id="rId7"/>
    <p:sldLayoutId id="2147484356" r:id="rId8"/>
    <p:sldLayoutId id="2147484357" r:id="rId9"/>
    <p:sldLayoutId id="2147484358" r:id="rId10"/>
    <p:sldLayoutId id="2147484359" r:id="rId11"/>
    <p:sldLayoutId id="2147484360" r:id="rId12"/>
    <p:sldLayoutId id="2147484361" r:id="rId13"/>
    <p:sldLayoutId id="2147484362" r:id="rId14"/>
    <p:sldLayoutId id="2147484363" r:id="rId15"/>
    <p:sldLayoutId id="2147484364" r:id="rId16"/>
    <p:sldLayoutId id="21474843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89C5-33B9-4635-9886-8BAF1D44A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258" y="1281112"/>
            <a:ext cx="10310191" cy="226278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3200" b="1" dirty="0">
                <a:solidFill>
                  <a:schemeClr val="tx1"/>
                </a:solidFill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3200" b="1" dirty="0">
                <a:solidFill>
                  <a:schemeClr val="tx1"/>
                </a:solidFill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ecognition and classification of yield affecting paddy crop stresses using field images</a:t>
            </a:r>
            <a:br>
              <a:rPr lang="en-IN" sz="3200" dirty="0">
                <a:effectLst/>
                <a:latin typeface="Lucida Bright" panose="02040602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>
              <a:latin typeface="Lucida Bright" panose="020406020505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02B4A7-A71E-46DA-8788-F81AE568D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46" y="4139000"/>
            <a:ext cx="10310191" cy="1126283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Lucida Bright" panose="02040602050505020304" pitchFamily="18" charset="0"/>
              </a:rPr>
              <a:t>Guide:	</a:t>
            </a:r>
            <a:r>
              <a:rPr lang="en-US" sz="2200" b="1" dirty="0">
                <a:solidFill>
                  <a:srgbClr val="002060"/>
                </a:solidFill>
                <a:latin typeface="Lucida Bright" panose="02040602050505020304" pitchFamily="18" charset="0"/>
              </a:rPr>
              <a:t>											         </a:t>
            </a:r>
            <a:r>
              <a:rPr lang="en-US" sz="2200" b="1" dirty="0">
                <a:solidFill>
                  <a:schemeClr val="bg1"/>
                </a:solidFill>
                <a:latin typeface="Lucida Bright" panose="02040602050505020304" pitchFamily="18" charset="0"/>
              </a:rPr>
              <a:t>Submitted By:</a:t>
            </a:r>
          </a:p>
          <a:p>
            <a:r>
              <a:rPr lang="en-US" sz="2200" b="1" dirty="0">
                <a:solidFill>
                  <a:schemeClr val="bg1"/>
                </a:solidFill>
                <a:latin typeface="Lucida Bright" panose="02040602050505020304" pitchFamily="18" charset="0"/>
              </a:rPr>
              <a:t> </a:t>
            </a:r>
            <a:r>
              <a:rPr lang="en-US" sz="1700" b="1" dirty="0">
                <a:solidFill>
                  <a:schemeClr val="bg1"/>
                </a:solidFill>
                <a:latin typeface="Lucida Bright" panose="02040602050505020304" pitchFamily="18" charset="0"/>
              </a:rPr>
              <a:t>FOUSIA M SHAMSHUDEEN</a:t>
            </a:r>
            <a:r>
              <a:rPr lang="en-US" sz="2200" b="1" dirty="0">
                <a:solidFill>
                  <a:schemeClr val="bg1"/>
                </a:solidFill>
                <a:latin typeface="Lucida Bright" panose="02040602050505020304" pitchFamily="18" charset="0"/>
              </a:rPr>
              <a:t>						                  </a:t>
            </a:r>
            <a:r>
              <a:rPr lang="en-US" sz="1700" b="1" dirty="0">
                <a:solidFill>
                  <a:schemeClr val="bg1"/>
                </a:solidFill>
                <a:latin typeface="Lucida Bright" panose="02040602050505020304" pitchFamily="18" charset="0"/>
              </a:rPr>
              <a:t>ASHLY ELIZABETH JOSHY(07)</a:t>
            </a:r>
          </a:p>
          <a:p>
            <a:r>
              <a:rPr lang="en-US" sz="1700" b="1" dirty="0">
                <a:solidFill>
                  <a:schemeClr val="bg1"/>
                </a:solidFill>
                <a:latin typeface="Lucida Bright" panose="02040602050505020304" pitchFamily="18" charset="0"/>
              </a:rPr>
              <a:t>													               SREELAKSHMI.S(29)</a:t>
            </a:r>
          </a:p>
          <a:p>
            <a:endParaRPr lang="en-IN" sz="2000" b="1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99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7DA9-0AB8-41D7-AB26-3CD2EFDC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40" y="764540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b="1" u="sng" dirty="0">
                <a:latin typeface="Georgia" panose="02040502050405020303" pitchFamily="18" charset="0"/>
              </a:rPr>
              <a:t>Inception v3</a:t>
            </a:r>
            <a:endParaRPr lang="en-IN" sz="4000" b="1" u="sng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FFE3-7421-4803-95E1-BE416BC4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735296"/>
            <a:ext cx="11754678" cy="4055903"/>
          </a:xfrm>
        </p:spPr>
        <p:txBody>
          <a:bodyPr>
            <a:normAutofit/>
          </a:bodyPr>
          <a:lstStyle/>
          <a:p>
            <a:r>
              <a:rPr lang="en-US" sz="2300" b="0" i="0" dirty="0">
                <a:solidFill>
                  <a:srgbClr val="202124"/>
                </a:solidFill>
                <a:effectLst/>
                <a:latin typeface="Georgia" panose="02040502050405020303" pitchFamily="18" charset="0"/>
              </a:rPr>
              <a:t>Inception v3 is a widely-used image recognition model that has been shown to attain greater than 78.1% accuracy on the ImageNet dataset.</a:t>
            </a:r>
            <a:endParaRPr lang="en-US" sz="2300" b="0" i="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algn="l"/>
            <a:r>
              <a:rPr lang="en-US" sz="2300" b="0" i="0" dirty="0">
                <a:solidFill>
                  <a:srgbClr val="202124"/>
                </a:solidFill>
                <a:effectLst/>
                <a:latin typeface="Georgia" panose="02040502050405020303" pitchFamily="18" charset="0"/>
              </a:rPr>
              <a:t>The model itself is made up of symmetric and asymmetric building blocks, including convolutions, average pooling, max pooling, concats, dropouts, and fully          connected layers. </a:t>
            </a:r>
          </a:p>
          <a:p>
            <a:pPr algn="l"/>
            <a:r>
              <a:rPr lang="en-US" sz="2300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Inception V3 was trained using a dataset of 1,000 classes from the original           ImageNet  dataset which was trained with over 1 million training images</a:t>
            </a:r>
            <a:r>
              <a:rPr lang="en-US" sz="2300" dirty="0">
                <a:solidFill>
                  <a:srgbClr val="53565A"/>
                </a:solidFill>
                <a:latin typeface="Georgia" panose="02040502050405020303" pitchFamily="18" charset="0"/>
              </a:rPr>
              <a:t>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76" y="1324083"/>
            <a:ext cx="5942111" cy="40000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587" y="1324083"/>
            <a:ext cx="6130413" cy="40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1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368B-C544-4022-A2D9-DBB38B4A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91" y="206479"/>
            <a:ext cx="10306260" cy="1142624"/>
          </a:xfrm>
        </p:spPr>
        <p:txBody>
          <a:bodyPr>
            <a:noAutofit/>
          </a:bodyPr>
          <a:lstStyle/>
          <a:p>
            <a:r>
              <a:rPr lang="en-US" sz="4000" b="1" i="0" u="sng" dirty="0">
                <a:solidFill>
                  <a:srgbClr val="292929"/>
                </a:solidFill>
                <a:effectLst/>
                <a:latin typeface="Georgia" panose="02040502050405020303" pitchFamily="18" charset="0"/>
              </a:rPr>
              <a:t>Convolutional Neural Network(CNN</a:t>
            </a:r>
            <a:r>
              <a:rPr lang="en-US" sz="2400" b="1" i="0" u="sng" dirty="0">
                <a:solidFill>
                  <a:srgbClr val="292929"/>
                </a:solidFill>
                <a:effectLst/>
                <a:latin typeface="Georgia" panose="02040502050405020303" pitchFamily="18" charset="0"/>
              </a:rPr>
              <a:t>)</a:t>
            </a:r>
            <a:endParaRPr lang="en-IN" sz="3600" b="1" u="sng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4409-CAED-476A-BEC3-E518B627D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90" y="1582056"/>
            <a:ext cx="11351335" cy="45090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9292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21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2100" b="1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Convolutional Neural Network (ConvNet/CNN)</a:t>
            </a:r>
            <a:r>
              <a:rPr lang="en-US" sz="21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a Deep Learning algorithm which can take in an input image, assign importance (learnable weights and biases) to various aspects/objects in the image and be able to differentiate one from the other. </a:t>
            </a:r>
          </a:p>
          <a:p>
            <a:pPr>
              <a:lnSpc>
                <a:spcPct val="150000"/>
              </a:lnSpc>
            </a:pPr>
            <a:r>
              <a:rPr lang="en-US" sz="21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pre-processing required in a ConvNet is much lower as compared to other classification algorithms. While in primitive methods filters are hand-engineered, with enough training.</a:t>
            </a:r>
          </a:p>
          <a:p>
            <a:pPr>
              <a:lnSpc>
                <a:spcPct val="150000"/>
              </a:lnSpc>
            </a:pPr>
            <a:r>
              <a:rPr lang="en-US" sz="21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ConvNet have the ability to learn these filters/characteristics.</a:t>
            </a:r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5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03" y="867336"/>
            <a:ext cx="9202994" cy="489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0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61" y="1156082"/>
            <a:ext cx="3264644" cy="32011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00281" y="1906377"/>
            <a:ext cx="6916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SOURCE: class: </a:t>
            </a:r>
            <a:r>
              <a:rPr lang="en-IN" dirty="0" err="1">
                <a:solidFill>
                  <a:srgbClr val="212121"/>
                </a:solidFill>
                <a:latin typeface="Courier New" panose="02070309020205020404" pitchFamily="49" charset="0"/>
              </a:rPr>
              <a:t>bacterial_leaf_blight</a:t>
            </a:r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file:bacterial_leaf_blight/blight_rotated_012.png </a:t>
            </a:r>
          </a:p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PREDICTED: class: </a:t>
            </a:r>
            <a:r>
              <a:rPr lang="en-IN" dirty="0" err="1">
                <a:solidFill>
                  <a:srgbClr val="212121"/>
                </a:solidFill>
                <a:latin typeface="Courier New" panose="02070309020205020404" pitchFamily="49" charset="0"/>
              </a:rPr>
              <a:t>Bacterial_leaf_blight</a:t>
            </a:r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, confidence: 0.493930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04692" y="4357211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212121"/>
                </a:solidFill>
                <a:latin typeface="Courier New" panose="02070309020205020404" pitchFamily="49" charset="0"/>
              </a:rPr>
              <a:t>&lt;Figure size 432x288 with 0 Axes&gt;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6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7124-B360-4120-9D5C-35DC2B08D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57" y="150859"/>
            <a:ext cx="9601196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u="sng" dirty="0">
                <a:latin typeface="Georgia" panose="02040502050405020303" pitchFamily="18" charset="0"/>
              </a:rPr>
              <a:t>Remedy Recommendation - CNN</a:t>
            </a:r>
            <a:endParaRPr lang="en-IN" sz="4000" b="1" u="sng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CC6DD-F905-4FCD-9BF6-1B464F71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" y="1316182"/>
            <a:ext cx="11838707" cy="5195454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Raleway"/>
              </a:rPr>
              <a:t>                    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Spyder is a free and open source scientific environment written in Python, for Python, and designed by and for scientists, engineers and data analysts. </a:t>
            </a:r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7ADB6C-DD6C-4767-A1E7-DA58B4E09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2722023"/>
            <a:ext cx="3990109" cy="2958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949ACD-358E-4A19-A9AD-E8A9BAF8F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662" y="2722023"/>
            <a:ext cx="3879396" cy="29583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971762-0C6F-404A-B98F-F0A7D7838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226" y="2722023"/>
            <a:ext cx="3724542" cy="295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D47072-DED6-4C13-880C-567C051B6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131" y="2768599"/>
            <a:ext cx="6815669" cy="1320802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rgbClr val="002060"/>
                </a:solidFill>
                <a:latin typeface="Georgia" panose="02040502050405020303" pitchFamily="18" charset="0"/>
              </a:rPr>
              <a:t>THANK YOU</a:t>
            </a:r>
            <a:endParaRPr lang="en-IN" sz="3600" b="1" u="sng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7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2899-4218-49DE-BE3C-A9C420BE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199" y="937016"/>
            <a:ext cx="5045859" cy="568586"/>
          </a:xfrm>
        </p:spPr>
        <p:txBody>
          <a:bodyPr>
            <a:noAutofit/>
          </a:bodyPr>
          <a:lstStyle/>
          <a:p>
            <a:pPr algn="l"/>
            <a:r>
              <a:rPr lang="en-US" sz="3600" b="1" u="sng" dirty="0">
                <a:latin typeface="Lucida Bright" panose="02040602050505020304" pitchFamily="18" charset="0"/>
              </a:rPr>
              <a:t>CONTENTS</a:t>
            </a:r>
            <a:endParaRPr lang="en-IN" sz="4000" b="1" u="sng" dirty="0"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B95B-AE79-4C26-82BB-9B8BB320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975" y="1895431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ucida Bright" panose="02040602050505020304" pitchFamily="18" charset="0"/>
              </a:rPr>
              <a:t>INTRODUCTION</a:t>
            </a:r>
          </a:p>
          <a:p>
            <a:r>
              <a:rPr lang="en-US" sz="2400" b="1" dirty="0">
                <a:solidFill>
                  <a:schemeClr val="bg1"/>
                </a:solidFill>
                <a:latin typeface="Lucida Bright" panose="02040602050505020304" pitchFamily="18" charset="0"/>
              </a:rPr>
              <a:t>TECHNOLOGIES USED</a:t>
            </a:r>
          </a:p>
          <a:p>
            <a:r>
              <a:rPr lang="en-US" sz="2400" b="1" dirty="0">
                <a:solidFill>
                  <a:schemeClr val="bg1"/>
                </a:solidFill>
                <a:latin typeface="Lucida Bright" panose="02040602050505020304" pitchFamily="18" charset="0"/>
              </a:rPr>
              <a:t>DESIGN</a:t>
            </a:r>
          </a:p>
          <a:p>
            <a:r>
              <a:rPr lang="en-US" b="1" dirty="0">
                <a:solidFill>
                  <a:schemeClr val="bg1"/>
                </a:solidFill>
                <a:latin typeface="Lucida Bright" panose="02040602050505020304" pitchFamily="18" charset="0"/>
              </a:rPr>
              <a:t>RESULT</a:t>
            </a:r>
            <a:endParaRPr lang="en-US" sz="2400" b="1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94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2945-D50D-4C9F-8F09-14871EA6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69" y="788212"/>
            <a:ext cx="6795803" cy="1371891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Lucida Bright" panose="02040602050505020304" pitchFamily="18" charset="0"/>
              </a:rPr>
              <a:t>INTRODUCTION</a:t>
            </a:r>
            <a:endParaRPr lang="en-IN" sz="3600" b="1" u="sng" dirty="0">
              <a:solidFill>
                <a:schemeClr val="tx1">
                  <a:lumMod val="95000"/>
                  <a:lumOff val="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A68B-62CC-4305-BC48-579906DF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64" y="1647715"/>
            <a:ext cx="10483797" cy="407896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IN" sz="2000" dirty="0">
              <a:solidFill>
                <a:srgbClr val="2E2E2E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ims to design different convolutional neural network </a:t>
            </a:r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CNN) framework for automatic recognition and classification of various paddy crop stresses using the field images.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work has adopted </a:t>
            </a:r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CNN, </a:t>
            </a:r>
            <a:r>
              <a:rPr lang="en-IN" dirty="0">
                <a:solidFill>
                  <a:schemeClr val="bg1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pre-trained VGG-16 CNN, InceptionV3, Mobile Net model for the classification of stressed paddy crop images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also aims to recommend remedies for each stresses affecting the paddy crop.</a:t>
            </a:r>
            <a:endParaRPr lang="en-IN" dirty="0">
              <a:solidFill>
                <a:schemeClr val="bg1"/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59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368B-C544-4022-A2D9-DBB38B4AE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86" y="960407"/>
            <a:ext cx="6279777" cy="418191"/>
          </a:xfrm>
        </p:spPr>
        <p:txBody>
          <a:bodyPr>
            <a:noAutofit/>
          </a:bodyPr>
          <a:lstStyle/>
          <a:p>
            <a:r>
              <a:rPr lang="en-US" sz="3600" b="1" u="sng" dirty="0">
                <a:solidFill>
                  <a:schemeClr val="tx1"/>
                </a:solidFill>
                <a:latin typeface="Lucida Bright" panose="02040602050505020304" pitchFamily="18" charset="0"/>
              </a:rPr>
              <a:t>TECHNOLOGIES USED</a:t>
            </a:r>
            <a:endParaRPr lang="en-IN" sz="3600" b="1" u="sng" dirty="0">
              <a:solidFill>
                <a:schemeClr val="tx1"/>
              </a:solidFill>
              <a:latin typeface="Lucida Bright" panose="02040602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4409-CAED-476A-BEC3-E518B627D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91" y="1582057"/>
            <a:ext cx="10891272" cy="391224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OS: Windows 10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Back end: Python TensorFlow deep learning framework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Library: Keras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Classification: CNN, Mobile Net ,VGG-16(Virtual Geometry Group), InceptionV3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Features: Colour, Shape, Texture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Dataset :</a:t>
            </a:r>
            <a:r>
              <a:rPr lang="en-IN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Rice-leaf(stresses: Bacterial blight, Leaf Smut, Brown spot) 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59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BCB4-8115-49E9-8D6C-0F6C1152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77" y="319112"/>
            <a:ext cx="7516907" cy="649709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Lucida Bright" panose="02040602050505020304" pitchFamily="18" charset="0"/>
              </a:rPr>
              <a:t>DESIGN</a:t>
            </a:r>
            <a:endParaRPr lang="en-IN" b="1" u="sng" dirty="0">
              <a:latin typeface="Lucida Bright" panose="020406020505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20BC8-5F03-4444-B486-959F28B78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207482"/>
            <a:ext cx="2226365" cy="808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eorgia" panose="02040502050405020303" pitchFamily="18" charset="0"/>
              </a:rPr>
              <a:t>Dataset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815CB-0FF2-4E53-94F7-0CE3CBAE30D9}"/>
              </a:ext>
            </a:extLst>
          </p:cNvPr>
          <p:cNvSpPr/>
          <p:nvPr/>
        </p:nvSpPr>
        <p:spPr>
          <a:xfrm>
            <a:off x="2917080" y="5444510"/>
            <a:ext cx="2226365" cy="808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eorgia" panose="02040502050405020303" pitchFamily="18" charset="0"/>
              </a:rPr>
              <a:t>Classification Model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8B633-AB8D-4FA5-85C2-80161B045614}"/>
              </a:ext>
            </a:extLst>
          </p:cNvPr>
          <p:cNvSpPr/>
          <p:nvPr/>
        </p:nvSpPr>
        <p:spPr>
          <a:xfrm>
            <a:off x="45714" y="2620618"/>
            <a:ext cx="2226365" cy="808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eorgia" panose="02040502050405020303" pitchFamily="18" charset="0"/>
              </a:rPr>
              <a:t>Training Data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88379-936B-4069-A45C-B8F554F94129}"/>
              </a:ext>
            </a:extLst>
          </p:cNvPr>
          <p:cNvSpPr/>
          <p:nvPr/>
        </p:nvSpPr>
        <p:spPr>
          <a:xfrm>
            <a:off x="3313003" y="2620618"/>
            <a:ext cx="2226365" cy="808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Splitting Dataset</a:t>
            </a:r>
          </a:p>
          <a:p>
            <a:pPr algn="ctr"/>
            <a:r>
              <a:rPr lang="en-US" b="1" dirty="0">
                <a:latin typeface="Georgia" panose="02040502050405020303" pitchFamily="18" charset="0"/>
              </a:rPr>
              <a:t>Into Training and Validation</a:t>
            </a:r>
            <a:endParaRPr lang="en-IN" b="1" dirty="0">
              <a:latin typeface="Georgia" panose="020405020504050203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C71B4-417E-4066-BE3F-34423760ACD2}"/>
              </a:ext>
            </a:extLst>
          </p:cNvPr>
          <p:cNvSpPr/>
          <p:nvPr/>
        </p:nvSpPr>
        <p:spPr>
          <a:xfrm>
            <a:off x="6793402" y="1216788"/>
            <a:ext cx="2226365" cy="7532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eorgia" panose="02040502050405020303" pitchFamily="18" charset="0"/>
              </a:rPr>
              <a:t>Attribute Selection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DD0C1D-50F8-48E6-88BA-907FCD02D6E7}"/>
              </a:ext>
            </a:extLst>
          </p:cNvPr>
          <p:cNvSpPr/>
          <p:nvPr/>
        </p:nvSpPr>
        <p:spPr>
          <a:xfrm>
            <a:off x="3245304" y="1210304"/>
            <a:ext cx="2529159" cy="808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eorgia" panose="02040502050405020303" pitchFamily="18" charset="0"/>
              </a:rPr>
              <a:t>Resizing images in dataset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9EC7D8-C6C3-477F-B2EA-A5799A3F9846}"/>
              </a:ext>
            </a:extLst>
          </p:cNvPr>
          <p:cNvSpPr/>
          <p:nvPr/>
        </p:nvSpPr>
        <p:spPr>
          <a:xfrm>
            <a:off x="3313003" y="4121007"/>
            <a:ext cx="2226365" cy="808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Georgia" panose="02040502050405020303" pitchFamily="18" charset="0"/>
              </a:rPr>
              <a:t>Test Data</a:t>
            </a:r>
            <a:endParaRPr lang="en-IN" sz="2000" b="1" dirty="0">
              <a:latin typeface="Georgia" panose="02040502050405020303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8FC134-6280-4780-8DB9-50A241E4586D}"/>
              </a:ext>
            </a:extLst>
          </p:cNvPr>
          <p:cNvSpPr/>
          <p:nvPr/>
        </p:nvSpPr>
        <p:spPr>
          <a:xfrm>
            <a:off x="5997257" y="5429655"/>
            <a:ext cx="2226365" cy="808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Predictions of Classifying three stresses</a:t>
            </a:r>
            <a:endParaRPr lang="en-IN" b="1" dirty="0">
              <a:latin typeface="Georgia" panose="02040502050405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4B5E01-499F-4237-9E36-0A371DD7BA95}"/>
              </a:ext>
            </a:extLst>
          </p:cNvPr>
          <p:cNvSpPr/>
          <p:nvPr/>
        </p:nvSpPr>
        <p:spPr>
          <a:xfrm>
            <a:off x="45714" y="5429655"/>
            <a:ext cx="2226365" cy="808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eorgia" panose="02040502050405020303" pitchFamily="18" charset="0"/>
              </a:rPr>
              <a:t>Apply Classification Algorithms</a:t>
            </a:r>
            <a:endParaRPr lang="en-IN" b="1" dirty="0">
              <a:latin typeface="Georgia" panose="02040502050405020303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97F9D64-D128-4329-9C9C-7ABC8C07968C}"/>
              </a:ext>
            </a:extLst>
          </p:cNvPr>
          <p:cNvSpPr/>
          <p:nvPr/>
        </p:nvSpPr>
        <p:spPr>
          <a:xfrm>
            <a:off x="2226365" y="1391295"/>
            <a:ext cx="999874" cy="40419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05E3579-8737-4DC0-AB1A-328C6AB70FFC}"/>
              </a:ext>
            </a:extLst>
          </p:cNvPr>
          <p:cNvSpPr/>
          <p:nvPr/>
        </p:nvSpPr>
        <p:spPr>
          <a:xfrm>
            <a:off x="5800523" y="1422709"/>
            <a:ext cx="999874" cy="40419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Left 15">
            <a:extLst>
              <a:ext uri="{FF2B5EF4-FFF2-40B4-BE49-F238E27FC236}">
                <a16:creationId xmlns:a16="http://schemas.microsoft.com/office/drawing/2014/main" id="{E84BD759-5DA1-42D1-8978-661ED931336A}"/>
              </a:ext>
            </a:extLst>
          </p:cNvPr>
          <p:cNvSpPr/>
          <p:nvPr/>
        </p:nvSpPr>
        <p:spPr>
          <a:xfrm>
            <a:off x="2272079" y="2787116"/>
            <a:ext cx="999874" cy="404191"/>
          </a:xfrm>
          <a:prstGeom prst="lef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Bent-Up 18">
            <a:extLst>
              <a:ext uri="{FF2B5EF4-FFF2-40B4-BE49-F238E27FC236}">
                <a16:creationId xmlns:a16="http://schemas.microsoft.com/office/drawing/2014/main" id="{467CE5B2-7C46-446F-BFE4-18742B33E130}"/>
              </a:ext>
            </a:extLst>
          </p:cNvPr>
          <p:cNvSpPr/>
          <p:nvPr/>
        </p:nvSpPr>
        <p:spPr>
          <a:xfrm rot="16200000" flipH="1">
            <a:off x="6117146" y="1391377"/>
            <a:ext cx="1057821" cy="2295476"/>
          </a:xfrm>
          <a:prstGeom prst="bent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9">
            <a:extLst>
              <a:ext uri="{FF2B5EF4-FFF2-40B4-BE49-F238E27FC236}">
                <a16:creationId xmlns:a16="http://schemas.microsoft.com/office/drawing/2014/main" id="{7B80C46C-4101-4223-A4F9-9631EAFEDE46}"/>
              </a:ext>
            </a:extLst>
          </p:cNvPr>
          <p:cNvSpPr/>
          <p:nvPr/>
        </p:nvSpPr>
        <p:spPr>
          <a:xfrm>
            <a:off x="4234028" y="3429000"/>
            <a:ext cx="384313" cy="666670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23">
            <a:extLst>
              <a:ext uri="{FF2B5EF4-FFF2-40B4-BE49-F238E27FC236}">
                <a16:creationId xmlns:a16="http://schemas.microsoft.com/office/drawing/2014/main" id="{8BC32D44-B27D-4D98-943C-5D9D476657C1}"/>
              </a:ext>
            </a:extLst>
          </p:cNvPr>
          <p:cNvSpPr/>
          <p:nvPr/>
        </p:nvSpPr>
        <p:spPr>
          <a:xfrm>
            <a:off x="2272079" y="5646606"/>
            <a:ext cx="654658" cy="40419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24">
            <a:extLst>
              <a:ext uri="{FF2B5EF4-FFF2-40B4-BE49-F238E27FC236}">
                <a16:creationId xmlns:a16="http://schemas.microsoft.com/office/drawing/2014/main" id="{D9F4A724-24A1-470C-9183-BD3EB80FBB7B}"/>
              </a:ext>
            </a:extLst>
          </p:cNvPr>
          <p:cNvSpPr/>
          <p:nvPr/>
        </p:nvSpPr>
        <p:spPr>
          <a:xfrm>
            <a:off x="5133787" y="5615889"/>
            <a:ext cx="876443" cy="404191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25">
            <a:extLst>
              <a:ext uri="{FF2B5EF4-FFF2-40B4-BE49-F238E27FC236}">
                <a16:creationId xmlns:a16="http://schemas.microsoft.com/office/drawing/2014/main" id="{C12F5603-AD97-4C6D-A2A4-3A8FFF50A252}"/>
              </a:ext>
            </a:extLst>
          </p:cNvPr>
          <p:cNvSpPr/>
          <p:nvPr/>
        </p:nvSpPr>
        <p:spPr>
          <a:xfrm>
            <a:off x="8894278" y="4572767"/>
            <a:ext cx="1709531" cy="5956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Bacterial leaf blight</a:t>
            </a:r>
          </a:p>
        </p:txBody>
      </p:sp>
      <p:sp>
        <p:nvSpPr>
          <p:cNvPr id="21" name="Rectangle: Rounded Corners 26">
            <a:extLst>
              <a:ext uri="{FF2B5EF4-FFF2-40B4-BE49-F238E27FC236}">
                <a16:creationId xmlns:a16="http://schemas.microsoft.com/office/drawing/2014/main" id="{B468BA81-A92F-45DA-BB6D-33B98AD6D12F}"/>
              </a:ext>
            </a:extLst>
          </p:cNvPr>
          <p:cNvSpPr/>
          <p:nvPr/>
        </p:nvSpPr>
        <p:spPr>
          <a:xfrm>
            <a:off x="8894279" y="5205297"/>
            <a:ext cx="1709531" cy="5956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Brown spot</a:t>
            </a:r>
          </a:p>
        </p:txBody>
      </p:sp>
      <p:sp>
        <p:nvSpPr>
          <p:cNvPr id="22" name="Rectangle: Rounded Corners 27">
            <a:extLst>
              <a:ext uri="{FF2B5EF4-FFF2-40B4-BE49-F238E27FC236}">
                <a16:creationId xmlns:a16="http://schemas.microsoft.com/office/drawing/2014/main" id="{77A94023-3F1E-4A00-9092-E181DF1501C4}"/>
              </a:ext>
            </a:extLst>
          </p:cNvPr>
          <p:cNvSpPr/>
          <p:nvPr/>
        </p:nvSpPr>
        <p:spPr>
          <a:xfrm>
            <a:off x="8895230" y="5848701"/>
            <a:ext cx="1709531" cy="5956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eorgia" panose="02040502050405020303" pitchFamily="18" charset="0"/>
              </a:rPr>
              <a:t>Leaf smut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41DE8C-FE2C-4E6E-8408-EE61E549415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223622" y="5534316"/>
            <a:ext cx="658635" cy="299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8BDA30-449E-461A-8F84-C11A845A99C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223622" y="5833846"/>
            <a:ext cx="658635" cy="102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41DE8C-FE2C-4E6E-8408-EE61E5494151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223622" y="5111322"/>
            <a:ext cx="658636" cy="722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DC364B-E1C7-4072-906F-097FBBB9ABCF}"/>
              </a:ext>
            </a:extLst>
          </p:cNvPr>
          <p:cNvCxnSpPr>
            <a:cxnSpLocks/>
          </p:cNvCxnSpPr>
          <p:nvPr/>
        </p:nvCxnSpPr>
        <p:spPr>
          <a:xfrm>
            <a:off x="10602856" y="4886225"/>
            <a:ext cx="475961" cy="427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E1B802-1D13-4CF8-91F8-FAD14CB6F325}"/>
              </a:ext>
            </a:extLst>
          </p:cNvPr>
          <p:cNvCxnSpPr>
            <a:cxnSpLocks/>
          </p:cNvCxnSpPr>
          <p:nvPr/>
        </p:nvCxnSpPr>
        <p:spPr>
          <a:xfrm flipV="1">
            <a:off x="10602855" y="5503097"/>
            <a:ext cx="475962" cy="57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6A619C-5C36-4672-8A2D-BD91433FA398}"/>
              </a:ext>
            </a:extLst>
          </p:cNvPr>
          <p:cNvCxnSpPr>
            <a:cxnSpLocks/>
          </p:cNvCxnSpPr>
          <p:nvPr/>
        </p:nvCxnSpPr>
        <p:spPr>
          <a:xfrm flipV="1">
            <a:off x="10602855" y="5668220"/>
            <a:ext cx="518740" cy="477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25">
            <a:extLst>
              <a:ext uri="{FF2B5EF4-FFF2-40B4-BE49-F238E27FC236}">
                <a16:creationId xmlns:a16="http://schemas.microsoft.com/office/drawing/2014/main" id="{54EBCAA3-E818-4B72-8D50-867265656999}"/>
              </a:ext>
            </a:extLst>
          </p:cNvPr>
          <p:cNvSpPr/>
          <p:nvPr/>
        </p:nvSpPr>
        <p:spPr>
          <a:xfrm>
            <a:off x="11076911" y="5124196"/>
            <a:ext cx="1115089" cy="5956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R</a:t>
            </a:r>
            <a:r>
              <a:rPr lang="en-IN" sz="1400" dirty="0">
                <a:solidFill>
                  <a:schemeClr val="bg1"/>
                </a:solidFill>
                <a:latin typeface="Georgia" panose="02040502050405020303" pitchFamily="18" charset="0"/>
              </a:rPr>
              <a:t>emedies</a:t>
            </a:r>
          </a:p>
        </p:txBody>
      </p:sp>
    </p:spTree>
    <p:extLst>
      <p:ext uri="{BB962C8B-B14F-4D97-AF65-F5344CB8AC3E}">
        <p14:creationId xmlns:p14="http://schemas.microsoft.com/office/powerpoint/2010/main" val="50060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7DA9-0AB8-41D7-AB26-3CD2EFDC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40" y="738036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b="1" u="sng" dirty="0">
                <a:latin typeface="Georgia" panose="02040502050405020303" pitchFamily="18" charset="0"/>
              </a:rPr>
              <a:t>MOBILE NET</a:t>
            </a:r>
            <a:endParaRPr lang="en-IN" sz="4000" b="1" u="sng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FFE3-7421-4803-95E1-BE416BC4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69" y="1947331"/>
            <a:ext cx="11754678" cy="405590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Mobile net as it is lightweight in its architecture.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Mobile Net is a class of CNN that was open-sourced by Google, and therefore, this gives us an excellent starting point for training our classifiers that are insanely small and insanely fast.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Mobile Net uses </a:t>
            </a:r>
            <a:r>
              <a:rPr lang="en-US" b="1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depth wise separable</a:t>
            </a:r>
            <a:r>
              <a:rPr lang="en-US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 </a:t>
            </a:r>
            <a:r>
              <a:rPr lang="en-US" b="1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convolutions. </a:t>
            </a:r>
            <a:r>
              <a:rPr lang="en-US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It significantly </a:t>
            </a:r>
            <a:r>
              <a:rPr lang="en-US" b="1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reduces the          number of parameters</a:t>
            </a:r>
            <a:r>
              <a:rPr lang="en-US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 when compared to the network with regular convolutions                      with the same depth in the nets. This results in lightweight deep neural networks.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Mobile Net are small, low-latency, low-power models parameterized to meet the                        resource constraints of a variety of use cases. They can be built upon for                            classification, detection, embeddings and segmentation similar to how other                                 popular large scale models, such as Inception, are used.</a:t>
            </a:r>
            <a:br>
              <a:rPr lang="en-US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</a:br>
            <a:endParaRPr lang="en-IN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27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9" y="294967"/>
            <a:ext cx="7108722" cy="6563033"/>
          </a:xfrm>
        </p:spPr>
      </p:pic>
    </p:spTree>
    <p:extLst>
      <p:ext uri="{BB962C8B-B14F-4D97-AF65-F5344CB8AC3E}">
        <p14:creationId xmlns:p14="http://schemas.microsoft.com/office/powerpoint/2010/main" val="245622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920C-D902-4372-B72D-E8693376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41" y="259463"/>
            <a:ext cx="9601196" cy="1303867"/>
          </a:xfrm>
        </p:spPr>
        <p:txBody>
          <a:bodyPr>
            <a:normAutofit/>
          </a:bodyPr>
          <a:lstStyle/>
          <a:p>
            <a:pPr algn="l"/>
            <a:r>
              <a:rPr lang="en-US" sz="4000" b="1" u="sng" dirty="0">
                <a:latin typeface="Georgia" panose="02040502050405020303" pitchFamily="18" charset="0"/>
              </a:rPr>
              <a:t>VGG16</a:t>
            </a:r>
            <a:endParaRPr lang="en-IN" sz="4000" b="1" u="sng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51D8-3D4F-488C-8C64-39875F3B4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03" y="1563330"/>
            <a:ext cx="11385755" cy="44540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IN" sz="34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VGG16 is a convolution neural net (CNN ) architecture.</a:t>
            </a:r>
          </a:p>
          <a:p>
            <a:pPr>
              <a:lnSpc>
                <a:spcPct val="160000"/>
              </a:lnSpc>
            </a:pPr>
            <a:r>
              <a:rPr lang="en-IN" sz="34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stands for Visual Geometry Group from Oxford.</a:t>
            </a:r>
          </a:p>
          <a:p>
            <a:pPr>
              <a:lnSpc>
                <a:spcPct val="160000"/>
              </a:lnSpc>
            </a:pPr>
            <a:r>
              <a:rPr lang="en-US" sz="34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considered to be one of the excellent vision model architecture till date. </a:t>
            </a:r>
          </a:p>
          <a:p>
            <a:pPr>
              <a:lnSpc>
                <a:spcPct val="160000"/>
              </a:lnSpc>
            </a:pPr>
            <a:r>
              <a:rPr lang="en-US" sz="34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unique thing about VGG16 is that instead of having a large number of hyper-parameter they focused on having convolution layers of 3x3 filter with a stride 1 and always used same padding and max pool layer of 2x2 filter of stride 2.</a:t>
            </a:r>
          </a:p>
          <a:p>
            <a:pPr>
              <a:lnSpc>
                <a:spcPct val="160000"/>
              </a:lnSpc>
            </a:pPr>
            <a:r>
              <a:rPr lang="en-US" sz="34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follows this arrangement of convolution and max pool layers consistently throughout the whole architecture.</a:t>
            </a:r>
            <a:endParaRPr lang="en-IN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84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6" y="516193"/>
            <a:ext cx="9615949" cy="57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507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1185</TotalTime>
  <Words>721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Georgia</vt:lpstr>
      <vt:lpstr>Lucida Bright</vt:lpstr>
      <vt:lpstr>Raleway</vt:lpstr>
      <vt:lpstr>Wingdings</vt:lpstr>
      <vt:lpstr>Wingdings 3</vt:lpstr>
      <vt:lpstr>Slice</vt:lpstr>
      <vt:lpstr>Recognition and classification of yield affecting paddy crop stresses using field images </vt:lpstr>
      <vt:lpstr>CONTENTS</vt:lpstr>
      <vt:lpstr>INTRODUCTION</vt:lpstr>
      <vt:lpstr>TECHNOLOGIES USED</vt:lpstr>
      <vt:lpstr>DESIGN</vt:lpstr>
      <vt:lpstr>MOBILE NET</vt:lpstr>
      <vt:lpstr>PowerPoint Presentation</vt:lpstr>
      <vt:lpstr>VGG16</vt:lpstr>
      <vt:lpstr>PowerPoint Presentation</vt:lpstr>
      <vt:lpstr>Inception v3</vt:lpstr>
      <vt:lpstr>PowerPoint Presentation</vt:lpstr>
      <vt:lpstr>Convolutional Neural Network(CNN)</vt:lpstr>
      <vt:lpstr>PowerPoint Presentation</vt:lpstr>
      <vt:lpstr>PowerPoint Presentation</vt:lpstr>
      <vt:lpstr>Remedy Recommendation - CNN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approach for recognition and classification of yield affecting paddy crop stresses using field images</dc:title>
  <dc:creator>Akhila</dc:creator>
  <cp:lastModifiedBy>Akhila</cp:lastModifiedBy>
  <cp:revision>53</cp:revision>
  <dcterms:created xsi:type="dcterms:W3CDTF">2020-10-26T14:59:45Z</dcterms:created>
  <dcterms:modified xsi:type="dcterms:W3CDTF">2021-02-12T07:30:58Z</dcterms:modified>
</cp:coreProperties>
</file>