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handoutMasterIdLst>
    <p:handoutMasterId r:id="rId22"/>
  </p:handoutMasterIdLst>
  <p:sldIdLst>
    <p:sldId id="256" r:id="rId3"/>
    <p:sldId id="366" r:id="rId4"/>
    <p:sldId id="365" r:id="rId5"/>
    <p:sldId id="304" r:id="rId6"/>
    <p:sldId id="336" r:id="rId7"/>
    <p:sldId id="337" r:id="rId8"/>
    <p:sldId id="353" r:id="rId9"/>
    <p:sldId id="354" r:id="rId10"/>
    <p:sldId id="355" r:id="rId11"/>
    <p:sldId id="357" r:id="rId12"/>
    <p:sldId id="356" r:id="rId13"/>
    <p:sldId id="358" r:id="rId14"/>
    <p:sldId id="339" r:id="rId15"/>
    <p:sldId id="359" r:id="rId16"/>
    <p:sldId id="360" r:id="rId17"/>
    <p:sldId id="362" r:id="rId18"/>
    <p:sldId id="363" r:id="rId19"/>
    <p:sldId id="3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autoAdjust="0"/>
  </p:normalViewPr>
  <p:slideViewPr>
    <p:cSldViewPr snapToGrid="0">
      <p:cViewPr varScale="1">
        <p:scale>
          <a:sx n="114" d="100"/>
          <a:sy n="114" d="100"/>
        </p:scale>
        <p:origin x="648" y="84"/>
      </p:cViewPr>
      <p:guideLst>
        <p:guide pos="3840"/>
        <p:guide orient="horz" pos="2160"/>
      </p:guideLst>
    </p:cSldViewPr>
  </p:slideViewPr>
  <p:outlineViewPr>
    <p:cViewPr>
      <p:scale>
        <a:sx n="33" d="100"/>
        <a:sy n="33" d="100"/>
      </p:scale>
      <p:origin x="0" y="6972"/>
    </p:cViewPr>
  </p:outlin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2DDA-69D8-473F-A583-B6774B31A77B}" type="datetimeFigureOut">
              <a:rPr lang="en-US"/>
              <a:pPr/>
              <a:t>2/18/2019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92CCB-FF08-4D29-8DA3-E1FD86044808}" type="slidenum">
              <a:rPr/>
              <a:pPr/>
              <a:t>‹#›</a:t>
            </a:fld>
            <a:endParaRPr/>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6DFB-6833-46E4-B515-70E0D9178056}" type="datetimeFigureOut">
              <a:rPr lang="en-US"/>
              <a:pPr/>
              <a:t>2/18/2019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706C7-F2C3-48B6-8A22-C484D800B5D4}" type="slidenum">
              <a:rPr/>
              <a:pPr/>
              <a:t>‹#›</a:t>
            </a:fld>
            <a:endParaRPr/>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706C7-F2C3-48B6-8A22-C484D800B5D4}" type="slidenum">
              <a:rPr lang="en-US" smtClean="0"/>
              <a:pPr/>
              <a:t>1</a:t>
            </a:fld>
            <a:endParaRPr lang="en-US"/>
          </a:p>
        </p:txBody>
      </p:sp>
    </p:spTree>
    <p:extLst>
      <p:ext uri="{BB962C8B-B14F-4D97-AF65-F5344CB8AC3E}">
        <p14:creationId xmlns:p14="http://schemas.microsoft.com/office/powerpoint/2010/main" val="414808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1" name="Rectangle 10"/>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079812"/>
            <a:ext cx="9601200" cy="1724092"/>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©沈蕾BYU-Idaho 2019</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©沈蕾BYU-Idaho 2019</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US"/>
              <a:t>©沈蕾BYU-Idaho 2019</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5400" b="1"/>
            </a:lvl1pPr>
          </a:lstStyle>
          <a:p>
            <a:r>
              <a:rPr lang="en-US"/>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©沈蕾BYU-Idaho 2019</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r>
              <a:rPr lang="en-US"/>
              <a:t>©沈蕾BYU-Idaho 2019</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©沈蕾BYU-Idaho 2019</a:t>
            </a:r>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a:t>©沈蕾BYU-Idaho 2019</a:t>
            </a:r>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585" y="0"/>
            <a:ext cx="12188827"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r>
              <a:rPr lang="en-US"/>
              <a:t>©沈蕾BYU-Idaho 2019</a:t>
            </a:r>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©沈蕾BYU-Idaho 2019</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a:t>Click to edit Master title style</a:t>
            </a:r>
            <a:endParaRPr/>
          </a:p>
        </p:txBody>
      </p:sp>
      <p:sp>
        <p:nvSpPr>
          <p:cNvPr id="3" name="Picture Placeholder 2"/>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©沈蕾BYU-Idaho 2019</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Group 8"/>
          <p:cNvGrpSpPr/>
          <p:nvPr/>
        </p:nvGrpSpPr>
        <p:grpSpPr>
          <a:xfrm>
            <a:off x="-1" y="6480048"/>
            <a:ext cx="12188827"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900">
                <a:solidFill>
                  <a:schemeClr val="tx1"/>
                </a:solidFill>
              </a:defRPr>
            </a:lvl1pPr>
          </a:lstStyle>
          <a:p>
            <a:r>
              <a:rPr lang="en-US"/>
              <a:t>©沈蕾BYU-Idaho 2019</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900">
                <a:solidFill>
                  <a:schemeClr val="tx1"/>
                </a:solidFill>
              </a:defRPr>
            </a:lvl1pPr>
          </a:lstStyle>
          <a:p>
            <a:fld id="{FC749032-2A07-4AE8-BA90-74324CAE0C87}" type="slidenum">
              <a:rPr/>
              <a:pPr/>
              <a:t>‹#›</a:t>
            </a:fld>
            <a:endParaRPr/>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3400" b="1"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tx1">
              <a:lumMod val="90000"/>
              <a:lumOff val="10000"/>
            </a:schemeClr>
          </a:solidFill>
          <a:latin typeface="+mn-lt"/>
          <a:ea typeface="+mn-ea"/>
          <a:cs typeface="+mn-cs"/>
        </a:defRPr>
      </a:lvl1pPr>
      <a:lvl2pPr marL="594360" indent="-228600" algn="l" defTabSz="914400" rtl="0" eaLnBrk="1" latinLnBrk="0" hangingPunct="1">
        <a:lnSpc>
          <a:spcPct val="90000"/>
        </a:lnSpc>
        <a:spcBef>
          <a:spcPts val="1000"/>
        </a:spcBef>
        <a:buSzPct val="100000"/>
        <a:buFont typeface="Arial" pitchFamily="34" charset="0"/>
        <a:buChar char="▪"/>
        <a:defRPr sz="1800" kern="1200">
          <a:solidFill>
            <a:schemeClr val="tx1">
              <a:lumMod val="90000"/>
              <a:lumOff val="10000"/>
            </a:schemeClr>
          </a:solidFill>
          <a:latin typeface="+mn-lt"/>
          <a:ea typeface="+mn-ea"/>
          <a:cs typeface="+mn-cs"/>
        </a:defRPr>
      </a:lvl2pPr>
      <a:lvl3pPr marL="914400" indent="-228600" algn="l" defTabSz="914400" rtl="0" eaLnBrk="1" latinLnBrk="0" hangingPunct="1">
        <a:lnSpc>
          <a:spcPct val="90000"/>
        </a:lnSpc>
        <a:spcBef>
          <a:spcPts val="800"/>
        </a:spcBef>
        <a:buSzPct val="100000"/>
        <a:buFont typeface="Arial" pitchFamily="34" charset="0"/>
        <a:buChar char="▪"/>
        <a:defRPr sz="1600" kern="1200">
          <a:solidFill>
            <a:schemeClr val="tx1">
              <a:lumMod val="90000"/>
              <a:lumOff val="10000"/>
            </a:schemeClr>
          </a:solidFill>
          <a:latin typeface="+mn-lt"/>
          <a:ea typeface="+mn-ea"/>
          <a:cs typeface="+mn-cs"/>
        </a:defRPr>
      </a:lvl3pPr>
      <a:lvl4pPr marL="1234440" indent="-228600" algn="l" defTabSz="914400" rtl="0" eaLnBrk="1" latinLnBrk="0" hangingPunct="1">
        <a:lnSpc>
          <a:spcPct val="90000"/>
        </a:lnSpc>
        <a:spcBef>
          <a:spcPts val="800"/>
        </a:spcBef>
        <a:buSzPct val="100000"/>
        <a:buFont typeface="Arial" pitchFamily="34" charset="0"/>
        <a:buChar char="▪"/>
        <a:defRPr sz="1400" kern="1200">
          <a:solidFill>
            <a:schemeClr val="tx1">
              <a:lumMod val="90000"/>
              <a:lumOff val="10000"/>
            </a:schemeClr>
          </a:solidFill>
          <a:latin typeface="+mn-lt"/>
          <a:ea typeface="+mn-ea"/>
          <a:cs typeface="+mn-cs"/>
        </a:defRPr>
      </a:lvl4pPr>
      <a:lvl5pPr marL="1554480" indent="-228600" algn="l" defTabSz="914400" rtl="0" eaLnBrk="1" latinLnBrk="0" hangingPunct="1">
        <a:lnSpc>
          <a:spcPct val="90000"/>
        </a:lnSpc>
        <a:spcBef>
          <a:spcPts val="800"/>
        </a:spcBef>
        <a:buSzPct val="100000"/>
        <a:buFont typeface="Arial" pitchFamily="34" charset="0"/>
        <a:buChar char="▪"/>
        <a:defRPr sz="1400" kern="1200">
          <a:solidFill>
            <a:schemeClr val="tx1">
              <a:lumMod val="90000"/>
              <a:lumOff val="10000"/>
            </a:schemeClr>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hyperlink" Target="https://www.youtube.com/watch?v=0pPN8nFmUIE"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b="0" dirty="0">
                <a:solidFill>
                  <a:srgbClr val="C00000"/>
                </a:solidFill>
                <a:latin typeface="kaiti" panose="02010609060101010101" pitchFamily="49" charset="-122"/>
                <a:ea typeface="kaiti" panose="02010609060101010101" pitchFamily="49" charset="-122"/>
                <a:cs typeface="Times New Roman" panose="02020603050405020304" pitchFamily="18" charset="0"/>
              </a:rPr>
              <a:t>第四课：请客和做客</a:t>
            </a:r>
            <a:br>
              <a:rPr lang="en-US" b="0" dirty="0">
                <a:solidFill>
                  <a:srgbClr val="C00000"/>
                </a:solidFill>
                <a:latin typeface="Times New Roman" panose="02020603050405020304" pitchFamily="18" charset="0"/>
                <a:cs typeface="Times New Roman" panose="02020603050405020304" pitchFamily="18" charset="0"/>
              </a:rPr>
            </a:br>
            <a:r>
              <a:rPr lang="en-US" b="0" dirty="0">
                <a:solidFill>
                  <a:srgbClr val="C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p:txBody>
      </p:sp>
      <p:sp>
        <p:nvSpPr>
          <p:cNvPr id="7" name="Subtitle 6"/>
          <p:cNvSpPr>
            <a:spLocks noGrp="1"/>
          </p:cNvSpPr>
          <p:nvPr>
            <p:ph type="subTitle" idx="1"/>
          </p:nvPr>
        </p:nvSpPr>
        <p:spPr>
          <a:xfrm>
            <a:off x="4825416" y="4033492"/>
            <a:ext cx="2823210" cy="429768"/>
          </a:xfrm>
        </p:spPr>
        <p:txBody>
          <a:bodyPr/>
          <a:lstStyle/>
          <a:p>
            <a:r>
              <a:rPr lang="en-US" altLang="zh-CN" b="1" dirty="0">
                <a:latin typeface="Times New Roman" panose="02020603050405020304" pitchFamily="18" charset="0"/>
                <a:ea typeface="kaiti" panose="02010609060101010101" pitchFamily="49" charset="-122"/>
                <a:cs typeface="Times New Roman" panose="02020603050405020304" pitchFamily="18" charset="0"/>
              </a:rPr>
              <a:t>©</a:t>
            </a:r>
            <a:r>
              <a:rPr lang="zh-CN" altLang="en-US" b="1" dirty="0">
                <a:latin typeface="kaiti" panose="02010609060101010101" pitchFamily="49" charset="-122"/>
                <a:ea typeface="kaiti" panose="02010609060101010101" pitchFamily="49" charset="-122"/>
              </a:rPr>
              <a:t>沈蕾</a:t>
            </a:r>
            <a:r>
              <a:rPr lang="en-US" altLang="zh-CN" b="1" dirty="0">
                <a:latin typeface="Times New Roman" panose="02020603050405020304" pitchFamily="18" charset="0"/>
                <a:ea typeface="kaiti" panose="02010609060101010101" pitchFamily="49" charset="-122"/>
                <a:cs typeface="Times New Roman" panose="02020603050405020304" pitchFamily="18" charset="0"/>
              </a:rPr>
              <a:t>BYU-Idaho 2019</a:t>
            </a:r>
            <a:endParaRPr lang="en-US" b="1" dirty="0">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p.96-97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17</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适应 </a:t>
            </a:r>
            <a:r>
              <a:rPr lang="en-US" altLang="zh-CN" sz="2000"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vt.</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to get used to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时差、天气、生活方式、食物、室友）</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18.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时差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有时差、没有时差、有</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12</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个小时的时差</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19.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白天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黑夜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Song: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hlinkClick r:id="rId2"/>
              </a:rPr>
              <a:t>白天不懂夜的黑</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20</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困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 sleepy</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21.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睡不着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can’t fall into sleep</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例如：司机白天很困，晚上睡不着。</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失眠：</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 &amp; n   </a:t>
            </a:r>
            <a:r>
              <a:rPr lang="en-US" sz="2000" dirty="0" err="1">
                <a:solidFill>
                  <a:srgbClr val="C00000"/>
                </a:solidFill>
                <a:latin typeface="Times New Roman" panose="02020603050405020304" pitchFamily="18" charset="0"/>
                <a:cs typeface="Times New Roman" panose="02020603050405020304" pitchFamily="18" charset="0"/>
              </a:rPr>
              <a:t>shīmián</a:t>
            </a:r>
            <a:r>
              <a:rPr lang="en-US" sz="2000" b="0" dirty="0">
                <a:solidFill>
                  <a:srgbClr val="C00000"/>
                </a:solidFill>
              </a:rPr>
              <a:t> </a:t>
            </a:r>
            <a:r>
              <a:rPr lang="en-US" sz="2000" dirty="0">
                <a:solidFill>
                  <a:srgbClr val="C00000"/>
                </a:solidFill>
              </a:rPr>
              <a:t>insomnia</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pic>
        <p:nvPicPr>
          <p:cNvPr id="5" name="Picture 4">
            <a:extLst>
              <a:ext uri="{FF2B5EF4-FFF2-40B4-BE49-F238E27FC236}">
                <a16:creationId xmlns:a16="http://schemas.microsoft.com/office/drawing/2014/main" id="{61405589-428E-4D35-BBEF-FE057B6D3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108" y="1675700"/>
            <a:ext cx="1924444" cy="1924444"/>
          </a:xfrm>
          <a:prstGeom prst="rect">
            <a:avLst/>
          </a:prstGeom>
        </p:spPr>
      </p:pic>
      <p:pic>
        <p:nvPicPr>
          <p:cNvPr id="4" name="Picture 3">
            <a:extLst>
              <a:ext uri="{FF2B5EF4-FFF2-40B4-BE49-F238E27FC236}">
                <a16:creationId xmlns:a16="http://schemas.microsoft.com/office/drawing/2014/main" id="{1F9595D2-3E07-4020-96AA-5310C93B7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1497" y="975613"/>
            <a:ext cx="3267075" cy="1400175"/>
          </a:xfrm>
          <a:prstGeom prst="rect">
            <a:avLst/>
          </a:prstGeom>
        </p:spPr>
      </p:pic>
      <p:pic>
        <p:nvPicPr>
          <p:cNvPr id="7" name="Picture 6">
            <a:extLst>
              <a:ext uri="{FF2B5EF4-FFF2-40B4-BE49-F238E27FC236}">
                <a16:creationId xmlns:a16="http://schemas.microsoft.com/office/drawing/2014/main" id="{72543060-3276-4DD0-B6DC-B12C9F946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5763" y="2846148"/>
            <a:ext cx="2274349" cy="1507992"/>
          </a:xfrm>
          <a:prstGeom prst="rect">
            <a:avLst/>
          </a:prstGeom>
        </p:spPr>
      </p:pic>
      <p:pic>
        <p:nvPicPr>
          <p:cNvPr id="9" name="Picture 8">
            <a:extLst>
              <a:ext uri="{FF2B5EF4-FFF2-40B4-BE49-F238E27FC236}">
                <a16:creationId xmlns:a16="http://schemas.microsoft.com/office/drawing/2014/main" id="{F07A2D2B-212F-48B1-BE30-E1F04CB7E0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1062" y="3888498"/>
            <a:ext cx="2143125" cy="2143125"/>
          </a:xfrm>
          <a:prstGeom prst="rect">
            <a:avLst/>
          </a:prstGeom>
        </p:spPr>
      </p:pic>
      <p:pic>
        <p:nvPicPr>
          <p:cNvPr id="12" name="Picture 11">
            <a:extLst>
              <a:ext uri="{FF2B5EF4-FFF2-40B4-BE49-F238E27FC236}">
                <a16:creationId xmlns:a16="http://schemas.microsoft.com/office/drawing/2014/main" id="{C98C2FB7-0924-4429-9DFF-0425E1FCB8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3373" y="3535046"/>
            <a:ext cx="2187064" cy="1638187"/>
          </a:xfrm>
          <a:prstGeom prst="rect">
            <a:avLst/>
          </a:prstGeom>
        </p:spPr>
      </p:pic>
    </p:spTree>
    <p:extLst>
      <p:ext uri="{BB962C8B-B14F-4D97-AF65-F5344CB8AC3E}">
        <p14:creationId xmlns:p14="http://schemas.microsoft.com/office/powerpoint/2010/main" val="372934457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p.96-97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22.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街道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大街道</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X)</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马路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大马路）</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23</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习惯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 &amp; n.  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适应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不适应</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不习惯）</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你从德州来。</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Rexburg</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的冬天常常下雪，你习惯吗？</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例如：我习惯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v.</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坐出租车。我不习惯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v.</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自己开车。我有不吃中饭的习惯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问题的同学：你习惯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v.</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什么？你不习惯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v.</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什么？你有什么习惯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24. </a:t>
            </a:r>
            <a:r>
              <a:rPr lang="zh-CN" altLang="en-US"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长 </a:t>
            </a:r>
            <a:r>
              <a:rPr lang="en-US" sz="2200" dirty="0" err="1">
                <a:latin typeface="Times New Roman" panose="02020603050405020304" pitchFamily="18" charset="0"/>
                <a:ea typeface="KaiTi" panose="02010609060101010101" pitchFamily="49" charset="-122"/>
                <a:cs typeface="Times New Roman" panose="02020603050405020304" pitchFamily="18" charset="0"/>
              </a:rPr>
              <a:t>cháng</a:t>
            </a:r>
            <a:r>
              <a:rPr lang="en-US" sz="2200" dirty="0">
                <a:latin typeface="Times New Roman" panose="02020603050405020304" pitchFamily="18" charset="0"/>
                <a:ea typeface="KaiTi" panose="02010609060101010101" pitchFamily="49" charset="-122"/>
                <a:cs typeface="Times New Roman" panose="02020603050405020304" pitchFamily="18" charset="0"/>
              </a:rPr>
              <a:t>  adj. long vs. </a:t>
            </a:r>
            <a:r>
              <a:rPr lang="en-US" sz="2200" dirty="0" err="1">
                <a:latin typeface="Times New Roman" panose="02020603050405020304" pitchFamily="18" charset="0"/>
                <a:ea typeface="KaiTi" panose="02010609060101010101" pitchFamily="49" charset="-122"/>
                <a:cs typeface="Times New Roman" panose="02020603050405020304" pitchFamily="18" charset="0"/>
              </a:rPr>
              <a:t>zhǎng</a:t>
            </a:r>
            <a:r>
              <a:rPr lang="en-US" sz="2200" dirty="0">
                <a:latin typeface="Times New Roman" panose="02020603050405020304" pitchFamily="18" charset="0"/>
                <a:ea typeface="KaiTi" panose="02010609060101010101" pitchFamily="49" charset="-122"/>
                <a:cs typeface="Times New Roman" panose="02020603050405020304" pitchFamily="18" charset="0"/>
              </a:rPr>
              <a:t> to grow or</a:t>
            </a: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grow up </a:t>
            </a:r>
            <a:br>
              <a:rPr lang="en-US" altLang="zh-CN" sz="22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例如：你学中文的时间有多长？</a:t>
            </a: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vs. </a:t>
            </a: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弟弟和妹妹说，他们长大了以后去传教。</a:t>
            </a:r>
            <a:b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25. </a:t>
            </a:r>
            <a:r>
              <a:rPr lang="zh-CN" altLang="en-US"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年糕 </a:t>
            </a: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26. </a:t>
            </a:r>
            <a:r>
              <a:rPr lang="zh-CN" altLang="en-US"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味道 </a:t>
            </a: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a:t>
            </a: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例如：好味道。味道不错。有味道 </a:t>
            </a: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…turns bad</a:t>
            </a:r>
            <a:b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27</a:t>
            </a:r>
            <a:r>
              <a:rPr lang="en-US"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地道 </a:t>
            </a: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or</a:t>
            </a:r>
            <a:r>
              <a:rPr lang="zh-CN" altLang="en-US"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道地 </a:t>
            </a: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 authentic </a:t>
            </a: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例如：地道的味道，道地的火锅，他的中文很地道。</a:t>
            </a:r>
            <a:b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28. </a:t>
            </a:r>
            <a:r>
              <a:rPr lang="zh-CN" altLang="en-US"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香 </a:t>
            </a: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a:t>
            </a:r>
            <a:b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29. </a:t>
            </a:r>
            <a:r>
              <a:rPr lang="zh-CN" altLang="en-US"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俱全 </a:t>
            </a:r>
            <a: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 have or has it all  </a:t>
            </a:r>
            <a:br>
              <a:rPr lang="en-US" altLang="zh-CN" sz="2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例如：</a:t>
            </a: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我妈妈的拿手菜色香味俱全。</a:t>
            </a: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(2) BYU-I</a:t>
            </a: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健身房的器械</a:t>
            </a:r>
            <a:r>
              <a:rPr lang="en-US" altLang="zh-CN" sz="2200" dirty="0">
                <a:latin typeface="Times New Roman" panose="02020603050405020304" pitchFamily="18" charset="0"/>
                <a:ea typeface="KaiTi" panose="02010609060101010101" pitchFamily="49" charset="-122"/>
                <a:cs typeface="Times New Roman" panose="02020603050405020304" pitchFamily="18" charset="0"/>
              </a:rPr>
              <a:t>qi4xie4: equipment </a:t>
            </a:r>
            <a:r>
              <a:rPr lang="zh-CN" altLang="en-US" sz="2200" dirty="0">
                <a:latin typeface="Times New Roman" panose="02020603050405020304" pitchFamily="18" charset="0"/>
                <a:ea typeface="KaiTi" panose="02010609060101010101" pitchFamily="49" charset="-122"/>
                <a:cs typeface="Times New Roman" panose="02020603050405020304" pitchFamily="18" charset="0"/>
              </a:rPr>
              <a:t>俱全。</a:t>
            </a:r>
            <a:br>
              <a:rPr lang="en-US" altLang="zh-CN" sz="22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Tree>
    <p:extLst>
      <p:ext uri="{BB962C8B-B14F-4D97-AF65-F5344CB8AC3E}">
        <p14:creationId xmlns:p14="http://schemas.microsoft.com/office/powerpoint/2010/main" val="1914884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p.96-97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30</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饱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饿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 师母：吃饱了吗？学生：我吃饱了</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我饱了），吃不下了。</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31.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只是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It’s just that…</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我搬进了新的公寓，只是我的房东很麻烦。</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(2)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我喜欢京剧的服装，只是不喜欢听京剧。</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完成下面的句子：</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 He likes to eat healthy food, it is just that he….</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(2) New living room is big, it is just that I….</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(3) The hotel is not far away from here. It is jus that….</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(4) She likes to cook specialties. It is just that she….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32.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家常便饭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home-make meal or something pretty common</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麻婆豆腐是我家的家常便饭。</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(literal meaning)</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在中国，朋友相聚吃火锅是家常便饭。</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(figurative meaning)</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33.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相聚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 to get together (unite for friends)  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团聚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to reunite</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(for both family members and friends)</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34.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干杯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 to toast</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35.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有朋自远方来，不亦悦乎？</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Isn’t it pleasant to have friends coming from afar?</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Tree>
    <p:extLst>
      <p:ext uri="{BB962C8B-B14F-4D97-AF65-F5344CB8AC3E}">
        <p14:creationId xmlns:p14="http://schemas.microsoft.com/office/powerpoint/2010/main" val="40815086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 104-107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Simple</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comparison</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3" name="Table 2">
            <a:extLst>
              <a:ext uri="{FF2B5EF4-FFF2-40B4-BE49-F238E27FC236}">
                <a16:creationId xmlns:a16="http://schemas.microsoft.com/office/drawing/2014/main" id="{7A405F54-4EE7-401D-8EAA-439D5D3058CF}"/>
              </a:ext>
            </a:extLst>
          </p:cNvPr>
          <p:cNvGraphicFramePr>
            <a:graphicFrameLocks noGrp="1"/>
          </p:cNvGraphicFramePr>
          <p:nvPr>
            <p:extLst>
              <p:ext uri="{D42A27DB-BD31-4B8C-83A1-F6EECF244321}">
                <p14:modId xmlns:p14="http://schemas.microsoft.com/office/powerpoint/2010/main" val="3233358722"/>
              </p:ext>
            </p:extLst>
          </p:nvPr>
        </p:nvGraphicFramePr>
        <p:xfrm>
          <a:off x="369116" y="714810"/>
          <a:ext cx="10774092" cy="6809105"/>
        </p:xfrm>
        <a:graphic>
          <a:graphicData uri="http://schemas.openxmlformats.org/drawingml/2006/table">
            <a:tbl>
              <a:tblPr firstRow="1" bandRow="1">
                <a:tableStyleId>{BC89EF96-8CEA-46FF-86C4-4CE0E7609802}</a:tableStyleId>
              </a:tblPr>
              <a:tblGrid>
                <a:gridCol w="2485769">
                  <a:extLst>
                    <a:ext uri="{9D8B030D-6E8A-4147-A177-3AD203B41FA5}">
                      <a16:colId xmlns:a16="http://schemas.microsoft.com/office/drawing/2014/main" val="2488641324"/>
                    </a:ext>
                  </a:extLst>
                </a:gridCol>
                <a:gridCol w="2650920">
                  <a:extLst>
                    <a:ext uri="{9D8B030D-6E8A-4147-A177-3AD203B41FA5}">
                      <a16:colId xmlns:a16="http://schemas.microsoft.com/office/drawing/2014/main" val="3129269251"/>
                    </a:ext>
                  </a:extLst>
                </a:gridCol>
                <a:gridCol w="2879279">
                  <a:extLst>
                    <a:ext uri="{9D8B030D-6E8A-4147-A177-3AD203B41FA5}">
                      <a16:colId xmlns:a16="http://schemas.microsoft.com/office/drawing/2014/main" val="4157815684"/>
                    </a:ext>
                  </a:extLst>
                </a:gridCol>
                <a:gridCol w="2758124">
                  <a:extLst>
                    <a:ext uri="{9D8B030D-6E8A-4147-A177-3AD203B41FA5}">
                      <a16:colId xmlns:a16="http://schemas.microsoft.com/office/drawing/2014/main" val="2307438014"/>
                    </a:ext>
                  </a:extLst>
                </a:gridCol>
              </a:tblGrid>
              <a:tr h="325959">
                <a:tc>
                  <a:txBody>
                    <a:bodyPr/>
                    <a:lstStyle/>
                    <a:p>
                      <a:r>
                        <a:rPr lang="en-US" sz="2000" dirty="0">
                          <a:latin typeface="Times New Roman" panose="02020603050405020304" pitchFamily="18" charset="0"/>
                          <a:ea typeface="KaiTi" panose="02010609060101010101" pitchFamily="49" charset="-122"/>
                          <a:cs typeface="Times New Roman" panose="02020603050405020304" pitchFamily="18" charset="0"/>
                        </a:rPr>
                        <a:t>Affirmative Sentence</a:t>
                      </a:r>
                    </a:p>
                  </a:txBody>
                  <a:tcPr/>
                </a:tc>
                <a:tc>
                  <a:txBody>
                    <a:bodyPr/>
                    <a:lstStyle/>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Negation Sentence</a:t>
                      </a:r>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endParaRPr lang="en-US" sz="200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2168157471"/>
                  </a:ext>
                </a:extLst>
              </a:tr>
              <a:tr h="1139825">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A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像</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小</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Eying</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像他的爸爸。</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他们都很高。</a:t>
                      </a:r>
                      <a:endParaRPr lang="en-US" sz="1800" dirty="0">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is like B.</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(provide reason)</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不像 </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盐湖城不像</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Rexburg.</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盐湖城有很多的大楼。</a:t>
                      </a:r>
                      <a:endParaRPr 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is not like B. (provide reason)</a:t>
                      </a:r>
                      <a:endParaRPr lang="en-US" sz="1800" dirty="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406925982"/>
                  </a:ext>
                </a:extLst>
              </a:tr>
              <a:tr h="754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A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跟</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和</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一样</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小</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Eying</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跟他的爸爸一样。</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他们都很高。</a:t>
                      </a:r>
                      <a:endParaRPr lang="en-US" sz="18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1800" dirty="0"/>
                    </a:p>
                  </a:txBody>
                  <a:tcPr/>
                </a:tc>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is the same as B.</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(provide reason)</a:t>
                      </a:r>
                      <a:endParaRPr 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跟</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和</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不一样</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不同</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盐湖城跟</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Rexburg</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不一样</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盐湖城有很多的大楼。</a:t>
                      </a:r>
                      <a:endParaRPr 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is not the same as or different from B. (provide reason)</a:t>
                      </a:r>
                      <a:endParaRPr lang="en-US" sz="18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1800" dirty="0"/>
                    </a:p>
                  </a:txBody>
                  <a:tcPr/>
                </a:tc>
                <a:extLst>
                  <a:ext uri="{0D108BD9-81ED-4DB2-BD59-A6C34878D82A}">
                    <a16:rowId xmlns:a16="http://schemas.microsoft.com/office/drawing/2014/main" val="2695892622"/>
                  </a:ext>
                </a:extLst>
              </a:tr>
              <a:tr h="576697">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 A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比 </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 Adj. </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盐湖城比</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Rexburg</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大。</a:t>
                      </a:r>
                      <a:endParaRPr 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is more adj. than B</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1800" dirty="0">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不比 </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 Adj. </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盐湖城不比</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Rexburg</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方便。</a:t>
                      </a:r>
                      <a:endParaRPr lang="en-US" sz="1800" dirty="0">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is not more adj. than B</a:t>
                      </a:r>
                      <a:endParaRPr lang="en-US" sz="1800" dirty="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365704206"/>
                  </a:ext>
                </a:extLst>
              </a:tr>
              <a:tr h="674719">
                <a:tc>
                  <a:txBody>
                    <a:bodyPr/>
                    <a:lstStyle/>
                    <a:p>
                      <a:r>
                        <a:rPr 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 A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有 </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那么</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Adj.</a:t>
                      </a:r>
                      <a:br>
                        <a:rPr lang="en-US" altLang="zh-CN" sz="1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小</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Eying</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有他的爸爸那么帅。</a:t>
                      </a: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endParaRPr lang="en-US" sz="1800" dirty="0">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is as Adj. as…</a:t>
                      </a:r>
                      <a:endParaRPr 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没有 </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r>
                        <a:rPr lang="zh-CN" alt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那么</a:t>
                      </a:r>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Adj.</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Rexburg</a:t>
                      </a:r>
                      <a:r>
                        <a:rPr lang="zh-CN" alt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的房租没有盐湖城的房租那么贵。</a:t>
                      </a:r>
                      <a:endParaRPr lang="en-US" sz="18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is not as Adj. as</a:t>
                      </a: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1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28897777"/>
                  </a:ext>
                </a:extLst>
              </a:tr>
              <a:tr h="169702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tc hMerge="1">
                  <a:txBody>
                    <a:bodyPr/>
                    <a:lstStyle/>
                    <a:p>
                      <a:endParaRPr lang="en-US" sz="2000">
                        <a:latin typeface="Times New Roman" panose="02020603050405020304" pitchFamily="18" charset="0"/>
                        <a:ea typeface="KaiTi" panose="02010609060101010101" pitchFamily="49" charset="-122"/>
                        <a:cs typeface="Times New Roman" panose="02020603050405020304" pitchFamily="18" charset="0"/>
                      </a:endParaRPr>
                    </a:p>
                  </a:txBody>
                  <a:tcPr/>
                </a:tc>
                <a:tc hMerge="1">
                  <a:txBody>
                    <a:bodyPr/>
                    <a:lstStyle/>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tc hMerge="1">
                  <a:txBody>
                    <a:bodyPr/>
                    <a:lstStyle/>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234542334"/>
                  </a:ext>
                </a:extLst>
              </a:tr>
            </a:tbl>
          </a:graphicData>
        </a:graphic>
      </p:graphicFrame>
      <p:pic>
        <p:nvPicPr>
          <p:cNvPr id="5" name="Picture 4">
            <a:extLst>
              <a:ext uri="{FF2B5EF4-FFF2-40B4-BE49-F238E27FC236}">
                <a16:creationId xmlns:a16="http://schemas.microsoft.com/office/drawing/2014/main" id="{71A603C5-5B90-49E7-94C0-84D0503A3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50" y="5060111"/>
            <a:ext cx="1345785" cy="1246814"/>
          </a:xfrm>
          <a:prstGeom prst="rect">
            <a:avLst/>
          </a:prstGeom>
        </p:spPr>
      </p:pic>
      <p:pic>
        <p:nvPicPr>
          <p:cNvPr id="7" name="Picture 6">
            <a:extLst>
              <a:ext uri="{FF2B5EF4-FFF2-40B4-BE49-F238E27FC236}">
                <a16:creationId xmlns:a16="http://schemas.microsoft.com/office/drawing/2014/main" id="{4B04D674-BE36-44D6-AA4D-82F761AC9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474" y="5042285"/>
            <a:ext cx="1266247" cy="1246814"/>
          </a:xfrm>
          <a:prstGeom prst="rect">
            <a:avLst/>
          </a:prstGeom>
        </p:spPr>
      </p:pic>
      <p:pic>
        <p:nvPicPr>
          <p:cNvPr id="9" name="Picture 8">
            <a:extLst>
              <a:ext uri="{FF2B5EF4-FFF2-40B4-BE49-F238E27FC236}">
                <a16:creationId xmlns:a16="http://schemas.microsoft.com/office/drawing/2014/main" id="{504C667A-A21B-4A4E-B59D-7B39539A5D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4360" y="5082645"/>
            <a:ext cx="1801067" cy="1166094"/>
          </a:xfrm>
          <a:prstGeom prst="rect">
            <a:avLst/>
          </a:prstGeom>
        </p:spPr>
      </p:pic>
      <p:pic>
        <p:nvPicPr>
          <p:cNvPr id="12" name="Picture 11">
            <a:extLst>
              <a:ext uri="{FF2B5EF4-FFF2-40B4-BE49-F238E27FC236}">
                <a16:creationId xmlns:a16="http://schemas.microsoft.com/office/drawing/2014/main" id="{77AE4E21-C235-4A8F-BA75-A5BC3E3E83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3064" y="5120406"/>
            <a:ext cx="1684416" cy="1166094"/>
          </a:xfrm>
          <a:prstGeom prst="rect">
            <a:avLst/>
          </a:prstGeom>
        </p:spPr>
      </p:pic>
    </p:spTree>
    <p:extLst>
      <p:ext uri="{BB962C8B-B14F-4D97-AF65-F5344CB8AC3E}">
        <p14:creationId xmlns:p14="http://schemas.microsoft.com/office/powerpoint/2010/main" val="91045141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p.104-107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二、</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Relative, superlative and emphatic degree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3364832798"/>
              </p:ext>
            </p:extLst>
          </p:nvPr>
        </p:nvGraphicFramePr>
        <p:xfrm>
          <a:off x="747776" y="1533398"/>
          <a:ext cx="11172980" cy="4663440"/>
        </p:xfrm>
        <a:graphic>
          <a:graphicData uri="http://schemas.openxmlformats.org/drawingml/2006/table">
            <a:tbl>
              <a:tblPr firstRow="1" bandRow="1">
                <a:tableStyleId>{BC89EF96-8CEA-46FF-86C4-4CE0E7609802}</a:tableStyleId>
              </a:tblPr>
              <a:tblGrid>
                <a:gridCol w="11172980">
                  <a:extLst>
                    <a:ext uri="{9D8B030D-6E8A-4147-A177-3AD203B41FA5}">
                      <a16:colId xmlns:a16="http://schemas.microsoft.com/office/drawing/2014/main" val="3330540387"/>
                    </a:ext>
                  </a:extLst>
                </a:gridCol>
              </a:tblGrid>
              <a:tr h="370840">
                <a:tc>
                  <a:txBody>
                    <a:bodyPr/>
                    <a:lstStyle/>
                    <a:p>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和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S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比较</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更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V + O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例如：开车和走路，我比较喜欢走路。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Driving and walking, I relatively like walking.</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 </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和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C, S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最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V + O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例如：开车、坐车和走路，我最喜欢走路。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Driving, taking a bus, and walking, I like walking most.</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 S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一天比一天</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一年比一年</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一次比一次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Adj          </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例如：他的中文一天比天好。</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His Chinese is getting better day by day.</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学费一年比一年贵。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Tuition is getting more expensive year by year.</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我的旅行一次比一次远。</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My travelling is getter farther and farther each time.</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4. </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比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 adj.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多了。</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例如：开车比走路快多了。</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Driving is much faster than walking.</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spTree>
    <p:extLst>
      <p:ext uri="{BB962C8B-B14F-4D97-AF65-F5344CB8AC3E}">
        <p14:creationId xmlns:p14="http://schemas.microsoft.com/office/powerpoint/2010/main" val="36229999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p.104-107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二、</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Relative, superlative and emphatic degree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2862158879"/>
              </p:ext>
            </p:extLst>
          </p:nvPr>
        </p:nvGraphicFramePr>
        <p:xfrm>
          <a:off x="747776" y="1533398"/>
          <a:ext cx="11172980" cy="4255006"/>
        </p:xfrm>
        <a:graphic>
          <a:graphicData uri="http://schemas.openxmlformats.org/drawingml/2006/table">
            <a:tbl>
              <a:tblPr firstRow="1" bandRow="1">
                <a:tableStyleId>{BC89EF96-8CEA-46FF-86C4-4CE0E7609802}</a:tableStyleId>
              </a:tblPr>
              <a:tblGrid>
                <a:gridCol w="11172980">
                  <a:extLst>
                    <a:ext uri="{9D8B030D-6E8A-4147-A177-3AD203B41FA5}">
                      <a16:colId xmlns:a16="http://schemas.microsoft.com/office/drawing/2014/main" val="3330540387"/>
                    </a:ext>
                  </a:extLst>
                </a:gridCol>
              </a:tblGrid>
              <a:tr h="4255006">
                <a:tc>
                  <a:txBody>
                    <a:bodyPr/>
                    <a:lstStyle/>
                    <a:p>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和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S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比较</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更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V + O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例如：开车和走路，我比较喜欢走路。</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Driving and walking, I relatively like walking.</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5" name="Picture 4">
            <a:extLst>
              <a:ext uri="{FF2B5EF4-FFF2-40B4-BE49-F238E27FC236}">
                <a16:creationId xmlns:a16="http://schemas.microsoft.com/office/drawing/2014/main" id="{57FFCE71-5BC1-4E48-A4DA-28D217E9C1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704" y="2846907"/>
            <a:ext cx="2383059" cy="1881888"/>
          </a:xfrm>
          <a:prstGeom prst="rect">
            <a:avLst/>
          </a:prstGeom>
        </p:spPr>
      </p:pic>
      <p:pic>
        <p:nvPicPr>
          <p:cNvPr id="6" name="Picture 5">
            <a:extLst>
              <a:ext uri="{FF2B5EF4-FFF2-40B4-BE49-F238E27FC236}">
                <a16:creationId xmlns:a16="http://schemas.microsoft.com/office/drawing/2014/main" id="{B8B14B0A-4C12-4A29-B36A-9A59C1FD6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605" y="2846908"/>
            <a:ext cx="2703328" cy="1800593"/>
          </a:xfrm>
          <a:prstGeom prst="rect">
            <a:avLst/>
          </a:prstGeom>
        </p:spPr>
      </p:pic>
    </p:spTree>
    <p:extLst>
      <p:ext uri="{BB962C8B-B14F-4D97-AF65-F5344CB8AC3E}">
        <p14:creationId xmlns:p14="http://schemas.microsoft.com/office/powerpoint/2010/main" val="153347310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p.104-107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二、</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Relative, superlative and emphatic degree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2901740263"/>
              </p:ext>
            </p:extLst>
          </p:nvPr>
        </p:nvGraphicFramePr>
        <p:xfrm>
          <a:off x="747776" y="1533398"/>
          <a:ext cx="11172980" cy="3290272"/>
        </p:xfrm>
        <a:graphic>
          <a:graphicData uri="http://schemas.openxmlformats.org/drawingml/2006/table">
            <a:tbl>
              <a:tblPr firstRow="1" bandRow="1">
                <a:tableStyleId>{BC89EF96-8CEA-46FF-86C4-4CE0E7609802}</a:tableStyleId>
              </a:tblPr>
              <a:tblGrid>
                <a:gridCol w="11172980">
                  <a:extLst>
                    <a:ext uri="{9D8B030D-6E8A-4147-A177-3AD203B41FA5}">
                      <a16:colId xmlns:a16="http://schemas.microsoft.com/office/drawing/2014/main" val="3330540387"/>
                    </a:ext>
                  </a:extLst>
                </a:gridCol>
              </a:tblGrid>
              <a:tr h="3290272">
                <a:tc>
                  <a:txBody>
                    <a:bodyPr/>
                    <a:lstStyle/>
                    <a:p>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和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C, S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最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V + O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5" name="Picture 4">
            <a:extLst>
              <a:ext uri="{FF2B5EF4-FFF2-40B4-BE49-F238E27FC236}">
                <a16:creationId xmlns:a16="http://schemas.microsoft.com/office/drawing/2014/main" id="{BDD791D5-6E1D-4EBD-B0A5-444F46FAB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545" y="2758580"/>
            <a:ext cx="2724150" cy="1676400"/>
          </a:xfrm>
          <a:prstGeom prst="rect">
            <a:avLst/>
          </a:prstGeom>
        </p:spPr>
      </p:pic>
      <p:pic>
        <p:nvPicPr>
          <p:cNvPr id="7" name="Picture 6">
            <a:extLst>
              <a:ext uri="{FF2B5EF4-FFF2-40B4-BE49-F238E27FC236}">
                <a16:creationId xmlns:a16="http://schemas.microsoft.com/office/drawing/2014/main" id="{4CED6A41-9DC5-443E-BA87-5AB028D26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326" y="2691905"/>
            <a:ext cx="2619375" cy="1743075"/>
          </a:xfrm>
          <a:prstGeom prst="rect">
            <a:avLst/>
          </a:prstGeom>
        </p:spPr>
      </p:pic>
      <p:pic>
        <p:nvPicPr>
          <p:cNvPr id="9" name="Picture 8">
            <a:extLst>
              <a:ext uri="{FF2B5EF4-FFF2-40B4-BE49-F238E27FC236}">
                <a16:creationId xmlns:a16="http://schemas.microsoft.com/office/drawing/2014/main" id="{115C66BA-2394-4363-A6D5-564706168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186" y="2691906"/>
            <a:ext cx="2867025" cy="1809750"/>
          </a:xfrm>
          <a:prstGeom prst="rect">
            <a:avLst/>
          </a:prstGeom>
        </p:spPr>
      </p:pic>
    </p:spTree>
    <p:extLst>
      <p:ext uri="{BB962C8B-B14F-4D97-AF65-F5344CB8AC3E}">
        <p14:creationId xmlns:p14="http://schemas.microsoft.com/office/powerpoint/2010/main" val="335223975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p.104-107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二、</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Relative, superlative and emphatic degree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2060595672"/>
              </p:ext>
            </p:extLst>
          </p:nvPr>
        </p:nvGraphicFramePr>
        <p:xfrm>
          <a:off x="611633" y="1243793"/>
          <a:ext cx="11172980" cy="5200441"/>
        </p:xfrm>
        <a:graphic>
          <a:graphicData uri="http://schemas.openxmlformats.org/drawingml/2006/table">
            <a:tbl>
              <a:tblPr firstRow="1" bandRow="1">
                <a:tableStyleId>{BC89EF96-8CEA-46FF-86C4-4CE0E7609802}</a:tableStyleId>
              </a:tblPr>
              <a:tblGrid>
                <a:gridCol w="11172980">
                  <a:extLst>
                    <a:ext uri="{9D8B030D-6E8A-4147-A177-3AD203B41FA5}">
                      <a16:colId xmlns:a16="http://schemas.microsoft.com/office/drawing/2014/main" val="3330540387"/>
                    </a:ext>
                  </a:extLst>
                </a:gridCol>
              </a:tblGrid>
              <a:tr h="5200441">
                <a:tc>
                  <a:txBody>
                    <a:bodyPr/>
                    <a:lstStyle/>
                    <a:p>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 S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一天比一天</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一年比一年</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一次比一次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Adj          </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5" name="Picture 4">
            <a:extLst>
              <a:ext uri="{FF2B5EF4-FFF2-40B4-BE49-F238E27FC236}">
                <a16:creationId xmlns:a16="http://schemas.microsoft.com/office/drawing/2014/main" id="{1F4C9AF9-2F8B-4966-AB87-1D93979D6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901" y="1778022"/>
            <a:ext cx="2321959" cy="1427308"/>
          </a:xfrm>
          <a:prstGeom prst="rect">
            <a:avLst/>
          </a:prstGeom>
        </p:spPr>
      </p:pic>
      <p:pic>
        <p:nvPicPr>
          <p:cNvPr id="7" name="Picture 6">
            <a:extLst>
              <a:ext uri="{FF2B5EF4-FFF2-40B4-BE49-F238E27FC236}">
                <a16:creationId xmlns:a16="http://schemas.microsoft.com/office/drawing/2014/main" id="{5CEC1496-8350-4A19-B429-CEBED46BA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377" y="3739559"/>
            <a:ext cx="2461776" cy="1743075"/>
          </a:xfrm>
          <a:prstGeom prst="rect">
            <a:avLst/>
          </a:prstGeom>
        </p:spPr>
      </p:pic>
      <p:pic>
        <p:nvPicPr>
          <p:cNvPr id="9" name="Picture 8">
            <a:extLst>
              <a:ext uri="{FF2B5EF4-FFF2-40B4-BE49-F238E27FC236}">
                <a16:creationId xmlns:a16="http://schemas.microsoft.com/office/drawing/2014/main" id="{3E43849A-812D-4C83-BE4E-61718B1F4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010" y="2159447"/>
            <a:ext cx="3923516" cy="2803947"/>
          </a:xfrm>
          <a:prstGeom prst="rect">
            <a:avLst/>
          </a:prstGeom>
        </p:spPr>
      </p:pic>
    </p:spTree>
    <p:extLst>
      <p:ext uri="{BB962C8B-B14F-4D97-AF65-F5344CB8AC3E}">
        <p14:creationId xmlns:p14="http://schemas.microsoft.com/office/powerpoint/2010/main" val="294181030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p.104-107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二、</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Relative, superlative and emphatic degree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1471199099"/>
              </p:ext>
            </p:extLst>
          </p:nvPr>
        </p:nvGraphicFramePr>
        <p:xfrm>
          <a:off x="611633" y="1306894"/>
          <a:ext cx="11172980" cy="4263395"/>
        </p:xfrm>
        <a:graphic>
          <a:graphicData uri="http://schemas.openxmlformats.org/drawingml/2006/table">
            <a:tbl>
              <a:tblPr firstRow="1" bandRow="1">
                <a:tableStyleId>{BC89EF96-8CEA-46FF-86C4-4CE0E7609802}</a:tableStyleId>
              </a:tblPr>
              <a:tblGrid>
                <a:gridCol w="11172980">
                  <a:extLst>
                    <a:ext uri="{9D8B030D-6E8A-4147-A177-3AD203B41FA5}">
                      <a16:colId xmlns:a16="http://schemas.microsoft.com/office/drawing/2014/main" val="3330540387"/>
                    </a:ext>
                  </a:extLst>
                </a:gridCol>
              </a:tblGrid>
              <a:tr h="4263395">
                <a:tc>
                  <a:txBody>
                    <a:bodyPr/>
                    <a:lstStyle/>
                    <a:p>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4. </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比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 adj.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多了。</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例如：开车比走路快多了。</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Driving is much faster than walking.</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5" name="Picture 4">
            <a:extLst>
              <a:ext uri="{FF2B5EF4-FFF2-40B4-BE49-F238E27FC236}">
                <a16:creationId xmlns:a16="http://schemas.microsoft.com/office/drawing/2014/main" id="{D7A6ECF8-CD3D-4DA7-9626-5D45E75B7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53" y="2311450"/>
            <a:ext cx="2143125" cy="1163841"/>
          </a:xfrm>
          <a:prstGeom prst="rect">
            <a:avLst/>
          </a:prstGeom>
        </p:spPr>
      </p:pic>
      <p:pic>
        <p:nvPicPr>
          <p:cNvPr id="7" name="Picture 6">
            <a:extLst>
              <a:ext uri="{FF2B5EF4-FFF2-40B4-BE49-F238E27FC236}">
                <a16:creationId xmlns:a16="http://schemas.microsoft.com/office/drawing/2014/main" id="{0544D2BE-93E5-4B3E-9B38-40A6CBC59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763" y="2265159"/>
            <a:ext cx="2324100" cy="1163841"/>
          </a:xfrm>
          <a:prstGeom prst="rect">
            <a:avLst/>
          </a:prstGeom>
        </p:spPr>
      </p:pic>
      <p:pic>
        <p:nvPicPr>
          <p:cNvPr id="9" name="Picture 8">
            <a:extLst>
              <a:ext uri="{FF2B5EF4-FFF2-40B4-BE49-F238E27FC236}">
                <a16:creationId xmlns:a16="http://schemas.microsoft.com/office/drawing/2014/main" id="{7233B672-1A2D-45BF-BBD7-85F4C4236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368" y="3771722"/>
            <a:ext cx="2095500" cy="1571625"/>
          </a:xfrm>
          <a:prstGeom prst="rect">
            <a:avLst/>
          </a:prstGeom>
        </p:spPr>
      </p:pic>
      <p:pic>
        <p:nvPicPr>
          <p:cNvPr id="12" name="Picture 11">
            <a:extLst>
              <a:ext uri="{FF2B5EF4-FFF2-40B4-BE49-F238E27FC236}">
                <a16:creationId xmlns:a16="http://schemas.microsoft.com/office/drawing/2014/main" id="{F9CF88B9-225E-4861-A127-FFE12D47C6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3763" y="3771722"/>
            <a:ext cx="2401753" cy="1571625"/>
          </a:xfrm>
          <a:prstGeom prst="rect">
            <a:avLst/>
          </a:prstGeom>
        </p:spPr>
      </p:pic>
      <p:pic>
        <p:nvPicPr>
          <p:cNvPr id="14" name="Picture 13">
            <a:extLst>
              <a:ext uri="{FF2B5EF4-FFF2-40B4-BE49-F238E27FC236}">
                <a16:creationId xmlns:a16="http://schemas.microsoft.com/office/drawing/2014/main" id="{ADB0235D-A388-469D-9047-A947C76E4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332" y="1468487"/>
            <a:ext cx="2705100" cy="1685925"/>
          </a:xfrm>
          <a:prstGeom prst="rect">
            <a:avLst/>
          </a:prstGeom>
        </p:spPr>
      </p:pic>
      <p:pic>
        <p:nvPicPr>
          <p:cNvPr id="16" name="Picture 15">
            <a:extLst>
              <a:ext uri="{FF2B5EF4-FFF2-40B4-BE49-F238E27FC236}">
                <a16:creationId xmlns:a16="http://schemas.microsoft.com/office/drawing/2014/main" id="{0080E14F-52A3-4DF1-81BE-E2B2AF2EEB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5776" y="3500338"/>
            <a:ext cx="2657475" cy="1724025"/>
          </a:xfrm>
          <a:prstGeom prst="rect">
            <a:avLst/>
          </a:prstGeom>
        </p:spPr>
      </p:pic>
    </p:spTree>
    <p:extLst>
      <p:ext uri="{BB962C8B-B14F-4D97-AF65-F5344CB8AC3E}">
        <p14:creationId xmlns:p14="http://schemas.microsoft.com/office/powerpoint/2010/main" val="3328945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AB89-2066-4300-8E72-D47BF8AA2098}"/>
              </a:ext>
            </a:extLst>
          </p:cNvPr>
          <p:cNvSpPr>
            <a:spLocks noGrp="1"/>
          </p:cNvSpPr>
          <p:nvPr>
            <p:ph type="title"/>
          </p:nvPr>
        </p:nvSpPr>
        <p:spPr>
          <a:xfrm>
            <a:off x="976618" y="170465"/>
            <a:ext cx="9601200" cy="693602"/>
          </a:xfrm>
        </p:spPr>
        <p:txBody>
          <a:bodyPr>
            <a:normAutofit/>
          </a:bodyPr>
          <a:lstStyle/>
          <a:p>
            <a:pPr algn="l"/>
            <a:r>
              <a:rPr lang="en-US" altLang="zh-CN" sz="2400" dirty="0"/>
              <a:t>                               Let Us All Pressed On</a:t>
            </a:r>
            <a:endParaRPr lang="en-US" sz="2400" dirty="0"/>
          </a:p>
        </p:txBody>
      </p:sp>
      <p:sp>
        <p:nvSpPr>
          <p:cNvPr id="4" name="Date Placeholder 3">
            <a:extLst>
              <a:ext uri="{FF2B5EF4-FFF2-40B4-BE49-F238E27FC236}">
                <a16:creationId xmlns:a16="http://schemas.microsoft.com/office/drawing/2014/main" id="{EEC5C8AD-F21D-4755-B867-5F3ED81FF14B}"/>
              </a:ext>
            </a:extLst>
          </p:cNvPr>
          <p:cNvSpPr>
            <a:spLocks noGrp="1"/>
          </p:cNvSpPr>
          <p:nvPr>
            <p:ph type="dt" sz="half" idx="10"/>
          </p:nvPr>
        </p:nvSpPr>
        <p:spPr/>
        <p:txBody>
          <a:bodyPr/>
          <a:lstStyle/>
          <a:p>
            <a:r>
              <a:rPr lang="en-US" altLang="zh-CN"/>
              <a:t>©</a:t>
            </a:r>
            <a:r>
              <a:rPr lang="zh-CN" altLang="en-US"/>
              <a:t>沈蕾</a:t>
            </a:r>
            <a:r>
              <a:rPr lang="en-US"/>
              <a:t>BYU-Idaho 2019</a:t>
            </a:r>
          </a:p>
        </p:txBody>
      </p:sp>
      <p:graphicFrame>
        <p:nvGraphicFramePr>
          <p:cNvPr id="7" name="Table 6">
            <a:extLst>
              <a:ext uri="{FF2B5EF4-FFF2-40B4-BE49-F238E27FC236}">
                <a16:creationId xmlns:a16="http://schemas.microsoft.com/office/drawing/2014/main" id="{53F3A708-7FC1-45AC-A2B1-3BEC6950B81F}"/>
              </a:ext>
            </a:extLst>
          </p:cNvPr>
          <p:cNvGraphicFramePr>
            <a:graphicFrameLocks noGrp="1"/>
          </p:cNvGraphicFramePr>
          <p:nvPr>
            <p:extLst>
              <p:ext uri="{D42A27DB-BD31-4B8C-83A1-F6EECF244321}">
                <p14:modId xmlns:p14="http://schemas.microsoft.com/office/powerpoint/2010/main" val="1785290947"/>
              </p:ext>
            </p:extLst>
          </p:nvPr>
        </p:nvGraphicFramePr>
        <p:xfrm>
          <a:off x="360727" y="1040236"/>
          <a:ext cx="11333526" cy="4754880"/>
        </p:xfrm>
        <a:graphic>
          <a:graphicData uri="http://schemas.openxmlformats.org/drawingml/2006/table">
            <a:tbl>
              <a:tblPr firstRow="1" bandRow="1">
                <a:tableStyleId>{BC89EF96-8CEA-46FF-86C4-4CE0E7609802}</a:tableStyleId>
              </a:tblPr>
              <a:tblGrid>
                <a:gridCol w="4118994">
                  <a:extLst>
                    <a:ext uri="{9D8B030D-6E8A-4147-A177-3AD203B41FA5}">
                      <a16:colId xmlns:a16="http://schemas.microsoft.com/office/drawing/2014/main" val="3147319532"/>
                    </a:ext>
                  </a:extLst>
                </a:gridCol>
                <a:gridCol w="7214532">
                  <a:extLst>
                    <a:ext uri="{9D8B030D-6E8A-4147-A177-3AD203B41FA5}">
                      <a16:colId xmlns:a16="http://schemas.microsoft.com/office/drawing/2014/main" val="4038312034"/>
                    </a:ext>
                  </a:extLst>
                </a:gridCol>
              </a:tblGrid>
              <a:tr h="0">
                <a:tc>
                  <a:txBody>
                    <a:bodyPr/>
                    <a:lstStyle/>
                    <a:p>
                      <a:r>
                        <a:rPr lang="zh-CN" altLang="en-US" sz="2400" b="1" kern="1200" dirty="0">
                          <a:solidFill>
                            <a:srgbClr val="C00000"/>
                          </a:solidFill>
                          <a:effectLst/>
                          <a:latin typeface="KaiTi" panose="02010609060101010101" pitchFamily="49" charset="-122"/>
                          <a:ea typeface="KaiTi" panose="02010609060101010101" pitchFamily="49" charset="-122"/>
                          <a:cs typeface="+mn-cs"/>
                        </a:rPr>
                        <a:t>为了主的事工</a:t>
                      </a:r>
                      <a:r>
                        <a:rPr lang="en-US" altLang="zh-CN" sz="2400" b="1" kern="1200" dirty="0">
                          <a:solidFill>
                            <a:srgbClr val="C00000"/>
                          </a:solidFill>
                          <a:effectLst/>
                          <a:latin typeface="KaiTi" panose="02010609060101010101" pitchFamily="49" charset="-122"/>
                          <a:ea typeface="KaiTi" panose="02010609060101010101" pitchFamily="49" charset="-122"/>
                          <a:cs typeface="+mn-cs"/>
                        </a:rPr>
                        <a:t>,</a:t>
                      </a:r>
                      <a:r>
                        <a:rPr lang="zh-CN" altLang="en-US" sz="2400" b="1" kern="1200" dirty="0">
                          <a:solidFill>
                            <a:srgbClr val="C00000"/>
                          </a:solidFill>
                          <a:effectLst/>
                          <a:latin typeface="KaiTi" panose="02010609060101010101" pitchFamily="49" charset="-122"/>
                          <a:ea typeface="KaiTi" panose="02010609060101010101" pitchFamily="49" charset="-122"/>
                          <a:cs typeface="+mn-cs"/>
                        </a:rPr>
                        <a:t>大家齐向前</a:t>
                      </a:r>
                      <a:endParaRPr lang="en-US" sz="24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W</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è</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ile</a:t>
                      </a:r>
                      <a:r>
                        <a:rPr lang="en-US" sz="24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zh</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ǔ</a:t>
                      </a:r>
                      <a:r>
                        <a:rPr lang="en-US" sz="2400" b="1" kern="1200" dirty="0">
                          <a:solidFill>
                            <a:schemeClr val="tx1"/>
                          </a:solidFill>
                          <a:effectLst/>
                          <a:latin typeface="Times New Roman" panose="02020603050405020304" pitchFamily="18" charset="0"/>
                          <a:ea typeface="+mn-ea"/>
                          <a:cs typeface="Times New Roman" panose="02020603050405020304" pitchFamily="18" charset="0"/>
                        </a:rPr>
                        <a:t>  de  </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sh</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ì</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g</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ō</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ng</a:t>
                      </a:r>
                      <a:r>
                        <a:rPr lang="en-US" sz="24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d</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à</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ji</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ā</a:t>
                      </a:r>
                      <a:r>
                        <a:rPr lang="en-US" sz="24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q</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í</a:t>
                      </a:r>
                      <a:r>
                        <a:rPr lang="en-US" sz="24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xi</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à</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ngqi</a:t>
                      </a:r>
                      <a:r>
                        <a:rPr lang="en-US" altLang="zh-CN" sz="2400" b="1" kern="1200" dirty="0" err="1">
                          <a:solidFill>
                            <a:schemeClr val="tx1"/>
                          </a:solidFill>
                          <a:effectLst/>
                          <a:latin typeface="Times New Roman" panose="02020603050405020304" pitchFamily="18" charset="0"/>
                          <a:ea typeface="+mn-ea"/>
                          <a:cs typeface="Times New Roman" panose="02020603050405020304" pitchFamily="18" charset="0"/>
                        </a:rPr>
                        <a:t>á</a:t>
                      </a:r>
                      <a:r>
                        <a:rPr lang="en-US" sz="2400" b="1" kern="1200" dirty="0" err="1">
                          <a:solidFill>
                            <a:schemeClr val="tx1"/>
                          </a:solidFill>
                          <a:effectLst/>
                          <a:latin typeface="Times New Roman" panose="02020603050405020304" pitchFamily="18" charset="0"/>
                          <a:ea typeface="+mn-ea"/>
                          <a:cs typeface="Times New Roman" panose="02020603050405020304" pitchFamily="18" charset="0"/>
                        </a:rPr>
                        <a:t>n</a:t>
                      </a:r>
                      <a:r>
                        <a:rPr lang="en-US" sz="24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rPr>
                        <a:t> </a:t>
                      </a:r>
                      <a:r>
                        <a:rPr lang="en-US" sz="2400" b="1"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5132660"/>
                  </a:ext>
                </a:extLst>
              </a:tr>
              <a:tr h="248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err="1">
                          <a:solidFill>
                            <a:srgbClr val="C00000"/>
                          </a:solidFill>
                          <a:latin typeface="KaiTi" panose="02010609060101010101" pitchFamily="49" charset="-122"/>
                          <a:ea typeface="KaiTi" panose="02010609060101010101" pitchFamily="49" charset="-122"/>
                        </a:rPr>
                        <a:t>将来生命结束,必能尝素愿</a:t>
                      </a:r>
                      <a:r>
                        <a:rPr lang="en-US" sz="2400" b="1" dirty="0">
                          <a:solidFill>
                            <a:srgbClr val="C00000"/>
                          </a:solidFill>
                          <a:latin typeface="KaiTi" panose="02010609060101010101" pitchFamily="49" charset="-122"/>
                          <a:ea typeface="KaiTi" panose="02010609060101010101" pitchFamily="49" charset="-122"/>
                        </a:rPr>
                        <a:t>	</a:t>
                      </a:r>
                    </a:p>
                    <a:p>
                      <a:endParaRPr lang="en-US" sz="24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jiānglái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shēngmìng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jiéshù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bì</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sùyuàn</a:t>
                      </a:r>
                      <a:r>
                        <a:rPr lang="en-US" sz="24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185682306"/>
                  </a:ext>
                </a:extLst>
              </a:tr>
              <a:tr h="370840">
                <a:tc>
                  <a:txBody>
                    <a:bodyPr/>
                    <a:lstStyle/>
                    <a:p>
                      <a:r>
                        <a:rPr lang="en-US" sz="2400" b="1" dirty="0" err="1">
                          <a:solidFill>
                            <a:srgbClr val="C00000"/>
                          </a:solidFill>
                          <a:latin typeface="KaiTi" panose="02010609060101010101" pitchFamily="49" charset="-122"/>
                          <a:ea typeface="KaiTi" panose="02010609060101010101" pitchFamily="49" charset="-122"/>
                        </a:rPr>
                        <a:t>挥舞宝剑进行正义斗争</a:t>
                      </a:r>
                      <a:r>
                        <a:rPr lang="en-US" sz="2400" b="1" dirty="0">
                          <a:solidFill>
                            <a:srgbClr val="C00000"/>
                          </a:solidFill>
                          <a:latin typeface="KaiTi" panose="02010609060101010101" pitchFamily="49" charset="-122"/>
                          <a:ea typeface="KaiTi" panose="02010609060101010101" pitchFamily="49" charset="-122"/>
                        </a:rPr>
                        <a:t>,</a:t>
                      </a:r>
                    </a:p>
                  </a:txBody>
                  <a:tcPr/>
                </a:tc>
                <a:tc>
                  <a:txBody>
                    <a:bodyPr/>
                    <a:lstStyle/>
                    <a:p>
                      <a:r>
                        <a:rPr lang="en-US" sz="2400" b="1" dirty="0" err="1">
                          <a:latin typeface="Times New Roman" panose="02020603050405020304" pitchFamily="18" charset="0"/>
                          <a:cs typeface="Times New Roman" panose="02020603050405020304" pitchFamily="18" charset="0"/>
                        </a:rPr>
                        <a:t>huīwǔ</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bǎojiàn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jìnxíng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zhèngyì</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dòuzhēng</a:t>
                      </a:r>
                      <a:r>
                        <a:rPr lang="en-US" sz="24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381075412"/>
                  </a:ext>
                </a:extLst>
              </a:tr>
              <a:tr h="142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err="1">
                          <a:solidFill>
                            <a:srgbClr val="C00000"/>
                          </a:solidFill>
                          <a:latin typeface="KaiTi" panose="02010609060101010101" pitchFamily="49" charset="-122"/>
                          <a:ea typeface="KaiTi" panose="02010609060101010101" pitchFamily="49" charset="-122"/>
                        </a:rPr>
                        <a:t>坚强真理宝剑</a:t>
                      </a:r>
                      <a:r>
                        <a:rPr lang="en-US" sz="2400" b="1" dirty="0">
                          <a:solidFill>
                            <a:srgbClr val="C00000"/>
                          </a:solidFill>
                          <a:latin typeface="KaiTi" panose="02010609060101010101" pitchFamily="49" charset="-122"/>
                          <a:ea typeface="KaiTi" panose="02010609060101010101" pitchFamily="49" charset="-122"/>
                        </a:rPr>
                        <a:t>，</a:t>
                      </a:r>
                    </a:p>
                  </a:txBody>
                  <a:tcPr/>
                </a:tc>
                <a:tc>
                  <a:txBody>
                    <a:bodyPr/>
                    <a:lstStyle/>
                    <a:p>
                      <a:r>
                        <a:rPr lang="en-US" sz="2400" b="1" dirty="0" err="1">
                          <a:latin typeface="Times New Roman" panose="02020603050405020304" pitchFamily="18" charset="0"/>
                          <a:cs typeface="Times New Roman" panose="02020603050405020304" pitchFamily="18" charset="0"/>
                        </a:rPr>
                        <a:t>jiānqiáng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zhēnlǐ</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bǎojiàn</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3582346"/>
                  </a:ext>
                </a:extLst>
              </a:tr>
              <a:tr h="370840">
                <a:tc>
                  <a:txBody>
                    <a:bodyPr/>
                    <a:lstStyle/>
                    <a:p>
                      <a:r>
                        <a:rPr lang="en-US" sz="2400" b="1" dirty="0" err="1">
                          <a:solidFill>
                            <a:srgbClr val="C00000"/>
                          </a:solidFill>
                          <a:latin typeface="KaiTi" panose="02010609060101010101" pitchFamily="49" charset="-122"/>
                          <a:ea typeface="KaiTi" panose="02010609060101010101" pitchFamily="49" charset="-122"/>
                        </a:rPr>
                        <a:t>勿惧尽管敌人在抄袭</a:t>
                      </a:r>
                      <a:r>
                        <a:rPr lang="zh-CN" altLang="en-US" sz="2400" b="1" dirty="0">
                          <a:solidFill>
                            <a:srgbClr val="C00000"/>
                          </a:solidFill>
                          <a:latin typeface="KaiTi" panose="02010609060101010101" pitchFamily="49" charset="-122"/>
                          <a:ea typeface="KaiTi" panose="02010609060101010101" pitchFamily="49" charset="-122"/>
                        </a:rPr>
                        <a:t>，</a:t>
                      </a:r>
                      <a:r>
                        <a:rPr lang="en-US" sz="2400" b="1" dirty="0">
                          <a:solidFill>
                            <a:srgbClr val="C00000"/>
                          </a:solidFill>
                          <a:latin typeface="KaiTi" panose="02010609060101010101" pitchFamily="49" charset="-122"/>
                          <a:ea typeface="KaiTi" panose="02010609060101010101" pitchFamily="49" charset="-122"/>
                        </a:rPr>
                        <a:t>	</a:t>
                      </a:r>
                    </a:p>
                  </a:txBody>
                  <a:tcPr/>
                </a:tc>
                <a:tc>
                  <a:txBody>
                    <a:bodyPr/>
                    <a:lstStyle/>
                    <a:p>
                      <a:r>
                        <a:rPr lang="en-US" altLang="zh-CN" sz="2400" b="1" dirty="0" err="1">
                          <a:latin typeface="Times New Roman" panose="02020603050405020304" pitchFamily="18" charset="0"/>
                          <a:cs typeface="Times New Roman" panose="02020603050405020304" pitchFamily="18" charset="0"/>
                        </a:rPr>
                        <a:t>W</a:t>
                      </a:r>
                      <a:r>
                        <a:rPr lang="en-US" sz="2400" b="1" dirty="0" err="1">
                          <a:latin typeface="Times New Roman" panose="02020603050405020304" pitchFamily="18" charset="0"/>
                          <a:cs typeface="Times New Roman" panose="02020603050405020304" pitchFamily="18" charset="0"/>
                        </a:rPr>
                        <a:t>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jǐnguǎn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dírén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chāoxí</a:t>
                      </a:r>
                      <a:r>
                        <a:rPr lang="en-US" sz="24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674168171"/>
                  </a:ext>
                </a:extLst>
              </a:tr>
              <a:tr h="370840">
                <a:tc>
                  <a:txBody>
                    <a:bodyPr/>
                    <a:lstStyle/>
                    <a:p>
                      <a:r>
                        <a:rPr lang="en-US" sz="2400" b="1" dirty="0" err="1">
                          <a:solidFill>
                            <a:srgbClr val="C00000"/>
                          </a:solidFill>
                          <a:latin typeface="KaiTi" panose="02010609060101010101" pitchFamily="49" charset="-122"/>
                          <a:ea typeface="KaiTi" panose="02010609060101010101" pitchFamily="49" charset="-122"/>
                        </a:rPr>
                        <a:t>勇敢，因为有</a:t>
                      </a:r>
                      <a:r>
                        <a:rPr lang="zh-CN" altLang="en-US" sz="2400" b="1" dirty="0">
                          <a:solidFill>
                            <a:srgbClr val="C00000"/>
                          </a:solidFill>
                          <a:latin typeface="KaiTi" panose="02010609060101010101" pitchFamily="49" charset="-122"/>
                          <a:ea typeface="KaiTi" panose="02010609060101010101" pitchFamily="49" charset="-122"/>
                        </a:rPr>
                        <a:t>主</a:t>
                      </a:r>
                      <a:r>
                        <a:rPr lang="en-US" sz="2400" b="1" dirty="0" err="1">
                          <a:solidFill>
                            <a:srgbClr val="C00000"/>
                          </a:solidFill>
                          <a:latin typeface="KaiTi" panose="02010609060101010101" pitchFamily="49" charset="-122"/>
                          <a:ea typeface="KaiTi" panose="02010609060101010101" pitchFamily="49" charset="-122"/>
                        </a:rPr>
                        <a:t>在一起</a:t>
                      </a:r>
                      <a:r>
                        <a:rPr lang="en-US" sz="2400" b="1" dirty="0">
                          <a:solidFill>
                            <a:srgbClr val="C00000"/>
                          </a:solidFill>
                          <a:latin typeface="KaiTi" panose="02010609060101010101" pitchFamily="49" charset="-122"/>
                          <a:ea typeface="KaiTi" panose="02010609060101010101" pitchFamily="49" charset="-122"/>
                        </a:rPr>
                        <a:t>：</a:t>
                      </a:r>
                    </a:p>
                  </a:txBody>
                  <a:tcPr/>
                </a:tc>
                <a:tc>
                  <a:txBody>
                    <a:bodyPr/>
                    <a:lstStyle/>
                    <a:p>
                      <a:r>
                        <a:rPr lang="en-US" sz="2400" b="1" dirty="0" err="1">
                          <a:latin typeface="Times New Roman" panose="02020603050405020304" pitchFamily="18" charset="0"/>
                          <a:cs typeface="Times New Roman" panose="02020603050405020304" pitchFamily="18" charset="0"/>
                        </a:rPr>
                        <a:t>yǒnggǎn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yīnwèi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yǒu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zhù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yīqǐ</a:t>
                      </a:r>
                      <a:r>
                        <a:rPr lang="en-US" sz="24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880707887"/>
                  </a:ext>
                </a:extLst>
              </a:tr>
              <a:tr h="370840">
                <a:tc>
                  <a:txBody>
                    <a:bodyPr/>
                    <a:lstStyle/>
                    <a:p>
                      <a:r>
                        <a:rPr lang="en-US" sz="2400" b="1" dirty="0" err="1">
                          <a:solidFill>
                            <a:srgbClr val="C00000"/>
                          </a:solidFill>
                          <a:latin typeface="KaiTi" panose="02010609060101010101" pitchFamily="49" charset="-122"/>
                          <a:ea typeface="KaiTi" panose="02010609060101010101" pitchFamily="49" charset="-122"/>
                        </a:rPr>
                        <a:t>不理恶人所说的一切言语</a:t>
                      </a:r>
                      <a:r>
                        <a:rPr lang="zh-CN" altLang="en-US" sz="2400" b="1" dirty="0">
                          <a:solidFill>
                            <a:srgbClr val="C00000"/>
                          </a:solidFill>
                          <a:latin typeface="KaiTi" panose="02010609060101010101" pitchFamily="49" charset="-122"/>
                          <a:ea typeface="KaiTi" panose="02010609060101010101" pitchFamily="49" charset="-122"/>
                        </a:rPr>
                        <a:t>，</a:t>
                      </a:r>
                      <a:endParaRPr lang="en-US" sz="24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400" b="1" dirty="0" err="1">
                          <a:latin typeface="Times New Roman" panose="02020603050405020304" pitchFamily="18" charset="0"/>
                          <a:cs typeface="Times New Roman" panose="02020603050405020304" pitchFamily="18" charset="0"/>
                        </a:rPr>
                        <a:t>Bù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lǐ</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èrén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suǒ</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shuō</a:t>
                      </a:r>
                      <a:r>
                        <a:rPr lang="en-US" sz="2400" b="1" dirty="0">
                          <a:latin typeface="Times New Roman" panose="02020603050405020304" pitchFamily="18" charset="0"/>
                          <a:cs typeface="Times New Roman" panose="02020603050405020304" pitchFamily="18" charset="0"/>
                        </a:rPr>
                        <a:t>  de  </a:t>
                      </a:r>
                      <a:r>
                        <a:rPr lang="en-US" sz="2400" b="1" dirty="0" err="1">
                          <a:latin typeface="Times New Roman" panose="02020603050405020304" pitchFamily="18" charset="0"/>
                          <a:cs typeface="Times New Roman" panose="02020603050405020304" pitchFamily="18" charset="0"/>
                        </a:rPr>
                        <a:t>yīqiè</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yányǔ</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9033202"/>
                  </a:ext>
                </a:extLst>
              </a:tr>
              <a:tr h="370840">
                <a:tc>
                  <a:txBody>
                    <a:bodyPr/>
                    <a:lstStyle/>
                    <a:p>
                      <a:r>
                        <a:rPr lang="en-US" sz="2400" b="1" dirty="0" err="1">
                          <a:solidFill>
                            <a:srgbClr val="C00000"/>
                          </a:solidFill>
                          <a:latin typeface="KaiTi" panose="02010609060101010101" pitchFamily="49" charset="-122"/>
                          <a:ea typeface="KaiTi" panose="02010609060101010101" pitchFamily="49" charset="-122"/>
                        </a:rPr>
                        <a:t>我们但知绝对服从</a:t>
                      </a:r>
                      <a:r>
                        <a:rPr lang="zh-CN" altLang="en-US" sz="2400" b="1" dirty="0">
                          <a:solidFill>
                            <a:srgbClr val="C00000"/>
                          </a:solidFill>
                          <a:latin typeface="KaiTi" panose="02010609060101010101" pitchFamily="49" charset="-122"/>
                          <a:ea typeface="KaiTi" panose="02010609060101010101" pitchFamily="49" charset="-122"/>
                        </a:rPr>
                        <a:t>主</a:t>
                      </a:r>
                      <a:r>
                        <a:rPr lang="en-US" sz="2400" b="1" dirty="0">
                          <a:solidFill>
                            <a:srgbClr val="C00000"/>
                          </a:solidFill>
                          <a:latin typeface="KaiTi" panose="02010609060101010101" pitchFamily="49" charset="-122"/>
                          <a:ea typeface="KaiTi" panose="02010609060101010101" pitchFamily="49" charset="-122"/>
                        </a:rPr>
                        <a:t>。	</a:t>
                      </a:r>
                    </a:p>
                    <a:p>
                      <a:r>
                        <a:rPr lang="en-US" sz="2400" b="1" dirty="0">
                          <a:solidFill>
                            <a:srgbClr val="C00000"/>
                          </a:solidFill>
                          <a:latin typeface="KaiTi" panose="02010609060101010101" pitchFamily="49" charset="-122"/>
                          <a:ea typeface="KaiTi" panose="02010609060101010101" pitchFamily="49" charset="-122"/>
                        </a:rPr>
                        <a:t> </a:t>
                      </a:r>
                    </a:p>
                    <a:p>
                      <a:endParaRPr lang="en-US" sz="2400" b="1" dirty="0">
                        <a:solidFill>
                          <a:srgbClr val="C00000"/>
                        </a:solidFill>
                        <a:latin typeface="KaiTi" panose="02010609060101010101" pitchFamily="49" charset="-122"/>
                        <a:ea typeface="KaiTi"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err="1">
                          <a:latin typeface="Times New Roman" panose="02020603050405020304" pitchFamily="18" charset="0"/>
                          <a:cs typeface="Times New Roman" panose="02020603050405020304" pitchFamily="18" charset="0"/>
                        </a:rPr>
                        <a:t>wǒmen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dàn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zhī</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juéduì</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fúcóng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zhù</a:t>
                      </a:r>
                      <a:r>
                        <a:rPr lang="en-US" sz="2400" b="1" dirty="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131640"/>
                  </a:ext>
                </a:extLst>
              </a:tr>
            </a:tbl>
          </a:graphicData>
        </a:graphic>
      </p:graphicFrame>
    </p:spTree>
    <p:extLst>
      <p:ext uri="{BB962C8B-B14F-4D97-AF65-F5344CB8AC3E}">
        <p14:creationId xmlns:p14="http://schemas.microsoft.com/office/powerpoint/2010/main" val="131719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AB89-2066-4300-8E72-D47BF8AA2098}"/>
              </a:ext>
            </a:extLst>
          </p:cNvPr>
          <p:cNvSpPr>
            <a:spLocks noGrp="1"/>
          </p:cNvSpPr>
          <p:nvPr>
            <p:ph type="title"/>
          </p:nvPr>
        </p:nvSpPr>
        <p:spPr>
          <a:xfrm>
            <a:off x="959840" y="438912"/>
            <a:ext cx="9601200" cy="693602"/>
          </a:xfrm>
        </p:spPr>
        <p:txBody>
          <a:bodyPr>
            <a:normAutofit/>
          </a:bodyPr>
          <a:lstStyle/>
          <a:p>
            <a:pPr algn="l"/>
            <a:endParaRPr lang="en-US" sz="2400" dirty="0"/>
          </a:p>
        </p:txBody>
      </p:sp>
      <p:sp>
        <p:nvSpPr>
          <p:cNvPr id="4" name="Date Placeholder 3">
            <a:extLst>
              <a:ext uri="{FF2B5EF4-FFF2-40B4-BE49-F238E27FC236}">
                <a16:creationId xmlns:a16="http://schemas.microsoft.com/office/drawing/2014/main" id="{EEC5C8AD-F21D-4755-B867-5F3ED81FF14B}"/>
              </a:ext>
            </a:extLst>
          </p:cNvPr>
          <p:cNvSpPr>
            <a:spLocks noGrp="1"/>
          </p:cNvSpPr>
          <p:nvPr>
            <p:ph type="dt" sz="half" idx="10"/>
          </p:nvPr>
        </p:nvSpPr>
        <p:spPr/>
        <p:txBody>
          <a:bodyPr/>
          <a:lstStyle/>
          <a:p>
            <a:r>
              <a:rPr lang="en-US" altLang="zh-CN"/>
              <a:t>©</a:t>
            </a:r>
            <a:r>
              <a:rPr lang="zh-CN" altLang="en-US"/>
              <a:t>沈蕾</a:t>
            </a:r>
            <a:r>
              <a:rPr lang="en-US"/>
              <a:t>BYU-Idaho 2019</a:t>
            </a:r>
          </a:p>
        </p:txBody>
      </p:sp>
      <p:graphicFrame>
        <p:nvGraphicFramePr>
          <p:cNvPr id="7" name="Table 6">
            <a:extLst>
              <a:ext uri="{FF2B5EF4-FFF2-40B4-BE49-F238E27FC236}">
                <a16:creationId xmlns:a16="http://schemas.microsoft.com/office/drawing/2014/main" id="{53F3A708-7FC1-45AC-A2B1-3BEC6950B81F}"/>
              </a:ext>
            </a:extLst>
          </p:cNvPr>
          <p:cNvGraphicFramePr>
            <a:graphicFrameLocks noGrp="1"/>
          </p:cNvGraphicFramePr>
          <p:nvPr>
            <p:extLst>
              <p:ext uri="{D42A27DB-BD31-4B8C-83A1-F6EECF244321}">
                <p14:modId xmlns:p14="http://schemas.microsoft.com/office/powerpoint/2010/main" val="3404044176"/>
              </p:ext>
            </p:extLst>
          </p:nvPr>
        </p:nvGraphicFramePr>
        <p:xfrm>
          <a:off x="1208015" y="1541477"/>
          <a:ext cx="8817761" cy="4145280"/>
        </p:xfrm>
        <a:graphic>
          <a:graphicData uri="http://schemas.openxmlformats.org/drawingml/2006/table">
            <a:tbl>
              <a:tblPr firstRow="1" bandRow="1">
                <a:tableStyleId>{BC89EF96-8CEA-46FF-86C4-4CE0E7609802}</a:tableStyleId>
              </a:tblPr>
              <a:tblGrid>
                <a:gridCol w="3720246">
                  <a:extLst>
                    <a:ext uri="{9D8B030D-6E8A-4147-A177-3AD203B41FA5}">
                      <a16:colId xmlns:a16="http://schemas.microsoft.com/office/drawing/2014/main" val="3147319532"/>
                    </a:ext>
                  </a:extLst>
                </a:gridCol>
                <a:gridCol w="5097515">
                  <a:extLst>
                    <a:ext uri="{9D8B030D-6E8A-4147-A177-3AD203B41FA5}">
                      <a16:colId xmlns:a16="http://schemas.microsoft.com/office/drawing/2014/main" val="4038312034"/>
                    </a:ext>
                  </a:extLst>
                </a:gridCol>
              </a:tblGrid>
              <a:tr h="370840">
                <a:tc>
                  <a:txBody>
                    <a:bodyPr/>
                    <a:lstStyle/>
                    <a:p>
                      <a:r>
                        <a:rPr lang="zh-CN" altLang="en-US" sz="2800" b="1" dirty="0">
                          <a:solidFill>
                            <a:srgbClr val="C00000"/>
                          </a:solidFill>
                          <a:latin typeface="KaiTi" panose="02010609060101010101" pitchFamily="49" charset="-122"/>
                          <a:ea typeface="KaiTi" panose="02010609060101010101" pitchFamily="49" charset="-122"/>
                        </a:rPr>
                        <a:t>主是我的牧羊人，</a:t>
                      </a:r>
                      <a:endParaRPr lang="en-US" sz="28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800" b="1" dirty="0" err="1">
                          <a:latin typeface="Times New Roman" panose="02020603050405020304" pitchFamily="18" charset="0"/>
                          <a:cs typeface="Times New Roman" panose="02020603050405020304" pitchFamily="18" charset="0"/>
                        </a:rPr>
                        <a:t>Zhǔ</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shì</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wǒ</a:t>
                      </a:r>
                      <a:r>
                        <a:rPr lang="en-US" sz="2800" b="1" dirty="0">
                          <a:latin typeface="Times New Roman" panose="02020603050405020304" pitchFamily="18" charset="0"/>
                          <a:cs typeface="Times New Roman" panose="02020603050405020304" pitchFamily="18" charset="0"/>
                        </a:rPr>
                        <a:t> de </a:t>
                      </a:r>
                      <a:r>
                        <a:rPr lang="en-US" sz="2800" b="1" dirty="0" err="1">
                          <a:latin typeface="Times New Roman" panose="02020603050405020304" pitchFamily="18" charset="0"/>
                          <a:cs typeface="Times New Roman" panose="02020603050405020304" pitchFamily="18" charset="0"/>
                        </a:rPr>
                        <a:t>mùyáng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rén</a:t>
                      </a:r>
                      <a:endParaRPr lang="en-US"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5132660"/>
                  </a:ext>
                </a:extLst>
              </a:tr>
              <a:tr h="370840">
                <a:tc>
                  <a:txBody>
                    <a:bodyPr/>
                    <a:lstStyle/>
                    <a:p>
                      <a:r>
                        <a:rPr lang="zh-CN" altLang="en-US" sz="2800" b="1" dirty="0">
                          <a:solidFill>
                            <a:srgbClr val="C00000"/>
                          </a:solidFill>
                          <a:latin typeface="KaiTi" panose="02010609060101010101" pitchFamily="49" charset="-122"/>
                          <a:ea typeface="KaiTi" panose="02010609060101010101" pitchFamily="49" charset="-122"/>
                        </a:rPr>
                        <a:t>我必不缺乏。</a:t>
                      </a:r>
                      <a:endParaRPr lang="en-US" sz="28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800" b="1" dirty="0" err="1">
                          <a:latin typeface="Times New Roman" panose="02020603050405020304" pitchFamily="18" charset="0"/>
                          <a:cs typeface="Times New Roman" panose="02020603050405020304" pitchFamily="18" charset="0"/>
                        </a:rPr>
                        <a:t>wǒ</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bì</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bù</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quēfá</a:t>
                      </a:r>
                      <a:r>
                        <a:rPr lang="en-US" sz="28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185682306"/>
                  </a:ext>
                </a:extLst>
              </a:tr>
              <a:tr h="370840">
                <a:tc>
                  <a:txBody>
                    <a:bodyPr/>
                    <a:lstStyle/>
                    <a:p>
                      <a:r>
                        <a:rPr lang="zh-CN" altLang="en-US" sz="2800" b="1" dirty="0">
                          <a:solidFill>
                            <a:srgbClr val="C00000"/>
                          </a:solidFill>
                          <a:latin typeface="KaiTi" panose="02010609060101010101" pitchFamily="49" charset="-122"/>
                          <a:ea typeface="KaiTi" panose="02010609060101010101" pitchFamily="49" charset="-122"/>
                        </a:rPr>
                        <a:t>喂我在青草地， </a:t>
                      </a:r>
                      <a:endParaRPr lang="en-US" sz="28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800" b="1" dirty="0" err="1">
                          <a:latin typeface="Times New Roman" panose="02020603050405020304" pitchFamily="18" charset="0"/>
                          <a:cs typeface="Times New Roman" panose="02020603050405020304" pitchFamily="18" charset="0"/>
                        </a:rPr>
                        <a:t>Wèi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wǒ</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zài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qīngcǎo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dì</a:t>
                      </a:r>
                      <a:endParaRPr lang="en-US"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1075412"/>
                  </a:ext>
                </a:extLst>
              </a:tr>
              <a:tr h="370840">
                <a:tc>
                  <a:txBody>
                    <a:bodyPr/>
                    <a:lstStyle/>
                    <a:p>
                      <a:r>
                        <a:rPr lang="zh-CN" altLang="en-US" sz="2800" b="1" dirty="0">
                          <a:solidFill>
                            <a:srgbClr val="C00000"/>
                          </a:solidFill>
                          <a:latin typeface="KaiTi" panose="02010609060101010101" pitchFamily="49" charset="-122"/>
                          <a:ea typeface="KaiTi" panose="02010609060101010101" pitchFamily="49" charset="-122"/>
                        </a:rPr>
                        <a:t>安息在羊栏。 </a:t>
                      </a:r>
                      <a:endParaRPr lang="en-US" sz="28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800" b="1" dirty="0" err="1">
                          <a:latin typeface="Times New Roman" panose="02020603050405020304" pitchFamily="18" charset="0"/>
                          <a:cs typeface="Times New Roman" panose="02020603050405020304" pitchFamily="18" charset="0"/>
                        </a:rPr>
                        <a:t>ānxí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zài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lán</a:t>
                      </a:r>
                      <a:r>
                        <a:rPr lang="en-US" sz="28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943582346"/>
                  </a:ext>
                </a:extLst>
              </a:tr>
              <a:tr h="370840">
                <a:tc>
                  <a:txBody>
                    <a:bodyPr/>
                    <a:lstStyle/>
                    <a:p>
                      <a:r>
                        <a:rPr lang="zh-CN" altLang="en-US" sz="2800" b="1" dirty="0">
                          <a:solidFill>
                            <a:srgbClr val="C00000"/>
                          </a:solidFill>
                          <a:latin typeface="KaiTi" panose="02010609060101010101" pitchFamily="49" charset="-122"/>
                          <a:ea typeface="KaiTi" panose="02010609060101010101" pitchFamily="49" charset="-122"/>
                        </a:rPr>
                        <a:t>祂领我的灵魂， </a:t>
                      </a:r>
                      <a:endParaRPr lang="en-US" sz="28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800" b="1" dirty="0" err="1">
                          <a:latin typeface="Times New Roman" panose="02020603050405020304" pitchFamily="18" charset="0"/>
                          <a:cs typeface="Times New Roman" panose="02020603050405020304" pitchFamily="18" charset="0"/>
                        </a:rPr>
                        <a:t>Tā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lǐng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wǒ</a:t>
                      </a:r>
                      <a:r>
                        <a:rPr lang="en-US" sz="2800" b="1" dirty="0">
                          <a:latin typeface="Times New Roman" panose="02020603050405020304" pitchFamily="18" charset="0"/>
                          <a:cs typeface="Times New Roman" panose="02020603050405020304" pitchFamily="18" charset="0"/>
                        </a:rPr>
                        <a:t> de </a:t>
                      </a:r>
                      <a:r>
                        <a:rPr lang="en-US" sz="2800" b="1" dirty="0" err="1">
                          <a:latin typeface="Times New Roman" panose="02020603050405020304" pitchFamily="18" charset="0"/>
                          <a:cs typeface="Times New Roman" panose="02020603050405020304" pitchFamily="18" charset="0"/>
                        </a:rPr>
                        <a:t>línghún</a:t>
                      </a:r>
                      <a:endParaRPr lang="en-US"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168171"/>
                  </a:ext>
                </a:extLst>
              </a:tr>
              <a:tr h="370840">
                <a:tc>
                  <a:txBody>
                    <a:bodyPr/>
                    <a:lstStyle/>
                    <a:p>
                      <a:r>
                        <a:rPr lang="zh-CN" altLang="en-US" sz="2800" b="1" dirty="0">
                          <a:solidFill>
                            <a:srgbClr val="C00000"/>
                          </a:solidFill>
                          <a:latin typeface="KaiTi" panose="02010609060101010101" pitchFamily="49" charset="-122"/>
                          <a:ea typeface="KaiTi" panose="02010609060101010101" pitchFamily="49" charset="-122"/>
                        </a:rPr>
                        <a:t>到水边安歇，</a:t>
                      </a:r>
                      <a:endParaRPr lang="en-US" sz="28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800" b="1" dirty="0" err="1">
                          <a:latin typeface="Times New Roman" panose="02020603050405020304" pitchFamily="18" charset="0"/>
                          <a:cs typeface="Times New Roman" panose="02020603050405020304" pitchFamily="18" charset="0"/>
                        </a:rPr>
                        <a:t>dào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shuǐ</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ānxiē</a:t>
                      </a:r>
                      <a:r>
                        <a:rPr lang="en-US" sz="28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880707887"/>
                  </a:ext>
                </a:extLst>
              </a:tr>
              <a:tr h="370840">
                <a:tc>
                  <a:txBody>
                    <a:bodyPr/>
                    <a:lstStyle/>
                    <a:p>
                      <a:r>
                        <a:rPr lang="zh-CN" altLang="en-US" sz="2800" b="1" dirty="0">
                          <a:solidFill>
                            <a:srgbClr val="C00000"/>
                          </a:solidFill>
                          <a:latin typeface="KaiTi" panose="02010609060101010101" pitchFamily="49" charset="-122"/>
                          <a:ea typeface="KaiTi" panose="02010609060101010101" pitchFamily="49" charset="-122"/>
                        </a:rPr>
                        <a:t>使我走出迷途，</a:t>
                      </a:r>
                      <a:endParaRPr lang="en-US" sz="28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800" b="1" dirty="0" err="1">
                          <a:latin typeface="Times New Roman" panose="02020603050405020304" pitchFamily="18" charset="0"/>
                          <a:cs typeface="Times New Roman" panose="02020603050405020304" pitchFamily="18" charset="0"/>
                        </a:rPr>
                        <a:t>shǐ</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wǒ</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zǒuchū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mítú</a:t>
                      </a:r>
                      <a:endParaRPr lang="en-US"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9033202"/>
                  </a:ext>
                </a:extLst>
              </a:tr>
              <a:tr h="370840">
                <a:tc>
                  <a:txBody>
                    <a:bodyPr/>
                    <a:lstStyle/>
                    <a:p>
                      <a:r>
                        <a:rPr lang="zh-CN" altLang="en-US" sz="2800" b="1" dirty="0">
                          <a:solidFill>
                            <a:srgbClr val="C00000"/>
                          </a:solidFill>
                          <a:latin typeface="KaiTi" panose="02010609060101010101" pitchFamily="49" charset="-122"/>
                          <a:ea typeface="KaiTi" panose="02010609060101010101" pitchFamily="49" charset="-122"/>
                        </a:rPr>
                        <a:t>脱离了苦难。</a:t>
                      </a:r>
                      <a:endParaRPr lang="en-US" sz="2800" b="1" dirty="0">
                        <a:solidFill>
                          <a:srgbClr val="C00000"/>
                        </a:solidFill>
                        <a:latin typeface="KaiTi" panose="02010609060101010101" pitchFamily="49" charset="-122"/>
                        <a:ea typeface="KaiTi" panose="02010609060101010101" pitchFamily="49" charset="-122"/>
                      </a:endParaRPr>
                    </a:p>
                  </a:txBody>
                  <a:tcPr/>
                </a:tc>
                <a:tc>
                  <a:txBody>
                    <a:bodyPr/>
                    <a:lstStyle/>
                    <a:p>
                      <a:r>
                        <a:rPr lang="en-US" sz="2800" b="1" dirty="0" err="1">
                          <a:latin typeface="Times New Roman" panose="02020603050405020304" pitchFamily="18" charset="0"/>
                          <a:cs typeface="Times New Roman" panose="02020603050405020304" pitchFamily="18" charset="0"/>
                        </a:rPr>
                        <a:t>tuōlíle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kǔnàn</a:t>
                      </a:r>
                      <a:r>
                        <a:rPr lang="en-US" sz="28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58131640"/>
                  </a:ext>
                </a:extLst>
              </a:tr>
            </a:tbl>
          </a:graphicData>
        </a:graphic>
      </p:graphicFrame>
    </p:spTree>
    <p:extLst>
      <p:ext uri="{BB962C8B-B14F-4D97-AF65-F5344CB8AC3E}">
        <p14:creationId xmlns:p14="http://schemas.microsoft.com/office/powerpoint/2010/main" val="353303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24206" y="131975"/>
            <a:ext cx="11767794" cy="5863472"/>
          </a:xfrm>
        </p:spPr>
        <p:txBody>
          <a:bodyPr anchor="t">
            <a:noAutofit/>
          </a:bodyPr>
          <a:lstStyle/>
          <a:p>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教学目标： </a:t>
            </a: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学完第四课“请客和做客”以后，你应该 </a:t>
            </a:r>
            <a:b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一、了解中美请客和做客文化的不同</a:t>
            </a:r>
            <a:b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二、</a:t>
            </a:r>
            <a:r>
              <a:rPr lang="en-US" sz="2800" b="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会简单的寒暄和聊天、比如：问候、评论做菜、等等</a:t>
            </a:r>
            <a:br>
              <a:rPr lang="en-US" sz="2800" b="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三、熟悉并会运用本课的生词、语法、句型、对话</a:t>
            </a:r>
            <a:br>
              <a:rPr lang="en-US" sz="2800" b="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四、特别是语法：</a:t>
            </a:r>
            <a:b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 1. </a:t>
            </a: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Simple comparison sentences</a:t>
            </a:r>
            <a:b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 2. </a:t>
            </a: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Comparative and superlative sentences </a:t>
            </a:r>
            <a:b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 3.  Comparison sentences indicating gradual change </a:t>
            </a: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一天比一天</a:t>
            </a:r>
            <a:b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 4.  Comparison with emphasis </a:t>
            </a: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比</a:t>
            </a: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+Adj +</a:t>
            </a: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多了</a:t>
            </a:r>
            <a:br>
              <a:rPr lang="en-US" sz="2800" b="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五</a:t>
            </a:r>
            <a:r>
              <a:rPr lang="en-US" sz="2800" b="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800" b="0" dirty="0">
                <a:latin typeface="Times New Roman" panose="02020603050405020304" pitchFamily="18" charset="0"/>
                <a:ea typeface="KaiTi" panose="02010609060101010101" pitchFamily="49" charset="-122"/>
                <a:cs typeface="Times New Roman" panose="02020603050405020304" pitchFamily="18" charset="0"/>
              </a:rPr>
              <a:t>能</a:t>
            </a: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to ask and answer questions about health, food, changes and comparing</a:t>
            </a:r>
            <a:b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b="0" dirty="0">
                <a:latin typeface="Times New Roman" panose="02020603050405020304" pitchFamily="18" charset="0"/>
                <a:ea typeface="KaiTi" panose="02010609060101010101" pitchFamily="49" charset="-122"/>
                <a:cs typeface="Times New Roman" panose="02020603050405020304" pitchFamily="18" charset="0"/>
              </a:rPr>
              <a:t>        them</a:t>
            </a:r>
            <a:br>
              <a:rPr lang="en-US" sz="2800" b="0" dirty="0">
                <a:latin typeface="Times New Roman" panose="02020603050405020304" pitchFamily="18" charset="0"/>
                <a:ea typeface="KaiTi" panose="02010609060101010101" pitchFamily="49" charset="-122"/>
                <a:cs typeface="Times New Roman" panose="02020603050405020304" pitchFamily="18" charset="0"/>
              </a:rPr>
            </a:br>
            <a:endParaRPr lang="en-US" sz="2000" dirty="0">
              <a:solidFill>
                <a:srgbClr val="C00000"/>
              </a:solidFill>
              <a:latin typeface="KaiTi" panose="02010609060101010101" pitchFamily="49" charset="-122"/>
              <a:ea typeface="KaiTi"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7C16BEAA-B4E2-49F6-854A-F5B9EBB3D99A}"/>
              </a:ext>
            </a:extLst>
          </p:cNvPr>
          <p:cNvSpPr>
            <a:spLocks noGrp="1"/>
          </p:cNvSpPr>
          <p:nvPr>
            <p:ph type="dt" sz="half" idx="10"/>
          </p:nvPr>
        </p:nvSpPr>
        <p:spPr>
          <a:xfrm>
            <a:off x="8875776" y="6601968"/>
            <a:ext cx="1690624" cy="256032"/>
          </a:xfrm>
        </p:spPr>
        <p:txBody>
          <a:bodyPr/>
          <a:lstStyle/>
          <a:p>
            <a:r>
              <a:rPr lang="en-US"/>
              <a:t>©沈蕾BYU-Idaho 2019</a:t>
            </a:r>
            <a:endParaRPr lang="en-US" dirty="0"/>
          </a:p>
        </p:txBody>
      </p:sp>
    </p:spTree>
    <p:extLst>
      <p:ext uri="{BB962C8B-B14F-4D97-AF65-F5344CB8AC3E}">
        <p14:creationId xmlns:p14="http://schemas.microsoft.com/office/powerpoint/2010/main" val="10218935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40849" y="21140"/>
            <a:ext cx="12151151" cy="6477807"/>
          </a:xfrm>
        </p:spPr>
        <p:txBody>
          <a:bodyPr anchor="t">
            <a:no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p.96-97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师母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(formal way to refer to teacher’s wife) vs.</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addressing</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terms:</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老师、叔叔、阿姨、大姐、大哥、先生、女士、帅哥、美女、（</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同志</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x</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小姐</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x</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些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suffix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例如：这些京剧表演、那些出租车、</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vs.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演员们、司机们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演员些</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x</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司机些</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x</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中文怎么说：</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these crossroads, those moving companies, these instruments, travelers, guests</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维生素</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维他命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例如：维生素</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维他命</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B/</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4.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永远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forever (time) adv.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永远年轻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vs.</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永恒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 eternal (will not change)</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永恒的家庭</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Use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永远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or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永恒：</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家人可以</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________</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在一起。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(2)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他们在圣殿结成了</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________</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的婚姻</a:t>
            </a:r>
            <a:r>
              <a:rPr lang="en-US" sz="2000" dirty="0" err="1">
                <a:latin typeface="Times New Roman" panose="02020603050405020304" pitchFamily="18" charset="0"/>
                <a:cs typeface="Times New Roman" panose="02020603050405020304" pitchFamily="18" charset="0"/>
              </a:rPr>
              <a:t>hūnyīn</a:t>
            </a:r>
            <a:r>
              <a:rPr lang="en-US" sz="2000" dirty="0">
                <a:latin typeface="Times New Roman" panose="02020603050405020304" pitchFamily="18" charset="0"/>
                <a:cs typeface="Times New Roman" panose="02020603050405020304" pitchFamily="18" charset="0"/>
              </a:rPr>
              <a:t> marriage</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(3)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祝你们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__________</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幸福</a:t>
            </a:r>
            <a:r>
              <a:rPr lang="en-US" sz="2000" dirty="0" err="1">
                <a:latin typeface="Times New Roman" panose="02020603050405020304" pitchFamily="18" charset="0"/>
                <a:cs typeface="Times New Roman" panose="02020603050405020304" pitchFamily="18" charset="0"/>
              </a:rPr>
              <a:t>xìngfú</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happy</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(4)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祝你们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__________</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健康。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5.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健康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中文怎么说：</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healthy food/living style</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6.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年轻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中文怎么说：</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young actors/landlord/friends</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br>
              <a:rPr lang="en-US" altLang="zh-CN" sz="2000" dirty="0">
                <a:latin typeface="Times New Roman" pitchFamily="18" charset="0"/>
                <a:ea typeface="KaiTi" pitchFamily="49" charset="-122"/>
                <a:cs typeface="Times New Roman" pitchFamily="18" charset="0"/>
              </a:rPr>
            </a:br>
            <a:endParaRPr lang="en-US" sz="20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Tree>
    <p:extLst>
      <p:ext uri="{BB962C8B-B14F-4D97-AF65-F5344CB8AC3E}">
        <p14:creationId xmlns:p14="http://schemas.microsoft.com/office/powerpoint/2010/main" val="2055537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p.96-97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7.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破费</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vi   cost you too much                 8.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小意思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not a big deal</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李放：这些是给您的维生素。</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师母：不好意思，让你破费了。</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李访：小意思。</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Create a mini-dialogue with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破费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and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小意思</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9</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难得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adv. S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难得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V + O</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中文怎么说：</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 It is said that Peking Opera is interesting, but we rarely have opportunity to watch it.</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(2) Rexburg is small. People rarely take taxi. </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回答问题：你难得做什么？</a:t>
            </a:r>
            <a:br>
              <a:rPr lang="en-US" altLang="zh-CN" sz="2000" dirty="0">
                <a:latin typeface="Times New Roman" pitchFamily="18" charset="0"/>
                <a:ea typeface="KaiTi" pitchFamily="49" charset="-122"/>
                <a:cs typeface="Times New Roman" pitchFamily="18" charset="0"/>
              </a:rPr>
            </a:br>
            <a:endParaRPr lang="en-US" sz="20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Tree>
    <p:extLst>
      <p:ext uri="{BB962C8B-B14F-4D97-AF65-F5344CB8AC3E}">
        <p14:creationId xmlns:p14="http://schemas.microsoft.com/office/powerpoint/2010/main" val="24693795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p.96-97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10</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特地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adv. specially (do </a:t>
            </a:r>
            <a:r>
              <a:rPr lang="en-US" altLang="zh-CN" sz="2000"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sth</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for a special purpose)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例如：今天是师母的生日，李访和他的朋友特地去看他们。</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中文怎么说：</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 While studying in Beijing, they went to watch Peking opera “Dream of the Red Chamber” in particular. </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(2) When passing the American customs office, customs officers ask travelers in particular if they have anything to declare.</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(3)  My friend has never been to the Salt Lake City temple, I made a special tour for him.</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11</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拿手菜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special dish you are good at making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例如：麻婆豆腐</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m</a:t>
            </a:r>
            <a:r>
              <a:rPr lang="en-US" altLang="en-US" sz="2200" dirty="0" err="1">
                <a:latin typeface="Times New Roman" panose="02020603050405020304" pitchFamily="18" charset="0"/>
                <a:ea typeface="inherit"/>
                <a:cs typeface="Times New Roman" panose="02020603050405020304" pitchFamily="18" charset="0"/>
              </a:rPr>
              <a:t>ābōdōfu</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是我的拿手菜。    巧克力蛋糕是我的拿手菜。</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X</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问你的同学：你的拿手菜是什么？</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Or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你会做什么拿手菜？</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endParaRPr lang="en-US" sz="20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Tree>
    <p:extLst>
      <p:ext uri="{BB962C8B-B14F-4D97-AF65-F5344CB8AC3E}">
        <p14:creationId xmlns:p14="http://schemas.microsoft.com/office/powerpoint/2010/main" val="39073099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249658" y="124162"/>
            <a:ext cx="12151151" cy="5848800"/>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p.96-97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11</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凉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 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冷    热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暖和</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凉</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冷菜                                                                                      热菜</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br>
              <a:rPr lang="en-US" altLang="zh-CN" sz="2000" dirty="0">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Arrange the course of Chinese dishes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汤                           热菜                                  凉菜                                 甜点</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20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pic>
        <p:nvPicPr>
          <p:cNvPr id="4" name="Picture 3">
            <a:extLst>
              <a:ext uri="{FF2B5EF4-FFF2-40B4-BE49-F238E27FC236}">
                <a16:creationId xmlns:a16="http://schemas.microsoft.com/office/drawing/2014/main" id="{56161085-BD19-467B-9F69-6F34D47C5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422" y="1651016"/>
            <a:ext cx="1631484" cy="1492635"/>
          </a:xfrm>
          <a:prstGeom prst="rect">
            <a:avLst/>
          </a:prstGeom>
        </p:spPr>
      </p:pic>
      <p:pic>
        <p:nvPicPr>
          <p:cNvPr id="6" name="Picture 5">
            <a:extLst>
              <a:ext uri="{FF2B5EF4-FFF2-40B4-BE49-F238E27FC236}">
                <a16:creationId xmlns:a16="http://schemas.microsoft.com/office/drawing/2014/main" id="{FC8E4BC9-5360-4E7A-A7BC-2FD7514CD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97" y="1672645"/>
            <a:ext cx="1905307" cy="1427141"/>
          </a:xfrm>
          <a:prstGeom prst="rect">
            <a:avLst/>
          </a:prstGeom>
        </p:spPr>
      </p:pic>
      <p:pic>
        <p:nvPicPr>
          <p:cNvPr id="8" name="Picture 7">
            <a:extLst>
              <a:ext uri="{FF2B5EF4-FFF2-40B4-BE49-F238E27FC236}">
                <a16:creationId xmlns:a16="http://schemas.microsoft.com/office/drawing/2014/main" id="{C397B636-9969-4780-83A2-16EC69D86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524" y="1672645"/>
            <a:ext cx="2119323" cy="1410313"/>
          </a:xfrm>
          <a:prstGeom prst="rect">
            <a:avLst/>
          </a:prstGeom>
        </p:spPr>
      </p:pic>
      <p:pic>
        <p:nvPicPr>
          <p:cNvPr id="11" name="Picture 10">
            <a:extLst>
              <a:ext uri="{FF2B5EF4-FFF2-40B4-BE49-F238E27FC236}">
                <a16:creationId xmlns:a16="http://schemas.microsoft.com/office/drawing/2014/main" id="{A442747A-6024-4F11-B772-031FD22C55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8465" y="1729177"/>
            <a:ext cx="2121711" cy="1414474"/>
          </a:xfrm>
          <a:prstGeom prst="rect">
            <a:avLst/>
          </a:prstGeom>
        </p:spPr>
      </p:pic>
      <p:pic>
        <p:nvPicPr>
          <p:cNvPr id="13" name="Picture 12">
            <a:extLst>
              <a:ext uri="{FF2B5EF4-FFF2-40B4-BE49-F238E27FC236}">
                <a16:creationId xmlns:a16="http://schemas.microsoft.com/office/drawing/2014/main" id="{2F31FB0B-B047-4B2A-9374-FF7B872675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538" y="4986206"/>
            <a:ext cx="1428750" cy="800100"/>
          </a:xfrm>
          <a:prstGeom prst="rect">
            <a:avLst/>
          </a:prstGeom>
        </p:spPr>
      </p:pic>
      <p:pic>
        <p:nvPicPr>
          <p:cNvPr id="15" name="Picture 14">
            <a:extLst>
              <a:ext uri="{FF2B5EF4-FFF2-40B4-BE49-F238E27FC236}">
                <a16:creationId xmlns:a16="http://schemas.microsoft.com/office/drawing/2014/main" id="{D781130D-86E5-42C0-A563-DE34C3F2C7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4235" y="4875575"/>
            <a:ext cx="1541083" cy="877699"/>
          </a:xfrm>
          <a:prstGeom prst="rect">
            <a:avLst/>
          </a:prstGeom>
        </p:spPr>
      </p:pic>
      <p:pic>
        <p:nvPicPr>
          <p:cNvPr id="17" name="Picture 16">
            <a:extLst>
              <a:ext uri="{FF2B5EF4-FFF2-40B4-BE49-F238E27FC236}">
                <a16:creationId xmlns:a16="http://schemas.microsoft.com/office/drawing/2014/main" id="{7086BCC2-C49A-4725-BFFB-5946632BFD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69913" y="4777248"/>
            <a:ext cx="1851017" cy="1074351"/>
          </a:xfrm>
          <a:prstGeom prst="rect">
            <a:avLst/>
          </a:prstGeom>
        </p:spPr>
      </p:pic>
      <p:pic>
        <p:nvPicPr>
          <p:cNvPr id="19" name="Picture 18">
            <a:extLst>
              <a:ext uri="{FF2B5EF4-FFF2-40B4-BE49-F238E27FC236}">
                <a16:creationId xmlns:a16="http://schemas.microsoft.com/office/drawing/2014/main" id="{91CFF05D-43E9-47A7-A9A4-CF1E2E7B28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53291" y="4807820"/>
            <a:ext cx="2121711" cy="1146143"/>
          </a:xfrm>
          <a:prstGeom prst="rect">
            <a:avLst/>
          </a:prstGeom>
        </p:spPr>
      </p:pic>
    </p:spTree>
    <p:extLst>
      <p:ext uri="{BB962C8B-B14F-4D97-AF65-F5344CB8AC3E}">
        <p14:creationId xmlns:p14="http://schemas.microsoft.com/office/powerpoint/2010/main" val="4323831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第四课生词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p.96-97</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13</a:t>
            </a: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精神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 energetic, high-spirited 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神气           很精神</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没精神、很神气</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不神气、</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14.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白头发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红头发、黑头发、金发、没头发</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15.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眼睛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大眼睛、小眼睛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vs.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眼镜</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16.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花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adj. blurred eyesight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例如：年纪大了，眼睛也花了。</a:t>
            </a: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pic>
        <p:nvPicPr>
          <p:cNvPr id="4" name="Picture 3">
            <a:extLst>
              <a:ext uri="{FF2B5EF4-FFF2-40B4-BE49-F238E27FC236}">
                <a16:creationId xmlns:a16="http://schemas.microsoft.com/office/drawing/2014/main" id="{6670ECFC-3A30-4FB2-8D0E-9EC8AE76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859" y="1164889"/>
            <a:ext cx="2405848" cy="1611867"/>
          </a:xfrm>
          <a:prstGeom prst="rect">
            <a:avLst/>
          </a:prstGeom>
        </p:spPr>
      </p:pic>
      <p:pic>
        <p:nvPicPr>
          <p:cNvPr id="6" name="Picture 5">
            <a:extLst>
              <a:ext uri="{FF2B5EF4-FFF2-40B4-BE49-F238E27FC236}">
                <a16:creationId xmlns:a16="http://schemas.microsoft.com/office/drawing/2014/main" id="{EE6AA172-30F8-4544-B506-F7002DFAE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900" y="2314357"/>
            <a:ext cx="2705100" cy="1685925"/>
          </a:xfrm>
          <a:prstGeom prst="rect">
            <a:avLst/>
          </a:prstGeom>
        </p:spPr>
      </p:pic>
      <p:pic>
        <p:nvPicPr>
          <p:cNvPr id="8" name="Picture 7">
            <a:extLst>
              <a:ext uri="{FF2B5EF4-FFF2-40B4-BE49-F238E27FC236}">
                <a16:creationId xmlns:a16="http://schemas.microsoft.com/office/drawing/2014/main" id="{53179686-1A1A-4A20-B6A7-6DCBF463E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78" y="2373909"/>
            <a:ext cx="2572111" cy="2110181"/>
          </a:xfrm>
          <a:prstGeom prst="rect">
            <a:avLst/>
          </a:prstGeom>
        </p:spPr>
      </p:pic>
      <p:pic>
        <p:nvPicPr>
          <p:cNvPr id="11" name="Picture 10">
            <a:extLst>
              <a:ext uri="{FF2B5EF4-FFF2-40B4-BE49-F238E27FC236}">
                <a16:creationId xmlns:a16="http://schemas.microsoft.com/office/drawing/2014/main" id="{D8B6975C-C7A7-450D-9423-6C34EE90B6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5679" y="4600575"/>
            <a:ext cx="2250797" cy="1685925"/>
          </a:xfrm>
          <a:prstGeom prst="rect">
            <a:avLst/>
          </a:prstGeom>
        </p:spPr>
      </p:pic>
    </p:spTree>
    <p:extLst>
      <p:ext uri="{BB962C8B-B14F-4D97-AF65-F5344CB8AC3E}">
        <p14:creationId xmlns:p14="http://schemas.microsoft.com/office/powerpoint/2010/main" val="3730817212"/>
      </p:ext>
    </p:extLst>
  </p:cSld>
  <p:clrMapOvr>
    <a:masterClrMapping/>
  </p:clrMapOvr>
  <p:transition spd="slow">
    <p:wipe/>
  </p:transition>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Yellow banded design presentation (widescreen)</Template>
  <TotalTime>0</TotalTime>
  <Words>559</Words>
  <Application>Microsoft Office PowerPoint</Application>
  <PresentationFormat>Widescreen</PresentationFormat>
  <Paragraphs>104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kaiti</vt:lpstr>
      <vt:lpstr>kaiti</vt:lpstr>
      <vt:lpstr>Arial</vt:lpstr>
      <vt:lpstr>Book Antiqua</vt:lpstr>
      <vt:lpstr>Times New Roman</vt:lpstr>
      <vt:lpstr>Banded Design Yellow 16x9</vt:lpstr>
      <vt:lpstr>第四课：请客和做客  </vt:lpstr>
      <vt:lpstr>                               Let Us All Pressed On</vt:lpstr>
      <vt:lpstr>PowerPoint Presentation</vt:lpstr>
      <vt:lpstr> 教学目标： 学完第四课“请客和做客”以后，你应该   一、了解中美请客和做客文化的不同 二、 会简单的寒暄和聊天、比如：问候、评论做菜、等等 三、熟悉并会运用本课的生词、语法、句型、对话 四、特别是语法：  1.  Simple comparison sentences  2.  Comparative and superlative sentences   3.  Comparison sentences indicating gradual change 一天比一天  4.  Comparison with emphasis 比+Adj +多了 五.  能to ask and answer questions about health, food, changes and comparing         them </vt:lpstr>
      <vt:lpstr>第四课生词 p.96-97 1.  师母 n. (formal way to refer to teacher’s wife) vs. addressing terms: 老师、叔叔、阿姨、大姐、大哥、先生、女士、帅哥、美女、（同志x） （小姐x）  2. 些  suffix 例如：这些京剧表演、那些出租车、vs. 演员们、司机们 （演员些x）、（司机些x） 中文怎么说：these crossroads, those moving companies, these instruments, travelers, guests  3. 维生素/维他命 n.  例如：维生素B/维他命B/  4. 永远 forever (time) adv.  永远年轻 vs. 永恒 adj. eternal (will not change)永恒的家庭 Use 永远 or 永恒： (1) 家人可以________在一起。                (2) 他们在圣殿结成了________的婚姻hūnyīn marriage。 (3) 祝你们 __________幸福xìngfú happy (4) 祝你们 __________健康。  5.  健康 adj.中文怎么说： healthy food/living style   6.  年轻 adj. 中文怎么说： young actors/landlord/friends                        </vt:lpstr>
      <vt:lpstr>第四课生词 p.96-97 7. 破费 vi   cost you too much                 8.  小意思 : not a big deal 例如： 李放：这些是给您的维生素。 师母：不好意思，让你破费了。 李访：小意思。 Create a mini-dialogue with 破费 and 小意思 9. 难得 adv. S + 难得 + V + O 中文怎么说： (1) It is said that Peking Opera is interesting, but we rarely have opportunity to watch it. (2) Rexburg is small. People rarely take taxi.  回答问题：你难得做什么？ </vt:lpstr>
      <vt:lpstr>第四课生词 p.96-97 10. 特地 adv. specially (do sth for a special purpose) 例如：今天是师母的生日，李访和他的朋友特地去看他们。 中文怎么说： (1) While studying in Beijing, they went to watch Peking opera “Dream of the Red Chamber” in particular.  (2) When passing the American customs office, customs officers ask travelers in particular if they have anything to declare. (3)  My friend has never been to the Salt Lake City temple, I made a special tour for him. 11. 拿手菜 n. special dish you are good at making  例如：麻婆豆腐mābōdōfu是我的拿手菜。    巧克力蛋糕是我的拿手菜。X 问你的同学：你的拿手菜是什么？Or 你会做什么拿手菜？ </vt:lpstr>
      <vt:lpstr>第四课生词 p.96-97 11. 凉 adj. vs. 冷    热  vs. 暖和                              凉/冷菜                                                                                      热菜                      Arrange the course of Chinese dishes                 汤                           热菜                                  凉菜                                 甜点  </vt:lpstr>
      <vt:lpstr>第四课生词 p.96-97 13. 精神 adj. energetic, high-spirited vs. 神气           很精神/没精神、很神气/不神气、 14. 白头发 n. 红头发、黑头发、金发、没头发 15. 眼睛 n.     大眼睛、小眼睛    vs. 眼镜        16. 花 adj. blurred eyesight   例如：年纪大了，眼睛也花了。</vt:lpstr>
      <vt:lpstr>第四课生词 p.96-97 17. 适应 vt. to get used to (时差、天气、生活方式、食物、室友） 18. 时差 n.  例如: 有时差、没有时差、有12个小时的时差  19. 白天  vs. 黑夜   Song: 白天不懂夜的黑      20. 困 adj. sleepy 21. 睡不着 can’t fall into sleep 例如：司机白天很困，晚上睡不着。                                                                               失眠：v &amp; n   shīmián insomnia     </vt:lpstr>
      <vt:lpstr>第四课生词 p.96-97 22. 街道 (大街道X) n. vs. 马路 (大马路） 23. 习惯  v. &amp; n.  vs. 适应  (不适应/不习惯） 例如： 1. 你从德州来。Rexburg的冬天常常下雪，你习惯吗？ 2.例如：我习惯v.坐出租车。我不习惯v.自己开车。我有不吃中饭的习惯n。 问题的同学：你习惯v.什么？你不习惯v.什么？你有什么习惯n.？ 24. 长 cháng  adj. long vs. zhǎng to grow or grow up  例如：你学中文的时间有多长？vs. 弟弟和妹妹说，他们长大了以后去传教。 25. 年糕 n.   26. 味道 n. 例如：好味道。味道不错。有味道 …turns bad 27. 地道 or 道地 adj. authentic 例如：地道的味道，道地的火锅，他的中文很地道。 28. 香 adj. 29. 俱全 adj. have or has it all   例如：(1)我妈妈的拿手菜色香味俱全。(2) BYU-I健身房的器械qi4xie4: equipment 俱全。     </vt:lpstr>
      <vt:lpstr>第四课生词 p.96-97 30. 饱 vs. 饿    例如： 师母：吃饱了吗？学生：我吃饱了(我饱了），吃不下了。 31. 只是 It’s just that… 例如：(1)我搬进了新的公寓，只是我的房东很麻烦。 (2) 我喜欢京剧的服装，只是不喜欢听京剧。 完成下面的句子： (1) He likes to eat healthy food, it is just that he…. (2) New living room is big, it is just that I…. (3) The hotel is not far away from here. It is jus that…. (4) She likes to cook specialties. It is just that she…. 32. 家常便饭 n. home-make meal or something pretty common 例如：(1) 麻婆豆腐是我家的家常便饭。(literal meaning)             (2)在中国，朋友相聚吃火锅是家常便饭。(figurative meaning) 33. 相聚 v. to get together (unite for friends)  vs. 团聚 to reunite (for both family members and friends) 34.  干杯 v. to toast 35.   有朋自远方来，不亦悦乎？Isn’t it pleasant to have friends coming from afar?   </vt:lpstr>
      <vt:lpstr>第四课生词 p. 104-107   一、Simple comparison               </vt:lpstr>
      <vt:lpstr>第四课生词 p.104-107 二、Relative, superlative and emphatic degree               </vt:lpstr>
      <vt:lpstr>第四课生词 p.104-107 二、Relative, superlative and emphatic degree               </vt:lpstr>
      <vt:lpstr>第四课生词 p.104-107 二、Relative, superlative and emphatic degree               </vt:lpstr>
      <vt:lpstr>第四课生词 p.104-107 二、Relative, superlative and emphatic degree               </vt:lpstr>
      <vt:lpstr>第四课生词 p.104-107 二、Relative, superlative and emphatic degree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2017-06-25T17:01:28Z</dcterms:created>
  <dcterms:modified xsi:type="dcterms:W3CDTF">2019-02-18T19:27:30Z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