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3"/>
  </p:notesMasterIdLst>
  <p:handoutMasterIdLst>
    <p:handoutMasterId r:id="rId34"/>
  </p:handoutMasterIdLst>
  <p:sldIdLst>
    <p:sldId id="256" r:id="rId3"/>
    <p:sldId id="396" r:id="rId4"/>
    <p:sldId id="335" r:id="rId5"/>
    <p:sldId id="330" r:id="rId6"/>
    <p:sldId id="373" r:id="rId7"/>
    <p:sldId id="397" r:id="rId8"/>
    <p:sldId id="398" r:id="rId9"/>
    <p:sldId id="304" r:id="rId10"/>
    <p:sldId id="372" r:id="rId11"/>
    <p:sldId id="386" r:id="rId12"/>
    <p:sldId id="380" r:id="rId13"/>
    <p:sldId id="381" r:id="rId14"/>
    <p:sldId id="336" r:id="rId15"/>
    <p:sldId id="377" r:id="rId16"/>
    <p:sldId id="382" r:id="rId17"/>
    <p:sldId id="337" r:id="rId18"/>
    <p:sldId id="375" r:id="rId19"/>
    <p:sldId id="383" r:id="rId20"/>
    <p:sldId id="384" r:id="rId21"/>
    <p:sldId id="385" r:id="rId22"/>
    <p:sldId id="359" r:id="rId23"/>
    <p:sldId id="388" r:id="rId24"/>
    <p:sldId id="387" r:id="rId25"/>
    <p:sldId id="389" r:id="rId26"/>
    <p:sldId id="391" r:id="rId27"/>
    <p:sldId id="390" r:id="rId28"/>
    <p:sldId id="392" r:id="rId29"/>
    <p:sldId id="393" r:id="rId30"/>
    <p:sldId id="394" r:id="rId31"/>
    <p:sldId id="39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4660" autoAdjust="0"/>
  </p:normalViewPr>
  <p:slideViewPr>
    <p:cSldViewPr snapToGrid="0">
      <p:cViewPr varScale="1">
        <p:scale>
          <a:sx n="84" d="100"/>
          <a:sy n="84" d="100"/>
        </p:scale>
        <p:origin x="67" y="250"/>
      </p:cViewPr>
      <p:guideLst>
        <p:guide pos="3840"/>
        <p:guide orient="horz" pos="2160"/>
      </p:guideLst>
    </p:cSldViewPr>
  </p:slideViewPr>
  <p:outlineViewPr>
    <p:cViewPr>
      <p:scale>
        <a:sx n="33" d="100"/>
        <a:sy n="33" d="100"/>
      </p:scale>
      <p:origin x="0" y="6972"/>
    </p:cViewPr>
  </p:outlin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D2DDA-69D8-473F-A583-B6774B31A77B}" type="datetimeFigureOut">
              <a:rPr lang="en-US"/>
              <a:pPr/>
              <a:t>3/21/2019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92CCB-FF08-4D29-8DA3-E1FD86044808}" type="slidenum">
              <a:rPr/>
              <a:pPr/>
              <a:t>‹#›</a:t>
            </a:fld>
            <a:endParaRPr/>
          </a:p>
        </p:txBody>
      </p:sp>
    </p:spTree>
    <p:extLst>
      <p:ext uri="{BB962C8B-B14F-4D97-AF65-F5344CB8AC3E}">
        <p14:creationId xmlns:p14="http://schemas.microsoft.com/office/powerpoint/2010/main" val="166215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F6DFB-6833-46E4-B515-70E0D9178056}" type="datetimeFigureOut">
              <a:rPr lang="en-US"/>
              <a:pPr/>
              <a:t>3/21/2019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706C7-F2C3-48B6-8A22-C484D800B5D4}" type="slidenum">
              <a:rPr/>
              <a:pPr/>
              <a:t>‹#›</a:t>
            </a:fld>
            <a:endParaRPr/>
          </a:p>
        </p:txBody>
      </p:sp>
    </p:spTree>
    <p:extLst>
      <p:ext uri="{BB962C8B-B14F-4D97-AF65-F5344CB8AC3E}">
        <p14:creationId xmlns:p14="http://schemas.microsoft.com/office/powerpoint/2010/main" val="59950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8706C7-F2C3-48B6-8A22-C484D800B5D4}" type="slidenum">
              <a:rPr lang="en-US" smtClean="0"/>
              <a:pPr/>
              <a:t>1</a:t>
            </a:fld>
            <a:endParaRPr lang="en-US"/>
          </a:p>
        </p:txBody>
      </p:sp>
    </p:spTree>
    <p:extLst>
      <p:ext uri="{BB962C8B-B14F-4D97-AF65-F5344CB8AC3E}">
        <p14:creationId xmlns:p14="http://schemas.microsoft.com/office/powerpoint/2010/main" val="414808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 y="1905000"/>
            <a:ext cx="12188826" cy="320040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2" y="1795132"/>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1" name="Rectangle 10"/>
          <p:cNvSpPr/>
          <p:nvPr/>
        </p:nvSpPr>
        <p:spPr>
          <a:xfrm>
            <a:off x="-2" y="5142116"/>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2" name="Title 1"/>
          <p:cNvSpPr>
            <a:spLocks noGrp="1"/>
          </p:cNvSpPr>
          <p:nvPr>
            <p:ph type="ctrTitle"/>
          </p:nvPr>
        </p:nvSpPr>
        <p:spPr>
          <a:xfrm>
            <a:off x="1295400" y="2079812"/>
            <a:ext cx="9601200" cy="1724092"/>
          </a:xfrm>
        </p:spPr>
        <p:txBody>
          <a:bodyPr anchor="b"/>
          <a:lstStyle>
            <a:lvl1pPr algn="ctr">
              <a:defRPr sz="5400"/>
            </a:lvl1pPr>
          </a:lstStyle>
          <a:p>
            <a:r>
              <a:rPr lang="en-US"/>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198575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©沈蕾BYU-Idaho 2019</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273593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a:t>©沈蕾BYU-Idaho 2019</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423050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r>
              <a:rPr lang="en-US"/>
              <a:t>©沈蕾BYU-Idaho 2019</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421731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100000">
              <a:schemeClr val="accent1">
                <a:alpha val="80000"/>
              </a:schemeClr>
            </a:gs>
            <a:gs pos="0">
              <a:schemeClr val="accent1">
                <a:lumMod val="40000"/>
                <a:lumOff val="60000"/>
                <a:alpha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0" y="2130552"/>
            <a:ext cx="9601200" cy="2359152"/>
          </a:xfrm>
        </p:spPr>
        <p:txBody>
          <a:bodyPr anchor="b">
            <a:normAutofit/>
          </a:bodyPr>
          <a:lstStyle>
            <a:lvl1pPr algn="ctr">
              <a:defRPr sz="5400" b="1"/>
            </a:lvl1pPr>
          </a:lstStyle>
          <a:p>
            <a:r>
              <a:rPr lang="en-US"/>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©沈蕾BYU-Idaho 2019</a:t>
            </a:r>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316203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r>
              <a:rPr lang="en-US"/>
              <a:t>©沈蕾BYU-Idaho 2019</a:t>
            </a:r>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367635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r>
              <a:rPr lang="en-US"/>
              <a:t>©沈蕾BYU-Idaho 2019</a:t>
            </a:r>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325439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r>
              <a:rPr lang="en-US"/>
              <a:t>©沈蕾BYU-Idaho 2019</a:t>
            </a:r>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141291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p:cNvGrpSpPr/>
          <p:nvPr/>
        </p:nvGrpSpPr>
        <p:grpSpPr>
          <a:xfrm flipV="1">
            <a:off x="1585" y="0"/>
            <a:ext cx="12188827" cy="377952"/>
            <a:chOff x="-1" y="6480048"/>
            <a:chExt cx="12188827" cy="377952"/>
          </a:xfrm>
        </p:grpSpPr>
        <p:sp>
          <p:nvSpPr>
            <p:cNvPr id="6" name="Rectangle 5"/>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7" name="Rectangle 6"/>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Date Placeholder 1"/>
          <p:cNvSpPr>
            <a:spLocks noGrp="1"/>
          </p:cNvSpPr>
          <p:nvPr>
            <p:ph type="dt" sz="half" idx="10"/>
          </p:nvPr>
        </p:nvSpPr>
        <p:spPr/>
        <p:txBody>
          <a:bodyPr/>
          <a:lstStyle/>
          <a:p>
            <a:r>
              <a:rPr lang="en-US"/>
              <a:t>©沈蕾BYU-Idaho 2019</a:t>
            </a:r>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329543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flipV="1">
            <a:off x="1585" y="0"/>
            <a:ext cx="12188827" cy="377952"/>
            <a:chOff x="-1" y="6480048"/>
            <a:chExt cx="12188827" cy="377952"/>
          </a:xfrm>
        </p:grpSpPr>
        <p:sp>
          <p:nvSpPr>
            <p:cNvPr id="9" name="Rectangle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7470648" y="2350008"/>
            <a:ext cx="4206240" cy="1993392"/>
          </a:xfrm>
        </p:spPr>
        <p:txBody>
          <a:bodyPr anchor="b">
            <a:normAutofit/>
          </a:bodyPr>
          <a:lstStyle>
            <a:lvl1pPr>
              <a:defRPr sz="3400" b="1"/>
            </a:lvl1pPr>
          </a:lstStyle>
          <a:p>
            <a:r>
              <a:rPr lang="en-US"/>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©沈蕾BYU-Idaho 2019</a:t>
            </a:r>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5393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flipV="1">
            <a:off x="1585" y="0"/>
            <a:ext cx="12188827" cy="377952"/>
            <a:chOff x="-1" y="6480048"/>
            <a:chExt cx="12188827" cy="377952"/>
          </a:xfrm>
        </p:grpSpPr>
        <p:sp>
          <p:nvSpPr>
            <p:cNvPr id="9" name="Rectangle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7470648" y="2350008"/>
            <a:ext cx="4206240" cy="1993392"/>
          </a:xfrm>
        </p:spPr>
        <p:txBody>
          <a:bodyPr anchor="b">
            <a:normAutofit/>
          </a:bodyPr>
          <a:lstStyle>
            <a:lvl1pPr>
              <a:defRPr sz="3400" b="1"/>
            </a:lvl1pPr>
          </a:lstStyle>
          <a:p>
            <a:r>
              <a:rPr lang="en-US"/>
              <a:t>Click to edit Master title style</a:t>
            </a:r>
            <a:endParaRPr/>
          </a:p>
        </p:txBody>
      </p:sp>
      <p:sp>
        <p:nvSpPr>
          <p:cNvPr id="3" name="Picture Placeholder 2"/>
          <p:cNvSpPr>
            <a:spLocks noGrp="1"/>
          </p:cNvSpPr>
          <p:nvPr>
            <p:ph type="pic" idx="1"/>
          </p:nvPr>
        </p:nvSpPr>
        <p:spPr>
          <a:xfrm>
            <a:off x="150811" y="506104"/>
            <a:ext cx="6858002" cy="5843016"/>
          </a:xfrm>
          <a:solidFill>
            <a:schemeClr val="accent1">
              <a:lumMod val="40000"/>
              <a:lumOff val="60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©沈蕾BYU-Idaho 2019</a:t>
            </a:r>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C749032-2A07-4AE8-BA90-74324CAE0C87}" type="slidenum">
              <a:rPr/>
              <a:pPr/>
              <a:t>‹#›</a:t>
            </a:fld>
            <a:endParaRPr/>
          </a:p>
        </p:txBody>
      </p:sp>
    </p:spTree>
    <p:extLst>
      <p:ext uri="{BB962C8B-B14F-4D97-AF65-F5344CB8AC3E}">
        <p14:creationId xmlns:p14="http://schemas.microsoft.com/office/powerpoint/2010/main" val="110198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9000"/>
              </a:schemeClr>
            </a:gs>
            <a:gs pos="40000">
              <a:schemeClr val="accent1">
                <a:lumMod val="20000"/>
                <a:lumOff val="80000"/>
                <a:alpha val="66000"/>
              </a:schemeClr>
            </a:gs>
            <a:gs pos="100000">
              <a:schemeClr val="accent1">
                <a:lumMod val="40000"/>
                <a:lumOff val="60000"/>
              </a:schemeClr>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9" name="Group 8"/>
          <p:cNvGrpSpPr/>
          <p:nvPr/>
        </p:nvGrpSpPr>
        <p:grpSpPr>
          <a:xfrm>
            <a:off x="-1" y="6480048"/>
            <a:ext cx="12188827" cy="377952"/>
            <a:chOff x="-1" y="6480048"/>
            <a:chExt cx="12188827" cy="377952"/>
          </a:xfrm>
        </p:grpSpPr>
        <p:sp>
          <p:nvSpPr>
            <p:cNvPr id="7" name="Rectangle 6"/>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8" name="Rectangle 7"/>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900">
                <a:solidFill>
                  <a:schemeClr val="tx1"/>
                </a:solidFill>
              </a:defRPr>
            </a:lvl1pPr>
          </a:lstStyle>
          <a:p>
            <a:r>
              <a:rPr lang="en-US"/>
              <a:t>©沈蕾BYU-Idaho 2019</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900">
                <a:solidFill>
                  <a:schemeClr val="tx1"/>
                </a:solidFill>
              </a:defRPr>
            </a:lvl1pPr>
          </a:lstStyle>
          <a:p>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900">
                <a:solidFill>
                  <a:schemeClr val="tx1"/>
                </a:solidFill>
              </a:defRPr>
            </a:lvl1pPr>
          </a:lstStyle>
          <a:p>
            <a:fld id="{FC749032-2A07-4AE8-BA90-74324CAE0C87}" type="slidenum">
              <a:rPr/>
              <a:pPr/>
              <a:t>‹#›</a:t>
            </a:fld>
            <a:endParaRPr/>
          </a:p>
        </p:txBody>
      </p:sp>
    </p:spTree>
    <p:extLst>
      <p:ext uri="{BB962C8B-B14F-4D97-AF65-F5344CB8AC3E}">
        <p14:creationId xmlns:p14="http://schemas.microsoft.com/office/powerpoint/2010/main" val="3870023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914400" rtl="0" eaLnBrk="1" latinLnBrk="0" hangingPunct="1">
        <a:lnSpc>
          <a:spcPct val="90000"/>
        </a:lnSpc>
        <a:spcBef>
          <a:spcPct val="0"/>
        </a:spcBef>
        <a:buNone/>
        <a:defRPr sz="3400" b="1"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tx1">
              <a:lumMod val="90000"/>
              <a:lumOff val="10000"/>
            </a:schemeClr>
          </a:solidFill>
          <a:latin typeface="+mn-lt"/>
          <a:ea typeface="+mn-ea"/>
          <a:cs typeface="+mn-cs"/>
        </a:defRPr>
      </a:lvl1pPr>
      <a:lvl2pPr marL="594360" indent="-228600" algn="l" defTabSz="914400" rtl="0" eaLnBrk="1" latinLnBrk="0" hangingPunct="1">
        <a:lnSpc>
          <a:spcPct val="90000"/>
        </a:lnSpc>
        <a:spcBef>
          <a:spcPts val="1000"/>
        </a:spcBef>
        <a:buSzPct val="100000"/>
        <a:buFont typeface="Arial" pitchFamily="34" charset="0"/>
        <a:buChar char="▪"/>
        <a:defRPr sz="1800" kern="1200">
          <a:solidFill>
            <a:schemeClr val="tx1">
              <a:lumMod val="90000"/>
              <a:lumOff val="10000"/>
            </a:schemeClr>
          </a:solidFill>
          <a:latin typeface="+mn-lt"/>
          <a:ea typeface="+mn-ea"/>
          <a:cs typeface="+mn-cs"/>
        </a:defRPr>
      </a:lvl2pPr>
      <a:lvl3pPr marL="914400" indent="-228600" algn="l" defTabSz="914400" rtl="0" eaLnBrk="1" latinLnBrk="0" hangingPunct="1">
        <a:lnSpc>
          <a:spcPct val="90000"/>
        </a:lnSpc>
        <a:spcBef>
          <a:spcPts val="800"/>
        </a:spcBef>
        <a:buSzPct val="100000"/>
        <a:buFont typeface="Arial" pitchFamily="34" charset="0"/>
        <a:buChar char="▪"/>
        <a:defRPr sz="1600" kern="1200">
          <a:solidFill>
            <a:schemeClr val="tx1">
              <a:lumMod val="90000"/>
              <a:lumOff val="10000"/>
            </a:schemeClr>
          </a:solidFill>
          <a:latin typeface="+mn-lt"/>
          <a:ea typeface="+mn-ea"/>
          <a:cs typeface="+mn-cs"/>
        </a:defRPr>
      </a:lvl3pPr>
      <a:lvl4pPr marL="1234440" indent="-228600" algn="l" defTabSz="914400" rtl="0" eaLnBrk="1" latinLnBrk="0" hangingPunct="1">
        <a:lnSpc>
          <a:spcPct val="90000"/>
        </a:lnSpc>
        <a:spcBef>
          <a:spcPts val="800"/>
        </a:spcBef>
        <a:buSzPct val="100000"/>
        <a:buFont typeface="Arial" pitchFamily="34" charset="0"/>
        <a:buChar char="▪"/>
        <a:defRPr sz="1400" kern="1200">
          <a:solidFill>
            <a:schemeClr val="tx1">
              <a:lumMod val="90000"/>
              <a:lumOff val="10000"/>
            </a:schemeClr>
          </a:solidFill>
          <a:latin typeface="+mn-lt"/>
          <a:ea typeface="+mn-ea"/>
          <a:cs typeface="+mn-cs"/>
        </a:defRPr>
      </a:lvl4pPr>
      <a:lvl5pPr marL="1554480" indent="-228600" algn="l" defTabSz="914400" rtl="0" eaLnBrk="1" latinLnBrk="0" hangingPunct="1">
        <a:lnSpc>
          <a:spcPct val="90000"/>
        </a:lnSpc>
        <a:spcBef>
          <a:spcPts val="800"/>
        </a:spcBef>
        <a:buSzPct val="100000"/>
        <a:buFont typeface="Arial" pitchFamily="34" charset="0"/>
        <a:buChar char="▪"/>
        <a:defRPr sz="1400" kern="1200">
          <a:solidFill>
            <a:schemeClr val="tx1">
              <a:lumMod val="90000"/>
              <a:lumOff val="10000"/>
            </a:schemeClr>
          </a:solidFill>
          <a:latin typeface="+mn-lt"/>
          <a:ea typeface="+mn-ea"/>
          <a:cs typeface="+mn-cs"/>
        </a:defRPr>
      </a:lvl5pPr>
      <a:lvl6pPr marL="1874520" indent="-228600" algn="l" defTabSz="914400" rtl="0" eaLnBrk="1" latinLnBrk="0" hangingPunct="1">
        <a:lnSpc>
          <a:spcPct val="90000"/>
        </a:lnSpc>
        <a:spcBef>
          <a:spcPts val="800"/>
        </a:spcBef>
        <a:buSzPct val="10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k48Slg3IPTQ"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www.youtube.com/watch?v=2XTBwvi0h2E" TargetMode="Externa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23.jp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jpeg"/></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zh-CN" altLang="en-US" b="0" dirty="0">
                <a:solidFill>
                  <a:srgbClr val="C00000"/>
                </a:solidFill>
                <a:latin typeface="kaiti" panose="02010609060101010101" pitchFamily="49" charset="-122"/>
                <a:ea typeface="kaiti" panose="02010609060101010101" pitchFamily="49" charset="-122"/>
                <a:cs typeface="Times New Roman" panose="02020603050405020304" pitchFamily="18" charset="0"/>
              </a:rPr>
              <a:t>第五课：我的中国旅行</a:t>
            </a:r>
            <a:r>
              <a:rPr lang="en-US" b="0" dirty="0">
                <a:solidFill>
                  <a:srgbClr val="C00000"/>
                </a:solidFill>
                <a:latin typeface="Times New Roman" panose="02020603050405020304" pitchFamily="18" charset="0"/>
                <a:cs typeface="Times New Roman" panose="02020603050405020304" pitchFamily="18" charset="0"/>
              </a:rPr>
              <a:t/>
            </a:r>
            <a:br>
              <a:rPr lang="en-US" b="0" dirty="0">
                <a:solidFill>
                  <a:srgbClr val="C00000"/>
                </a:solidFill>
                <a:latin typeface="Times New Roman" panose="02020603050405020304" pitchFamily="18" charset="0"/>
                <a:cs typeface="Times New Roman" panose="02020603050405020304" pitchFamily="18" charset="0"/>
              </a:rPr>
            </a:br>
            <a:r>
              <a:rPr lang="en-US" b="0" dirty="0">
                <a:solidFill>
                  <a:srgbClr val="C00000"/>
                </a:solidFill>
                <a:latin typeface="Times New Roman" panose="02020603050405020304" pitchFamily="18" charset="0"/>
                <a:cs typeface="Times New Roman" panose="02020603050405020304" pitchFamily="18" charset="0"/>
              </a:rPr>
              <a:t> </a:t>
            </a:r>
            <a:endParaRPr lang="en-US"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p:txBody>
      </p:sp>
      <p:sp>
        <p:nvSpPr>
          <p:cNvPr id="7" name="Subtitle 6"/>
          <p:cNvSpPr>
            <a:spLocks noGrp="1"/>
          </p:cNvSpPr>
          <p:nvPr>
            <p:ph type="subTitle" idx="1"/>
          </p:nvPr>
        </p:nvSpPr>
        <p:spPr>
          <a:xfrm>
            <a:off x="4825416" y="4033492"/>
            <a:ext cx="2823210" cy="429768"/>
          </a:xfrm>
        </p:spPr>
        <p:txBody>
          <a:bodyPr/>
          <a:lstStyle/>
          <a:p>
            <a:r>
              <a:rPr lang="en-US" altLang="zh-CN" b="1" dirty="0">
                <a:latin typeface="Times New Roman" panose="02020603050405020304" pitchFamily="18" charset="0"/>
                <a:ea typeface="kaiti" panose="02010609060101010101" pitchFamily="49" charset="-122"/>
                <a:cs typeface="Times New Roman" panose="02020603050405020304" pitchFamily="18" charset="0"/>
              </a:rPr>
              <a:t>©</a:t>
            </a:r>
            <a:r>
              <a:rPr lang="zh-CN" altLang="en-US" b="1" dirty="0">
                <a:latin typeface="kaiti" panose="02010609060101010101" pitchFamily="49" charset="-122"/>
                <a:ea typeface="kaiti" panose="02010609060101010101" pitchFamily="49" charset="-122"/>
              </a:rPr>
              <a:t>沈蕾</a:t>
            </a:r>
            <a:r>
              <a:rPr lang="en-US" altLang="zh-CN" b="1" dirty="0">
                <a:latin typeface="Times New Roman" panose="02020603050405020304" pitchFamily="18" charset="0"/>
                <a:ea typeface="kaiti" panose="02010609060101010101" pitchFamily="49" charset="-122"/>
                <a:cs typeface="Times New Roman" panose="02020603050405020304" pitchFamily="18" charset="0"/>
              </a:rPr>
              <a:t>BYU-Idaho 2019</a:t>
            </a:r>
            <a:endParaRPr lang="en-US" b="1" dirty="0">
              <a:latin typeface="Times New Roman" panose="02020603050405020304" pitchFamily="18" charset="0"/>
              <a:ea typeface="kait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9801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24206" y="518473"/>
            <a:ext cx="11767794" cy="5476973"/>
          </a:xfrm>
        </p:spPr>
        <p:txBody>
          <a:bodyPr anchor="t">
            <a:noAutofit/>
          </a:bodyPr>
          <a:lstStyle/>
          <a:p>
            <a: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问题二：</a:t>
            </a:r>
            <a: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36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你会去</a:t>
            </a:r>
            <a:r>
              <a:rPr lang="zh-CN" altLang="en-US" sz="36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hlinkClick r:id="rId2"/>
              </a:rPr>
              <a:t>奇怪的</a:t>
            </a:r>
            <a:r>
              <a:rPr lang="en-US" altLang="zh-CN" sz="3600" b="0" dirty="0" err="1">
                <a:solidFill>
                  <a:schemeClr val="tx2"/>
                </a:solidFill>
                <a:latin typeface="Times New Roman" panose="02020603050405020304" pitchFamily="18" charset="0"/>
                <a:ea typeface="KaiTi" panose="02010609060101010101" pitchFamily="49" charset="-122"/>
                <a:cs typeface="Times New Roman" panose="02020603050405020304" pitchFamily="18" charset="0"/>
              </a:rPr>
              <a:t>q</a:t>
            </a:r>
            <a:r>
              <a:rPr lang="en-US" altLang="en-US" sz="3600" b="0" dirty="0" err="1">
                <a:solidFill>
                  <a:schemeClr val="tx2"/>
                </a:solidFill>
                <a:latin typeface="Times New Roman" panose="02020603050405020304" pitchFamily="18" charset="0"/>
                <a:ea typeface="inherit"/>
                <a:cs typeface="Times New Roman" panose="02020603050405020304" pitchFamily="18" charset="0"/>
              </a:rPr>
              <a:t>íguài</a:t>
            </a:r>
            <a:r>
              <a:rPr lang="en-US" altLang="en-US" sz="3600" b="0" dirty="0">
                <a:solidFill>
                  <a:schemeClr val="tx2"/>
                </a:solidFill>
                <a:latin typeface="Times New Roman" panose="02020603050405020304" pitchFamily="18" charset="0"/>
                <a:ea typeface="inherit"/>
                <a:cs typeface="Times New Roman" panose="02020603050405020304" pitchFamily="18" charset="0"/>
              </a:rPr>
              <a:t> de</a:t>
            </a:r>
            <a:r>
              <a:rPr lang="en-US" altLang="en-US" sz="3600" b="0" dirty="0">
                <a:solidFill>
                  <a:schemeClr val="tx2"/>
                </a:solidFill>
                <a:latin typeface="Times New Roman" panose="02020603050405020304" pitchFamily="18" charset="0"/>
                <a:cs typeface="Times New Roman" panose="02020603050405020304" pitchFamily="18" charset="0"/>
              </a:rPr>
              <a:t> weird </a:t>
            </a:r>
            <a:r>
              <a:rPr lang="zh-CN" altLang="en-US" sz="36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地方旅行吗？为什么？</a:t>
            </a:r>
            <a:r>
              <a:rPr lang="en-US" altLang="zh-CN" sz="36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36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endParaRPr lang="en-US" sz="28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 name="Date Placeholder 1">
            <a:extLst>
              <a:ext uri="{FF2B5EF4-FFF2-40B4-BE49-F238E27FC236}">
                <a16:creationId xmlns:a16="http://schemas.microsoft.com/office/drawing/2014/main" id="{7C16BEAA-B4E2-49F6-854A-F5B9EBB3D99A}"/>
              </a:ext>
            </a:extLst>
          </p:cNvPr>
          <p:cNvSpPr>
            <a:spLocks noGrp="1"/>
          </p:cNvSpPr>
          <p:nvPr>
            <p:ph type="dt" sz="half" idx="10"/>
          </p:nvPr>
        </p:nvSpPr>
        <p:spPr>
          <a:xfrm>
            <a:off x="8875776" y="6601968"/>
            <a:ext cx="1690624" cy="256032"/>
          </a:xfrm>
        </p:spPr>
        <p:txBody>
          <a:bodyPr/>
          <a:lstStyle/>
          <a:p>
            <a:r>
              <a:rPr lang="en-US"/>
              <a:t>©沈蕾BYU-Idaho 2019</a:t>
            </a:r>
            <a:endParaRPr lang="en-US" dirty="0"/>
          </a:p>
        </p:txBody>
      </p:sp>
      <p:sp>
        <p:nvSpPr>
          <p:cNvPr id="3" name="Rectangle 1">
            <a:extLst>
              <a:ext uri="{FF2B5EF4-FFF2-40B4-BE49-F238E27FC236}">
                <a16:creationId xmlns:a16="http://schemas.microsoft.com/office/drawing/2014/main" id="{2E5957E7-4B99-486A-86BB-16E8CCAE83C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43733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98371" y="234971"/>
            <a:ext cx="11767794" cy="5703215"/>
          </a:xfrm>
        </p:spPr>
        <p:txBody>
          <a:bodyPr anchor="t">
            <a:noAutofit/>
          </a:bodyPr>
          <a:lstStyle/>
          <a:p>
            <a:r>
              <a:rPr lang="zh-CN" altLang="en-US"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问题三：</a:t>
            </a:r>
            <a: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你想来一次</a:t>
            </a: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想走就走的旅行（</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trip from the-spur-of-the-moment</a:t>
            </a: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吗？</a:t>
            </a: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你最想去哪儿？</a:t>
            </a: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(Implication: People are tired of meeting up to other people’s expectations, but want to do something at their own will)</a:t>
            </a:r>
            <a:endParaRPr lang="en-US" sz="28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 name="Date Placeholder 1">
            <a:extLst>
              <a:ext uri="{FF2B5EF4-FFF2-40B4-BE49-F238E27FC236}">
                <a16:creationId xmlns:a16="http://schemas.microsoft.com/office/drawing/2014/main" id="{7C16BEAA-B4E2-49F6-854A-F5B9EBB3D99A}"/>
              </a:ext>
            </a:extLst>
          </p:cNvPr>
          <p:cNvSpPr>
            <a:spLocks noGrp="1"/>
          </p:cNvSpPr>
          <p:nvPr>
            <p:ph type="dt" sz="half" idx="10"/>
          </p:nvPr>
        </p:nvSpPr>
        <p:spPr>
          <a:xfrm>
            <a:off x="8875776" y="6601968"/>
            <a:ext cx="1690624" cy="256032"/>
          </a:xfrm>
        </p:spPr>
        <p:txBody>
          <a:bodyPr/>
          <a:lstStyle/>
          <a:p>
            <a:r>
              <a:rPr lang="en-US"/>
              <a:t>©沈蕾BYU-Idaho 2019</a:t>
            </a:r>
            <a:endParaRPr lang="en-US" dirty="0"/>
          </a:p>
        </p:txBody>
      </p:sp>
      <p:sp>
        <p:nvSpPr>
          <p:cNvPr id="3" name="Rectangle 1">
            <a:extLst>
              <a:ext uri="{FF2B5EF4-FFF2-40B4-BE49-F238E27FC236}">
                <a16:creationId xmlns:a16="http://schemas.microsoft.com/office/drawing/2014/main" id="{2E5957E7-4B99-486A-86BB-16E8CCAE83C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719" y="148823"/>
            <a:ext cx="8742329" cy="1822337"/>
          </a:xfrm>
          <a:prstGeom prst="rect">
            <a:avLst/>
          </a:prstGeom>
        </p:spPr>
      </p:pic>
    </p:spTree>
    <p:extLst>
      <p:ext uri="{BB962C8B-B14F-4D97-AF65-F5344CB8AC3E}">
        <p14:creationId xmlns:p14="http://schemas.microsoft.com/office/powerpoint/2010/main" val="12836865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17834" y="84841"/>
            <a:ext cx="12151151" cy="6432286"/>
          </a:xfrm>
        </p:spPr>
        <p:txBody>
          <a:bodyPr anchor="t">
            <a:noAutofit/>
          </a:bodyPr>
          <a:lstStyle/>
          <a:p>
            <a:pPr>
              <a:lnSpc>
                <a:spcPct val="150000"/>
              </a:lnSpc>
            </a:pP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第五课生词 </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p.136-137</a:t>
            </a:r>
            <a:r>
              <a:rPr 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阴</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overcast adj. vs.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阴天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n.     </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多云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adj.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d</a:t>
            </a:r>
            <a:r>
              <a:rPr lang="en-US" altLang="en-US" sz="2400" dirty="0" err="1">
                <a:latin typeface="Times New Roman" panose="02020603050405020304" pitchFamily="18" charset="0"/>
                <a:ea typeface="inherit"/>
                <a:cs typeface="Times New Roman" panose="02020603050405020304" pitchFamily="18" charset="0"/>
              </a:rPr>
              <a:t>uōyún</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cloudy </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晴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sunny adj. vs.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晴天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n. sunny day</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下雨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v.o</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to rain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毛毛雨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n. drizzles </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闪电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v.o</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to lightening</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打雷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v.o</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to thunder</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下雪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v. o. to snow</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天气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n. weather</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vs.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气候</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climate  </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刮风</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v. o.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g</a:t>
            </a:r>
            <a:r>
              <a:rPr lang="en-US" altLang="en-US" sz="2400" dirty="0" err="1">
                <a:latin typeface="Times New Roman" panose="02020603050405020304" pitchFamily="18" charset="0"/>
                <a:ea typeface="KaiTi" panose="02010609060101010101" pitchFamily="49" charset="-122"/>
                <a:cs typeface="Times New Roman" panose="02020603050405020304" pitchFamily="18" charset="0"/>
              </a:rPr>
              <a:t>uāfēng</a:t>
            </a:r>
            <a:r>
              <a:rPr lang="en-US"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to blow wind</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刮龙风卷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v. o.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g</a:t>
            </a:r>
            <a:r>
              <a:rPr lang="en-US" altLang="en-US" sz="2400" dirty="0" err="1">
                <a:latin typeface="Times New Roman" panose="02020603050405020304" pitchFamily="18" charset="0"/>
                <a:ea typeface="KaiTi" panose="02010609060101010101" pitchFamily="49" charset="-122"/>
                <a:cs typeface="Times New Roman" panose="02020603050405020304" pitchFamily="18" charset="0"/>
              </a:rPr>
              <a:t>uā</a:t>
            </a:r>
            <a:r>
              <a:rPr lang="en-US"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en-US" sz="2400" dirty="0" err="1">
                <a:latin typeface="Times New Roman" panose="02020603050405020304" pitchFamily="18" charset="0"/>
                <a:ea typeface="KaiTi" panose="02010609060101010101" pitchFamily="49" charset="-122"/>
                <a:cs typeface="Times New Roman" panose="02020603050405020304" pitchFamily="18" charset="0"/>
              </a:rPr>
              <a:t>lóngjuǎnfēng</a:t>
            </a:r>
            <a:r>
              <a:rPr lang="en-US" altLang="en-US" sz="2400" dirty="0">
                <a:latin typeface="Times New Roman" panose="02020603050405020304" pitchFamily="18" charset="0"/>
                <a:ea typeface="KaiTi" panose="02010609060101010101" pitchFamily="49" charset="-122"/>
                <a:cs typeface="Times New Roman" panose="02020603050405020304" pitchFamily="18" charset="0"/>
              </a:rPr>
              <a:t> to blow tornado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彩虹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n.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c</a:t>
            </a:r>
            <a:r>
              <a:rPr lang="en-US" altLang="en-US" sz="2400" dirty="0" err="1">
                <a:latin typeface="Times New Roman" panose="02020603050405020304" pitchFamily="18" charset="0"/>
                <a:ea typeface="inherit"/>
                <a:cs typeface="Times New Roman" panose="02020603050405020304" pitchFamily="18" charset="0"/>
              </a:rPr>
              <a:t>ǎihóng</a:t>
            </a:r>
            <a:r>
              <a:rPr lang="en-US" altLang="en-US" sz="2400" dirty="0">
                <a:latin typeface="Times New Roman" panose="02020603050405020304" pitchFamily="18" charset="0"/>
                <a:ea typeface="inherit"/>
                <a:cs typeface="Times New Roman" panose="02020603050405020304" pitchFamily="18" charset="0"/>
              </a:rPr>
              <a:t>  rainbow </a:t>
            </a:r>
            <a:r>
              <a:rPr lang="en-US" altLang="en-US" sz="2400" dirty="0">
                <a:latin typeface="Times New Roman" panose="02020603050405020304" pitchFamily="18" charset="0"/>
                <a:ea typeface="KaiTi" panose="02010609060101010101" pitchFamily="49" charset="-122"/>
                <a:cs typeface="Times New Roman" panose="02020603050405020304" pitchFamily="18" charset="0"/>
              </a:rPr>
              <a:t/>
            </a:r>
            <a:br>
              <a:rPr lang="en-US" altLang="en-US" sz="2400" dirty="0">
                <a:latin typeface="Times New Roman" panose="02020603050405020304" pitchFamily="18" charset="0"/>
                <a:ea typeface="KaiTi" panose="02010609060101010101" pitchFamily="49" charset="-122"/>
                <a:cs typeface="Times New Roman" panose="02020603050405020304" pitchFamily="18" charset="0"/>
              </a:rPr>
            </a:br>
            <a:r>
              <a:rPr lang="en-US" altLang="en-US" sz="2400" dirty="0">
                <a:latin typeface="Times New Roman" panose="02020603050405020304" pitchFamily="18" charset="0"/>
                <a:ea typeface="KaiTi" panose="02010609060101010101" pitchFamily="49" charset="-122"/>
                <a:cs typeface="Times New Roman" panose="02020603050405020304" pitchFamily="18" charset="0"/>
              </a:rPr>
              <a:t/>
            </a:r>
            <a:br>
              <a:rPr lang="en-US" altLang="en-US"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itchFamily="18" charset="0"/>
                <a:ea typeface="KaiTi" pitchFamily="49" charset="-122"/>
                <a:cs typeface="Times New Roman" pitchFamily="18" charset="0"/>
              </a:rPr>
              <a:t/>
            </a:r>
            <a:br>
              <a:rPr lang="en-US" altLang="zh-CN" sz="2400" dirty="0">
                <a:latin typeface="Times New Roman" pitchFamily="18" charset="0"/>
                <a:ea typeface="KaiTi" pitchFamily="49" charset="-122"/>
                <a:cs typeface="Times New Roman" pitchFamily="18" charset="0"/>
              </a:rPr>
            </a:br>
            <a:endParaRPr lang="en-US"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sp>
        <p:nvSpPr>
          <p:cNvPr id="6" name="Rectangle 2"/>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2261" y="167044"/>
            <a:ext cx="6135020" cy="3082565"/>
          </a:xfrm>
          <a:prstGeom prst="rect">
            <a:avLst/>
          </a:prstGeom>
        </p:spPr>
      </p:pic>
      <p:sp>
        <p:nvSpPr>
          <p:cNvPr id="5" name="Rectangle 1"/>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18583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17834" y="84841"/>
            <a:ext cx="12151151" cy="6432286"/>
          </a:xfrm>
        </p:spPr>
        <p:txBody>
          <a:bodyPr anchor="t">
            <a:noAutofit/>
          </a:bodyPr>
          <a:lstStyle/>
          <a:p>
            <a:pPr>
              <a:lnSpc>
                <a:spcPct val="150000"/>
              </a:lnSpc>
            </a:pP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第五课生词 </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p.136-137</a:t>
            </a:r>
            <a:r>
              <a:rPr 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阴</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overcast adj. vs.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阴天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n.     </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多云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adj.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d</a:t>
            </a:r>
            <a:r>
              <a:rPr lang="en-US" altLang="en-US" sz="2400" dirty="0" err="1">
                <a:latin typeface="Times New Roman" panose="02020603050405020304" pitchFamily="18" charset="0"/>
                <a:ea typeface="inherit"/>
                <a:cs typeface="Times New Roman" panose="02020603050405020304" pitchFamily="18" charset="0"/>
              </a:rPr>
              <a:t>uōyún</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cloudy </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晴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sunny adj. vs.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晴天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n. sunny day</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下雨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v.o</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to rain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毛毛雨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n. drizzles </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闪电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v.o</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to lightening</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打雷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v.o</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to thunder</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下雪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v. o. to snow</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天气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n. weather</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vs.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气候</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climate  </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刮风</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v. o.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g</a:t>
            </a:r>
            <a:r>
              <a:rPr lang="en-US" altLang="en-US" sz="2400" dirty="0" err="1">
                <a:latin typeface="Times New Roman" panose="02020603050405020304" pitchFamily="18" charset="0"/>
                <a:ea typeface="KaiTi" panose="02010609060101010101" pitchFamily="49" charset="-122"/>
                <a:cs typeface="Times New Roman" panose="02020603050405020304" pitchFamily="18" charset="0"/>
              </a:rPr>
              <a:t>uāfēng</a:t>
            </a:r>
            <a:r>
              <a:rPr lang="en-US"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to blow wind</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刮龙风卷 </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v. o. </a:t>
            </a:r>
            <a:r>
              <a:rPr lang="en-US" altLang="zh-CN" sz="2400" dirty="0" err="1">
                <a:latin typeface="Times New Roman" panose="02020603050405020304" pitchFamily="18" charset="0"/>
                <a:ea typeface="KaiTi" panose="02010609060101010101" pitchFamily="49" charset="-122"/>
                <a:cs typeface="Times New Roman" panose="02020603050405020304" pitchFamily="18" charset="0"/>
              </a:rPr>
              <a:t>g</a:t>
            </a:r>
            <a:r>
              <a:rPr lang="en-US" altLang="en-US" sz="2400" dirty="0" err="1">
                <a:latin typeface="Times New Roman" panose="02020603050405020304" pitchFamily="18" charset="0"/>
                <a:ea typeface="KaiTi" panose="02010609060101010101" pitchFamily="49" charset="-122"/>
                <a:cs typeface="Times New Roman" panose="02020603050405020304" pitchFamily="18" charset="0"/>
              </a:rPr>
              <a:t>uā</a:t>
            </a:r>
            <a:r>
              <a:rPr lang="en-US" altLang="en-US" sz="2400" dirty="0">
                <a:latin typeface="Times New Roman" panose="02020603050405020304" pitchFamily="18" charset="0"/>
                <a:ea typeface="KaiTi" panose="02010609060101010101" pitchFamily="49" charset="-122"/>
                <a:cs typeface="Times New Roman" panose="02020603050405020304" pitchFamily="18" charset="0"/>
              </a:rPr>
              <a:t> </a:t>
            </a:r>
            <a:r>
              <a:rPr lang="en-US" altLang="en-US" sz="2400" dirty="0" err="1">
                <a:latin typeface="Times New Roman" panose="02020603050405020304" pitchFamily="18" charset="0"/>
                <a:ea typeface="KaiTi" panose="02010609060101010101" pitchFamily="49" charset="-122"/>
                <a:cs typeface="Times New Roman" panose="02020603050405020304" pitchFamily="18" charset="0"/>
              </a:rPr>
              <a:t>lóngjuǎnfēng</a:t>
            </a:r>
            <a:r>
              <a:rPr lang="en-US" altLang="en-US" sz="2400" dirty="0">
                <a:latin typeface="Times New Roman" panose="02020603050405020304" pitchFamily="18" charset="0"/>
                <a:ea typeface="KaiTi" panose="02010609060101010101" pitchFamily="49" charset="-122"/>
                <a:cs typeface="Times New Roman" panose="02020603050405020304" pitchFamily="18" charset="0"/>
              </a:rPr>
              <a:t> to blow tornado  </a:t>
            </a:r>
            <a:br>
              <a:rPr lang="en-US" altLang="en-US" sz="2400" dirty="0">
                <a:latin typeface="Times New Roman" panose="02020603050405020304" pitchFamily="18" charset="0"/>
                <a:ea typeface="KaiTi" panose="02010609060101010101" pitchFamily="49" charset="-122"/>
                <a:cs typeface="Times New Roman" panose="02020603050405020304" pitchFamily="18" charset="0"/>
              </a:rPr>
            </a:br>
            <a:r>
              <a:rPr lang="en-US" altLang="en-US" sz="2400" dirty="0">
                <a:latin typeface="Times New Roman" panose="02020603050405020304" pitchFamily="18" charset="0"/>
                <a:ea typeface="KaiTi" panose="02010609060101010101" pitchFamily="49" charset="-122"/>
                <a:cs typeface="Times New Roman" panose="02020603050405020304" pitchFamily="18" charset="0"/>
              </a:rPr>
              <a:t/>
            </a:r>
            <a:br>
              <a:rPr lang="en-US" altLang="en-US"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itchFamily="18" charset="0"/>
                <a:ea typeface="KaiTi" pitchFamily="49" charset="-122"/>
                <a:cs typeface="Times New Roman" pitchFamily="18" charset="0"/>
              </a:rPr>
              <a:t/>
            </a:r>
            <a:br>
              <a:rPr lang="en-US" altLang="zh-CN" sz="2400" dirty="0">
                <a:latin typeface="Times New Roman" pitchFamily="18" charset="0"/>
                <a:ea typeface="KaiTi" pitchFamily="49" charset="-122"/>
                <a:cs typeface="Times New Roman" pitchFamily="18" charset="0"/>
              </a:rPr>
            </a:br>
            <a:endParaRPr lang="en-US"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sp>
        <p:nvSpPr>
          <p:cNvPr id="3" name="Rounded Rectangle 2"/>
          <p:cNvSpPr/>
          <p:nvPr/>
        </p:nvSpPr>
        <p:spPr>
          <a:xfrm>
            <a:off x="6193409" y="1119150"/>
            <a:ext cx="5731497" cy="2521671"/>
          </a:xfrm>
          <a:prstGeom prst="roundRect">
            <a:avLst/>
          </a:prstGeom>
          <a:solidFill>
            <a:schemeClr val="accent3">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b="1" dirty="0">
                <a:solidFill>
                  <a:srgbClr val="C00000"/>
                </a:solidFill>
                <a:latin typeface="楷体" panose="02010609060101010101" pitchFamily="49" charset="-122"/>
                <a:ea typeface="楷体" panose="02010609060101010101" pitchFamily="49" charset="-122"/>
              </a:rPr>
              <a:t>问题：</a:t>
            </a:r>
            <a:r>
              <a:rPr lang="en-US" altLang="zh-CN" sz="2400" b="1" dirty="0">
                <a:solidFill>
                  <a:srgbClr val="C00000"/>
                </a:solidFill>
                <a:latin typeface="楷体" panose="02010609060101010101" pitchFamily="49" charset="-122"/>
                <a:ea typeface="楷体" panose="02010609060101010101" pitchFamily="49" charset="-122"/>
              </a:rPr>
              <a:t/>
            </a:r>
            <a:br>
              <a:rPr lang="en-US" altLang="zh-CN" sz="2400" b="1" dirty="0">
                <a:solidFill>
                  <a:srgbClr val="C00000"/>
                </a:solidFill>
                <a:latin typeface="楷体" panose="02010609060101010101" pitchFamily="49" charset="-122"/>
                <a:ea typeface="楷体" panose="02010609060101010101" pitchFamily="49" charset="-122"/>
              </a:rPr>
            </a:br>
            <a:r>
              <a:rPr lang="zh-CN" altLang="en-US" sz="2400" b="1" dirty="0">
                <a:solidFill>
                  <a:srgbClr val="C00000"/>
                </a:solidFill>
                <a:latin typeface="楷体" panose="02010609060101010101" pitchFamily="49" charset="-122"/>
                <a:ea typeface="楷体" panose="02010609060101010101" pitchFamily="49" charset="-122"/>
              </a:rPr>
              <a:t>一、你从哪儿来？你老家的天气怎么样？</a:t>
            </a:r>
            <a:r>
              <a:rPr lang="en-US" altLang="zh-CN" sz="2400" b="1" dirty="0">
                <a:solidFill>
                  <a:srgbClr val="C00000"/>
                </a:solidFill>
                <a:latin typeface="楷体" panose="02010609060101010101" pitchFamily="49" charset="-122"/>
                <a:ea typeface="楷体" panose="02010609060101010101" pitchFamily="49" charset="-122"/>
              </a:rPr>
              <a:t/>
            </a:r>
            <a:br>
              <a:rPr lang="en-US" altLang="zh-CN" sz="2400" b="1" dirty="0">
                <a:solidFill>
                  <a:srgbClr val="C00000"/>
                </a:solidFill>
                <a:latin typeface="楷体" panose="02010609060101010101" pitchFamily="49" charset="-122"/>
                <a:ea typeface="楷体" panose="02010609060101010101" pitchFamily="49" charset="-122"/>
              </a:rPr>
            </a:br>
            <a:r>
              <a:rPr lang="en-US" altLang="zh-CN" sz="2400" b="1" dirty="0">
                <a:solidFill>
                  <a:srgbClr val="C00000"/>
                </a:solidFill>
                <a:latin typeface="楷体" panose="02010609060101010101" pitchFamily="49" charset="-122"/>
                <a:ea typeface="楷体" panose="02010609060101010101" pitchFamily="49" charset="-122"/>
              </a:rPr>
              <a:t>     </a:t>
            </a:r>
            <a:r>
              <a:rPr lang="zh-CN" altLang="en-US" sz="2400" b="1" dirty="0">
                <a:solidFill>
                  <a:srgbClr val="C00000"/>
                </a:solidFill>
                <a:latin typeface="楷体" panose="02010609060101010101" pitchFamily="49" charset="-122"/>
                <a:ea typeface="楷体" panose="02010609060101010101" pitchFamily="49" charset="-122"/>
              </a:rPr>
              <a:t>老家：</a:t>
            </a:r>
            <a:r>
              <a:rPr lang="en-US" altLang="zh-CN" sz="2400" b="1" dirty="0">
                <a:solidFill>
                  <a:srgbClr val="C00000"/>
                </a:solidFill>
                <a:latin typeface="楷体" panose="02010609060101010101" pitchFamily="49" charset="-122"/>
                <a:ea typeface="楷体" panose="02010609060101010101" pitchFamily="49" charset="-122"/>
              </a:rPr>
              <a:t>hometown</a:t>
            </a:r>
            <a:br>
              <a:rPr lang="en-US" altLang="zh-CN" sz="2400" b="1" dirty="0">
                <a:solidFill>
                  <a:srgbClr val="C00000"/>
                </a:solidFill>
                <a:latin typeface="楷体" panose="02010609060101010101" pitchFamily="49" charset="-122"/>
                <a:ea typeface="楷体" panose="02010609060101010101" pitchFamily="49" charset="-122"/>
              </a:rPr>
            </a:br>
            <a:endParaRPr lang="en-US" altLang="zh-CN" sz="2400" b="1" dirty="0">
              <a:solidFill>
                <a:srgbClr val="C00000"/>
              </a:solidFill>
              <a:latin typeface="楷体" panose="02010609060101010101" pitchFamily="49" charset="-122"/>
              <a:ea typeface="楷体" panose="02010609060101010101" pitchFamily="49" charset="-122"/>
            </a:endParaRPr>
          </a:p>
          <a:p>
            <a:r>
              <a:rPr lang="zh-CN" altLang="en-US" sz="2400" b="1" dirty="0">
                <a:solidFill>
                  <a:srgbClr val="C00000"/>
                </a:solidFill>
                <a:latin typeface="楷体" panose="02010609060101010101" pitchFamily="49" charset="-122"/>
                <a:ea typeface="楷体" panose="02010609060101010101" pitchFamily="49" charset="-122"/>
              </a:rPr>
              <a:t>二、你讨厌</a:t>
            </a:r>
            <a:r>
              <a:rPr lang="en-US" altLang="zh-CN" sz="2400" b="1"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t</a:t>
            </a:r>
            <a:r>
              <a:rPr lang="en-US" altLang="en-US" sz="2400" b="1" dirty="0" err="1">
                <a:solidFill>
                  <a:schemeClr val="tx1"/>
                </a:solidFill>
                <a:latin typeface="Times New Roman" panose="02020603050405020304" pitchFamily="18" charset="0"/>
                <a:ea typeface="inherit"/>
                <a:cs typeface="Times New Roman" panose="02020603050405020304" pitchFamily="18" charset="0"/>
              </a:rPr>
              <a:t>ǎoyàn</a:t>
            </a:r>
            <a:r>
              <a:rPr lang="en-US" altLang="en-US" sz="2400" b="1" dirty="0">
                <a:solidFill>
                  <a:schemeClr val="tx1"/>
                </a:solidFill>
                <a:latin typeface="Times New Roman" panose="02020603050405020304" pitchFamily="18" charset="0"/>
                <a:ea typeface="inherit"/>
                <a:cs typeface="Times New Roman" panose="02020603050405020304" pitchFamily="18" charset="0"/>
              </a:rPr>
              <a:t> dislike, be tired of </a:t>
            </a:r>
            <a:br>
              <a:rPr lang="en-US" altLang="en-US" sz="2400" b="1" dirty="0">
                <a:solidFill>
                  <a:schemeClr val="tx1"/>
                </a:solidFill>
                <a:latin typeface="Times New Roman" panose="02020603050405020304" pitchFamily="18" charset="0"/>
                <a:ea typeface="inherit"/>
                <a:cs typeface="Times New Roman" panose="02020603050405020304" pitchFamily="18" charset="0"/>
              </a:rPr>
            </a:br>
            <a:r>
              <a:rPr lang="en-US" altLang="en-US" sz="2400" b="1" dirty="0">
                <a:solidFill>
                  <a:schemeClr val="tx1"/>
                </a:solidFill>
                <a:latin typeface="Times New Roman" panose="02020603050405020304" pitchFamily="18" charset="0"/>
                <a:ea typeface="inherit"/>
                <a:cs typeface="Times New Roman" panose="02020603050405020304" pitchFamily="18" charset="0"/>
              </a:rPr>
              <a:t>         </a:t>
            </a:r>
            <a:r>
              <a:rPr lang="zh-CN" altLang="en-US" sz="2400" b="1" dirty="0">
                <a:solidFill>
                  <a:srgbClr val="C00000"/>
                </a:solidFill>
                <a:latin typeface="楷体" panose="02010609060101010101" pitchFamily="49" charset="-122"/>
                <a:ea typeface="楷体" panose="02010609060101010101" pitchFamily="49" charset="-122"/>
              </a:rPr>
              <a:t>或者喜欢什么样的天气？</a:t>
            </a:r>
            <a:r>
              <a:rPr lang="en-US" altLang="zh-CN" sz="2400" b="1" dirty="0">
                <a:solidFill>
                  <a:srgbClr val="C00000"/>
                </a:solidFill>
                <a:latin typeface="楷体" panose="02010609060101010101" pitchFamily="49" charset="-122"/>
                <a:ea typeface="楷体" panose="02010609060101010101" pitchFamily="49" charset="-122"/>
              </a:rPr>
              <a:t/>
            </a:r>
            <a:br>
              <a:rPr lang="en-US" altLang="zh-CN" sz="2400" b="1" dirty="0">
                <a:solidFill>
                  <a:srgbClr val="C00000"/>
                </a:solidFill>
                <a:latin typeface="楷体" panose="02010609060101010101" pitchFamily="49" charset="-122"/>
                <a:ea typeface="楷体" panose="02010609060101010101" pitchFamily="49" charset="-122"/>
              </a:rPr>
            </a:br>
            <a:endParaRPr lang="en-US" sz="2400" b="1" dirty="0">
              <a:solidFill>
                <a:srgbClr val="C00000"/>
              </a:solidFill>
              <a:latin typeface="楷体" panose="02010609060101010101" pitchFamily="49" charset="-122"/>
              <a:ea typeface="楷体" panose="02010609060101010101" pitchFamily="49" charset="-122"/>
            </a:endParaRPr>
          </a:p>
          <a:p>
            <a:endParaRPr lang="en-US" altLang="zh-CN" sz="2400" b="1" dirty="0">
              <a:solidFill>
                <a:srgbClr val="C00000"/>
              </a:solidFill>
              <a:latin typeface="楷体" panose="02010609060101010101" pitchFamily="49" charset="-122"/>
              <a:ea typeface="楷体" panose="02010609060101010101" pitchFamily="49" charset="-122"/>
            </a:endParaRPr>
          </a:p>
        </p:txBody>
      </p:sp>
      <p:sp>
        <p:nvSpPr>
          <p:cNvPr id="6" name="Rectangle 2"/>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55376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40849" y="21140"/>
            <a:ext cx="12151151" cy="6477807"/>
          </a:xfrm>
        </p:spPr>
        <p:txBody>
          <a:bodyPr anchor="t">
            <a:noAutofit/>
          </a:bodyPr>
          <a:lstStyle/>
          <a:p>
            <a:pPr>
              <a:lnSpc>
                <a:spcPct val="150000"/>
              </a:lnSpc>
            </a:pP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第五课生词 </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p.136-137</a:t>
            </a:r>
            <a:r>
              <a:rPr 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2</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终于 </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adv.  Finally   </a:t>
            </a:r>
            <a:b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Pattern: Context</a:t>
            </a:r>
            <a:r>
              <a:rPr lang="zh-CN" altLang="en-US"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S + </a:t>
            </a:r>
            <a:r>
              <a:rPr lang="zh-CN" altLang="en-US"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终于 </a:t>
            </a:r>
            <a: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 V + O </a:t>
            </a:r>
            <a:b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例如：我的室友从来不请客，今天他终于请我的客啦！</a:t>
            </a:r>
            <a: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中文怎么说：</a:t>
            </a: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1. After flying 24 hours, they finally arrived in New York.</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2. America has finally stopped flying Boeing 737 Max.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3. Make a sentence of </a:t>
            </a: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终于 </a:t>
            </a: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of your own</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2800" dirty="0">
                <a:latin typeface="Times New Roman" pitchFamily="18" charset="0"/>
                <a:ea typeface="KaiTi" pitchFamily="49" charset="-122"/>
                <a:cs typeface="Times New Roman" pitchFamily="18" charset="0"/>
              </a:rPr>
              <a:t/>
            </a:r>
            <a:br>
              <a:rPr lang="en-US" altLang="zh-CN" sz="2800" dirty="0">
                <a:latin typeface="Times New Roman" pitchFamily="18" charset="0"/>
                <a:ea typeface="KaiTi" pitchFamily="49" charset="-122"/>
                <a:cs typeface="Times New Roman" pitchFamily="18" charset="0"/>
              </a:rPr>
            </a:br>
            <a:endParaRPr lang="en-US" sz="28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spTree>
    <p:extLst>
      <p:ext uri="{BB962C8B-B14F-4D97-AF65-F5344CB8AC3E}">
        <p14:creationId xmlns:p14="http://schemas.microsoft.com/office/powerpoint/2010/main" val="32310977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219958" y="103695"/>
            <a:ext cx="11261889" cy="5363851"/>
          </a:xfrm>
        </p:spPr>
        <p:txBody>
          <a:bodyPr anchor="t">
            <a:noAutofit/>
          </a:bodyPr>
          <a:lstStyle/>
          <a:p>
            <a:pPr>
              <a:lnSpc>
                <a:spcPct val="150000"/>
              </a:lnSpc>
            </a:pP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第五课生词 </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p.136-137</a:t>
            </a:r>
            <a:r>
              <a:rPr 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3. </a:t>
            </a: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本来 </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adv. Originally </a:t>
            </a:r>
            <a:b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Pattern: </a:t>
            </a:r>
            <a: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S + </a:t>
            </a:r>
            <a:r>
              <a:rPr lang="zh-CN" altLang="en-US"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本来 </a:t>
            </a:r>
            <a: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 V + O, </a:t>
            </a:r>
            <a:r>
              <a:rPr lang="zh-CN" altLang="en-US"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可是。。。。。。</a:t>
            </a:r>
            <a: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例如：我的房东</a:t>
            </a: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本来</a:t>
            </a:r>
            <a:r>
              <a:rPr lang="zh-CN" altLang="en-US"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让我把车开走，可是现在他说没关系。</a:t>
            </a:r>
            <a: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完成下面的句子：</a:t>
            </a:r>
            <a: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一、外国人本来看不懂京剧，可是现在。。。。。。。</a:t>
            </a:r>
            <a: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二、他和他的室友本来分工合作，可是。。。。。。</a:t>
            </a:r>
            <a: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三、本来我请客，可是。。。。。。</a:t>
            </a:r>
            <a: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chemeClr val="tx2"/>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2800" dirty="0">
                <a:latin typeface="Times New Roman" pitchFamily="18" charset="0"/>
                <a:ea typeface="KaiTi" pitchFamily="49" charset="-122"/>
                <a:cs typeface="Times New Roman" pitchFamily="18" charset="0"/>
              </a:rPr>
              <a:t/>
            </a:r>
            <a:br>
              <a:rPr lang="en-US" altLang="zh-CN" sz="2800" dirty="0">
                <a:latin typeface="Times New Roman" pitchFamily="18" charset="0"/>
                <a:ea typeface="KaiTi" pitchFamily="49" charset="-122"/>
                <a:cs typeface="Times New Roman" pitchFamily="18" charset="0"/>
              </a:rPr>
            </a:br>
            <a:endParaRPr lang="en-US" sz="28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spTree>
    <p:extLst>
      <p:ext uri="{BB962C8B-B14F-4D97-AF65-F5344CB8AC3E}">
        <p14:creationId xmlns:p14="http://schemas.microsoft.com/office/powerpoint/2010/main" val="37126282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2"/>
            <a:ext cx="8889477" cy="6144663"/>
          </a:xfrm>
        </p:spPr>
        <p:txBody>
          <a:bodyPr anchor="t">
            <a:normAutofit fontScale="90000"/>
          </a:bodyPr>
          <a:lstStyle/>
          <a:p>
            <a:pPr>
              <a:lnSpc>
                <a:spcPct val="150000"/>
              </a:lnSpc>
            </a:pPr>
            <a:r>
              <a:rPr lang="zh-CN" alt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第五课生词 </a:t>
            </a: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p. 136-137</a:t>
            </a:r>
            <a:r>
              <a:rPr 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r>
            <a:br>
              <a:rPr 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4</a:t>
            </a:r>
            <a:r>
              <a:rPr 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飞行 </a:t>
            </a: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 &amp; v.  </a:t>
            </a:r>
            <a:r>
              <a:rPr lang="zh-CN" altLang="en-US"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例如：这个飞行员飞行了</a:t>
            </a:r>
            <a: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800</a:t>
            </a:r>
            <a:r>
              <a:rPr lang="zh-CN" altLang="en-US"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个小时。</a:t>
            </a:r>
            <a: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飞行员 </a:t>
            </a:r>
            <a:r>
              <a:rPr lang="en-US" altLang="zh-CN" sz="28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a:t>
            </a:r>
            <a:r>
              <a:rPr lang="en-US" altLang="en-US" sz="28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ēixíngyuán</a:t>
            </a:r>
            <a:r>
              <a:rPr lang="en-US" alt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pilot     vs. </a:t>
            </a:r>
            <a:r>
              <a:rPr lang="zh-CN" alt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乘客 </a:t>
            </a:r>
            <a:r>
              <a:rPr lang="en-US" altLang="zh-CN" sz="28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en-US" sz="28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héngkè</a:t>
            </a:r>
            <a:r>
              <a:rPr lang="en-US" alt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passengers</a:t>
            </a:r>
            <a:br>
              <a:rPr lang="en-US" alt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br>
            <a:r>
              <a:rPr lang="en-US" alt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空姐 </a:t>
            </a:r>
            <a:r>
              <a:rPr lang="en-US" sz="2800" dirty="0" err="1">
                <a:solidFill>
                  <a:srgbClr val="C00000"/>
                </a:solidFill>
                <a:latin typeface="Times New Roman" panose="02020603050405020304" pitchFamily="18" charset="0"/>
                <a:ea typeface="KaiTi" panose="02010609060101010101" pitchFamily="49" charset="-122"/>
                <a:cs typeface="Times New Roman" panose="02020603050405020304" pitchFamily="18" charset="0"/>
              </a:rPr>
              <a:t>kōngjiě</a:t>
            </a:r>
            <a:r>
              <a:rPr lang="en-US" sz="2800"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空少  </a:t>
            </a:r>
            <a:r>
              <a:rPr lang="en-US" sz="28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kōngs</a:t>
            </a:r>
            <a:r>
              <a:rPr lang="en-US" altLang="en-US" sz="28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ha4o    </a:t>
            </a: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flight attendant</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5.  </a:t>
            </a:r>
            <a:r>
              <a:rPr lang="zh-CN" alt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转机 </a:t>
            </a: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 &amp; v. </a:t>
            </a:r>
            <a:r>
              <a:rPr lang="zh-CN" altLang="en-US"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例如：你飞北京在哪儿转机？</a:t>
            </a:r>
            <a: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en-US" sz="1400" dirty="0">
                <a:solidFill>
                  <a:schemeClr val="tx2"/>
                </a:solidFill>
                <a:latin typeface="Times New Roman" panose="02020603050405020304" pitchFamily="18" charset="0"/>
                <a:cs typeface="Times New Roman" panose="02020603050405020304" pitchFamily="18" charset="0"/>
              </a:rPr>
              <a:t/>
            </a:r>
            <a:br>
              <a:rPr lang="en-US" altLang="en-US" sz="1400" dirty="0">
                <a:solidFill>
                  <a:schemeClr val="tx2"/>
                </a:solidFill>
                <a:latin typeface="Times New Roman" panose="02020603050405020304" pitchFamily="18" charset="0"/>
                <a:cs typeface="Times New Roman" panose="02020603050405020304" pitchFamily="18" charset="0"/>
              </a:rPr>
            </a:b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6.  </a:t>
            </a:r>
            <a:r>
              <a:rPr lang="zh-CN" alt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误点 </a:t>
            </a: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 &amp; v. </a:t>
            </a:r>
            <a:r>
              <a:rPr lang="zh-CN" altLang="en-US"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例如：本来乘客在盐湖城转机，可是他误点了。</a:t>
            </a:r>
            <a: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7.  </a:t>
            </a:r>
            <a:r>
              <a:rPr lang="zh-CN" alt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赶上 </a:t>
            </a:r>
            <a:r>
              <a:rPr lang="en-US" altLang="zh-CN" sz="28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vt.</a:t>
            </a: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例如：这些乘客终于赶上了去上海的班机。</a:t>
            </a:r>
            <a: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8.  </a:t>
            </a:r>
            <a:r>
              <a:rPr lang="zh-CN" alt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班机 </a:t>
            </a: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例如：这个飞行员飞行了</a:t>
            </a:r>
            <a: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800</a:t>
            </a:r>
            <a:r>
              <a:rPr lang="zh-CN" altLang="en-US"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个小时。</a:t>
            </a:r>
            <a: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br>
            <a:r>
              <a:rPr lang="en-US" altLang="en-US" sz="4000" dirty="0">
                <a:solidFill>
                  <a:schemeClr val="tx2"/>
                </a:solidFill>
                <a:latin typeface="Times New Roman" panose="02020603050405020304" pitchFamily="18" charset="0"/>
                <a:cs typeface="Times New Roman" panose="02020603050405020304" pitchFamily="18" charset="0"/>
              </a:rPr>
              <a:t/>
            </a:r>
            <a:br>
              <a:rPr lang="en-US" altLang="en-US" sz="4000" dirty="0">
                <a:solidFill>
                  <a:schemeClr val="tx2"/>
                </a:solidFill>
                <a:latin typeface="Times New Roman" panose="02020603050405020304" pitchFamily="18" charset="0"/>
                <a:cs typeface="Times New Roman" panose="02020603050405020304" pitchFamily="18" charset="0"/>
              </a:rPr>
            </a:br>
            <a: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br>
            <a:endParaRPr lang="en-US"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4592" y="124161"/>
            <a:ext cx="4414051" cy="3354763"/>
          </a:xfrm>
          <a:prstGeom prst="rect">
            <a:avLst/>
          </a:prstGeom>
        </p:spPr>
      </p:pic>
      <p:sp>
        <p:nvSpPr>
          <p:cNvPr id="8" name="Rectangle 7"/>
          <p:cNvSpPr/>
          <p:nvPr/>
        </p:nvSpPr>
        <p:spPr>
          <a:xfrm>
            <a:off x="8099969" y="4000977"/>
            <a:ext cx="3538195" cy="593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看图编故事</a:t>
            </a:r>
            <a:r>
              <a:rPr lang="en-US" altLang="zh-CN" sz="1400" dirty="0" err="1">
                <a:solidFill>
                  <a:schemeClr val="tx2"/>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en-US" sz="1400" dirty="0" err="1">
                <a:solidFill>
                  <a:schemeClr val="tx2"/>
                </a:solidFill>
                <a:latin typeface="Times New Roman" panose="02020603050405020304" pitchFamily="18" charset="0"/>
                <a:ea typeface="inherit"/>
                <a:cs typeface="Times New Roman" panose="02020603050405020304" pitchFamily="18" charset="0"/>
              </a:rPr>
              <a:t>àn</a:t>
            </a:r>
            <a:r>
              <a:rPr lang="en-US" altLang="en-US" sz="1400" dirty="0">
                <a:solidFill>
                  <a:schemeClr val="tx2"/>
                </a:solidFill>
                <a:latin typeface="Times New Roman" panose="02020603050405020304" pitchFamily="18" charset="0"/>
                <a:ea typeface="inherit"/>
                <a:cs typeface="Times New Roman" panose="02020603050405020304" pitchFamily="18" charset="0"/>
              </a:rPr>
              <a:t> </a:t>
            </a:r>
            <a:r>
              <a:rPr lang="en-US" altLang="en-US" sz="1400" dirty="0" err="1">
                <a:solidFill>
                  <a:schemeClr val="tx2"/>
                </a:solidFill>
                <a:latin typeface="Times New Roman" panose="02020603050405020304" pitchFamily="18" charset="0"/>
                <a:ea typeface="inherit"/>
                <a:cs typeface="Times New Roman" panose="02020603050405020304" pitchFamily="18" charset="0"/>
              </a:rPr>
              <a:t>tú</a:t>
            </a:r>
            <a:r>
              <a:rPr lang="en-US" altLang="en-US" sz="1400" dirty="0">
                <a:solidFill>
                  <a:schemeClr val="tx2"/>
                </a:solidFill>
                <a:latin typeface="Times New Roman" panose="02020603050405020304" pitchFamily="18" charset="0"/>
                <a:ea typeface="inherit"/>
                <a:cs typeface="Times New Roman" panose="02020603050405020304" pitchFamily="18" charset="0"/>
              </a:rPr>
              <a:t> </a:t>
            </a:r>
            <a:r>
              <a:rPr lang="en-US" altLang="en-US" sz="1400" dirty="0" err="1">
                <a:solidFill>
                  <a:schemeClr val="tx2"/>
                </a:solidFill>
                <a:latin typeface="Times New Roman" panose="02020603050405020304" pitchFamily="18" charset="0"/>
                <a:ea typeface="inherit"/>
                <a:cs typeface="Times New Roman" panose="02020603050405020304" pitchFamily="18" charset="0"/>
              </a:rPr>
              <a:t>biān</a:t>
            </a:r>
            <a:r>
              <a:rPr lang="en-US" altLang="en-US" sz="1400" dirty="0">
                <a:solidFill>
                  <a:schemeClr val="tx2"/>
                </a:solidFill>
                <a:latin typeface="Times New Roman" panose="02020603050405020304" pitchFamily="18" charset="0"/>
                <a:ea typeface="inherit"/>
                <a:cs typeface="Times New Roman" panose="02020603050405020304" pitchFamily="18" charset="0"/>
              </a:rPr>
              <a:t> </a:t>
            </a:r>
            <a:r>
              <a:rPr lang="en-US" altLang="en-US" sz="1400" dirty="0" err="1">
                <a:solidFill>
                  <a:schemeClr val="tx2"/>
                </a:solidFill>
                <a:latin typeface="Times New Roman" panose="02020603050405020304" pitchFamily="18" charset="0"/>
                <a:ea typeface="inherit"/>
                <a:cs typeface="Times New Roman" panose="02020603050405020304" pitchFamily="18" charset="0"/>
              </a:rPr>
              <a:t>gùshì</a:t>
            </a:r>
            <a:r>
              <a:rPr lang="en-US" altLang="en-US" sz="1400" dirty="0">
                <a:solidFill>
                  <a:schemeClr val="tx2"/>
                </a:solidFill>
                <a:latin typeface="Times New Roman" panose="02020603050405020304" pitchFamily="18" charset="0"/>
                <a:ea typeface="inherit"/>
                <a:cs typeface="Times New Roman" panose="02020603050405020304" pitchFamily="18" charset="0"/>
              </a:rPr>
              <a:t/>
            </a:r>
            <a:br>
              <a:rPr lang="en-US" altLang="en-US" sz="1400" dirty="0">
                <a:solidFill>
                  <a:schemeClr val="tx2"/>
                </a:solidFill>
                <a:latin typeface="Times New Roman" panose="02020603050405020304" pitchFamily="18" charset="0"/>
                <a:ea typeface="inherit"/>
                <a:cs typeface="Times New Roman" panose="02020603050405020304" pitchFamily="18" charset="0"/>
              </a:rPr>
            </a:br>
            <a:r>
              <a:rPr lang="en-US" altLang="en-US" sz="1400" dirty="0">
                <a:solidFill>
                  <a:schemeClr val="tx2"/>
                </a:solidFill>
                <a:latin typeface="Times New Roman" panose="02020603050405020304" pitchFamily="18" charset="0"/>
                <a:ea typeface="inherit"/>
                <a:cs typeface="Times New Roman" panose="02020603050405020304" pitchFamily="18" charset="0"/>
              </a:rPr>
              <a:t>Look at the picture and make a dialogue</a:t>
            </a:r>
            <a:endParaRPr lang="en-US" sz="14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4797" y="2395111"/>
            <a:ext cx="3880266" cy="1902810"/>
          </a:xfrm>
          <a:prstGeom prst="rect">
            <a:avLst/>
          </a:prstGeom>
        </p:spPr>
      </p:pic>
    </p:spTree>
    <p:extLst>
      <p:ext uri="{BB962C8B-B14F-4D97-AF65-F5344CB8AC3E}">
        <p14:creationId xmlns:p14="http://schemas.microsoft.com/office/powerpoint/2010/main" val="24693795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a:bodyPr>
          <a:lstStyle/>
          <a:p>
            <a:pPr>
              <a:lnSpc>
                <a:spcPct val="150000"/>
              </a:lnSpc>
            </a:pP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第五课生词 </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 136-137</a:t>
            </a:r>
            <a:r>
              <a:rPr 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sp>
        <p:nvSpPr>
          <p:cNvPr id="3" name="Rectangle 2"/>
          <p:cNvSpPr/>
          <p:nvPr/>
        </p:nvSpPr>
        <p:spPr>
          <a:xfrm>
            <a:off x="216816" y="886119"/>
            <a:ext cx="10935093" cy="5262979"/>
          </a:xfrm>
          <a:prstGeom prst="rect">
            <a:avLst/>
          </a:prstGeom>
        </p:spPr>
        <p:txBody>
          <a:bodyPr wrap="square">
            <a:spAutoFit/>
          </a:bodyPr>
          <a:lstStyle/>
          <a:p>
            <a:r>
              <a:rPr 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9. </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热情 </a:t>
            </a: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adj.  </a:t>
            </a: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例如：热情的朋友</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老师</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空姐</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师母</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司机</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乐师</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演员</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10  </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好客 </a:t>
            </a: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adj. </a:t>
            </a: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例如：好客的朋友</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vs. </a:t>
            </a: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朋友很好客。</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b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热情好客 </a:t>
            </a: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adj. </a:t>
            </a: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例如：老师和师母还是和以前一样热情好客。</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11.  </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津津有味 </a:t>
            </a: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adv. S + 【V1</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（吃</a:t>
            </a: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听</a:t>
            </a: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看）</a:t>
            </a: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O 】+ V1+ </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得 </a:t>
            </a: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津津有味</a:t>
            </a: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例如：</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一、我们</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吃师母的拿手菜</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吃得津津有味。</a:t>
            </a:r>
            <a:endPar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二、</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他们</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看电影</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看得津津有味。</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三、他们</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听美国摇滚乐</a:t>
            </a:r>
            <a:r>
              <a:rPr lang="en-US" altLang="zh-CN" sz="2800" b="1" dirty="0" err="1">
                <a:solidFill>
                  <a:schemeClr val="tx2"/>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en-US" sz="2800" b="1" dirty="0" err="1">
                <a:solidFill>
                  <a:schemeClr val="tx2"/>
                </a:solidFill>
                <a:latin typeface="Times New Roman" panose="02020603050405020304" pitchFamily="18" charset="0"/>
                <a:ea typeface="inherit"/>
                <a:cs typeface="Times New Roman" panose="02020603050405020304" pitchFamily="18" charset="0"/>
              </a:rPr>
              <a:t>áogǔnyuè</a:t>
            </a:r>
            <a:r>
              <a:rPr lang="en-US" altLang="en-US" sz="2800" b="1" dirty="0">
                <a:solidFill>
                  <a:schemeClr val="tx2"/>
                </a:solidFill>
                <a:latin typeface="Times New Roman" panose="02020603050405020304" pitchFamily="18" charset="0"/>
                <a:ea typeface="inherit"/>
                <a:cs typeface="Times New Roman" panose="02020603050405020304" pitchFamily="18" charset="0"/>
              </a:rPr>
              <a:t> rock and roll</a:t>
            </a:r>
            <a:r>
              <a:rPr lang="en-US" altLang="en-US" sz="1400" b="1" dirty="0">
                <a:solidFill>
                  <a:schemeClr val="tx2"/>
                </a:solidFill>
                <a:latin typeface="Times New Roman" panose="02020603050405020304" pitchFamily="18" charset="0"/>
                <a:cs typeface="Times New Roman" panose="02020603050405020304" pitchFamily="18" charset="0"/>
              </a:rPr>
              <a:t> </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听得津津有味。</a:t>
            </a:r>
            <a: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b="1"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br>
            <a:endParaRPr lang="en-US" sz="2800" b="1"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7906167"/>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68268" y="367099"/>
            <a:ext cx="12151151" cy="5700567"/>
          </a:xfrm>
        </p:spPr>
        <p:txBody>
          <a:bodyPr anchor="t">
            <a:normAutofit/>
          </a:bodyPr>
          <a:lstStyle/>
          <a:p>
            <a:pPr>
              <a:lnSpc>
                <a:spcPct val="150000"/>
              </a:lnSpc>
            </a:pP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第五课生词 </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 136-137   </a:t>
            </a:r>
            <a:r>
              <a:rPr lang="zh-CN" alt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玉米 </a:t>
            </a:r>
            <a:r>
              <a:rPr lang="en-US" altLang="zh-CN" sz="2800" dirty="0" err="1">
                <a:solidFill>
                  <a:schemeClr val="tx2"/>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en-US" sz="2800" dirty="0" err="1">
                <a:solidFill>
                  <a:schemeClr val="tx2"/>
                </a:solidFill>
                <a:latin typeface="Times New Roman" panose="02020603050405020304" pitchFamily="18" charset="0"/>
                <a:ea typeface="楷体" panose="02010609060101010101" pitchFamily="49" charset="-122"/>
                <a:cs typeface="Times New Roman" panose="02020603050405020304" pitchFamily="18" charset="0"/>
              </a:rPr>
              <a:t>ùmǐ</a:t>
            </a:r>
            <a:r>
              <a:rPr lang="en-US" altLang="en-US"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corn;  </a:t>
            </a:r>
            <a:r>
              <a:rPr lang="zh-CN" altLang="en-US"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音乐 </a:t>
            </a:r>
            <a:r>
              <a:rPr lang="en-US" altLang="en-US" sz="2800" dirty="0" err="1">
                <a:solidFill>
                  <a:schemeClr val="tx2"/>
                </a:solidFill>
                <a:latin typeface="Times New Roman" panose="02020603050405020304" pitchFamily="18" charset="0"/>
                <a:ea typeface="楷体" panose="02010609060101010101" pitchFamily="49" charset="-122"/>
                <a:cs typeface="Times New Roman" panose="02020603050405020304" pitchFamily="18" charset="0"/>
              </a:rPr>
              <a:t>yīnyuè</a:t>
            </a:r>
            <a:r>
              <a:rPr lang="en-US" altLang="en-US"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电视 </a:t>
            </a:r>
            <a:r>
              <a:rPr lang="en-US" altLang="en-US" sz="2800" dirty="0" err="1">
                <a:solidFill>
                  <a:schemeClr val="tx2"/>
                </a:solidFill>
                <a:latin typeface="Times New Roman" panose="02020603050405020304" pitchFamily="18" charset="0"/>
                <a:ea typeface="楷体" panose="02010609060101010101" pitchFamily="49" charset="-122"/>
                <a:cs typeface="Times New Roman" panose="02020603050405020304" pitchFamily="18" charset="0"/>
              </a:rPr>
              <a:t>diànshì</a:t>
            </a:r>
            <a:r>
              <a:rPr lang="en-US" altLang="en-US"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t> </a:t>
            </a:r>
            <a:br>
              <a:rPr lang="en-US" altLang="en-US" sz="2800" dirty="0">
                <a:solidFill>
                  <a:schemeClr val="tx2"/>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b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sp>
        <p:nvSpPr>
          <p:cNvPr id="3" name="Rectangle 2"/>
          <p:cNvSpPr/>
          <p:nvPr/>
        </p:nvSpPr>
        <p:spPr>
          <a:xfrm>
            <a:off x="386499" y="1309062"/>
            <a:ext cx="10935093" cy="954107"/>
          </a:xfrm>
          <a:prstGeom prst="rect">
            <a:avLst/>
          </a:prstGeom>
        </p:spPr>
        <p:txBody>
          <a:bodyPr wrap="square">
            <a:spAutoFit/>
          </a:bodyPr>
          <a:lstStyle/>
          <a:p>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中文怎么说：</a:t>
            </a: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S + 【V1</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（吃</a:t>
            </a: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听</a:t>
            </a: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看）</a:t>
            </a: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O 】+ V1+ </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得 </a:t>
            </a: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津津有味</a:t>
            </a:r>
            <a: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br>
            <a:endParaRPr lang="en-US" sz="2800" b="1"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99" y="2263169"/>
            <a:ext cx="2670977" cy="267647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9001" y="2194149"/>
            <a:ext cx="3564927" cy="270815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6810" y="2263169"/>
            <a:ext cx="3759203" cy="2639137"/>
          </a:xfrm>
          <a:prstGeom prst="rect">
            <a:avLst/>
          </a:prstGeom>
        </p:spPr>
      </p:pic>
    </p:spTree>
    <p:extLst>
      <p:ext uri="{BB962C8B-B14F-4D97-AF65-F5344CB8AC3E}">
        <p14:creationId xmlns:p14="http://schemas.microsoft.com/office/powerpoint/2010/main" val="22288647"/>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86557" y="228599"/>
            <a:ext cx="11517764" cy="6162339"/>
          </a:xfrm>
        </p:spPr>
        <p:txBody>
          <a:bodyPr anchor="t">
            <a:normAutofit fontScale="90000"/>
          </a:bodyPr>
          <a:lstStyle/>
          <a:p>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第五课生词 </a:t>
            </a: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p. 136-137</a:t>
            </a:r>
            <a:b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br>
            <a:r>
              <a:rPr lang="en-US" sz="2800" dirty="0">
                <a:latin typeface="Times New Roman" panose="02020603050405020304" pitchFamily="18" charset="0"/>
                <a:ea typeface="楷体" panose="02010609060101010101" pitchFamily="49" charset="-122"/>
                <a:cs typeface="Times New Roman" panose="02020603050405020304" pitchFamily="18" charset="0"/>
              </a:rPr>
              <a:t>12.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打开眼界  </a:t>
            </a:r>
            <a:r>
              <a:rPr lang="en-US" altLang="zh-CN" sz="2800" dirty="0" err="1">
                <a:latin typeface="Times New Roman" panose="02020603050405020304" pitchFamily="18" charset="0"/>
                <a:ea typeface="楷体" panose="02010609060101010101" pitchFamily="49" charset="-122"/>
                <a:cs typeface="Times New Roman" panose="02020603050405020304" pitchFamily="18" charset="0"/>
              </a:rPr>
              <a:t>v.o</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eye-opened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例如：旅行可以让人大开眼界。</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13.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团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n.  group/delegation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旅游团、美食团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14.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方向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n. direction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例如：圣殿在什么方向？</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15.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hlinkClick r:id="rId2"/>
              </a:rPr>
              <a:t>闹笑话</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err="1">
                <a:latin typeface="Times New Roman" panose="02020603050405020304" pitchFamily="18" charset="0"/>
                <a:ea typeface="楷体" panose="02010609060101010101" pitchFamily="49" charset="-122"/>
                <a:cs typeface="Times New Roman" panose="02020603050405020304" pitchFamily="18" charset="0"/>
              </a:rPr>
              <a:t>v.o</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to make yourself a laughing stock</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16.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繁荣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adj. prosperous </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17.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大厦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n. high-rise building </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例如：金融大厦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finance high-rise building </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r>
              <a:rPr lang="en-US" sz="2800" dirty="0">
                <a:latin typeface="Times New Roman" panose="02020603050405020304" pitchFamily="18" charset="0"/>
                <a:ea typeface="楷体" panose="02010609060101010101" pitchFamily="49" charset="-122"/>
                <a:cs typeface="Times New Roman" panose="02020603050405020304" pitchFamily="18" charset="0"/>
              </a:rPr>
              <a:t/>
            </a:r>
            <a:br>
              <a:rPr lang="en-US" sz="2800" dirty="0">
                <a:latin typeface="Times New Roman" panose="02020603050405020304" pitchFamily="18" charset="0"/>
                <a:ea typeface="楷体" panose="02010609060101010101" pitchFamily="49" charset="-122"/>
                <a:cs typeface="Times New Roman" panose="02020603050405020304" pitchFamily="18" charset="0"/>
              </a:rPr>
            </a:br>
            <a:r>
              <a:rPr 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r>
            <a:br>
              <a:rPr 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br>
            <a:endParaRPr 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1643" y="367099"/>
            <a:ext cx="2260342" cy="207435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7104" y="3766969"/>
            <a:ext cx="5540756" cy="2553826"/>
          </a:xfrm>
          <a:prstGeom prst="rect">
            <a:avLst/>
          </a:prstGeom>
        </p:spPr>
      </p:pic>
    </p:spTree>
    <p:extLst>
      <p:ext uri="{BB962C8B-B14F-4D97-AF65-F5344CB8AC3E}">
        <p14:creationId xmlns:p14="http://schemas.microsoft.com/office/powerpoint/2010/main" val="40437685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E2189D-4DA8-4C04-B5AC-1AF728FD186A}"/>
              </a:ext>
            </a:extLst>
          </p:cNvPr>
          <p:cNvSpPr/>
          <p:nvPr/>
        </p:nvSpPr>
        <p:spPr>
          <a:xfrm>
            <a:off x="392302" y="659314"/>
            <a:ext cx="11407396" cy="523220"/>
          </a:xfrm>
          <a:prstGeom prst="rect">
            <a:avLst/>
          </a:prstGeom>
        </p:spPr>
        <p:txBody>
          <a:bodyPr wrap="square">
            <a:spAutoFit/>
          </a:bodyPr>
          <a:lstStyle/>
          <a:p>
            <a:r>
              <a:rPr lang="zh-CN" altLang="en-US" sz="2800" dirty="0">
                <a:solidFill>
                  <a:srgbClr val="C00000"/>
                </a:solidFill>
                <a:latin typeface="KaiTi" panose="02010609060101010101" pitchFamily="49" charset="-122"/>
                <a:ea typeface="KaiTi" panose="02010609060101010101" pitchFamily="49" charset="-122"/>
              </a:rPr>
              <a:t>               </a:t>
            </a:r>
            <a:endParaRPr lang="en-US" sz="3200" b="1" dirty="0"/>
          </a:p>
        </p:txBody>
      </p:sp>
      <p:sp>
        <p:nvSpPr>
          <p:cNvPr id="2" name="Date Placeholder 1">
            <a:extLst>
              <a:ext uri="{FF2B5EF4-FFF2-40B4-BE49-F238E27FC236}">
                <a16:creationId xmlns:a16="http://schemas.microsoft.com/office/drawing/2014/main" id="{12A240A6-88F1-4890-97D2-DA5D6061018A}"/>
              </a:ext>
            </a:extLst>
          </p:cNvPr>
          <p:cNvSpPr>
            <a:spLocks noGrp="1"/>
          </p:cNvSpPr>
          <p:nvPr>
            <p:ph type="dt" sz="half" idx="10"/>
          </p:nvPr>
        </p:nvSpPr>
        <p:spPr/>
        <p:txBody>
          <a:bodyPr/>
          <a:lstStyle/>
          <a:p>
            <a:fld id="{7E6C9C66-5CD6-43FC-8B78-AC3CA8180F10}" type="datetime1">
              <a:rPr lang="en-US" smtClean="0"/>
              <a:t>3/21/2019</a:t>
            </a:fld>
            <a:endParaRPr lang="en-US"/>
          </a:p>
        </p:txBody>
      </p:sp>
      <p:sp>
        <p:nvSpPr>
          <p:cNvPr id="3" name="Footer Placeholder 2">
            <a:extLst>
              <a:ext uri="{FF2B5EF4-FFF2-40B4-BE49-F238E27FC236}">
                <a16:creationId xmlns:a16="http://schemas.microsoft.com/office/drawing/2014/main" id="{14B89CE2-34A7-4BE3-B20C-21D175D36291}"/>
              </a:ext>
            </a:extLst>
          </p:cNvPr>
          <p:cNvSpPr>
            <a:spLocks noGrp="1"/>
          </p:cNvSpPr>
          <p:nvPr>
            <p:ph type="ftr" sz="quarter" idx="11"/>
          </p:nvPr>
        </p:nvSpPr>
        <p:spPr/>
        <p:txBody>
          <a:bodyPr/>
          <a:lstStyle/>
          <a:p>
            <a:r>
              <a:rPr lang="en-US" altLang="zh-CN"/>
              <a:t>off ©</a:t>
            </a:r>
            <a:r>
              <a:rPr lang="zh-CN" altLang="en-US"/>
              <a:t>沈蕾</a:t>
            </a:r>
            <a:r>
              <a:rPr lang="en-US" altLang="zh-CN"/>
              <a:t>BYU-Idaho 2018</a:t>
            </a:r>
            <a:endParaRPr lang="en-US"/>
          </a:p>
        </p:txBody>
      </p:sp>
      <p:graphicFrame>
        <p:nvGraphicFramePr>
          <p:cNvPr id="6" name="Table 5">
            <a:extLst>
              <a:ext uri="{FF2B5EF4-FFF2-40B4-BE49-F238E27FC236}">
                <a16:creationId xmlns:a16="http://schemas.microsoft.com/office/drawing/2014/main" id="{2D6C9477-7A8C-41E8-AA1A-AAB815242513}"/>
              </a:ext>
            </a:extLst>
          </p:cNvPr>
          <p:cNvGraphicFramePr>
            <a:graphicFrameLocks noGrp="1"/>
          </p:cNvGraphicFramePr>
          <p:nvPr>
            <p:extLst>
              <p:ext uri="{D42A27DB-BD31-4B8C-83A1-F6EECF244321}">
                <p14:modId xmlns:p14="http://schemas.microsoft.com/office/powerpoint/2010/main" val="1917868810"/>
              </p:ext>
            </p:extLst>
          </p:nvPr>
        </p:nvGraphicFramePr>
        <p:xfrm>
          <a:off x="98322" y="827695"/>
          <a:ext cx="12015020" cy="4876800"/>
        </p:xfrm>
        <a:graphic>
          <a:graphicData uri="http://schemas.openxmlformats.org/drawingml/2006/table">
            <a:tbl>
              <a:tblPr firstRow="1" bandRow="1">
                <a:tableStyleId>{BC89EF96-8CEA-46FF-86C4-4CE0E7609802}</a:tableStyleId>
              </a:tblPr>
              <a:tblGrid>
                <a:gridCol w="4699820">
                  <a:extLst>
                    <a:ext uri="{9D8B030D-6E8A-4147-A177-3AD203B41FA5}">
                      <a16:colId xmlns:a16="http://schemas.microsoft.com/office/drawing/2014/main" val="2360095766"/>
                    </a:ext>
                  </a:extLst>
                </a:gridCol>
                <a:gridCol w="7315200">
                  <a:extLst>
                    <a:ext uri="{9D8B030D-6E8A-4147-A177-3AD203B41FA5}">
                      <a16:colId xmlns:a16="http://schemas.microsoft.com/office/drawing/2014/main" val="3874647883"/>
                    </a:ext>
                  </a:extLst>
                </a:gridCol>
              </a:tblGrid>
              <a:tr h="370840">
                <a:tc>
                  <a:txBody>
                    <a:bodyPr/>
                    <a:lstStyle/>
                    <a:p>
                      <a:r>
                        <a:rPr lang="zh-CN" altLang="en-US" sz="2600" b="1" dirty="0">
                          <a:solidFill>
                            <a:schemeClr val="accent3">
                              <a:lumMod val="50000"/>
                            </a:schemeClr>
                          </a:solidFill>
                          <a:latin typeface="KaiTi" panose="02010609060101010101" pitchFamily="49" charset="-122"/>
                          <a:ea typeface="KaiTi" panose="02010609060101010101" pitchFamily="49" charset="-122"/>
                        </a:rPr>
                        <a:t>我们举行庆祝，</a:t>
                      </a:r>
                      <a:r>
                        <a:rPr lang="en-US" altLang="zh-CN" sz="2600" b="1" dirty="0">
                          <a:solidFill>
                            <a:schemeClr val="accent3">
                              <a:lumMod val="50000"/>
                            </a:schemeClr>
                          </a:solidFill>
                          <a:latin typeface="KaiTi" panose="02010609060101010101" pitchFamily="49" charset="-122"/>
                          <a:ea typeface="KaiTi" panose="02010609060101010101" pitchFamily="49" charset="-122"/>
                        </a:rPr>
                        <a:t/>
                      </a:r>
                      <a:br>
                        <a:rPr lang="en-US" altLang="zh-CN" sz="2600" b="1" dirty="0">
                          <a:solidFill>
                            <a:schemeClr val="accent3">
                              <a:lumMod val="50000"/>
                            </a:schemeClr>
                          </a:solidFill>
                          <a:latin typeface="KaiTi" panose="02010609060101010101" pitchFamily="49" charset="-122"/>
                          <a:ea typeface="KaiTi" panose="02010609060101010101" pitchFamily="49" charset="-122"/>
                        </a:rPr>
                      </a:br>
                      <a:r>
                        <a:rPr lang="zh-CN" altLang="en-US" sz="2600" b="1" dirty="0">
                          <a:solidFill>
                            <a:schemeClr val="accent3">
                              <a:lumMod val="50000"/>
                            </a:schemeClr>
                          </a:solidFill>
                          <a:latin typeface="KaiTi" panose="02010609060101010101" pitchFamily="49" charset="-122"/>
                          <a:ea typeface="KaiTi" panose="02010609060101010101" pitchFamily="49" charset="-122"/>
                        </a:rPr>
                        <a:t>救恩之日到来。</a:t>
                      </a:r>
                      <a:r>
                        <a:rPr lang="en-US" altLang="zh-CN" sz="2600" b="1" dirty="0">
                          <a:solidFill>
                            <a:schemeClr val="accent3">
                              <a:lumMod val="50000"/>
                            </a:schemeClr>
                          </a:solidFill>
                          <a:latin typeface="KaiTi" panose="02010609060101010101" pitchFamily="49" charset="-122"/>
                          <a:ea typeface="KaiTi" panose="02010609060101010101" pitchFamily="49" charset="-122"/>
                        </a:rPr>
                        <a:t/>
                      </a:r>
                      <a:br>
                        <a:rPr lang="en-US" altLang="zh-CN" sz="2600" b="1" dirty="0">
                          <a:solidFill>
                            <a:schemeClr val="accent3">
                              <a:lumMod val="50000"/>
                            </a:schemeClr>
                          </a:solidFill>
                          <a:latin typeface="KaiTi" panose="02010609060101010101" pitchFamily="49" charset="-122"/>
                          <a:ea typeface="KaiTi" panose="02010609060101010101" pitchFamily="49" charset="-122"/>
                        </a:rPr>
                      </a:br>
                      <a:r>
                        <a:rPr lang="zh-CN" altLang="en-US" sz="2600" b="1" dirty="0">
                          <a:solidFill>
                            <a:schemeClr val="accent3">
                              <a:lumMod val="50000"/>
                            </a:schemeClr>
                          </a:solidFill>
                          <a:latin typeface="KaiTi" panose="02010609060101010101" pitchFamily="49" charset="-122"/>
                          <a:ea typeface="KaiTi" panose="02010609060101010101" pitchFamily="49" charset="-122"/>
                        </a:rPr>
                        <a:t>不做异乡客，</a:t>
                      </a:r>
                      <a:r>
                        <a:rPr lang="en-US" altLang="zh-CN" sz="2600" b="1" dirty="0">
                          <a:solidFill>
                            <a:schemeClr val="accent3">
                              <a:lumMod val="50000"/>
                            </a:schemeClr>
                          </a:solidFill>
                          <a:latin typeface="KaiTi" panose="02010609060101010101" pitchFamily="49" charset="-122"/>
                          <a:ea typeface="KaiTi" panose="02010609060101010101" pitchFamily="49" charset="-122"/>
                        </a:rPr>
                        <a:t/>
                      </a:r>
                      <a:br>
                        <a:rPr lang="en-US" altLang="zh-CN" sz="2600" b="1" dirty="0">
                          <a:solidFill>
                            <a:schemeClr val="accent3">
                              <a:lumMod val="50000"/>
                            </a:schemeClr>
                          </a:solidFill>
                          <a:latin typeface="KaiTi" panose="02010609060101010101" pitchFamily="49" charset="-122"/>
                          <a:ea typeface="KaiTi" panose="02010609060101010101" pitchFamily="49" charset="-122"/>
                        </a:rPr>
                      </a:br>
                      <a:r>
                        <a:rPr lang="zh-CN" altLang="en-US" sz="2600" b="1" dirty="0">
                          <a:solidFill>
                            <a:schemeClr val="accent3">
                              <a:lumMod val="50000"/>
                            </a:schemeClr>
                          </a:solidFill>
                          <a:latin typeface="KaiTi" panose="02010609060101010101" pitchFamily="49" charset="-122"/>
                          <a:ea typeface="KaiTi" panose="02010609060101010101" pitchFamily="49" charset="-122"/>
                        </a:rPr>
                        <a:t>不在地上徘徊。</a:t>
                      </a:r>
                      <a:r>
                        <a:rPr lang="en-US" altLang="zh-CN" sz="2600" b="1" dirty="0">
                          <a:solidFill>
                            <a:schemeClr val="accent3">
                              <a:lumMod val="50000"/>
                            </a:schemeClr>
                          </a:solidFill>
                          <a:latin typeface="KaiTi" panose="02010609060101010101" pitchFamily="49" charset="-122"/>
                          <a:ea typeface="KaiTi" panose="02010609060101010101" pitchFamily="49" charset="-122"/>
                        </a:rPr>
                        <a:t/>
                      </a:r>
                      <a:br>
                        <a:rPr lang="en-US" altLang="zh-CN" sz="2600" b="1" dirty="0">
                          <a:solidFill>
                            <a:schemeClr val="accent3">
                              <a:lumMod val="50000"/>
                            </a:schemeClr>
                          </a:solidFill>
                          <a:latin typeface="KaiTi" panose="02010609060101010101" pitchFamily="49" charset="-122"/>
                          <a:ea typeface="KaiTi" panose="02010609060101010101" pitchFamily="49" charset="-122"/>
                        </a:rPr>
                      </a:br>
                      <a:r>
                        <a:rPr lang="zh-CN" altLang="en-US" sz="2600" b="1" dirty="0">
                          <a:solidFill>
                            <a:schemeClr val="accent3">
                              <a:lumMod val="50000"/>
                            </a:schemeClr>
                          </a:solidFill>
                          <a:latin typeface="KaiTi" panose="02010609060101010101" pitchFamily="49" charset="-122"/>
                          <a:ea typeface="KaiTi" panose="02010609060101010101" pitchFamily="49" charset="-122"/>
                        </a:rPr>
                        <a:t>大好信息正向我们各国传播。</a:t>
                      </a:r>
                      <a:r>
                        <a:rPr lang="en-US" altLang="zh-CN" sz="2600" b="1" dirty="0">
                          <a:solidFill>
                            <a:schemeClr val="accent3">
                              <a:lumMod val="50000"/>
                            </a:schemeClr>
                          </a:solidFill>
                          <a:latin typeface="KaiTi" panose="02010609060101010101" pitchFamily="49" charset="-122"/>
                          <a:ea typeface="KaiTi" panose="02010609060101010101" pitchFamily="49" charset="-122"/>
                        </a:rPr>
                        <a:t/>
                      </a:r>
                      <a:br>
                        <a:rPr lang="en-US" altLang="zh-CN" sz="2600" b="1" dirty="0">
                          <a:solidFill>
                            <a:schemeClr val="accent3">
                              <a:lumMod val="50000"/>
                            </a:schemeClr>
                          </a:solidFill>
                          <a:latin typeface="KaiTi" panose="02010609060101010101" pitchFamily="49" charset="-122"/>
                          <a:ea typeface="KaiTi" panose="02010609060101010101" pitchFamily="49" charset="-122"/>
                        </a:rPr>
                      </a:br>
                      <a:r>
                        <a:rPr lang="zh-CN" altLang="en-US" sz="2600" b="1" dirty="0">
                          <a:solidFill>
                            <a:schemeClr val="accent3">
                              <a:lumMod val="50000"/>
                            </a:schemeClr>
                          </a:solidFill>
                          <a:latin typeface="KaiTi" panose="02010609060101010101" pitchFamily="49" charset="-122"/>
                          <a:ea typeface="KaiTi" panose="02010609060101010101" pitchFamily="49" charset="-122"/>
                        </a:rPr>
                        <a:t>救之良辰，为期已不甚远。</a:t>
                      </a:r>
                      <a:r>
                        <a:rPr lang="en-US" altLang="zh-CN" sz="2600" b="1" dirty="0">
                          <a:solidFill>
                            <a:schemeClr val="accent3">
                              <a:lumMod val="50000"/>
                            </a:schemeClr>
                          </a:solidFill>
                          <a:latin typeface="KaiTi" panose="02010609060101010101" pitchFamily="49" charset="-122"/>
                          <a:ea typeface="KaiTi" panose="02010609060101010101" pitchFamily="49" charset="-122"/>
                        </a:rPr>
                        <a:t/>
                      </a:r>
                      <a:br>
                        <a:rPr lang="en-US" altLang="zh-CN" sz="2600" b="1" dirty="0">
                          <a:solidFill>
                            <a:schemeClr val="accent3">
                              <a:lumMod val="50000"/>
                            </a:schemeClr>
                          </a:solidFill>
                          <a:latin typeface="KaiTi" panose="02010609060101010101" pitchFamily="49" charset="-122"/>
                          <a:ea typeface="KaiTi" panose="02010609060101010101" pitchFamily="49" charset="-122"/>
                        </a:rPr>
                      </a:br>
                      <a:r>
                        <a:rPr lang="zh-CN" altLang="en-US" sz="2600" b="1" dirty="0">
                          <a:solidFill>
                            <a:schemeClr val="accent3">
                              <a:lumMod val="50000"/>
                            </a:schemeClr>
                          </a:solidFill>
                          <a:latin typeface="KaiTi" panose="02010609060101010101" pitchFamily="49" charset="-122"/>
                          <a:ea typeface="KaiTi" panose="02010609060101010101" pitchFamily="49" charset="-122"/>
                        </a:rPr>
                        <a:t>一切蒙主应许，</a:t>
                      </a:r>
                      <a:r>
                        <a:rPr lang="en-US" altLang="zh-CN" sz="2600" b="1" dirty="0">
                          <a:solidFill>
                            <a:schemeClr val="accent3">
                              <a:lumMod val="50000"/>
                            </a:schemeClr>
                          </a:solidFill>
                          <a:latin typeface="KaiTi" panose="02010609060101010101" pitchFamily="49" charset="-122"/>
                          <a:ea typeface="KaiTi" panose="02010609060101010101" pitchFamily="49" charset="-122"/>
                        </a:rPr>
                        <a:t/>
                      </a:r>
                      <a:br>
                        <a:rPr lang="en-US" altLang="zh-CN" sz="2600" b="1" dirty="0">
                          <a:solidFill>
                            <a:schemeClr val="accent3">
                              <a:lumMod val="50000"/>
                            </a:schemeClr>
                          </a:solidFill>
                          <a:latin typeface="KaiTi" panose="02010609060101010101" pitchFamily="49" charset="-122"/>
                          <a:ea typeface="KaiTi" panose="02010609060101010101" pitchFamily="49" charset="-122"/>
                        </a:rPr>
                      </a:br>
                      <a:r>
                        <a:rPr lang="zh-CN" altLang="en-US" sz="2600" b="1" dirty="0">
                          <a:solidFill>
                            <a:schemeClr val="accent3">
                              <a:lumMod val="50000"/>
                            </a:schemeClr>
                          </a:solidFill>
                          <a:latin typeface="KaiTi" panose="02010609060101010101" pitchFamily="49" charset="-122"/>
                          <a:ea typeface="KaiTi" panose="02010609060101010101" pitchFamily="49" charset="-122"/>
                        </a:rPr>
                        <a:t>众圣徒受恩赐，</a:t>
                      </a:r>
                      <a:r>
                        <a:rPr lang="en-US" altLang="zh-CN" sz="2600" b="1" dirty="0">
                          <a:solidFill>
                            <a:schemeClr val="accent3">
                              <a:lumMod val="50000"/>
                            </a:schemeClr>
                          </a:solidFill>
                          <a:latin typeface="KaiTi" panose="02010609060101010101" pitchFamily="49" charset="-122"/>
                          <a:ea typeface="KaiTi" panose="02010609060101010101" pitchFamily="49" charset="-122"/>
                        </a:rPr>
                        <a:t/>
                      </a:r>
                      <a:br>
                        <a:rPr lang="en-US" altLang="zh-CN" sz="2600" b="1" dirty="0">
                          <a:solidFill>
                            <a:schemeClr val="accent3">
                              <a:lumMod val="50000"/>
                            </a:schemeClr>
                          </a:solidFill>
                          <a:latin typeface="KaiTi" panose="02010609060101010101" pitchFamily="49" charset="-122"/>
                          <a:ea typeface="KaiTi" panose="02010609060101010101" pitchFamily="49" charset="-122"/>
                        </a:rPr>
                      </a:br>
                      <a:r>
                        <a:rPr lang="zh-CN" altLang="en-US" sz="2600" b="1" dirty="0">
                          <a:solidFill>
                            <a:schemeClr val="accent3">
                              <a:lumMod val="50000"/>
                            </a:schemeClr>
                          </a:solidFill>
                          <a:latin typeface="KaiTi" panose="02010609060101010101" pitchFamily="49" charset="-122"/>
                          <a:ea typeface="KaiTi" panose="02010609060101010101" pitchFamily="49" charset="-122"/>
                        </a:rPr>
                        <a:t>清晨到黄昏。</a:t>
                      </a:r>
                      <a:r>
                        <a:rPr lang="en-US" altLang="zh-CN" sz="2600" b="1" dirty="0">
                          <a:solidFill>
                            <a:schemeClr val="accent3">
                              <a:lumMod val="50000"/>
                            </a:schemeClr>
                          </a:solidFill>
                          <a:latin typeface="KaiTi" panose="02010609060101010101" pitchFamily="49" charset="-122"/>
                          <a:ea typeface="KaiTi" panose="02010609060101010101" pitchFamily="49" charset="-122"/>
                        </a:rPr>
                        <a:t/>
                      </a:r>
                      <a:br>
                        <a:rPr lang="en-US" altLang="zh-CN" sz="2600" b="1" dirty="0">
                          <a:solidFill>
                            <a:schemeClr val="accent3">
                              <a:lumMod val="50000"/>
                            </a:schemeClr>
                          </a:solidFill>
                          <a:latin typeface="KaiTi" panose="02010609060101010101" pitchFamily="49" charset="-122"/>
                          <a:ea typeface="KaiTi" panose="02010609060101010101" pitchFamily="49" charset="-122"/>
                        </a:rPr>
                      </a:br>
                      <a:r>
                        <a:rPr lang="zh-CN" altLang="en-US" sz="2600" b="1" dirty="0">
                          <a:solidFill>
                            <a:schemeClr val="accent3">
                              <a:lumMod val="50000"/>
                            </a:schemeClr>
                          </a:solidFill>
                          <a:latin typeface="KaiTi" panose="02010609060101010101" pitchFamily="49" charset="-122"/>
                          <a:ea typeface="KaiTi" panose="02010609060101010101" pitchFamily="49" charset="-122"/>
                        </a:rPr>
                        <a:t>无人再受苦难。</a:t>
                      </a:r>
                      <a:r>
                        <a:rPr lang="en-US" altLang="zh-CN" sz="2600" b="1" dirty="0">
                          <a:solidFill>
                            <a:schemeClr val="accent3">
                              <a:lumMod val="50000"/>
                            </a:schemeClr>
                          </a:solidFill>
                          <a:latin typeface="KaiTi" panose="02010609060101010101" pitchFamily="49" charset="-122"/>
                          <a:ea typeface="KaiTi" panose="02010609060101010101" pitchFamily="49" charset="-122"/>
                        </a:rPr>
                        <a:t/>
                      </a:r>
                      <a:br>
                        <a:rPr lang="en-US" altLang="zh-CN" sz="2600" b="1" dirty="0">
                          <a:solidFill>
                            <a:schemeClr val="accent3">
                              <a:lumMod val="50000"/>
                            </a:schemeClr>
                          </a:solidFill>
                          <a:latin typeface="KaiTi" panose="02010609060101010101" pitchFamily="49" charset="-122"/>
                          <a:ea typeface="KaiTi" panose="02010609060101010101" pitchFamily="49" charset="-122"/>
                        </a:rPr>
                      </a:br>
                      <a:r>
                        <a:rPr lang="zh-CN" altLang="en-US" sz="2600" b="1" dirty="0">
                          <a:solidFill>
                            <a:schemeClr val="accent3">
                              <a:lumMod val="50000"/>
                            </a:schemeClr>
                          </a:solidFill>
                          <a:latin typeface="KaiTi" panose="02010609060101010101" pitchFamily="49" charset="-122"/>
                          <a:ea typeface="KaiTi" panose="02010609060101010101" pitchFamily="49" charset="-122"/>
                        </a:rPr>
                        <a:t>伊甸园行将</a:t>
                      </a:r>
                      <a:r>
                        <a:rPr lang="zh-CN" altLang="en-US" sz="2600" b="1" dirty="0" smtClean="0">
                          <a:solidFill>
                            <a:schemeClr val="accent3">
                              <a:lumMod val="50000"/>
                            </a:schemeClr>
                          </a:solidFill>
                          <a:latin typeface="KaiTi" panose="02010609060101010101" pitchFamily="49" charset="-122"/>
                          <a:ea typeface="KaiTi" panose="02010609060101010101" pitchFamily="49" charset="-122"/>
                        </a:rPr>
                        <a:t>在</a:t>
                      </a:r>
                      <a:r>
                        <a:rPr lang="en-US" altLang="zh-CN" sz="2600" b="1" dirty="0" smtClean="0">
                          <a:solidFill>
                            <a:schemeClr val="accent3">
                              <a:lumMod val="50000"/>
                            </a:schemeClr>
                          </a:solidFill>
                          <a:latin typeface="KaiTi" panose="02010609060101010101" pitchFamily="49" charset="-122"/>
                          <a:ea typeface="KaiTi" panose="02010609060101010101" pitchFamily="49" charset="-122"/>
                        </a:rPr>
                        <a:t>,</a:t>
                      </a:r>
                      <a:r>
                        <a:rPr lang="zh-CN" altLang="en-US" sz="2600" b="1" dirty="0" smtClean="0">
                          <a:solidFill>
                            <a:schemeClr val="accent3">
                              <a:lumMod val="50000"/>
                            </a:schemeClr>
                          </a:solidFill>
                          <a:latin typeface="KaiTi" panose="02010609060101010101" pitchFamily="49" charset="-122"/>
                          <a:ea typeface="KaiTi" panose="02010609060101010101" pitchFamily="49" charset="-122"/>
                        </a:rPr>
                        <a:t>地</a:t>
                      </a:r>
                      <a:r>
                        <a:rPr lang="zh-CN" altLang="en-US" sz="2600" b="1" dirty="0">
                          <a:solidFill>
                            <a:schemeClr val="accent3">
                              <a:lumMod val="50000"/>
                            </a:schemeClr>
                          </a:solidFill>
                          <a:latin typeface="KaiTi" panose="02010609060101010101" pitchFamily="49" charset="-122"/>
                          <a:ea typeface="KaiTi" panose="02010609060101010101" pitchFamily="49" charset="-122"/>
                        </a:rPr>
                        <a:t>面上出现，</a:t>
                      </a:r>
                      <a:r>
                        <a:rPr lang="en-US" altLang="zh-CN" sz="2600" b="1" dirty="0">
                          <a:solidFill>
                            <a:schemeClr val="accent3">
                              <a:lumMod val="50000"/>
                            </a:schemeClr>
                          </a:solidFill>
                          <a:latin typeface="KaiTi" panose="02010609060101010101" pitchFamily="49" charset="-122"/>
                          <a:ea typeface="KaiTi" panose="02010609060101010101" pitchFamily="49" charset="-122"/>
                        </a:rPr>
                        <a:t/>
                      </a:r>
                      <a:br>
                        <a:rPr lang="en-US" altLang="zh-CN" sz="2600" b="1" dirty="0">
                          <a:solidFill>
                            <a:schemeClr val="accent3">
                              <a:lumMod val="50000"/>
                            </a:schemeClr>
                          </a:solidFill>
                          <a:latin typeface="KaiTi" panose="02010609060101010101" pitchFamily="49" charset="-122"/>
                          <a:ea typeface="KaiTi" panose="02010609060101010101" pitchFamily="49" charset="-122"/>
                        </a:rPr>
                      </a:br>
                      <a:r>
                        <a:rPr lang="zh-CN" altLang="en-US" sz="2600" b="1" dirty="0">
                          <a:solidFill>
                            <a:schemeClr val="accent3">
                              <a:lumMod val="50000"/>
                            </a:schemeClr>
                          </a:solidFill>
                          <a:latin typeface="KaiTi" panose="02010609060101010101" pitchFamily="49" charset="-122"/>
                          <a:ea typeface="KaiTi" panose="02010609060101010101" pitchFamily="49" charset="-122"/>
                        </a:rPr>
                        <a:t>耶稣招以色列万</a:t>
                      </a:r>
                      <a:r>
                        <a:rPr lang="zh-CN" altLang="en-US" sz="2600" b="1" dirty="0" smtClean="0">
                          <a:solidFill>
                            <a:schemeClr val="accent3">
                              <a:lumMod val="50000"/>
                            </a:schemeClr>
                          </a:solidFill>
                          <a:latin typeface="KaiTi" panose="02010609060101010101" pitchFamily="49" charset="-122"/>
                          <a:ea typeface="KaiTi" panose="02010609060101010101" pitchFamily="49" charset="-122"/>
                        </a:rPr>
                        <a:t>民同</a:t>
                      </a:r>
                      <a:r>
                        <a:rPr lang="zh-CN" altLang="en-US" sz="2600" b="1" dirty="0">
                          <a:solidFill>
                            <a:schemeClr val="accent3">
                              <a:lumMod val="50000"/>
                            </a:schemeClr>
                          </a:solidFill>
                          <a:latin typeface="KaiTi" panose="02010609060101010101" pitchFamily="49" charset="-122"/>
                          <a:ea typeface="KaiTi" panose="02010609060101010101" pitchFamily="49" charset="-122"/>
                        </a:rPr>
                        <a:t>回家园</a:t>
                      </a:r>
                      <a:r>
                        <a:rPr lang="zh-CN" altLang="en-US" sz="2800" b="1" dirty="0">
                          <a:solidFill>
                            <a:schemeClr val="accent3">
                              <a:lumMod val="50000"/>
                            </a:schemeClr>
                          </a:solidFill>
                          <a:latin typeface="KaiTi" panose="02010609060101010101" pitchFamily="49" charset="-122"/>
                          <a:ea typeface="KaiTi" panose="02010609060101010101" pitchFamily="49" charset="-122"/>
                        </a:rPr>
                        <a:t>。</a:t>
                      </a:r>
                      <a:endParaRPr lang="en-US" sz="2800" b="1" dirty="0">
                        <a:solidFill>
                          <a:schemeClr val="accent3">
                            <a:lumMod val="50000"/>
                          </a:schemeClr>
                        </a:solidFill>
                        <a:latin typeface="KaiTi" panose="02010609060101010101" pitchFamily="49" charset="-122"/>
                        <a:ea typeface="KaiTi" panose="02010609060101010101" pitchFamily="49" charset="-122"/>
                      </a:endParaRPr>
                    </a:p>
                  </a:txBody>
                  <a:tcPr/>
                </a:tc>
                <a:tc>
                  <a:txBody>
                    <a:bodyPr/>
                    <a:lstStyle/>
                    <a:p>
                      <a:r>
                        <a:rPr lang="en-US" sz="2600" dirty="0" err="1">
                          <a:latin typeface="Times New Roman" panose="02020603050405020304" pitchFamily="18" charset="0"/>
                          <a:cs typeface="Times New Roman" panose="02020603050405020304" pitchFamily="18" charset="0"/>
                        </a:rPr>
                        <a:t>Wǒmen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jǔxíng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qìngzhù</a:t>
                      </a:r>
                      <a:r>
                        <a:rPr lang="en-US" sz="2600" dirty="0">
                          <a:latin typeface="Times New Roman" panose="02020603050405020304" pitchFamily="18" charset="0"/>
                          <a:cs typeface="Times New Roman" panose="02020603050405020304" pitchFamily="18" charset="0"/>
                        </a:rPr>
                        <a:t>, </a:t>
                      </a:r>
                      <a:br>
                        <a:rPr lang="en-US" sz="2600" dirty="0">
                          <a:latin typeface="Times New Roman" panose="02020603050405020304" pitchFamily="18" charset="0"/>
                          <a:cs typeface="Times New Roman" panose="02020603050405020304" pitchFamily="18" charset="0"/>
                        </a:rPr>
                      </a:br>
                      <a:r>
                        <a:rPr lang="en-US" sz="2600" dirty="0" err="1">
                          <a:latin typeface="Times New Roman" panose="02020603050405020304" pitchFamily="18" charset="0"/>
                          <a:cs typeface="Times New Roman" panose="02020603050405020304" pitchFamily="18" charset="0"/>
                        </a:rPr>
                        <a:t>jiù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ēn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zhī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rì</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dàolái</a:t>
                      </a:r>
                      <a:r>
                        <a:rPr lang="en-US" sz="2600" dirty="0">
                          <a:latin typeface="Times New Roman" panose="02020603050405020304" pitchFamily="18" charset="0"/>
                          <a:cs typeface="Times New Roman" panose="02020603050405020304" pitchFamily="18" charset="0"/>
                        </a:rPr>
                        <a:t>. </a:t>
                      </a:r>
                      <a:br>
                        <a:rPr lang="en-US" sz="2600" dirty="0">
                          <a:latin typeface="Times New Roman" panose="02020603050405020304" pitchFamily="18" charset="0"/>
                          <a:cs typeface="Times New Roman" panose="02020603050405020304" pitchFamily="18" charset="0"/>
                        </a:rPr>
                      </a:br>
                      <a:r>
                        <a:rPr lang="en-US" sz="2600" dirty="0" err="1">
                          <a:latin typeface="Times New Roman" panose="02020603050405020304" pitchFamily="18" charset="0"/>
                          <a:cs typeface="Times New Roman" panose="02020603050405020304" pitchFamily="18" charset="0"/>
                        </a:rPr>
                        <a:t>Bù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zuò</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yìxiāng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kè</a:t>
                      </a:r>
                      <a:r>
                        <a:rPr lang="en-US" sz="2600" dirty="0">
                          <a:latin typeface="Times New Roman" panose="02020603050405020304" pitchFamily="18" charset="0"/>
                          <a:cs typeface="Times New Roman" panose="02020603050405020304" pitchFamily="18" charset="0"/>
                        </a:rPr>
                        <a:t>,</a:t>
                      </a:r>
                      <a:br>
                        <a:rPr lang="en-US" sz="2600" dirty="0">
                          <a:latin typeface="Times New Roman" panose="02020603050405020304" pitchFamily="18" charset="0"/>
                          <a:cs typeface="Times New Roman" panose="02020603050405020304" pitchFamily="18" charset="0"/>
                        </a:rPr>
                      </a:br>
                      <a:r>
                        <a:rPr lang="en-US" sz="2600" dirty="0" err="1">
                          <a:latin typeface="Times New Roman" panose="02020603050405020304" pitchFamily="18" charset="0"/>
                          <a:cs typeface="Times New Roman" panose="02020603050405020304" pitchFamily="18" charset="0"/>
                        </a:rPr>
                        <a:t>bùzài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dìshàng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páihuái</a:t>
                      </a:r>
                      <a:r>
                        <a:rPr lang="en-US" sz="2600" dirty="0">
                          <a:latin typeface="Times New Roman" panose="02020603050405020304" pitchFamily="18" charset="0"/>
                          <a:cs typeface="Times New Roman" panose="02020603050405020304" pitchFamily="18" charset="0"/>
                        </a:rPr>
                        <a:t>.</a:t>
                      </a:r>
                      <a:br>
                        <a:rPr lang="en-US" sz="2600" dirty="0">
                          <a:latin typeface="Times New Roman" panose="02020603050405020304" pitchFamily="18" charset="0"/>
                          <a:cs typeface="Times New Roman" panose="02020603050405020304" pitchFamily="18" charset="0"/>
                        </a:rPr>
                      </a:br>
                      <a:r>
                        <a:rPr lang="en-US" sz="2600" dirty="0" err="1">
                          <a:latin typeface="Times New Roman" panose="02020603050405020304" pitchFamily="18" charset="0"/>
                          <a:cs typeface="Times New Roman" panose="02020603050405020304" pitchFamily="18" charset="0"/>
                        </a:rPr>
                        <a:t>Dàhǎo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xìnxī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zhèng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xiàng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wǒmen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gèguó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chuánbò</a:t>
                      </a:r>
                      <a:r>
                        <a:rPr lang="en-US" sz="2600" dirty="0">
                          <a:latin typeface="Times New Roman" panose="02020603050405020304" pitchFamily="18" charset="0"/>
                          <a:cs typeface="Times New Roman" panose="02020603050405020304" pitchFamily="18" charset="0"/>
                        </a:rPr>
                        <a:t>. </a:t>
                      </a:r>
                      <a:br>
                        <a:rPr lang="en-US" sz="2600" dirty="0">
                          <a:latin typeface="Times New Roman" panose="02020603050405020304" pitchFamily="18" charset="0"/>
                          <a:cs typeface="Times New Roman" panose="02020603050405020304" pitchFamily="18" charset="0"/>
                        </a:rPr>
                      </a:br>
                      <a:r>
                        <a:rPr lang="en-US" sz="2600" dirty="0" err="1">
                          <a:latin typeface="Times New Roman" panose="02020603050405020304" pitchFamily="18" charset="0"/>
                          <a:cs typeface="Times New Roman" panose="02020603050405020304" pitchFamily="18" charset="0"/>
                        </a:rPr>
                        <a:t>Jiù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zhī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liángchén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wéiqí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yǐ</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bù</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shèn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yuǎn</a:t>
                      </a:r>
                      <a:r>
                        <a:rPr lang="en-US" sz="2600" dirty="0">
                          <a:latin typeface="Times New Roman" panose="02020603050405020304" pitchFamily="18" charset="0"/>
                          <a:cs typeface="Times New Roman" panose="02020603050405020304" pitchFamily="18" charset="0"/>
                        </a:rPr>
                        <a:t>. </a:t>
                      </a:r>
                      <a:br>
                        <a:rPr lang="en-US" sz="2600" dirty="0">
                          <a:latin typeface="Times New Roman" panose="02020603050405020304" pitchFamily="18" charset="0"/>
                          <a:cs typeface="Times New Roman" panose="02020603050405020304" pitchFamily="18" charset="0"/>
                        </a:rPr>
                      </a:br>
                      <a:r>
                        <a:rPr lang="en-US" sz="2600" dirty="0" err="1">
                          <a:latin typeface="Times New Roman" panose="02020603050405020304" pitchFamily="18" charset="0"/>
                          <a:cs typeface="Times New Roman" panose="02020603050405020304" pitchFamily="18" charset="0"/>
                        </a:rPr>
                        <a:t>Yīqiè</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méng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zhǔ</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yīngxǔ</a:t>
                      </a:r>
                      <a:r>
                        <a:rPr lang="en-US" sz="2600" dirty="0">
                          <a:latin typeface="Times New Roman" panose="02020603050405020304" pitchFamily="18" charset="0"/>
                          <a:cs typeface="Times New Roman" panose="02020603050405020304" pitchFamily="18" charset="0"/>
                        </a:rPr>
                        <a:t>, </a:t>
                      </a:r>
                      <a:br>
                        <a:rPr lang="en-US" sz="2600" dirty="0">
                          <a:latin typeface="Times New Roman" panose="02020603050405020304" pitchFamily="18" charset="0"/>
                          <a:cs typeface="Times New Roman" panose="02020603050405020304" pitchFamily="18" charset="0"/>
                        </a:rPr>
                      </a:br>
                      <a:r>
                        <a:rPr lang="en-US" sz="2600" dirty="0" err="1">
                          <a:latin typeface="Times New Roman" panose="02020603050405020304" pitchFamily="18" charset="0"/>
                          <a:cs typeface="Times New Roman" panose="02020603050405020304" pitchFamily="18" charset="0"/>
                        </a:rPr>
                        <a:t>zhòng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shèng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tú</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shòu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ēncì</a:t>
                      </a:r>
                      <a:r>
                        <a:rPr lang="en-US" sz="2600" dirty="0">
                          <a:latin typeface="Times New Roman" panose="02020603050405020304" pitchFamily="18" charset="0"/>
                          <a:cs typeface="Times New Roman" panose="02020603050405020304" pitchFamily="18" charset="0"/>
                        </a:rPr>
                        <a:t>, </a:t>
                      </a:r>
                      <a:br>
                        <a:rPr lang="en-US" sz="2600" dirty="0">
                          <a:latin typeface="Times New Roman" panose="02020603050405020304" pitchFamily="18" charset="0"/>
                          <a:cs typeface="Times New Roman" panose="02020603050405020304" pitchFamily="18" charset="0"/>
                        </a:rPr>
                      </a:br>
                      <a:r>
                        <a:rPr lang="en-US" sz="2600" dirty="0" err="1">
                          <a:latin typeface="Times New Roman" panose="02020603050405020304" pitchFamily="18" charset="0"/>
                          <a:cs typeface="Times New Roman" panose="02020603050405020304" pitchFamily="18" charset="0"/>
                        </a:rPr>
                        <a:t>qīngchén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dào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huánghūn</a:t>
                      </a:r>
                      <a:r>
                        <a:rPr lang="en-US" sz="2600" dirty="0">
                          <a:latin typeface="Times New Roman" panose="02020603050405020304" pitchFamily="18" charset="0"/>
                          <a:cs typeface="Times New Roman" panose="02020603050405020304" pitchFamily="18" charset="0"/>
                        </a:rPr>
                        <a:t>. </a:t>
                      </a:r>
                      <a:br>
                        <a:rPr lang="en-US" sz="2600" dirty="0">
                          <a:latin typeface="Times New Roman" panose="02020603050405020304" pitchFamily="18" charset="0"/>
                          <a:cs typeface="Times New Roman" panose="02020603050405020304" pitchFamily="18" charset="0"/>
                        </a:rPr>
                      </a:br>
                      <a:r>
                        <a:rPr lang="en-US" sz="2600" dirty="0" err="1">
                          <a:latin typeface="Times New Roman" panose="02020603050405020304" pitchFamily="18" charset="0"/>
                          <a:cs typeface="Times New Roman" panose="02020603050405020304" pitchFamily="18" charset="0"/>
                        </a:rPr>
                        <a:t>Wú</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rén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zài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shòu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kǔnàn</a:t>
                      </a:r>
                      <a:r>
                        <a:rPr lang="en-US" sz="2600" dirty="0">
                          <a:latin typeface="Times New Roman" panose="02020603050405020304" pitchFamily="18" charset="0"/>
                          <a:cs typeface="Times New Roman" panose="02020603050405020304" pitchFamily="18" charset="0"/>
                        </a:rPr>
                        <a:t>. </a:t>
                      </a:r>
                      <a:br>
                        <a:rPr lang="en-US" sz="2600" dirty="0">
                          <a:latin typeface="Times New Roman" panose="02020603050405020304" pitchFamily="18" charset="0"/>
                          <a:cs typeface="Times New Roman" panose="02020603050405020304" pitchFamily="18" charset="0"/>
                        </a:rPr>
                      </a:br>
                      <a:r>
                        <a:rPr lang="en-US" sz="2600" dirty="0" err="1">
                          <a:latin typeface="Times New Roman" panose="02020603050405020304" pitchFamily="18" charset="0"/>
                          <a:cs typeface="Times New Roman" panose="02020603050405020304" pitchFamily="18" charset="0"/>
                        </a:rPr>
                        <a:t>Yīdiànyuán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xíng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jiàng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zài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dìmiàn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shàng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chūxiàn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yēsū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zhāo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yǐsèliè</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wànmín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Tóng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huí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jiāyuán</a:t>
                      </a:r>
                      <a:r>
                        <a:rPr lang="en-US" sz="2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2335779581"/>
                  </a:ext>
                </a:extLst>
              </a:tr>
            </a:tbl>
          </a:graphicData>
        </a:graphic>
      </p:graphicFrame>
      <p:sp>
        <p:nvSpPr>
          <p:cNvPr id="7" name="Rectangle 6">
            <a:extLst>
              <a:ext uri="{FF2B5EF4-FFF2-40B4-BE49-F238E27FC236}">
                <a16:creationId xmlns:a16="http://schemas.microsoft.com/office/drawing/2014/main" id="{E2583A7D-2DF3-41A8-8249-4761183E3E09}"/>
              </a:ext>
            </a:extLst>
          </p:cNvPr>
          <p:cNvSpPr/>
          <p:nvPr/>
        </p:nvSpPr>
        <p:spPr>
          <a:xfrm>
            <a:off x="3490592" y="139243"/>
            <a:ext cx="3058851" cy="584775"/>
          </a:xfrm>
          <a:prstGeom prst="rect">
            <a:avLst/>
          </a:prstGeom>
        </p:spPr>
        <p:txBody>
          <a:bodyPr wrap="none">
            <a:spAutoFit/>
          </a:bodyPr>
          <a:lstStyle/>
          <a:p>
            <a:r>
              <a:rPr lang="zh-CN" altLang="en-US" sz="3200" b="1" dirty="0">
                <a:solidFill>
                  <a:srgbClr val="C00000"/>
                </a:solidFill>
                <a:latin typeface="KaiTi" panose="02010609060101010101" pitchFamily="49" charset="-122"/>
                <a:ea typeface="KaiTi" panose="02010609060101010101" pitchFamily="49" charset="-122"/>
              </a:rPr>
              <a:t>我们举行庆祝 </a:t>
            </a:r>
            <a:r>
              <a:rPr lang="en-US" sz="3200" b="1" dirty="0">
                <a:solidFill>
                  <a:srgbClr val="C00000"/>
                </a:solidFill>
                <a:latin typeface="KaiTi" panose="02010609060101010101" pitchFamily="49" charset="-122"/>
                <a:ea typeface="KaiTi" panose="02010609060101010101" pitchFamily="49" charset="-122"/>
              </a:rPr>
              <a:t>4</a:t>
            </a:r>
          </a:p>
        </p:txBody>
      </p:sp>
    </p:spTree>
    <p:extLst>
      <p:ext uri="{BB962C8B-B14F-4D97-AF65-F5344CB8AC3E}">
        <p14:creationId xmlns:p14="http://schemas.microsoft.com/office/powerpoint/2010/main" val="263633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396869" y="228599"/>
            <a:ext cx="11517764" cy="6162339"/>
          </a:xfrm>
        </p:spPr>
        <p:txBody>
          <a:bodyPr anchor="t">
            <a:normAutofit/>
          </a:bodyPr>
          <a:lstStyle/>
          <a:p>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第五课生词 </a:t>
            </a: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p. 136-137</a:t>
            </a:r>
            <a:b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br>
            <a:r>
              <a:rPr lang="en-US" sz="2800" dirty="0">
                <a:latin typeface="Times New Roman" panose="02020603050405020304" pitchFamily="18" charset="0"/>
                <a:ea typeface="楷体" panose="02010609060101010101" pitchFamily="49" charset="-122"/>
                <a:cs typeface="Times New Roman" panose="02020603050405020304" pitchFamily="18" charset="0"/>
              </a:rPr>
              <a:t>19.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虽然。。。，但是</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可是。。。。</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20.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别人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or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其他的人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other people</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21.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小吃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vs.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热菜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vs.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凉菜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vs.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饭    </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vs. </a:t>
            </a:r>
            <a:r>
              <a:rPr lang="zh-CN" altLang="en-US" sz="2800" dirty="0">
                <a:latin typeface="Times New Roman" panose="02020603050405020304" pitchFamily="18" charset="0"/>
                <a:ea typeface="楷体" panose="02010609060101010101" pitchFamily="49" charset="-122"/>
                <a:cs typeface="Times New Roman" panose="02020603050405020304" pitchFamily="18" charset="0"/>
              </a:rPr>
              <a:t>甜点</a:t>
            </a: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r>
            <a:br>
              <a:rPr lang="en-US" altLang="zh-CN" sz="2800" dirty="0">
                <a:latin typeface="Times New Roman" panose="02020603050405020304" pitchFamily="18" charset="0"/>
                <a:ea typeface="楷体" panose="02010609060101010101" pitchFamily="49" charset="-122"/>
                <a:cs typeface="Times New Roman" panose="02020603050405020304" pitchFamily="18" charset="0"/>
              </a:rPr>
            </a:br>
            <a:endParaRPr 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5905" y="367099"/>
            <a:ext cx="2495550" cy="1828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1160" y="2534945"/>
            <a:ext cx="2424303" cy="214312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7092" y="3450699"/>
            <a:ext cx="2430028" cy="287193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4960" y="3606507"/>
            <a:ext cx="3480816" cy="256032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00036" y="298519"/>
            <a:ext cx="2947467" cy="1965960"/>
          </a:xfrm>
          <a:prstGeom prst="rect">
            <a:avLst/>
          </a:prstGeom>
        </p:spPr>
      </p:pic>
    </p:spTree>
    <p:extLst>
      <p:ext uri="{BB962C8B-B14F-4D97-AF65-F5344CB8AC3E}">
        <p14:creationId xmlns:p14="http://schemas.microsoft.com/office/powerpoint/2010/main" val="219470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fontScale="90000"/>
          </a:bodyPr>
          <a:lstStyle/>
          <a:p>
            <a:pPr>
              <a:lnSpc>
                <a:spcPct val="150000"/>
              </a:lnSpc>
            </a:pP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第五课复习 </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p.142-145</a:t>
            </a:r>
            <a:b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itchFamily="18" charset="0"/>
                <a:ea typeface="KaiTi" pitchFamily="49" charset="-122"/>
                <a:cs typeface="Times New Roman" pitchFamily="18" charset="0"/>
              </a:rPr>
              <a:t>     </a:t>
            </a:r>
            <a:r>
              <a:rPr lang="en-US" altLang="zh-CN" sz="2400" dirty="0">
                <a:latin typeface="Times New Roman" pitchFamily="18" charset="0"/>
                <a:ea typeface="KaiTi" pitchFamily="49" charset="-122"/>
                <a:cs typeface="Times New Roman" pitchFamily="18" charset="0"/>
              </a:rPr>
              <a:t/>
            </a:r>
            <a:br>
              <a:rPr lang="en-US" altLang="zh-CN" sz="2400" dirty="0">
                <a:latin typeface="Times New Roman" pitchFamily="18" charset="0"/>
                <a:ea typeface="KaiTi" pitchFamily="49" charset="-122"/>
                <a:cs typeface="Times New Roman"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graphicFrame>
        <p:nvGraphicFramePr>
          <p:cNvPr id="4" name="Table 3">
            <a:extLst>
              <a:ext uri="{FF2B5EF4-FFF2-40B4-BE49-F238E27FC236}">
                <a16:creationId xmlns:a16="http://schemas.microsoft.com/office/drawing/2014/main" id="{46696B85-A9E1-445B-B939-D091A1629839}"/>
              </a:ext>
            </a:extLst>
          </p:cNvPr>
          <p:cNvGraphicFramePr>
            <a:graphicFrameLocks noGrp="1"/>
          </p:cNvGraphicFramePr>
          <p:nvPr>
            <p:extLst>
              <p:ext uri="{D42A27DB-BD31-4B8C-83A1-F6EECF244321}">
                <p14:modId xmlns:p14="http://schemas.microsoft.com/office/powerpoint/2010/main" val="4064392215"/>
              </p:ext>
            </p:extLst>
          </p:nvPr>
        </p:nvGraphicFramePr>
        <p:xfrm>
          <a:off x="435465" y="789720"/>
          <a:ext cx="11191676" cy="5394960"/>
        </p:xfrm>
        <a:graphic>
          <a:graphicData uri="http://schemas.openxmlformats.org/drawingml/2006/table">
            <a:tbl>
              <a:tblPr firstRow="1" bandRow="1">
                <a:tableStyleId>{BC89EF96-8CEA-46FF-86C4-4CE0E7609802}</a:tableStyleId>
              </a:tblPr>
              <a:tblGrid>
                <a:gridCol w="11191676">
                  <a:extLst>
                    <a:ext uri="{9D8B030D-6E8A-4147-A177-3AD203B41FA5}">
                      <a16:colId xmlns:a16="http://schemas.microsoft.com/office/drawing/2014/main" val="3330540387"/>
                    </a:ext>
                  </a:extLst>
                </a:gridCol>
              </a:tblGrid>
              <a:tr h="370840">
                <a:tc>
                  <a:txBody>
                    <a:bodyPr/>
                    <a:lstStyle/>
                    <a:p>
                      <a:pPr marL="457200" indent="-457200">
                        <a:buAutoNum type="arabicPeriod"/>
                      </a:pP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S + Verb + RC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错、完、好、见、到、上</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 O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(Usually past tense)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endPar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a:p>
                      <a:pPr marL="0" indent="0">
                        <a:buNone/>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中文怎么说：</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(use the sentence structure above)</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1. </a:t>
                      </a:r>
                      <a:r>
                        <a:rPr lang="en-US" sz="2400" b="1" i="0" kern="1200" dirty="0">
                          <a:solidFill>
                            <a:schemeClr val="tx1"/>
                          </a:solidFill>
                          <a:effectLst/>
                          <a:latin typeface="Times New Roman" panose="02020603050405020304" pitchFamily="18" charset="0"/>
                          <a:ea typeface="+mn-ea"/>
                          <a:cs typeface="Times New Roman" panose="02020603050405020304" pitchFamily="18" charset="0"/>
                        </a:rPr>
                        <a:t>If she expects me to get her a job, she is barking up the wrong tree.</a:t>
                      </a:r>
                      <a:br>
                        <a:rPr lang="en-US" sz="2400" b="1" i="0" kern="1200" dirty="0">
                          <a:solidFill>
                            <a:schemeClr val="tx1"/>
                          </a:solidFill>
                          <a:effectLst/>
                          <a:latin typeface="Times New Roman" panose="02020603050405020304" pitchFamily="18" charset="0"/>
                          <a:ea typeface="+mn-ea"/>
                          <a:cs typeface="Times New Roman" panose="02020603050405020304" pitchFamily="18" charset="0"/>
                        </a:rPr>
                      </a:b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2. Teacher’s wife finished cooking her best dishes.</a:t>
                      </a:r>
                      <a:b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endPar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p>
                      <a:pPr marL="0" indent="0">
                        <a:buNone/>
                      </a:pP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3. We will organize our rooms after we finish moving.</a:t>
                      </a:r>
                      <a:b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endPar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p>
                      <a:pPr marL="0" indent="0">
                        <a:buNone/>
                      </a:pP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4. Originally we planned to watch Peking opera, but we were not able to</a:t>
                      </a:r>
                      <a:b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see it.</a:t>
                      </a:r>
                      <a:b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endPar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p>
                      <a:pPr marL="0" indent="0">
                        <a:buNone/>
                      </a:pP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5. The teacher looked for his cell phone for 20 minutes, but he finally found it.</a:t>
                      </a:r>
                    </a:p>
                    <a:p>
                      <a:pPr marL="0" indent="0">
                        <a:buNone/>
                      </a:pPr>
                      <a:endPar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p>
                      <a:pPr marL="0" indent="0">
                        <a:buNone/>
                      </a:pP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6. Please shut down the computer on your desk before you go on a trip.</a:t>
                      </a:r>
                    </a:p>
                  </a:txBody>
                  <a:tcPr/>
                </a:tc>
                <a:extLst>
                  <a:ext uri="{0D108BD9-81ED-4DB2-BD59-A6C34878D82A}">
                    <a16:rowId xmlns:a16="http://schemas.microsoft.com/office/drawing/2014/main" val="1272870787"/>
                  </a:ext>
                </a:extLst>
              </a:tr>
            </a:tbl>
          </a:graphicData>
        </a:graphic>
      </p:graphicFrame>
    </p:spTree>
    <p:extLst>
      <p:ext uri="{BB962C8B-B14F-4D97-AF65-F5344CB8AC3E}">
        <p14:creationId xmlns:p14="http://schemas.microsoft.com/office/powerpoint/2010/main" val="362299993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fontScale="90000"/>
          </a:bodyPr>
          <a:lstStyle/>
          <a:p>
            <a:pPr>
              <a:lnSpc>
                <a:spcPct val="150000"/>
              </a:lnSpc>
            </a:pP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第五课复习 </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p.142-145</a:t>
            </a:r>
            <a:b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itchFamily="18" charset="0"/>
                <a:ea typeface="KaiTi" pitchFamily="49" charset="-122"/>
                <a:cs typeface="Times New Roman" pitchFamily="18" charset="0"/>
              </a:rPr>
              <a:t>     </a:t>
            </a:r>
            <a:r>
              <a:rPr lang="en-US" altLang="zh-CN" sz="2400" dirty="0">
                <a:latin typeface="Times New Roman" pitchFamily="18" charset="0"/>
                <a:ea typeface="KaiTi" pitchFamily="49" charset="-122"/>
                <a:cs typeface="Times New Roman" pitchFamily="18" charset="0"/>
              </a:rPr>
              <a:t/>
            </a:r>
            <a:br>
              <a:rPr lang="en-US" altLang="zh-CN" sz="2400" dirty="0">
                <a:latin typeface="Times New Roman" pitchFamily="18" charset="0"/>
                <a:ea typeface="KaiTi" pitchFamily="49" charset="-122"/>
                <a:cs typeface="Times New Roman"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graphicFrame>
        <p:nvGraphicFramePr>
          <p:cNvPr id="4" name="Table 3">
            <a:extLst>
              <a:ext uri="{FF2B5EF4-FFF2-40B4-BE49-F238E27FC236}">
                <a16:creationId xmlns:a16="http://schemas.microsoft.com/office/drawing/2014/main" id="{46696B85-A9E1-445B-B939-D091A1629839}"/>
              </a:ext>
            </a:extLst>
          </p:cNvPr>
          <p:cNvGraphicFramePr>
            <a:graphicFrameLocks noGrp="1"/>
          </p:cNvGraphicFramePr>
          <p:nvPr>
            <p:extLst>
              <p:ext uri="{D42A27DB-BD31-4B8C-83A1-F6EECF244321}">
                <p14:modId xmlns:p14="http://schemas.microsoft.com/office/powerpoint/2010/main" val="4060911537"/>
              </p:ext>
            </p:extLst>
          </p:nvPr>
        </p:nvGraphicFramePr>
        <p:xfrm>
          <a:off x="435465" y="789720"/>
          <a:ext cx="11191676" cy="5496780"/>
        </p:xfrm>
        <a:graphic>
          <a:graphicData uri="http://schemas.openxmlformats.org/drawingml/2006/table">
            <a:tbl>
              <a:tblPr firstRow="1" bandRow="1">
                <a:tableStyleId>{BC89EF96-8CEA-46FF-86C4-4CE0E7609802}</a:tableStyleId>
              </a:tblPr>
              <a:tblGrid>
                <a:gridCol w="11191676">
                  <a:extLst>
                    <a:ext uri="{9D8B030D-6E8A-4147-A177-3AD203B41FA5}">
                      <a16:colId xmlns:a16="http://schemas.microsoft.com/office/drawing/2014/main" val="3330540387"/>
                    </a:ext>
                  </a:extLst>
                </a:gridCol>
              </a:tblGrid>
              <a:tr h="5496780">
                <a:tc>
                  <a:txBody>
                    <a:bodyPr/>
                    <a:lstStyle/>
                    <a:p>
                      <a:pPr marL="0" indent="0">
                        <a:buNone/>
                      </a:pP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  Resultative Complement        </a:t>
                      </a:r>
                      <a:b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S +  Verb + RC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错、完、好、见、到、上</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 O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(Usually past or perfect)</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例如：他们 做      错 了                                     班机。</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endPar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a:p>
                      <a:pPr marL="0" indent="0">
                        <a:buNone/>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中文怎么说：</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(use the sentence structure above)</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1. </a:t>
                      </a:r>
                      <a:r>
                        <a:rPr lang="en-US" sz="2400" b="1" i="0" kern="1200" dirty="0">
                          <a:solidFill>
                            <a:schemeClr val="tx1"/>
                          </a:solidFill>
                          <a:effectLst/>
                          <a:latin typeface="Times New Roman" panose="02020603050405020304" pitchFamily="18" charset="0"/>
                          <a:ea typeface="+mn-ea"/>
                          <a:cs typeface="Times New Roman" panose="02020603050405020304" pitchFamily="18" charset="0"/>
                        </a:rPr>
                        <a:t>If she expects me to get her a job, she is barking up the wrong tree.</a:t>
                      </a: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2. Teacher’s wife finished cooking her best dishes.</a:t>
                      </a:r>
                    </a:p>
                    <a:p>
                      <a:pPr marL="0" indent="0">
                        <a:buNone/>
                      </a:pP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3. We will organize our rooms after we finish moving.</a:t>
                      </a:r>
                    </a:p>
                    <a:p>
                      <a:pPr marL="0" indent="0">
                        <a:buNone/>
                      </a:pP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4. Originally we planned to watch Peking opera, but we were not able to</a:t>
                      </a:r>
                      <a:b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see it.</a:t>
                      </a:r>
                    </a:p>
                    <a:p>
                      <a:pPr marL="0" indent="0">
                        <a:buNone/>
                      </a:pP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5. The teacher looked for his cell phone for 20 minutes, but he finally found it.</a:t>
                      </a:r>
                    </a:p>
                    <a:p>
                      <a:pPr marL="0" indent="0">
                        <a:buNone/>
                      </a:pP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6. Please shut down the computer on your desk before you go on a trip.</a:t>
                      </a:r>
                    </a:p>
                  </a:txBody>
                  <a:tcPr/>
                </a:tc>
                <a:extLst>
                  <a:ext uri="{0D108BD9-81ED-4DB2-BD59-A6C34878D82A}">
                    <a16:rowId xmlns:a16="http://schemas.microsoft.com/office/drawing/2014/main" val="1272870787"/>
                  </a:ext>
                </a:extLst>
              </a:tr>
            </a:tbl>
          </a:graphicData>
        </a:graphic>
      </p:graphicFrame>
    </p:spTree>
    <p:extLst>
      <p:ext uri="{BB962C8B-B14F-4D97-AF65-F5344CB8AC3E}">
        <p14:creationId xmlns:p14="http://schemas.microsoft.com/office/powerpoint/2010/main" val="70280755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fontScale="90000"/>
          </a:bodyPr>
          <a:lstStyle/>
          <a:p>
            <a:pPr>
              <a:lnSpc>
                <a:spcPct val="150000"/>
              </a:lnSpc>
            </a:pP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第五课复习 </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p.142-145</a:t>
            </a:r>
            <a:b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itchFamily="18" charset="0"/>
                <a:ea typeface="KaiTi" pitchFamily="49" charset="-122"/>
                <a:cs typeface="Times New Roman" pitchFamily="18" charset="0"/>
              </a:rPr>
              <a:t>     </a:t>
            </a:r>
            <a:r>
              <a:rPr lang="en-US" altLang="zh-CN" sz="2400" dirty="0">
                <a:latin typeface="Times New Roman" pitchFamily="18" charset="0"/>
                <a:ea typeface="KaiTi" pitchFamily="49" charset="-122"/>
                <a:cs typeface="Times New Roman" pitchFamily="18" charset="0"/>
              </a:rPr>
              <a:t/>
            </a:r>
            <a:br>
              <a:rPr lang="en-US" altLang="zh-CN" sz="2400" dirty="0">
                <a:latin typeface="Times New Roman" pitchFamily="18" charset="0"/>
                <a:ea typeface="KaiTi" pitchFamily="49" charset="-122"/>
                <a:cs typeface="Times New Roman"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graphicFrame>
        <p:nvGraphicFramePr>
          <p:cNvPr id="4" name="Table 3">
            <a:extLst>
              <a:ext uri="{FF2B5EF4-FFF2-40B4-BE49-F238E27FC236}">
                <a16:creationId xmlns:a16="http://schemas.microsoft.com/office/drawing/2014/main" id="{46696B85-A9E1-445B-B939-D091A1629839}"/>
              </a:ext>
            </a:extLst>
          </p:cNvPr>
          <p:cNvGraphicFramePr>
            <a:graphicFrameLocks noGrp="1"/>
          </p:cNvGraphicFramePr>
          <p:nvPr>
            <p:extLst>
              <p:ext uri="{D42A27DB-BD31-4B8C-83A1-F6EECF244321}">
                <p14:modId xmlns:p14="http://schemas.microsoft.com/office/powerpoint/2010/main" val="3855766042"/>
              </p:ext>
            </p:extLst>
          </p:nvPr>
        </p:nvGraphicFramePr>
        <p:xfrm>
          <a:off x="268448" y="789720"/>
          <a:ext cx="11375471" cy="5496780"/>
        </p:xfrm>
        <a:graphic>
          <a:graphicData uri="http://schemas.openxmlformats.org/drawingml/2006/table">
            <a:tbl>
              <a:tblPr firstRow="1" bandRow="1">
                <a:tableStyleId>{BC89EF96-8CEA-46FF-86C4-4CE0E7609802}</a:tableStyleId>
              </a:tblPr>
              <a:tblGrid>
                <a:gridCol w="11375471">
                  <a:extLst>
                    <a:ext uri="{9D8B030D-6E8A-4147-A177-3AD203B41FA5}">
                      <a16:colId xmlns:a16="http://schemas.microsoft.com/office/drawing/2014/main" val="3330540387"/>
                    </a:ext>
                  </a:extLst>
                </a:gridCol>
              </a:tblGrid>
              <a:tr h="5496780">
                <a:tc>
                  <a:txBody>
                    <a:bodyPr/>
                    <a:lstStyle/>
                    <a:p>
                      <a:pPr marL="0" indent="0">
                        <a:buNone/>
                      </a:pP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2.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把 </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sentence structure</a:t>
                      </a:r>
                      <a:b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S +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把 </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Noun + Verb + RC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错、完、好、上、成</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(Usually past or present tense)</a:t>
                      </a:r>
                      <a:b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例如</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老师 把     字                     写        错    了。</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endPar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a:p>
                      <a:pPr marL="0" indent="0">
                        <a:buNone/>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中文怎么说：</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(use the sentence structure above)</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1. </a:t>
                      </a:r>
                      <a:r>
                        <a:rPr lang="en-US" altLang="zh-CN" sz="2400" b="1" i="0" kern="1200" dirty="0">
                          <a:solidFill>
                            <a:schemeClr val="tx1"/>
                          </a:solidFill>
                          <a:effectLst/>
                          <a:latin typeface="Times New Roman" panose="02020603050405020304" pitchFamily="18" charset="0"/>
                          <a:ea typeface="+mn-ea"/>
                          <a:cs typeface="Times New Roman" panose="02020603050405020304" pitchFamily="18" charset="0"/>
                        </a:rPr>
                        <a:t>I finished hanging my clothes.</a:t>
                      </a: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2. The landlord wrote my name wrong.</a:t>
                      </a:r>
                    </a:p>
                    <a:p>
                      <a:pPr marL="0" indent="0">
                        <a:buNone/>
                      </a:pP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3. After putting on our clothes, we left for a decent restaurant.</a:t>
                      </a:r>
                    </a:p>
                    <a:p>
                      <a:pPr marL="0" indent="0">
                        <a:buNone/>
                      </a:pP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4. Let’s divide our work and move this box upstairs.</a:t>
                      </a:r>
                    </a:p>
                    <a:p>
                      <a:pPr marL="0" indent="0">
                        <a:buNone/>
                      </a:pP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5. I’m getting old and often forget closing the door when leaving home.</a:t>
                      </a:r>
                    </a:p>
                    <a:p>
                      <a:pPr marL="0" indent="0">
                        <a:buNone/>
                      </a:pP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6. The teacher wants students to translate these sentences from English into Chinese.</a:t>
                      </a:r>
                    </a:p>
                  </a:txBody>
                  <a:tcPr/>
                </a:tc>
                <a:extLst>
                  <a:ext uri="{0D108BD9-81ED-4DB2-BD59-A6C34878D82A}">
                    <a16:rowId xmlns:a16="http://schemas.microsoft.com/office/drawing/2014/main" val="1272870787"/>
                  </a:ext>
                </a:extLst>
              </a:tr>
            </a:tbl>
          </a:graphicData>
        </a:graphic>
      </p:graphicFrame>
    </p:spTree>
    <p:extLst>
      <p:ext uri="{BB962C8B-B14F-4D97-AF65-F5344CB8AC3E}">
        <p14:creationId xmlns:p14="http://schemas.microsoft.com/office/powerpoint/2010/main" val="44817760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fontScale="90000"/>
          </a:bodyPr>
          <a:lstStyle/>
          <a:p>
            <a:pPr>
              <a:lnSpc>
                <a:spcPct val="150000"/>
              </a:lnSpc>
            </a:pP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第五课复习 </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p.142-145</a:t>
            </a:r>
            <a:b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itchFamily="18" charset="0"/>
                <a:ea typeface="KaiTi" pitchFamily="49" charset="-122"/>
                <a:cs typeface="Times New Roman" pitchFamily="18" charset="0"/>
              </a:rPr>
              <a:t>     </a:t>
            </a:r>
            <a:r>
              <a:rPr lang="en-US" altLang="zh-CN" sz="2400" dirty="0">
                <a:latin typeface="Times New Roman" pitchFamily="18" charset="0"/>
                <a:ea typeface="KaiTi" pitchFamily="49" charset="-122"/>
                <a:cs typeface="Times New Roman" pitchFamily="18" charset="0"/>
              </a:rPr>
              <a:t/>
            </a:r>
            <a:br>
              <a:rPr lang="en-US" altLang="zh-CN" sz="2400" dirty="0">
                <a:latin typeface="Times New Roman" pitchFamily="18" charset="0"/>
                <a:ea typeface="KaiTi" pitchFamily="49" charset="-122"/>
                <a:cs typeface="Times New Roman"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graphicFrame>
        <p:nvGraphicFramePr>
          <p:cNvPr id="4" name="Table 3">
            <a:extLst>
              <a:ext uri="{FF2B5EF4-FFF2-40B4-BE49-F238E27FC236}">
                <a16:creationId xmlns:a16="http://schemas.microsoft.com/office/drawing/2014/main" id="{46696B85-A9E1-445B-B939-D091A1629839}"/>
              </a:ext>
            </a:extLst>
          </p:cNvPr>
          <p:cNvGraphicFramePr>
            <a:graphicFrameLocks noGrp="1"/>
          </p:cNvGraphicFramePr>
          <p:nvPr>
            <p:extLst>
              <p:ext uri="{D42A27DB-BD31-4B8C-83A1-F6EECF244321}">
                <p14:modId xmlns:p14="http://schemas.microsoft.com/office/powerpoint/2010/main" val="1699796545"/>
              </p:ext>
            </p:extLst>
          </p:nvPr>
        </p:nvGraphicFramePr>
        <p:xfrm>
          <a:off x="268448" y="789720"/>
          <a:ext cx="11375471" cy="5496780"/>
        </p:xfrm>
        <a:graphic>
          <a:graphicData uri="http://schemas.openxmlformats.org/drawingml/2006/table">
            <a:tbl>
              <a:tblPr firstRow="1" bandRow="1">
                <a:tableStyleId>{BC89EF96-8CEA-46FF-86C4-4CE0E7609802}</a:tableStyleId>
              </a:tblPr>
              <a:tblGrid>
                <a:gridCol w="11375471">
                  <a:extLst>
                    <a:ext uri="{9D8B030D-6E8A-4147-A177-3AD203B41FA5}">
                      <a16:colId xmlns:a16="http://schemas.microsoft.com/office/drawing/2014/main" val="3330540387"/>
                    </a:ext>
                  </a:extLst>
                </a:gridCol>
              </a:tblGrid>
              <a:tr h="5496780">
                <a:tc>
                  <a:txBody>
                    <a:bodyPr/>
                    <a:lstStyle/>
                    <a:p>
                      <a:pPr marL="0" indent="0">
                        <a:buNone/>
                      </a:pP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3. The Aspects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了、着、过</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(1)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S +  Verb +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了</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past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V1+</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着</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progressing+O1+V2+</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着</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progressing+O2</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、过</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present past) + O </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例如</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室友和我看着电视，聊着天。</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(do two things at the same time)</a:t>
                      </a:r>
                      <a:b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(2)   Location + Verb +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着 </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(stative, current state) + Subject</a:t>
                      </a:r>
                      <a:b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客厅的墙上        挂        着                                一张京剧的照片。</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endPar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txBody>
                  <a:tcPr/>
                </a:tc>
                <a:extLst>
                  <a:ext uri="{0D108BD9-81ED-4DB2-BD59-A6C34878D82A}">
                    <a16:rowId xmlns:a16="http://schemas.microsoft.com/office/drawing/2014/main" val="1272870787"/>
                  </a:ext>
                </a:extLst>
              </a:tr>
            </a:tbl>
          </a:graphicData>
        </a:graphic>
      </p:graphicFrame>
      <p:pic>
        <p:nvPicPr>
          <p:cNvPr id="5" name="Picture 4">
            <a:extLst>
              <a:ext uri="{FF2B5EF4-FFF2-40B4-BE49-F238E27FC236}">
                <a16:creationId xmlns:a16="http://schemas.microsoft.com/office/drawing/2014/main" id="{38DF41E1-2758-482A-8E11-9501B00C0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971" y="3429545"/>
            <a:ext cx="3061981" cy="2319556"/>
          </a:xfrm>
          <a:prstGeom prst="rect">
            <a:avLst/>
          </a:prstGeom>
        </p:spPr>
      </p:pic>
      <p:pic>
        <p:nvPicPr>
          <p:cNvPr id="7" name="Picture 6">
            <a:extLst>
              <a:ext uri="{FF2B5EF4-FFF2-40B4-BE49-F238E27FC236}">
                <a16:creationId xmlns:a16="http://schemas.microsoft.com/office/drawing/2014/main" id="{AD45517F-1582-4811-8683-4E9FA05FD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243" y="3320980"/>
            <a:ext cx="3266944" cy="2536686"/>
          </a:xfrm>
          <a:prstGeom prst="rect">
            <a:avLst/>
          </a:prstGeom>
        </p:spPr>
      </p:pic>
    </p:spTree>
    <p:extLst>
      <p:ext uri="{BB962C8B-B14F-4D97-AF65-F5344CB8AC3E}">
        <p14:creationId xmlns:p14="http://schemas.microsoft.com/office/powerpoint/2010/main" val="25454061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fontScale="90000"/>
          </a:bodyPr>
          <a:lstStyle/>
          <a:p>
            <a:pPr>
              <a:lnSpc>
                <a:spcPct val="150000"/>
              </a:lnSpc>
            </a:pP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第五课复习 </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p.142-145</a:t>
            </a:r>
            <a:b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itchFamily="18" charset="0"/>
                <a:ea typeface="KaiTi" pitchFamily="49" charset="-122"/>
                <a:cs typeface="Times New Roman" pitchFamily="18" charset="0"/>
              </a:rPr>
              <a:t>     </a:t>
            </a:r>
            <a:r>
              <a:rPr lang="en-US" altLang="zh-CN" sz="2400" dirty="0">
                <a:latin typeface="Times New Roman" pitchFamily="18" charset="0"/>
                <a:ea typeface="KaiTi" pitchFamily="49" charset="-122"/>
                <a:cs typeface="Times New Roman" pitchFamily="18" charset="0"/>
              </a:rPr>
              <a:t/>
            </a:r>
            <a:br>
              <a:rPr lang="en-US" altLang="zh-CN" sz="2400" dirty="0">
                <a:latin typeface="Times New Roman" pitchFamily="18" charset="0"/>
                <a:ea typeface="KaiTi" pitchFamily="49" charset="-122"/>
                <a:cs typeface="Times New Roman"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graphicFrame>
        <p:nvGraphicFramePr>
          <p:cNvPr id="4" name="Table 3">
            <a:extLst>
              <a:ext uri="{FF2B5EF4-FFF2-40B4-BE49-F238E27FC236}">
                <a16:creationId xmlns:a16="http://schemas.microsoft.com/office/drawing/2014/main" id="{46696B85-A9E1-445B-B939-D091A1629839}"/>
              </a:ext>
            </a:extLst>
          </p:cNvPr>
          <p:cNvGraphicFramePr>
            <a:graphicFrameLocks noGrp="1"/>
          </p:cNvGraphicFramePr>
          <p:nvPr>
            <p:extLst>
              <p:ext uri="{D42A27DB-BD31-4B8C-83A1-F6EECF244321}">
                <p14:modId xmlns:p14="http://schemas.microsoft.com/office/powerpoint/2010/main" val="2954343765"/>
              </p:ext>
            </p:extLst>
          </p:nvPr>
        </p:nvGraphicFramePr>
        <p:xfrm>
          <a:off x="268448" y="789720"/>
          <a:ext cx="11375471" cy="5496780"/>
        </p:xfrm>
        <a:graphic>
          <a:graphicData uri="http://schemas.openxmlformats.org/drawingml/2006/table">
            <a:tbl>
              <a:tblPr firstRow="1" bandRow="1">
                <a:tableStyleId>{BC89EF96-8CEA-46FF-86C4-4CE0E7609802}</a:tableStyleId>
              </a:tblPr>
              <a:tblGrid>
                <a:gridCol w="11375471">
                  <a:extLst>
                    <a:ext uri="{9D8B030D-6E8A-4147-A177-3AD203B41FA5}">
                      <a16:colId xmlns:a16="http://schemas.microsoft.com/office/drawing/2014/main" val="3330540387"/>
                    </a:ext>
                  </a:extLst>
                </a:gridCol>
              </a:tblGrid>
              <a:tr h="5496780">
                <a:tc>
                  <a:txBody>
                    <a:bodyPr/>
                    <a:lstStyle/>
                    <a:p>
                      <a:pPr marL="0" indent="0">
                        <a:buNone/>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看图说话：</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 S +  V1+</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着</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progressing+O1+V2+</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着</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progressing + O2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similar to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一边。。，一边。。。。）</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(2)  Location + Verb + </a:t>
                      </a: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着 </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(stative, current state) + Subject</a:t>
                      </a:r>
                    </a:p>
                    <a:p>
                      <a:pPr marL="0" indent="0">
                        <a:buNone/>
                      </a:pPr>
                      <a:endPar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a:p>
                      <a:pPr marL="0" indent="0">
                        <a:buNone/>
                      </a:pPr>
                      <a:endPar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a:p>
                      <a:pPr marL="0" indent="0">
                        <a:buNone/>
                      </a:pP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endPar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txBody>
                  <a:tcPr/>
                </a:tc>
                <a:extLst>
                  <a:ext uri="{0D108BD9-81ED-4DB2-BD59-A6C34878D82A}">
                    <a16:rowId xmlns:a16="http://schemas.microsoft.com/office/drawing/2014/main" val="1272870787"/>
                  </a:ext>
                </a:extLst>
              </a:tr>
            </a:tbl>
          </a:graphicData>
        </a:graphic>
      </p:graphicFrame>
      <p:pic>
        <p:nvPicPr>
          <p:cNvPr id="6" name="Picture 5">
            <a:extLst>
              <a:ext uri="{FF2B5EF4-FFF2-40B4-BE49-F238E27FC236}">
                <a16:creationId xmlns:a16="http://schemas.microsoft.com/office/drawing/2014/main" id="{0681EA2C-5F42-4658-BFC6-52A9D48B8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042" y="1963023"/>
            <a:ext cx="2266273" cy="1719744"/>
          </a:xfrm>
          <a:prstGeom prst="rect">
            <a:avLst/>
          </a:prstGeom>
        </p:spPr>
      </p:pic>
      <p:pic>
        <p:nvPicPr>
          <p:cNvPr id="9" name="Picture 8">
            <a:extLst>
              <a:ext uri="{FF2B5EF4-FFF2-40B4-BE49-F238E27FC236}">
                <a16:creationId xmlns:a16="http://schemas.microsoft.com/office/drawing/2014/main" id="{7A705AAE-8474-4614-ABEA-CE24F7AE0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2511" y="1973332"/>
            <a:ext cx="2443489" cy="1709435"/>
          </a:xfrm>
          <a:prstGeom prst="rect">
            <a:avLst/>
          </a:prstGeom>
        </p:spPr>
      </p:pic>
      <p:pic>
        <p:nvPicPr>
          <p:cNvPr id="12" name="Picture 11">
            <a:extLst>
              <a:ext uri="{FF2B5EF4-FFF2-40B4-BE49-F238E27FC236}">
                <a16:creationId xmlns:a16="http://schemas.microsoft.com/office/drawing/2014/main" id="{32C65AF5-4163-4D96-A343-912AB73539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610297" y="1973332"/>
            <a:ext cx="2969235" cy="1633934"/>
          </a:xfrm>
          <a:prstGeom prst="rect">
            <a:avLst/>
          </a:prstGeom>
        </p:spPr>
      </p:pic>
      <p:pic>
        <p:nvPicPr>
          <p:cNvPr id="14" name="Picture 13">
            <a:extLst>
              <a:ext uri="{FF2B5EF4-FFF2-40B4-BE49-F238E27FC236}">
                <a16:creationId xmlns:a16="http://schemas.microsoft.com/office/drawing/2014/main" id="{46D2FC78-CC38-492F-8DB6-49232D53FBB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10299" y="4295678"/>
            <a:ext cx="2969235" cy="1559838"/>
          </a:xfrm>
          <a:prstGeom prst="rect">
            <a:avLst/>
          </a:prstGeom>
        </p:spPr>
      </p:pic>
      <p:pic>
        <p:nvPicPr>
          <p:cNvPr id="16" name="Picture 15">
            <a:extLst>
              <a:ext uri="{FF2B5EF4-FFF2-40B4-BE49-F238E27FC236}">
                <a16:creationId xmlns:a16="http://schemas.microsoft.com/office/drawing/2014/main" id="{3EE6664C-DFC8-48E6-985A-01BC9108A7D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3403" y="3795494"/>
            <a:ext cx="2094879" cy="1966277"/>
          </a:xfrm>
          <a:prstGeom prst="rect">
            <a:avLst/>
          </a:prstGeom>
        </p:spPr>
      </p:pic>
      <p:pic>
        <p:nvPicPr>
          <p:cNvPr id="18" name="Picture 17">
            <a:extLst>
              <a:ext uri="{FF2B5EF4-FFF2-40B4-BE49-F238E27FC236}">
                <a16:creationId xmlns:a16="http://schemas.microsoft.com/office/drawing/2014/main" id="{96A03C10-C546-40A2-9AA9-A48B8CB73F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33497" y="3795494"/>
            <a:ext cx="2360282" cy="2272786"/>
          </a:xfrm>
          <a:prstGeom prst="rect">
            <a:avLst/>
          </a:prstGeom>
        </p:spPr>
      </p:pic>
    </p:spTree>
    <p:extLst>
      <p:ext uri="{BB962C8B-B14F-4D97-AF65-F5344CB8AC3E}">
        <p14:creationId xmlns:p14="http://schemas.microsoft.com/office/powerpoint/2010/main" val="32277339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fontScale="90000"/>
          </a:bodyPr>
          <a:lstStyle/>
          <a:p>
            <a:pPr>
              <a:lnSpc>
                <a:spcPct val="150000"/>
              </a:lnSpc>
            </a:pP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第五课复习 </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itchFamily="18" charset="0"/>
                <a:ea typeface="KaiTi" pitchFamily="49" charset="-122"/>
                <a:cs typeface="Times New Roman" pitchFamily="18" charset="0"/>
              </a:rPr>
              <a:t>     </a:t>
            </a:r>
            <a:r>
              <a:rPr lang="en-US" altLang="zh-CN" sz="2400" dirty="0">
                <a:latin typeface="Times New Roman" pitchFamily="18" charset="0"/>
                <a:ea typeface="KaiTi" pitchFamily="49" charset="-122"/>
                <a:cs typeface="Times New Roman" pitchFamily="18" charset="0"/>
              </a:rPr>
              <a:t/>
            </a:r>
            <a:br>
              <a:rPr lang="en-US" altLang="zh-CN" sz="2400" dirty="0">
                <a:latin typeface="Times New Roman" pitchFamily="18" charset="0"/>
                <a:ea typeface="KaiTi" pitchFamily="49" charset="-122"/>
                <a:cs typeface="Times New Roman"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graphicFrame>
        <p:nvGraphicFramePr>
          <p:cNvPr id="4" name="Table 3">
            <a:extLst>
              <a:ext uri="{FF2B5EF4-FFF2-40B4-BE49-F238E27FC236}">
                <a16:creationId xmlns:a16="http://schemas.microsoft.com/office/drawing/2014/main" id="{46696B85-A9E1-445B-B939-D091A1629839}"/>
              </a:ext>
            </a:extLst>
          </p:cNvPr>
          <p:cNvGraphicFramePr>
            <a:graphicFrameLocks noGrp="1"/>
          </p:cNvGraphicFramePr>
          <p:nvPr>
            <p:extLst>
              <p:ext uri="{D42A27DB-BD31-4B8C-83A1-F6EECF244321}">
                <p14:modId xmlns:p14="http://schemas.microsoft.com/office/powerpoint/2010/main" val="2741041736"/>
              </p:ext>
            </p:extLst>
          </p:nvPr>
        </p:nvGraphicFramePr>
        <p:xfrm>
          <a:off x="268448" y="789719"/>
          <a:ext cx="11375471" cy="5577840"/>
        </p:xfrm>
        <a:graphic>
          <a:graphicData uri="http://schemas.openxmlformats.org/drawingml/2006/table">
            <a:tbl>
              <a:tblPr firstRow="1" bandRow="1">
                <a:tableStyleId>{BC89EF96-8CEA-46FF-86C4-4CE0E7609802}</a:tableStyleId>
              </a:tblPr>
              <a:tblGrid>
                <a:gridCol w="11375471">
                  <a:extLst>
                    <a:ext uri="{9D8B030D-6E8A-4147-A177-3AD203B41FA5}">
                      <a16:colId xmlns:a16="http://schemas.microsoft.com/office/drawing/2014/main" val="3330540387"/>
                    </a:ext>
                  </a:extLst>
                </a:gridCol>
              </a:tblGrid>
              <a:tr h="3867325">
                <a:tc>
                  <a:txBody>
                    <a:bodyPr/>
                    <a:lstStyle/>
                    <a:p>
                      <a:pPr marL="0" indent="0">
                        <a:buNone/>
                      </a:pP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Affirmative: S + Verb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了</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(past tense)</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or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过</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(present perfect)</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O</a:t>
                      </a:r>
                      <a:b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S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会</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要</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(future tense)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正在</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(progressive)</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Verb + O</a:t>
                      </a:r>
                      <a:b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Negation:      S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没有</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+Verb + O</a:t>
                      </a:r>
                      <a:b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S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没有 </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过  </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O </a:t>
                      </a:r>
                      <a:b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S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不</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会</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要</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(future tense) +Verb + O</a:t>
                      </a:r>
                      <a:b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S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不</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在 </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+Verb + O</a:t>
                      </a:r>
                    </a:p>
                    <a:p>
                      <a:pPr marL="0" indent="0">
                        <a:buNone/>
                      </a:pP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中文怎么说：</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1. Two passengers missed their flight, but I did not miss my flight. </a:t>
                      </a:r>
                      <a:b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2. My foreign friend has listened to erhu, but he hasn’t heard of </a:t>
                      </a:r>
                      <a:r>
                        <a:rPr lang="en-US" altLang="zh-CN" sz="2400" dirty="0" err="1">
                          <a:solidFill>
                            <a:schemeClr val="tx1"/>
                          </a:solidFill>
                          <a:latin typeface="Times New Roman" panose="02020603050405020304" pitchFamily="18" charset="0"/>
                          <a:ea typeface="KaiTi" panose="02010609060101010101" pitchFamily="49" charset="-122"/>
                          <a:cs typeface="Times New Roman" panose="02020603050405020304" pitchFamily="18" charset="0"/>
                        </a:rPr>
                        <a:t>Guangong</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story.</a:t>
                      </a:r>
                    </a:p>
                    <a:p>
                      <a:pPr marL="0" indent="0">
                        <a:buNone/>
                      </a:pP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3. Although it’s going to rain tomorrow, it will not rain the day after tomorrow.</a:t>
                      </a:r>
                    </a:p>
                    <a:p>
                      <a:pPr marL="0" indent="0">
                        <a:buNone/>
                      </a:pP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4. Although I made myself laughing stock before, I will not in the future.</a:t>
                      </a:r>
                    </a:p>
                    <a:p>
                      <a:pPr marL="0" indent="0">
                        <a:buNone/>
                      </a:pP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5. They have never had rice cake before, therefore, they are not used to its flavor.</a:t>
                      </a:r>
                      <a:b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6. She hasn’t had such big jet leg before, therefore, she can not fall into sleep.</a:t>
                      </a:r>
                    </a:p>
                    <a:p>
                      <a:pPr marL="0" indent="0">
                        <a:buNone/>
                      </a:pP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7. We will buy some vitamin for our Chinese friends. It is just that they don’t want us</a:t>
                      </a:r>
                      <a:b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to spend tons of money.       </a:t>
                      </a:r>
                      <a:endPar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txBody>
                  <a:tcPr/>
                </a:tc>
                <a:extLst>
                  <a:ext uri="{0D108BD9-81ED-4DB2-BD59-A6C34878D82A}">
                    <a16:rowId xmlns:a16="http://schemas.microsoft.com/office/drawing/2014/main" val="1272870787"/>
                  </a:ext>
                </a:extLst>
              </a:tr>
            </a:tbl>
          </a:graphicData>
        </a:graphic>
      </p:graphicFrame>
    </p:spTree>
    <p:extLst>
      <p:ext uri="{BB962C8B-B14F-4D97-AF65-F5344CB8AC3E}">
        <p14:creationId xmlns:p14="http://schemas.microsoft.com/office/powerpoint/2010/main" val="428444639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fontScale="90000"/>
          </a:bodyPr>
          <a:lstStyle/>
          <a:p>
            <a:pPr>
              <a:lnSpc>
                <a:spcPct val="150000"/>
              </a:lnSpc>
            </a:pP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第五课复习 </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p.142-145</a:t>
            </a:r>
            <a:b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itchFamily="18" charset="0"/>
                <a:ea typeface="KaiTi" pitchFamily="49" charset="-122"/>
                <a:cs typeface="Times New Roman" pitchFamily="18" charset="0"/>
              </a:rPr>
              <a:t>     </a:t>
            </a:r>
            <a:r>
              <a:rPr lang="en-US" altLang="zh-CN" sz="2400" dirty="0">
                <a:latin typeface="Times New Roman" pitchFamily="18" charset="0"/>
                <a:ea typeface="KaiTi" pitchFamily="49" charset="-122"/>
                <a:cs typeface="Times New Roman" pitchFamily="18" charset="0"/>
              </a:rPr>
              <a:t/>
            </a:r>
            <a:br>
              <a:rPr lang="en-US" altLang="zh-CN" sz="2400" dirty="0">
                <a:latin typeface="Times New Roman" pitchFamily="18" charset="0"/>
                <a:ea typeface="KaiTi" pitchFamily="49" charset="-122"/>
                <a:cs typeface="Times New Roman"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graphicFrame>
        <p:nvGraphicFramePr>
          <p:cNvPr id="4" name="Table 3">
            <a:extLst>
              <a:ext uri="{FF2B5EF4-FFF2-40B4-BE49-F238E27FC236}">
                <a16:creationId xmlns:a16="http://schemas.microsoft.com/office/drawing/2014/main" id="{46696B85-A9E1-445B-B939-D091A1629839}"/>
              </a:ext>
            </a:extLst>
          </p:cNvPr>
          <p:cNvGraphicFramePr>
            <a:graphicFrameLocks noGrp="1"/>
          </p:cNvGraphicFramePr>
          <p:nvPr>
            <p:extLst>
              <p:ext uri="{D42A27DB-BD31-4B8C-83A1-F6EECF244321}">
                <p14:modId xmlns:p14="http://schemas.microsoft.com/office/powerpoint/2010/main" val="331701850"/>
              </p:ext>
            </p:extLst>
          </p:nvPr>
        </p:nvGraphicFramePr>
        <p:xfrm>
          <a:off x="268448" y="789720"/>
          <a:ext cx="11375471" cy="5496780"/>
        </p:xfrm>
        <a:graphic>
          <a:graphicData uri="http://schemas.openxmlformats.org/drawingml/2006/table">
            <a:tbl>
              <a:tblPr firstRow="1" bandRow="1">
                <a:tableStyleId>{BC89EF96-8CEA-46FF-86C4-4CE0E7609802}</a:tableStyleId>
              </a:tblPr>
              <a:tblGrid>
                <a:gridCol w="11375471">
                  <a:extLst>
                    <a:ext uri="{9D8B030D-6E8A-4147-A177-3AD203B41FA5}">
                      <a16:colId xmlns:a16="http://schemas.microsoft.com/office/drawing/2014/main" val="3330540387"/>
                    </a:ext>
                  </a:extLst>
                </a:gridCol>
              </a:tblGrid>
              <a:tr h="5496780">
                <a:tc>
                  <a:txBody>
                    <a:bodyPr/>
                    <a:lstStyle/>
                    <a:p>
                      <a:pPr marL="0" indent="0">
                        <a:buNone/>
                      </a:pP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4.        S +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有多高</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重</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远</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快</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长</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大？</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例如</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b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一、你的爸妈有多高？我的爸爸一米七八。我的妈妈一米六二。</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二、从</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Smith</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楼到学生中心有多远？很快。走路五分钟。</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endPar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a:p>
                      <a:pPr marL="0" indent="0">
                        <a:buNone/>
                      </a:pPr>
                      <a:r>
                        <a:rPr lang="zh-CN" alt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看图先问问题，然后回答问题。</a:t>
                      </a: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(Disregard facts if you do not know.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One question and answer for each picture)</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endPar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txBody>
                  <a:tcPr/>
                </a:tc>
                <a:extLst>
                  <a:ext uri="{0D108BD9-81ED-4DB2-BD59-A6C34878D82A}">
                    <a16:rowId xmlns:a16="http://schemas.microsoft.com/office/drawing/2014/main" val="1272870787"/>
                  </a:ext>
                </a:extLst>
              </a:tr>
            </a:tbl>
          </a:graphicData>
        </a:graphic>
      </p:graphicFrame>
      <p:pic>
        <p:nvPicPr>
          <p:cNvPr id="5" name="Picture 4">
            <a:extLst>
              <a:ext uri="{FF2B5EF4-FFF2-40B4-BE49-F238E27FC236}">
                <a16:creationId xmlns:a16="http://schemas.microsoft.com/office/drawing/2014/main" id="{090899AF-96DE-4BAA-8AA6-1E7418731D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5802" y="3093745"/>
            <a:ext cx="1855456" cy="1855456"/>
          </a:xfrm>
          <a:prstGeom prst="rect">
            <a:avLst/>
          </a:prstGeom>
        </p:spPr>
      </p:pic>
      <p:pic>
        <p:nvPicPr>
          <p:cNvPr id="7" name="Picture 6">
            <a:extLst>
              <a:ext uri="{FF2B5EF4-FFF2-40B4-BE49-F238E27FC236}">
                <a16:creationId xmlns:a16="http://schemas.microsoft.com/office/drawing/2014/main" id="{381E77D1-41E6-4BAD-B4A2-760F8CA084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8912" y="3093745"/>
            <a:ext cx="1445499" cy="1872842"/>
          </a:xfrm>
          <a:prstGeom prst="rect">
            <a:avLst/>
          </a:prstGeom>
        </p:spPr>
      </p:pic>
      <p:pic>
        <p:nvPicPr>
          <p:cNvPr id="12" name="Picture 11">
            <a:extLst>
              <a:ext uri="{FF2B5EF4-FFF2-40B4-BE49-F238E27FC236}">
                <a16:creationId xmlns:a16="http://schemas.microsoft.com/office/drawing/2014/main" id="{05E518ED-ED68-43E1-90CA-FE8F4B5A0F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92268" y="3148425"/>
            <a:ext cx="1832363" cy="1800775"/>
          </a:xfrm>
          <a:prstGeom prst="rect">
            <a:avLst/>
          </a:prstGeom>
        </p:spPr>
      </p:pic>
      <p:pic>
        <p:nvPicPr>
          <p:cNvPr id="14" name="Picture 13">
            <a:extLst>
              <a:ext uri="{FF2B5EF4-FFF2-40B4-BE49-F238E27FC236}">
                <a16:creationId xmlns:a16="http://schemas.microsoft.com/office/drawing/2014/main" id="{8BD3B6DA-51A6-4FDA-BCAC-FA1CEF5929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86561" y="3205330"/>
            <a:ext cx="2648118" cy="1668674"/>
          </a:xfrm>
          <a:prstGeom prst="rect">
            <a:avLst/>
          </a:prstGeom>
        </p:spPr>
      </p:pic>
      <p:pic>
        <p:nvPicPr>
          <p:cNvPr id="16" name="Picture 15">
            <a:extLst>
              <a:ext uri="{FF2B5EF4-FFF2-40B4-BE49-F238E27FC236}">
                <a16:creationId xmlns:a16="http://schemas.microsoft.com/office/drawing/2014/main" id="{903C2A7F-DD1A-4D49-8326-15C6331062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12488" y="3148425"/>
            <a:ext cx="2128173" cy="1725579"/>
          </a:xfrm>
          <a:prstGeom prst="rect">
            <a:avLst/>
          </a:prstGeom>
        </p:spPr>
      </p:pic>
    </p:spTree>
    <p:extLst>
      <p:ext uri="{BB962C8B-B14F-4D97-AF65-F5344CB8AC3E}">
        <p14:creationId xmlns:p14="http://schemas.microsoft.com/office/powerpoint/2010/main" val="212840737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fontScale="90000"/>
          </a:bodyPr>
          <a:lstStyle/>
          <a:p>
            <a:pPr>
              <a:lnSpc>
                <a:spcPct val="150000"/>
              </a:lnSpc>
            </a:pP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第五课复习</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p.144</a:t>
            </a:r>
            <a:b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itchFamily="18" charset="0"/>
                <a:ea typeface="KaiTi" pitchFamily="49" charset="-122"/>
                <a:cs typeface="Times New Roman" pitchFamily="18" charset="0"/>
              </a:rPr>
              <a:t>     </a:t>
            </a:r>
            <a:r>
              <a:rPr lang="en-US" altLang="zh-CN" sz="2400" dirty="0">
                <a:latin typeface="Times New Roman" pitchFamily="18" charset="0"/>
                <a:ea typeface="KaiTi" pitchFamily="49" charset="-122"/>
                <a:cs typeface="Times New Roman" pitchFamily="18" charset="0"/>
              </a:rPr>
              <a:t/>
            </a:r>
            <a:br>
              <a:rPr lang="en-US" altLang="zh-CN" sz="2400" dirty="0">
                <a:latin typeface="Times New Roman" pitchFamily="18" charset="0"/>
                <a:ea typeface="KaiTi" pitchFamily="49" charset="-122"/>
                <a:cs typeface="Times New Roman"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graphicFrame>
        <p:nvGraphicFramePr>
          <p:cNvPr id="5" name="Table 4">
            <a:extLst>
              <a:ext uri="{FF2B5EF4-FFF2-40B4-BE49-F238E27FC236}">
                <a16:creationId xmlns:a16="http://schemas.microsoft.com/office/drawing/2014/main" id="{B77A64E2-6B95-41FB-B23F-5D4AD2264A9D}"/>
              </a:ext>
            </a:extLst>
          </p:cNvPr>
          <p:cNvGraphicFramePr>
            <a:graphicFrameLocks noGrp="1"/>
          </p:cNvGraphicFramePr>
          <p:nvPr>
            <p:extLst>
              <p:ext uri="{D42A27DB-BD31-4B8C-83A1-F6EECF244321}">
                <p14:modId xmlns:p14="http://schemas.microsoft.com/office/powerpoint/2010/main" val="3786898920"/>
              </p:ext>
            </p:extLst>
          </p:nvPr>
        </p:nvGraphicFramePr>
        <p:xfrm>
          <a:off x="635159" y="736028"/>
          <a:ext cx="10695963" cy="5470441"/>
        </p:xfrm>
        <a:graphic>
          <a:graphicData uri="http://schemas.openxmlformats.org/drawingml/2006/table">
            <a:tbl>
              <a:tblPr/>
              <a:tblGrid>
                <a:gridCol w="1544259">
                  <a:extLst>
                    <a:ext uri="{9D8B030D-6E8A-4147-A177-3AD203B41FA5}">
                      <a16:colId xmlns:a16="http://schemas.microsoft.com/office/drawing/2014/main" val="3838757469"/>
                    </a:ext>
                  </a:extLst>
                </a:gridCol>
                <a:gridCol w="2734127">
                  <a:extLst>
                    <a:ext uri="{9D8B030D-6E8A-4147-A177-3AD203B41FA5}">
                      <a16:colId xmlns:a16="http://schemas.microsoft.com/office/drawing/2014/main" val="3686554975"/>
                    </a:ext>
                  </a:extLst>
                </a:gridCol>
                <a:gridCol w="2139190">
                  <a:extLst>
                    <a:ext uri="{9D8B030D-6E8A-4147-A177-3AD203B41FA5}">
                      <a16:colId xmlns:a16="http://schemas.microsoft.com/office/drawing/2014/main" val="2164224556"/>
                    </a:ext>
                  </a:extLst>
                </a:gridCol>
                <a:gridCol w="2139197">
                  <a:extLst>
                    <a:ext uri="{9D8B030D-6E8A-4147-A177-3AD203B41FA5}">
                      <a16:colId xmlns:a16="http://schemas.microsoft.com/office/drawing/2014/main" val="4290913419"/>
                    </a:ext>
                  </a:extLst>
                </a:gridCol>
                <a:gridCol w="2139190">
                  <a:extLst>
                    <a:ext uri="{9D8B030D-6E8A-4147-A177-3AD203B41FA5}">
                      <a16:colId xmlns:a16="http://schemas.microsoft.com/office/drawing/2014/main" val="3838488036"/>
                    </a:ext>
                  </a:extLst>
                </a:gridCol>
              </a:tblGrid>
              <a:tr h="1226996">
                <a:tc gridSpan="5">
                  <a:txBody>
                    <a:bodyPr/>
                    <a:lstStyle/>
                    <a:p>
                      <a:r>
                        <a:rPr lang="en-US" altLang="zh-CN" sz="24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5. Describe directions </a:t>
                      </a:r>
                      <a:r>
                        <a:rPr lang="zh-CN" altLang="en-US" sz="24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例如：</a:t>
                      </a: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问：从图书馆到书店怎么走？</a:t>
                      </a: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答</a:t>
                      </a: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KaiTi" panose="02010609060101010101" pitchFamily="49" charset="-122"/>
                          <a:cs typeface="Times New Roman" panose="02020603050405020304" pitchFamily="18" charset="0"/>
                        </a:rPr>
                        <a:t>你从图书馆出来，往右转，再往前走，书店就到了。</a:t>
                      </a: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endParaRPr lang="en-US" sz="2400" b="1" dirty="0">
                        <a:latin typeface="Times New Roman" panose="02020603050405020304" pitchFamily="18" charset="0"/>
                        <a:ea typeface="KaiTi" panose="02010609060101010101" pitchFamily="49" charset="-122"/>
                        <a:cs typeface="Times New Roman" panose="02020603050405020304"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1449714"/>
                  </a:ext>
                </a:extLst>
              </a:tr>
              <a:tr h="624036">
                <a:tc>
                  <a:txBody>
                    <a:bodyPr/>
                    <a:lstStyle/>
                    <a:p>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S</a:t>
                      </a:r>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r>
                        <a:rPr lang="zh-CN" altLang="en-US"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从</a:t>
                      </a:r>
                      <a:r>
                        <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Place </a:t>
                      </a:r>
                      <a:r>
                        <a:rPr lang="zh-CN" altLang="en-US"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出来</a:t>
                      </a:r>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往</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向</a:t>
                      </a:r>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Directions</a:t>
                      </a:r>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Verb</a:t>
                      </a:r>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6239855"/>
                  </a:ext>
                </a:extLst>
              </a:tr>
              <a:tr h="624036">
                <a:tc>
                  <a:txBody>
                    <a:bodyPr/>
                    <a:lstStyle/>
                    <a:p>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往</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向</a:t>
                      </a:r>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东</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西</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南</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北</a:t>
                      </a:r>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转</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走</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跑</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开</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拐</a:t>
                      </a:r>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2806383"/>
                  </a:ext>
                </a:extLst>
              </a:tr>
              <a:tr h="624036">
                <a:tc>
                  <a:txBody>
                    <a:bodyPr/>
                    <a:lstStyle/>
                    <a:p>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前</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后</a:t>
                      </a:r>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3201076"/>
                  </a:ext>
                </a:extLst>
              </a:tr>
              <a:tr h="624036">
                <a:tc>
                  <a:txBody>
                    <a:bodyPr/>
                    <a:lstStyle/>
                    <a:p>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左</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右</a:t>
                      </a:r>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4237730"/>
                  </a:ext>
                </a:extLst>
              </a:tr>
              <a:tr h="1123265">
                <a:tc>
                  <a:txBody>
                    <a:bodyPr/>
                    <a:lstStyle/>
                    <a:p>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noFill/>
                  </a:tcPr>
                </a:tc>
                <a:tc>
                  <a:txBody>
                    <a:bodyPr/>
                    <a:lstStyle/>
                    <a:p>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Specific Place</a:t>
                      </a:r>
                      <a:br>
                        <a:rPr lang="en-US" altLang="zh-CN" sz="24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e.g.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飞机场</a:t>
                      </a:r>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2410165"/>
                  </a:ext>
                </a:extLst>
              </a:tr>
              <a:tr h="624036">
                <a:tc gridSpan="5">
                  <a:txBody>
                    <a:bodyPr/>
                    <a:lstStyle/>
                    <a:p>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说说：从</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Benson</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楼出来，到</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on-campus </a:t>
                      </a:r>
                      <a:r>
                        <a:rPr lang="zh-CN" altLang="en-US" sz="2400" dirty="0">
                          <a:latin typeface="Times New Roman" panose="02020603050405020304" pitchFamily="18" charset="0"/>
                          <a:ea typeface="KaiTi" panose="02010609060101010101" pitchFamily="49" charset="-122"/>
                          <a:cs typeface="Times New Roman" panose="02020603050405020304" pitchFamily="18" charset="0"/>
                        </a:rPr>
                        <a:t>公寓怎么走？</a:t>
                      </a:r>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noFill/>
                  </a:tcPr>
                </a:tc>
                <a:tc hMerge="1">
                  <a:txBody>
                    <a:bodyPr/>
                    <a:lstStyle/>
                    <a:p>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400" dirty="0">
                        <a:latin typeface="Times New Roman" panose="02020603050405020304" pitchFamily="18" charset="0"/>
                        <a:ea typeface="KaiTi"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4698068"/>
                  </a:ext>
                </a:extLst>
              </a:tr>
            </a:tbl>
          </a:graphicData>
        </a:graphic>
      </p:graphicFrame>
      <p:pic>
        <p:nvPicPr>
          <p:cNvPr id="8" name="Picture 7">
            <a:extLst>
              <a:ext uri="{FF2B5EF4-FFF2-40B4-BE49-F238E27FC236}">
                <a16:creationId xmlns:a16="http://schemas.microsoft.com/office/drawing/2014/main" id="{AB173353-EAEC-4A3A-8E56-10FC7AF03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878" y="2691608"/>
            <a:ext cx="3448378" cy="2757469"/>
          </a:xfrm>
          <a:prstGeom prst="rect">
            <a:avLst/>
          </a:prstGeom>
        </p:spPr>
      </p:pic>
    </p:spTree>
    <p:extLst>
      <p:ext uri="{BB962C8B-B14F-4D97-AF65-F5344CB8AC3E}">
        <p14:creationId xmlns:p14="http://schemas.microsoft.com/office/powerpoint/2010/main" val="345636759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fontScale="90000"/>
          </a:bodyPr>
          <a:lstStyle/>
          <a:p>
            <a:pPr>
              <a:lnSpc>
                <a:spcPct val="150000"/>
              </a:lnSpc>
            </a:pP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第五课复习 </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p.142-145</a:t>
            </a:r>
            <a:b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itchFamily="18" charset="0"/>
                <a:ea typeface="KaiTi" pitchFamily="49" charset="-122"/>
                <a:cs typeface="Times New Roman" pitchFamily="18" charset="0"/>
              </a:rPr>
              <a:t>     </a:t>
            </a:r>
            <a:r>
              <a:rPr lang="en-US" altLang="zh-CN" sz="2400" dirty="0">
                <a:latin typeface="Times New Roman" pitchFamily="18" charset="0"/>
                <a:ea typeface="KaiTi" pitchFamily="49" charset="-122"/>
                <a:cs typeface="Times New Roman" pitchFamily="18" charset="0"/>
              </a:rPr>
              <a:t/>
            </a:r>
            <a:br>
              <a:rPr lang="en-US" altLang="zh-CN" sz="2400" dirty="0">
                <a:latin typeface="Times New Roman" pitchFamily="18" charset="0"/>
                <a:ea typeface="KaiTi" pitchFamily="49" charset="-122"/>
                <a:cs typeface="Times New Roman"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graphicFrame>
        <p:nvGraphicFramePr>
          <p:cNvPr id="4" name="Table 3">
            <a:extLst>
              <a:ext uri="{FF2B5EF4-FFF2-40B4-BE49-F238E27FC236}">
                <a16:creationId xmlns:a16="http://schemas.microsoft.com/office/drawing/2014/main" id="{46696B85-A9E1-445B-B939-D091A1629839}"/>
              </a:ext>
            </a:extLst>
          </p:cNvPr>
          <p:cNvGraphicFramePr>
            <a:graphicFrameLocks noGrp="1"/>
          </p:cNvGraphicFramePr>
          <p:nvPr>
            <p:extLst>
              <p:ext uri="{D42A27DB-BD31-4B8C-83A1-F6EECF244321}">
                <p14:modId xmlns:p14="http://schemas.microsoft.com/office/powerpoint/2010/main" val="3973455768"/>
              </p:ext>
            </p:extLst>
          </p:nvPr>
        </p:nvGraphicFramePr>
        <p:xfrm>
          <a:off x="268448" y="789720"/>
          <a:ext cx="11375471" cy="5496780"/>
        </p:xfrm>
        <a:graphic>
          <a:graphicData uri="http://schemas.openxmlformats.org/drawingml/2006/table">
            <a:tbl>
              <a:tblPr firstRow="1" bandRow="1">
                <a:tableStyleId>{BC89EF96-8CEA-46FF-86C4-4CE0E7609802}</a:tableStyleId>
              </a:tblPr>
              <a:tblGrid>
                <a:gridCol w="11375471">
                  <a:extLst>
                    <a:ext uri="{9D8B030D-6E8A-4147-A177-3AD203B41FA5}">
                      <a16:colId xmlns:a16="http://schemas.microsoft.com/office/drawing/2014/main" val="3330540387"/>
                    </a:ext>
                  </a:extLst>
                </a:gridCol>
              </a:tblGrid>
              <a:tr h="5496780">
                <a:tc>
                  <a:txBody>
                    <a:bodyPr/>
                    <a:lstStyle/>
                    <a:p>
                      <a:pPr marL="0" indent="0">
                        <a:buNone/>
                      </a:pP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6. Comparison (I)</a:t>
                      </a:r>
                      <a:b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Affirmative Sentences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(1) A </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像 </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B                A is like B</a:t>
                      </a:r>
                      <a:b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(2) A </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跟</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B</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一样         </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A is the same as B</a:t>
                      </a:r>
                      <a:b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(3)  A</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比</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B + Adj      A is more Adj than B</a:t>
                      </a:r>
                      <a:b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(4)  A </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有</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B </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这么</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那么 </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Adj   A is as Adj. as B</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Negation Sentences</a:t>
                      </a:r>
                    </a:p>
                    <a:p>
                      <a:pPr marL="0" indent="0">
                        <a:buNone/>
                      </a:pP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(1) A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不像</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B              A is not like N</a:t>
                      </a:r>
                      <a:b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(2) A </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跟</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B</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不一样</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A is not the same as B</a:t>
                      </a:r>
                      <a:b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(3)  A</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不比</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B + Adj    A is not Adj. than B</a:t>
                      </a:r>
                      <a:b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(4)  A </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没有</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B </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这么</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那么 </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 Adj   A is not that Adj. as B</a:t>
                      </a:r>
                      <a:endParaRPr lang="en-US" altLang="zh-CN" sz="2400" b="1" dirty="0">
                        <a:solidFill>
                          <a:schemeClr val="tx1"/>
                        </a:solidFill>
                        <a:latin typeface="Times New Roman" panose="02020603050405020304" pitchFamily="18" charset="0"/>
                        <a:ea typeface="KaiTi" panose="02010609060101010101" pitchFamily="49" charset="-122"/>
                        <a:cs typeface="Times New Roman" panose="02020603050405020304" pitchFamily="18" charset="0"/>
                      </a:endParaRPr>
                    </a:p>
                  </a:txBody>
                  <a:tcPr/>
                </a:tc>
                <a:extLst>
                  <a:ext uri="{0D108BD9-81ED-4DB2-BD59-A6C34878D82A}">
                    <a16:rowId xmlns:a16="http://schemas.microsoft.com/office/drawing/2014/main" val="1272870787"/>
                  </a:ext>
                </a:extLst>
              </a:tr>
            </a:tbl>
          </a:graphicData>
        </a:graphic>
      </p:graphicFrame>
      <p:pic>
        <p:nvPicPr>
          <p:cNvPr id="6" name="Picture 5">
            <a:extLst>
              <a:ext uri="{FF2B5EF4-FFF2-40B4-BE49-F238E27FC236}">
                <a16:creationId xmlns:a16="http://schemas.microsoft.com/office/drawing/2014/main" id="{2E766563-DF29-43B1-A61D-2FB7DA6215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096000" y="876333"/>
            <a:ext cx="2250393" cy="1357862"/>
          </a:xfrm>
          <a:prstGeom prst="rect">
            <a:avLst/>
          </a:prstGeom>
        </p:spPr>
      </p:pic>
      <p:pic>
        <p:nvPicPr>
          <p:cNvPr id="9" name="Picture 8">
            <a:extLst>
              <a:ext uri="{FF2B5EF4-FFF2-40B4-BE49-F238E27FC236}">
                <a16:creationId xmlns:a16="http://schemas.microsoft.com/office/drawing/2014/main" id="{EAF8CA50-7CAA-48AF-A098-52D399A05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9133" y="876333"/>
            <a:ext cx="2040503" cy="1357862"/>
          </a:xfrm>
          <a:prstGeom prst="rect">
            <a:avLst/>
          </a:prstGeom>
        </p:spPr>
      </p:pic>
    </p:spTree>
    <p:extLst>
      <p:ext uri="{BB962C8B-B14F-4D97-AF65-F5344CB8AC3E}">
        <p14:creationId xmlns:p14="http://schemas.microsoft.com/office/powerpoint/2010/main" val="162179482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A240A6-88F1-4890-97D2-DA5D6061018A}"/>
              </a:ext>
            </a:extLst>
          </p:cNvPr>
          <p:cNvSpPr>
            <a:spLocks noGrp="1"/>
          </p:cNvSpPr>
          <p:nvPr>
            <p:ph type="dt" sz="half" idx="10"/>
          </p:nvPr>
        </p:nvSpPr>
        <p:spPr/>
        <p:txBody>
          <a:bodyPr/>
          <a:lstStyle/>
          <a:p>
            <a:fld id="{7E6C9C66-5CD6-43FC-8B78-AC3CA8180F10}" type="datetime1">
              <a:rPr lang="en-US" smtClean="0"/>
              <a:t>3/21/2019</a:t>
            </a:fld>
            <a:endParaRPr lang="en-US"/>
          </a:p>
        </p:txBody>
      </p:sp>
      <p:sp>
        <p:nvSpPr>
          <p:cNvPr id="3" name="Footer Placeholder 2">
            <a:extLst>
              <a:ext uri="{FF2B5EF4-FFF2-40B4-BE49-F238E27FC236}">
                <a16:creationId xmlns:a16="http://schemas.microsoft.com/office/drawing/2014/main" id="{14B89CE2-34A7-4BE3-B20C-21D175D36291}"/>
              </a:ext>
            </a:extLst>
          </p:cNvPr>
          <p:cNvSpPr>
            <a:spLocks noGrp="1"/>
          </p:cNvSpPr>
          <p:nvPr>
            <p:ph type="ftr" sz="quarter" idx="11"/>
          </p:nvPr>
        </p:nvSpPr>
        <p:spPr/>
        <p:txBody>
          <a:bodyPr/>
          <a:lstStyle/>
          <a:p>
            <a:r>
              <a:rPr lang="en-US" altLang="zh-CN"/>
              <a:t>off ©</a:t>
            </a:r>
            <a:r>
              <a:rPr lang="zh-CN" altLang="en-US"/>
              <a:t>沈蕾</a:t>
            </a:r>
            <a:r>
              <a:rPr lang="en-US" altLang="zh-CN"/>
              <a:t>BYU-Idaho 2018</a:t>
            </a:r>
            <a:endParaRPr lang="en-US"/>
          </a:p>
        </p:txBody>
      </p:sp>
      <p:sp>
        <p:nvSpPr>
          <p:cNvPr id="4" name="Rectangle 3"/>
          <p:cNvSpPr/>
          <p:nvPr/>
        </p:nvSpPr>
        <p:spPr>
          <a:xfrm>
            <a:off x="794544" y="371079"/>
            <a:ext cx="1663430" cy="461665"/>
          </a:xfrm>
          <a:prstGeom prst="rect">
            <a:avLst/>
          </a:prstGeom>
        </p:spPr>
        <p:txBody>
          <a:bodyPr wrap="square">
            <a:spAutoFit/>
          </a:bodyPr>
          <a:lstStyle/>
          <a:p>
            <a:endPar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endParaRPr>
          </a:p>
        </p:txBody>
      </p:sp>
      <p:graphicFrame>
        <p:nvGraphicFramePr>
          <p:cNvPr id="6" name="Table 5">
            <a:extLst>
              <a:ext uri="{FF2B5EF4-FFF2-40B4-BE49-F238E27FC236}">
                <a16:creationId xmlns:a16="http://schemas.microsoft.com/office/drawing/2014/main" id="{7A75FE2E-A5AA-4BD0-8A95-052ADC7ADD3F}"/>
              </a:ext>
            </a:extLst>
          </p:cNvPr>
          <p:cNvGraphicFramePr>
            <a:graphicFrameLocks noGrp="1"/>
          </p:cNvGraphicFramePr>
          <p:nvPr/>
        </p:nvGraphicFramePr>
        <p:xfrm>
          <a:off x="540774" y="1561579"/>
          <a:ext cx="11090787" cy="3505200"/>
        </p:xfrm>
        <a:graphic>
          <a:graphicData uri="http://schemas.openxmlformats.org/drawingml/2006/table">
            <a:tbl>
              <a:tblPr firstRow="1" bandRow="1">
                <a:tableStyleId>{BC89EF96-8CEA-46FF-86C4-4CE0E7609802}</a:tableStyleId>
              </a:tblPr>
              <a:tblGrid>
                <a:gridCol w="4626001">
                  <a:extLst>
                    <a:ext uri="{9D8B030D-6E8A-4147-A177-3AD203B41FA5}">
                      <a16:colId xmlns:a16="http://schemas.microsoft.com/office/drawing/2014/main" val="1611870623"/>
                    </a:ext>
                  </a:extLst>
                </a:gridCol>
                <a:gridCol w="6464786">
                  <a:extLst>
                    <a:ext uri="{9D8B030D-6E8A-4147-A177-3AD203B41FA5}">
                      <a16:colId xmlns:a16="http://schemas.microsoft.com/office/drawing/2014/main" val="290896131"/>
                    </a:ext>
                  </a:extLst>
                </a:gridCol>
              </a:tblGrid>
              <a:tr h="1541429">
                <a:tc>
                  <a:txBody>
                    <a:bodyPr/>
                    <a:lstStyle/>
                    <a:p>
                      <a:r>
                        <a:rPr lang="zh-CN" altLang="en-US"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神啊，感谢您赐给我们先知，</a:t>
                      </a:r>
                      <a:r>
                        <a:rPr lang="en-US" altLang="zh-CN"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领导我们度此末世。</a:t>
                      </a:r>
                      <a:r>
                        <a:rPr lang="en-US" altLang="zh-CN"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感谢您给我们的福音，</a:t>
                      </a:r>
                      <a:r>
                        <a:rPr lang="en-US" altLang="zh-CN"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照耀我们心地光明。</a:t>
                      </a:r>
                      <a:r>
                        <a:rPr lang="en-US" altLang="zh-CN"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感谢您这一切的祝福，</a:t>
                      </a:r>
                      <a:r>
                        <a:rPr lang="en-US" altLang="zh-CN"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出自您仁慈的赐予。</a:t>
                      </a:r>
                      <a:r>
                        <a:rPr lang="en-US" altLang="zh-CN"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我们乐意都来侍奉您，</a:t>
                      </a:r>
                      <a:r>
                        <a:rPr lang="en-US" altLang="zh-CN"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遵守您所有的诫命。</a:t>
                      </a:r>
                      <a:endParaRPr lang="en-US" sz="2800"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endParaRPr>
                    </a:p>
                  </a:txBody>
                  <a:tcPr/>
                </a:tc>
                <a:tc>
                  <a:txBody>
                    <a:bodyPr/>
                    <a:lstStyle/>
                    <a:p>
                      <a:r>
                        <a:rPr lang="en-US" sz="2800" dirty="0" err="1">
                          <a:latin typeface="Times New Roman" panose="02020603050405020304" pitchFamily="18" charset="0"/>
                          <a:ea typeface="KaiTi" panose="02010609060101010101" pitchFamily="49" charset="-122"/>
                          <a:cs typeface="Times New Roman" panose="02020603050405020304" pitchFamily="18" charset="0"/>
                        </a:rPr>
                        <a:t>Shén</a:t>
                      </a:r>
                      <a:r>
                        <a:rPr lang="en-US" sz="2800" dirty="0">
                          <a:latin typeface="Times New Roman" panose="02020603050405020304" pitchFamily="18" charset="0"/>
                          <a:ea typeface="KaiTi" panose="02010609060101010101" pitchFamily="49" charset="-122"/>
                          <a:cs typeface="Times New Roman" panose="02020603050405020304" pitchFamily="18" charset="0"/>
                        </a:rPr>
                        <a:t> a, </a:t>
                      </a:r>
                      <a:r>
                        <a:rPr lang="en-US" sz="2800" dirty="0" err="1">
                          <a:latin typeface="Times New Roman" panose="02020603050405020304" pitchFamily="18" charset="0"/>
                          <a:ea typeface="KaiTi" panose="02010609060101010101" pitchFamily="49" charset="-122"/>
                          <a:cs typeface="Times New Roman" panose="02020603050405020304" pitchFamily="18" charset="0"/>
                        </a:rPr>
                        <a:t>gǎnxiè</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nín</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cì</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gěi</a:t>
                      </a:r>
                      <a:r>
                        <a:rPr lang="en-US" sz="2800" dirty="0">
                          <a:latin typeface="Times New Roman" panose="02020603050405020304" pitchFamily="18" charset="0"/>
                          <a:ea typeface="KaiTi" panose="02010609060101010101" pitchFamily="49" charset="-122"/>
                          <a:cs typeface="Times New Roman" panose="02020603050405020304" pitchFamily="18" charset="0"/>
                        </a:rPr>
                        <a:t> women </a:t>
                      </a:r>
                      <a:r>
                        <a:rPr lang="en-US" sz="2800" dirty="0" err="1">
                          <a:latin typeface="Times New Roman" panose="02020603050405020304" pitchFamily="18" charset="0"/>
                          <a:ea typeface="KaiTi" panose="02010609060101010101" pitchFamily="49" charset="-122"/>
                          <a:cs typeface="Times New Roman" panose="02020603050405020304" pitchFamily="18" charset="0"/>
                        </a:rPr>
                        <a:t>xiānzhī</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br>
                        <a:rPr lang="en-US" sz="2800" dirty="0">
                          <a:latin typeface="Times New Roman" panose="02020603050405020304" pitchFamily="18" charset="0"/>
                          <a:ea typeface="KaiTi" panose="02010609060101010101" pitchFamily="49" charset="-122"/>
                          <a:cs typeface="Times New Roman" panose="02020603050405020304" pitchFamily="18" charset="0"/>
                        </a:rPr>
                      </a:br>
                      <a:r>
                        <a:rPr lang="en-US" sz="2800" dirty="0" err="1">
                          <a:latin typeface="Times New Roman" panose="02020603050405020304" pitchFamily="18" charset="0"/>
                          <a:ea typeface="KaiTi" panose="02010609060101010101" pitchFamily="49" charset="-122"/>
                          <a:cs typeface="Times New Roman" panose="02020603050405020304" pitchFamily="18" charset="0"/>
                        </a:rPr>
                        <a:t>lǐngdǎo</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wǒmen</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dù</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cǐ</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mòshì</a:t>
                      </a:r>
                      <a:r>
                        <a:rPr lang="en-US" sz="2800" dirty="0">
                          <a:latin typeface="Times New Roman" panose="02020603050405020304" pitchFamily="18" charset="0"/>
                          <a:ea typeface="KaiTi" panose="02010609060101010101" pitchFamily="49" charset="-122"/>
                          <a:cs typeface="Times New Roman" panose="02020603050405020304" pitchFamily="18" charset="0"/>
                        </a:rPr>
                        <a:t>.</a:t>
                      </a:r>
                      <a:br>
                        <a:rPr lang="en-US" sz="2800" dirty="0">
                          <a:latin typeface="Times New Roman" panose="02020603050405020304" pitchFamily="18" charset="0"/>
                          <a:ea typeface="KaiTi" panose="02010609060101010101" pitchFamily="49" charset="-122"/>
                          <a:cs typeface="Times New Roman" panose="02020603050405020304" pitchFamily="18" charset="0"/>
                        </a:rPr>
                      </a:br>
                      <a:r>
                        <a:rPr lang="en-US" sz="2800" dirty="0" err="1">
                          <a:latin typeface="Times New Roman" panose="02020603050405020304" pitchFamily="18" charset="0"/>
                          <a:ea typeface="KaiTi" panose="02010609060101010101" pitchFamily="49" charset="-122"/>
                          <a:cs typeface="Times New Roman" panose="02020603050405020304" pitchFamily="18" charset="0"/>
                        </a:rPr>
                        <a:t>Gǎnxiè</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nín</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gěi</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wǒmen</a:t>
                      </a:r>
                      <a:r>
                        <a:rPr lang="en-US" sz="2800" dirty="0">
                          <a:latin typeface="Times New Roman" panose="02020603050405020304" pitchFamily="18" charset="0"/>
                          <a:ea typeface="KaiTi" panose="02010609060101010101" pitchFamily="49" charset="-122"/>
                          <a:cs typeface="Times New Roman" panose="02020603050405020304" pitchFamily="18" charset="0"/>
                        </a:rPr>
                        <a:t> de </a:t>
                      </a:r>
                      <a:r>
                        <a:rPr lang="en-US" sz="2800" dirty="0" err="1">
                          <a:latin typeface="Times New Roman" panose="02020603050405020304" pitchFamily="18" charset="0"/>
                          <a:ea typeface="KaiTi" panose="02010609060101010101" pitchFamily="49" charset="-122"/>
                          <a:cs typeface="Times New Roman" panose="02020603050405020304" pitchFamily="18" charset="0"/>
                        </a:rPr>
                        <a:t>fúyīn</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br>
                        <a:rPr lang="en-US" sz="2800" dirty="0">
                          <a:latin typeface="Times New Roman" panose="02020603050405020304" pitchFamily="18" charset="0"/>
                          <a:ea typeface="KaiTi" panose="02010609060101010101" pitchFamily="49" charset="-122"/>
                          <a:cs typeface="Times New Roman" panose="02020603050405020304" pitchFamily="18" charset="0"/>
                        </a:rPr>
                      </a:br>
                      <a:r>
                        <a:rPr lang="en-US" sz="2800" dirty="0" err="1">
                          <a:latin typeface="Times New Roman" panose="02020603050405020304" pitchFamily="18" charset="0"/>
                          <a:ea typeface="KaiTi" panose="02010609060101010101" pitchFamily="49" charset="-122"/>
                          <a:cs typeface="Times New Roman" panose="02020603050405020304" pitchFamily="18" charset="0"/>
                        </a:rPr>
                        <a:t>zhàoyào</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wǒmen</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xīndì</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guāngmíng</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br>
                        <a:rPr lang="en-US" sz="2800" dirty="0">
                          <a:latin typeface="Times New Roman" panose="02020603050405020304" pitchFamily="18" charset="0"/>
                          <a:ea typeface="KaiTi" panose="02010609060101010101" pitchFamily="49" charset="-122"/>
                          <a:cs typeface="Times New Roman" panose="02020603050405020304" pitchFamily="18" charset="0"/>
                        </a:rPr>
                      </a:br>
                      <a:r>
                        <a:rPr lang="en-US" sz="2800" dirty="0" err="1">
                          <a:latin typeface="Times New Roman" panose="02020603050405020304" pitchFamily="18" charset="0"/>
                          <a:ea typeface="KaiTi" panose="02010609060101010101" pitchFamily="49" charset="-122"/>
                          <a:cs typeface="Times New Roman" panose="02020603050405020304" pitchFamily="18" charset="0"/>
                        </a:rPr>
                        <a:t>Gǎnxiè</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nín</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zhè</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yīqiè</a:t>
                      </a:r>
                      <a:r>
                        <a:rPr lang="en-US" sz="2800" dirty="0">
                          <a:latin typeface="Times New Roman" panose="02020603050405020304" pitchFamily="18" charset="0"/>
                          <a:ea typeface="KaiTi" panose="02010609060101010101" pitchFamily="49" charset="-122"/>
                          <a:cs typeface="Times New Roman" panose="02020603050405020304" pitchFamily="18" charset="0"/>
                        </a:rPr>
                        <a:t> de </a:t>
                      </a:r>
                      <a:r>
                        <a:rPr lang="en-US" sz="2800" dirty="0" err="1">
                          <a:latin typeface="Times New Roman" panose="02020603050405020304" pitchFamily="18" charset="0"/>
                          <a:ea typeface="KaiTi" panose="02010609060101010101" pitchFamily="49" charset="-122"/>
                          <a:cs typeface="Times New Roman" panose="02020603050405020304" pitchFamily="18" charset="0"/>
                        </a:rPr>
                        <a:t>zhùfú</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br>
                        <a:rPr lang="en-US" sz="2800" dirty="0">
                          <a:latin typeface="Times New Roman" panose="02020603050405020304" pitchFamily="18" charset="0"/>
                          <a:ea typeface="KaiTi" panose="02010609060101010101" pitchFamily="49" charset="-122"/>
                          <a:cs typeface="Times New Roman" panose="02020603050405020304" pitchFamily="18" charset="0"/>
                        </a:rPr>
                      </a:br>
                      <a:r>
                        <a:rPr lang="en-US" sz="2800" dirty="0" err="1">
                          <a:latin typeface="Times New Roman" panose="02020603050405020304" pitchFamily="18" charset="0"/>
                          <a:ea typeface="KaiTi" panose="02010609060101010101" pitchFamily="49" charset="-122"/>
                          <a:cs typeface="Times New Roman" panose="02020603050405020304" pitchFamily="18" charset="0"/>
                        </a:rPr>
                        <a:t>chūzì</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nín</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réncí</a:t>
                      </a:r>
                      <a:r>
                        <a:rPr lang="en-US" sz="2800" dirty="0">
                          <a:latin typeface="Times New Roman" panose="02020603050405020304" pitchFamily="18" charset="0"/>
                          <a:ea typeface="KaiTi" panose="02010609060101010101" pitchFamily="49" charset="-122"/>
                          <a:cs typeface="Times New Roman" panose="02020603050405020304" pitchFamily="18" charset="0"/>
                        </a:rPr>
                        <a:t> de </a:t>
                      </a:r>
                      <a:r>
                        <a:rPr lang="en-US" sz="2800" dirty="0" err="1">
                          <a:latin typeface="Times New Roman" panose="02020603050405020304" pitchFamily="18" charset="0"/>
                          <a:ea typeface="KaiTi" panose="02010609060101010101" pitchFamily="49" charset="-122"/>
                          <a:cs typeface="Times New Roman" panose="02020603050405020304" pitchFamily="18" charset="0"/>
                        </a:rPr>
                        <a:t>cìyǔ</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br>
                        <a:rPr lang="en-US" sz="2800" dirty="0">
                          <a:latin typeface="Times New Roman" panose="02020603050405020304" pitchFamily="18" charset="0"/>
                          <a:ea typeface="KaiTi" panose="02010609060101010101" pitchFamily="49" charset="-122"/>
                          <a:cs typeface="Times New Roman" panose="02020603050405020304" pitchFamily="18" charset="0"/>
                        </a:rPr>
                      </a:br>
                      <a:r>
                        <a:rPr lang="en-US" sz="2800" dirty="0" err="1">
                          <a:latin typeface="Times New Roman" panose="02020603050405020304" pitchFamily="18" charset="0"/>
                          <a:ea typeface="KaiTi" panose="02010609060101010101" pitchFamily="49" charset="-122"/>
                          <a:cs typeface="Times New Roman" panose="02020603050405020304" pitchFamily="18" charset="0"/>
                        </a:rPr>
                        <a:t>Wǒmen</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lèyì</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dōu</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lái</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shìfèng</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nín</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br>
                        <a:rPr lang="en-US" sz="2800" dirty="0">
                          <a:latin typeface="Times New Roman" panose="02020603050405020304" pitchFamily="18" charset="0"/>
                          <a:ea typeface="KaiTi" panose="02010609060101010101" pitchFamily="49" charset="-122"/>
                          <a:cs typeface="Times New Roman" panose="02020603050405020304" pitchFamily="18" charset="0"/>
                        </a:rPr>
                      </a:br>
                      <a:r>
                        <a:rPr lang="en-US" sz="2800" dirty="0" err="1">
                          <a:latin typeface="Times New Roman" panose="02020603050405020304" pitchFamily="18" charset="0"/>
                          <a:ea typeface="KaiTi" panose="02010609060101010101" pitchFamily="49" charset="-122"/>
                          <a:cs typeface="Times New Roman" panose="02020603050405020304" pitchFamily="18" charset="0"/>
                        </a:rPr>
                        <a:t>zūnshǒu</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nín</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suǒyǒu</a:t>
                      </a:r>
                      <a:r>
                        <a:rPr lang="en-US" sz="2800" dirty="0">
                          <a:latin typeface="Times New Roman" panose="02020603050405020304" pitchFamily="18" charset="0"/>
                          <a:ea typeface="KaiTi" panose="02010609060101010101" pitchFamily="49" charset="-122"/>
                          <a:cs typeface="Times New Roman" panose="02020603050405020304" pitchFamily="18" charset="0"/>
                        </a:rPr>
                        <a:t> de </a:t>
                      </a:r>
                      <a:r>
                        <a:rPr lang="en-US" sz="2800" dirty="0" err="1">
                          <a:latin typeface="Times New Roman" panose="02020603050405020304" pitchFamily="18" charset="0"/>
                          <a:ea typeface="KaiTi" panose="02010609060101010101" pitchFamily="49" charset="-122"/>
                          <a:cs typeface="Times New Roman" panose="02020603050405020304" pitchFamily="18" charset="0"/>
                        </a:rPr>
                        <a:t>jiè</a:t>
                      </a:r>
                      <a:r>
                        <a:rPr 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sz="2800" dirty="0" err="1">
                          <a:latin typeface="Times New Roman" panose="02020603050405020304" pitchFamily="18" charset="0"/>
                          <a:ea typeface="KaiTi" panose="02010609060101010101" pitchFamily="49" charset="-122"/>
                          <a:cs typeface="Times New Roman" panose="02020603050405020304" pitchFamily="18" charset="0"/>
                        </a:rPr>
                        <a:t>mìng</a:t>
                      </a:r>
                      <a:r>
                        <a:rPr lang="en-US" sz="2800" dirty="0">
                          <a:latin typeface="Times New Roman" panose="02020603050405020304" pitchFamily="18" charset="0"/>
                          <a:ea typeface="KaiTi" panose="02010609060101010101" pitchFamily="49" charset="-122"/>
                          <a:cs typeface="Times New Roman" panose="02020603050405020304" pitchFamily="18" charset="0"/>
                        </a:rPr>
                        <a:t>.</a:t>
                      </a:r>
                    </a:p>
                  </a:txBody>
                  <a:tcPr/>
                </a:tc>
                <a:extLst>
                  <a:ext uri="{0D108BD9-81ED-4DB2-BD59-A6C34878D82A}">
                    <a16:rowId xmlns:a16="http://schemas.microsoft.com/office/drawing/2014/main" val="3383901987"/>
                  </a:ext>
                </a:extLst>
              </a:tr>
            </a:tbl>
          </a:graphicData>
        </a:graphic>
      </p:graphicFrame>
      <p:sp>
        <p:nvSpPr>
          <p:cNvPr id="7" name="Rectangle 6">
            <a:extLst>
              <a:ext uri="{FF2B5EF4-FFF2-40B4-BE49-F238E27FC236}">
                <a16:creationId xmlns:a16="http://schemas.microsoft.com/office/drawing/2014/main" id="{1D75D653-4C71-455E-82E1-C6B74E628569}"/>
              </a:ext>
            </a:extLst>
          </p:cNvPr>
          <p:cNvSpPr/>
          <p:nvPr/>
        </p:nvSpPr>
        <p:spPr>
          <a:xfrm>
            <a:off x="3639460" y="377372"/>
            <a:ext cx="4493538" cy="584775"/>
          </a:xfrm>
          <a:prstGeom prst="rect">
            <a:avLst/>
          </a:prstGeom>
        </p:spPr>
        <p:txBody>
          <a:bodyPr wrap="none">
            <a:spAutoFit/>
          </a:bodyPr>
          <a:lstStyle/>
          <a:p>
            <a:r>
              <a:rPr lang="zh-CN" altLang="en-US" sz="3200" dirty="0">
                <a:solidFill>
                  <a:srgbClr val="C00000"/>
                </a:solidFill>
                <a:latin typeface="KaiTi" panose="02010609060101010101" pitchFamily="49" charset="-122"/>
                <a:ea typeface="KaiTi" panose="02010609060101010101" pitchFamily="49" charset="-122"/>
              </a:rPr>
              <a:t>感谢神赐给我们先知</a:t>
            </a:r>
            <a:r>
              <a:rPr lang="en-US" altLang="zh-CN" sz="3200" dirty="0">
                <a:solidFill>
                  <a:srgbClr val="C00000"/>
                </a:solidFill>
                <a:latin typeface="KaiTi" panose="02010609060101010101" pitchFamily="49" charset="-122"/>
                <a:ea typeface="KaiTi" panose="02010609060101010101" pitchFamily="49" charset="-122"/>
              </a:rPr>
              <a:t> 10</a:t>
            </a:r>
            <a:endParaRPr lang="zh-CN" altLang="en-US" sz="3200" dirty="0">
              <a:solidFill>
                <a:srgbClr val="C00000"/>
              </a:solidFill>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92938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2"/>
          <p:cNvSpPr>
            <a:spLocks noGrp="1"/>
          </p:cNvSpPr>
          <p:nvPr>
            <p:ph type="title"/>
          </p:nvPr>
        </p:nvSpPr>
        <p:spPr>
          <a:xfrm>
            <a:off x="122548" y="124161"/>
            <a:ext cx="12151151" cy="6162339"/>
          </a:xfrm>
        </p:spPr>
        <p:txBody>
          <a:bodyPr anchor="t">
            <a:normAutofit fontScale="90000"/>
          </a:bodyPr>
          <a:lstStyle/>
          <a:p>
            <a:pPr>
              <a:lnSpc>
                <a:spcPct val="150000"/>
              </a:lnSpc>
            </a:pPr>
            <a:r>
              <a:rPr lang="zh-CN" altLang="en-US"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第五课复习 </a:t>
            </a:r>
            <a: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p.142-145</a:t>
            </a:r>
            <a:br>
              <a:rPr lang="en-US" altLang="zh-CN" sz="28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20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itchFamily="18" charset="0"/>
                <a:ea typeface="KaiTi" pitchFamily="49" charset="-122"/>
                <a:cs typeface="Times New Roman" pitchFamily="18" charset="0"/>
              </a:rPr>
              <a:t>     </a:t>
            </a:r>
            <a:r>
              <a:rPr lang="en-US" altLang="zh-CN" sz="2400" dirty="0">
                <a:latin typeface="Times New Roman" pitchFamily="18" charset="0"/>
                <a:ea typeface="KaiTi" pitchFamily="49" charset="-122"/>
                <a:cs typeface="Times New Roman" pitchFamily="18" charset="0"/>
              </a:rPr>
              <a:t/>
            </a:r>
            <a:br>
              <a:rPr lang="en-US" altLang="zh-CN" sz="2400" dirty="0">
                <a:latin typeface="Times New Roman" pitchFamily="18" charset="0"/>
                <a:ea typeface="KaiTi" pitchFamily="49" charset="-122"/>
                <a:cs typeface="Times New Roman" pitchFamily="18" charset="0"/>
              </a:rPr>
            </a:b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7F12970-5F1B-461B-870C-6ADD36EF364F}"/>
              </a:ext>
            </a:extLst>
          </p:cNvPr>
          <p:cNvSpPr>
            <a:spLocks noGrp="1"/>
          </p:cNvSpPr>
          <p:nvPr>
            <p:ph type="dt" sz="half" idx="10"/>
          </p:nvPr>
        </p:nvSpPr>
        <p:spPr>
          <a:xfrm>
            <a:off x="8875776" y="6601968"/>
            <a:ext cx="1855724" cy="131871"/>
          </a:xfrm>
        </p:spPr>
        <p:txBody>
          <a:bodyPr/>
          <a:lstStyle/>
          <a:p>
            <a:r>
              <a:rPr lang="en-US" dirty="0"/>
              <a:t>©</a:t>
            </a:r>
            <a:r>
              <a:rPr lang="en-US" dirty="0" err="1"/>
              <a:t>沈蕾BYU</a:t>
            </a:r>
            <a:r>
              <a:rPr lang="en-US" dirty="0"/>
              <a:t>-Idaho 2019</a:t>
            </a:r>
          </a:p>
        </p:txBody>
      </p:sp>
      <p:graphicFrame>
        <p:nvGraphicFramePr>
          <p:cNvPr id="4" name="Table 3">
            <a:extLst>
              <a:ext uri="{FF2B5EF4-FFF2-40B4-BE49-F238E27FC236}">
                <a16:creationId xmlns:a16="http://schemas.microsoft.com/office/drawing/2014/main" id="{46696B85-A9E1-445B-B939-D091A1629839}"/>
              </a:ext>
            </a:extLst>
          </p:cNvPr>
          <p:cNvGraphicFramePr>
            <a:graphicFrameLocks noGrp="1"/>
          </p:cNvGraphicFramePr>
          <p:nvPr>
            <p:extLst>
              <p:ext uri="{D42A27DB-BD31-4B8C-83A1-F6EECF244321}">
                <p14:modId xmlns:p14="http://schemas.microsoft.com/office/powerpoint/2010/main" val="466392029"/>
              </p:ext>
            </p:extLst>
          </p:nvPr>
        </p:nvGraphicFramePr>
        <p:xfrm>
          <a:off x="268448" y="789720"/>
          <a:ext cx="11375471" cy="5496780"/>
        </p:xfrm>
        <a:graphic>
          <a:graphicData uri="http://schemas.openxmlformats.org/drawingml/2006/table">
            <a:tbl>
              <a:tblPr firstRow="1" bandRow="1">
                <a:tableStyleId>{BC89EF96-8CEA-46FF-86C4-4CE0E7609802}</a:tableStyleId>
              </a:tblPr>
              <a:tblGrid>
                <a:gridCol w="11375471">
                  <a:extLst>
                    <a:ext uri="{9D8B030D-6E8A-4147-A177-3AD203B41FA5}">
                      <a16:colId xmlns:a16="http://schemas.microsoft.com/office/drawing/2014/main" val="3330540387"/>
                    </a:ext>
                  </a:extLst>
                </a:gridCol>
              </a:tblGrid>
              <a:tr h="5496780">
                <a:tc>
                  <a:txBody>
                    <a:bodyPr/>
                    <a:lstStyle/>
                    <a:p>
                      <a:pPr marL="0" indent="0">
                        <a:buNone/>
                      </a:pP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6. Comparison (II)</a:t>
                      </a:r>
                      <a:b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Affirmative Sentences</a:t>
                      </a:r>
                    </a:p>
                    <a:p>
                      <a:pPr marL="457200" marR="0" lvl="0" indent="-457200" algn="l" defTabSz="914400" rtl="0" eaLnBrk="1" fontAlgn="auto" latinLnBrk="0" hangingPunct="1">
                        <a:lnSpc>
                          <a:spcPct val="100000"/>
                        </a:lnSpc>
                        <a:spcBef>
                          <a:spcPts val="0"/>
                        </a:spcBef>
                        <a:spcAft>
                          <a:spcPts val="0"/>
                        </a:spcAft>
                        <a:buClrTx/>
                        <a:buSzTx/>
                        <a:buFontTx/>
                        <a:buAutoNum type="arabicParenBoth"/>
                        <a:tabLst/>
                        <a:defRPr/>
                      </a:pP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Context, S +</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比较</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relatively or Verb ….</a:t>
                      </a:r>
                    </a:p>
                    <a:p>
                      <a:pPr marL="457200" marR="0" lvl="0" indent="-457200" algn="l" defTabSz="914400" rtl="0" eaLnBrk="1" fontAlgn="auto" latinLnBrk="0" hangingPunct="1">
                        <a:lnSpc>
                          <a:spcPct val="100000"/>
                        </a:lnSpc>
                        <a:spcBef>
                          <a:spcPts val="0"/>
                        </a:spcBef>
                        <a:spcAft>
                          <a:spcPts val="0"/>
                        </a:spcAft>
                        <a:buClrTx/>
                        <a:buSzTx/>
                        <a:buFontTx/>
                        <a:buAutoNum type="arabicParenBoth"/>
                        <a:tabLst/>
                        <a:defRPr/>
                      </a:pP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Context, S + </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最</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most +Adj or Verb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(3) Context, S + </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更</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more +Adj or Verb ….</a:t>
                      </a:r>
                      <a:b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endPar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Negation Sentences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(1) Context, S +</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比较</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不</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+Adj or Verb ….</a:t>
                      </a:r>
                      <a:b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(2) Context, S + </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最</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不</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+Adj or Verb ….</a:t>
                      </a:r>
                      <a:b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(3) Context, S + </a:t>
                      </a:r>
                      <a:r>
                        <a:rPr lang="zh-CN" altLang="en-US"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更</a:t>
                      </a:r>
                      <a:r>
                        <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不</a:t>
                      </a:r>
                      <a:r>
                        <a:rPr lang="en-US" altLang="zh-CN" sz="2400" dirty="0">
                          <a:solidFill>
                            <a:schemeClr val="tx1"/>
                          </a:solidFill>
                          <a:latin typeface="Times New Roman" panose="02020603050405020304" pitchFamily="18" charset="0"/>
                          <a:ea typeface="KaiTi" panose="02010609060101010101" pitchFamily="49" charset="-122"/>
                          <a:cs typeface="Times New Roman" panose="02020603050405020304" pitchFamily="18" charset="0"/>
                        </a:rPr>
                        <a:t>+Adj or Verb ….</a:t>
                      </a:r>
                      <a:endParaRPr lang="en-US" altLang="zh-CN" sz="24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a:txBody>
                  <a:tcPr/>
                </a:tc>
                <a:extLst>
                  <a:ext uri="{0D108BD9-81ED-4DB2-BD59-A6C34878D82A}">
                    <a16:rowId xmlns:a16="http://schemas.microsoft.com/office/drawing/2014/main" val="1272870787"/>
                  </a:ext>
                </a:extLst>
              </a:tr>
            </a:tbl>
          </a:graphicData>
        </a:graphic>
      </p:graphicFrame>
      <p:pic>
        <p:nvPicPr>
          <p:cNvPr id="5" name="Picture 4">
            <a:extLst>
              <a:ext uri="{FF2B5EF4-FFF2-40B4-BE49-F238E27FC236}">
                <a16:creationId xmlns:a16="http://schemas.microsoft.com/office/drawing/2014/main" id="{23E220A8-21F2-4EE2-8DBE-E6C4042F5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0088" y="789720"/>
            <a:ext cx="3838575" cy="5238750"/>
          </a:xfrm>
          <a:prstGeom prst="rect">
            <a:avLst/>
          </a:prstGeom>
        </p:spPr>
      </p:pic>
    </p:spTree>
    <p:extLst>
      <p:ext uri="{BB962C8B-B14F-4D97-AF65-F5344CB8AC3E}">
        <p14:creationId xmlns:p14="http://schemas.microsoft.com/office/powerpoint/2010/main" val="304310825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E2189D-4DA8-4C04-B5AC-1AF728FD186A}"/>
              </a:ext>
            </a:extLst>
          </p:cNvPr>
          <p:cNvSpPr/>
          <p:nvPr/>
        </p:nvSpPr>
        <p:spPr>
          <a:xfrm>
            <a:off x="392302" y="659314"/>
            <a:ext cx="11407396" cy="523220"/>
          </a:xfrm>
          <a:prstGeom prst="rect">
            <a:avLst/>
          </a:prstGeom>
        </p:spPr>
        <p:txBody>
          <a:bodyPr wrap="square">
            <a:spAutoFit/>
          </a:bodyPr>
          <a:lstStyle/>
          <a:p>
            <a:r>
              <a:rPr lang="zh-CN" altLang="en-US" sz="2800" dirty="0">
                <a:solidFill>
                  <a:srgbClr val="C00000"/>
                </a:solidFill>
                <a:latin typeface="KaiTi" panose="02010609060101010101" pitchFamily="49" charset="-122"/>
                <a:ea typeface="KaiTi" panose="02010609060101010101" pitchFamily="49" charset="-122"/>
              </a:rPr>
              <a:t>               </a:t>
            </a:r>
            <a:endParaRPr lang="en-US" sz="3200" b="1" dirty="0"/>
          </a:p>
        </p:txBody>
      </p:sp>
      <p:sp>
        <p:nvSpPr>
          <p:cNvPr id="2" name="Date Placeholder 1">
            <a:extLst>
              <a:ext uri="{FF2B5EF4-FFF2-40B4-BE49-F238E27FC236}">
                <a16:creationId xmlns:a16="http://schemas.microsoft.com/office/drawing/2014/main" id="{12A240A6-88F1-4890-97D2-DA5D6061018A}"/>
              </a:ext>
            </a:extLst>
          </p:cNvPr>
          <p:cNvSpPr>
            <a:spLocks noGrp="1"/>
          </p:cNvSpPr>
          <p:nvPr>
            <p:ph type="dt" sz="half" idx="10"/>
          </p:nvPr>
        </p:nvSpPr>
        <p:spPr/>
        <p:txBody>
          <a:bodyPr/>
          <a:lstStyle/>
          <a:p>
            <a:fld id="{7E6C9C66-5CD6-43FC-8B78-AC3CA8180F10}" type="datetime1">
              <a:rPr lang="en-US" smtClean="0"/>
              <a:t>3/21/2019</a:t>
            </a:fld>
            <a:endParaRPr lang="en-US"/>
          </a:p>
        </p:txBody>
      </p:sp>
      <p:sp>
        <p:nvSpPr>
          <p:cNvPr id="3" name="Footer Placeholder 2">
            <a:extLst>
              <a:ext uri="{FF2B5EF4-FFF2-40B4-BE49-F238E27FC236}">
                <a16:creationId xmlns:a16="http://schemas.microsoft.com/office/drawing/2014/main" id="{14B89CE2-34A7-4BE3-B20C-21D175D36291}"/>
              </a:ext>
            </a:extLst>
          </p:cNvPr>
          <p:cNvSpPr>
            <a:spLocks noGrp="1"/>
          </p:cNvSpPr>
          <p:nvPr>
            <p:ph type="ftr" sz="quarter" idx="11"/>
          </p:nvPr>
        </p:nvSpPr>
        <p:spPr/>
        <p:txBody>
          <a:bodyPr/>
          <a:lstStyle/>
          <a:p>
            <a:r>
              <a:rPr lang="en-US" altLang="zh-CN"/>
              <a:t>off ©</a:t>
            </a:r>
            <a:r>
              <a:rPr lang="zh-CN" altLang="en-US"/>
              <a:t>沈蕾</a:t>
            </a:r>
            <a:r>
              <a:rPr lang="en-US" altLang="zh-CN"/>
              <a:t>BYU-Idaho 2018</a:t>
            </a:r>
            <a:endParaRPr lang="en-US"/>
          </a:p>
        </p:txBody>
      </p:sp>
      <p:sp>
        <p:nvSpPr>
          <p:cNvPr id="4" name="Rectangle 3"/>
          <p:cNvSpPr/>
          <p:nvPr/>
        </p:nvSpPr>
        <p:spPr>
          <a:xfrm>
            <a:off x="794544" y="371079"/>
            <a:ext cx="11005154" cy="5262979"/>
          </a:xfrm>
          <a:prstGeom prst="rect">
            <a:avLst/>
          </a:prstGeom>
        </p:spPr>
        <p:txBody>
          <a:bodyPr wrap="square">
            <a:spAutoFit/>
          </a:bodyPr>
          <a:lstStyle/>
          <a:p>
            <a:r>
              <a:rPr lang="en-US" sz="24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Song 156    Called to Serve     </a:t>
            </a:r>
            <a:r>
              <a:rPr lang="en-US" sz="2400" b="1" dirty="0" err="1">
                <a:solidFill>
                  <a:srgbClr val="C00000"/>
                </a:solidFill>
                <a:latin typeface="Times New Roman" panose="02020603050405020304" pitchFamily="18" charset="0"/>
                <a:ea typeface="KaiTi" panose="02010609060101010101" pitchFamily="49" charset="-122"/>
                <a:cs typeface="Times New Roman" panose="02020603050405020304" pitchFamily="18" charset="0"/>
              </a:rPr>
              <a:t>méng</a:t>
            </a:r>
            <a:r>
              <a:rPr lang="en-US" sz="24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solidFill>
                  <a:srgbClr val="C00000"/>
                </a:solidFill>
                <a:latin typeface="Times New Roman" panose="02020603050405020304" pitchFamily="18" charset="0"/>
                <a:ea typeface="KaiTi" panose="02010609060101010101" pitchFamily="49" charset="-122"/>
                <a:cs typeface="Times New Roman" panose="02020603050405020304" pitchFamily="18" charset="0"/>
              </a:rPr>
              <a:t>zhāo</a:t>
            </a:r>
            <a:r>
              <a:rPr lang="en-US" sz="24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solidFill>
                  <a:srgbClr val="C00000"/>
                </a:solidFill>
                <a:latin typeface="Times New Roman" panose="02020603050405020304" pitchFamily="18" charset="0"/>
                <a:ea typeface="KaiTi" panose="02010609060101010101" pitchFamily="49" charset="-122"/>
                <a:cs typeface="Times New Roman" panose="02020603050405020304" pitchFamily="18" charset="0"/>
              </a:rPr>
              <a:t>huàn</a:t>
            </a:r>
            <a:r>
              <a:rPr lang="en-US" sz="24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solidFill>
                  <a:srgbClr val="C00000"/>
                </a:solidFill>
                <a:latin typeface="Times New Roman" panose="02020603050405020304" pitchFamily="18" charset="0"/>
                <a:ea typeface="KaiTi" panose="02010609060101010101" pitchFamily="49" charset="-122"/>
                <a:cs typeface="Times New Roman" panose="02020603050405020304" pitchFamily="18" charset="0"/>
              </a:rPr>
              <a:t>fú</a:t>
            </a:r>
            <a:r>
              <a:rPr lang="en-US" sz="24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solidFill>
                  <a:srgbClr val="C00000"/>
                </a:solidFill>
                <a:latin typeface="Times New Roman" panose="02020603050405020304" pitchFamily="18" charset="0"/>
                <a:ea typeface="KaiTi" panose="02010609060101010101" pitchFamily="49" charset="-122"/>
                <a:cs typeface="Times New Roman" panose="02020603050405020304" pitchFamily="18" charset="0"/>
              </a:rPr>
              <a:t>wù</a:t>
            </a:r>
            <a:r>
              <a:rPr lang="en-US" sz="24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蒙召换去服务</a:t>
            </a:r>
            <a:r>
              <a:rPr lang="en-US" sz="24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Verse 1</a:t>
            </a:r>
            <a:br>
              <a:rPr lang="en-US" sz="24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endParaRPr lang="en-US" sz="24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a:p>
            <a:r>
              <a:rPr lang="en-US" sz="2400" b="1" dirty="0" err="1">
                <a:latin typeface="Times New Roman" panose="02020603050405020304" pitchFamily="18" charset="0"/>
                <a:ea typeface="KaiTi" panose="02010609060101010101" pitchFamily="49" charset="-122"/>
                <a:cs typeface="Times New Roman" panose="02020603050405020304" pitchFamily="18" charset="0"/>
              </a:rPr>
              <a:t>Méng</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shén</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zhāohuàn</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róngyào</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tiānshàng</a:t>
            </a:r>
            <a:r>
              <a:rPr lang="en-US" sz="2400" b="1" dirty="0">
                <a:latin typeface="Times New Roman" panose="02020603050405020304" pitchFamily="18" charset="0"/>
                <a:ea typeface="KaiTi" panose="02010609060101010101" pitchFamily="49" charset="-122"/>
                <a:cs typeface="Times New Roman" panose="02020603050405020304" pitchFamily="18" charset="0"/>
              </a:rPr>
              <a:t> de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fù</a:t>
            </a:r>
            <a:r>
              <a:rPr lang="zh-CN" altLang="en-US" sz="2400" b="1" dirty="0">
                <a:latin typeface="Times New Roman" panose="02020603050405020304" pitchFamily="18" charset="0"/>
                <a:ea typeface="KaiTi" panose="02010609060101010101" pitchFamily="49" charset="-122"/>
                <a:cs typeface="Times New Roman" panose="02020603050405020304" pitchFamily="18" charset="0"/>
              </a:rPr>
              <a:t>，</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xuǎnzé</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yǒngyu</a:t>
            </a:r>
            <a:r>
              <a:rPr lang="en-US" sz="2400" b="1" dirty="0" err="1">
                <a:latin typeface="Times New Roman" panose="02020603050405020304" pitchFamily="18" charset="0"/>
                <a:cs typeface="Times New Roman" panose="02020603050405020304" pitchFamily="18" charset="0"/>
              </a:rPr>
              <a:t>ǎ</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n</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wèi</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tā</a:t>
            </a:r>
            <a:endParaRPr lang="en-US" sz="2400" b="1" dirty="0">
              <a:latin typeface="Times New Roman" panose="02020603050405020304" pitchFamily="18" charset="0"/>
              <a:ea typeface="KaiTi" panose="02010609060101010101" pitchFamily="49" charset="-122"/>
              <a:cs typeface="Times New Roman" panose="02020603050405020304" pitchFamily="18" charset="0"/>
            </a:endParaRPr>
          </a:p>
          <a:p>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蒙</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神</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召</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唤</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荣</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耀</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天</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上</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的</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父，</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选</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择</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永</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远</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为   他</a:t>
            </a:r>
            <a:endPar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endParaRPr>
          </a:p>
          <a:p>
            <a:r>
              <a:rPr lang="en-US" sz="2400" b="1" dirty="0" err="1">
                <a:latin typeface="Times New Roman" panose="02020603050405020304" pitchFamily="18" charset="0"/>
                <a:ea typeface="KaiTi" panose="02010609060101010101" pitchFamily="49" charset="-122"/>
                <a:cs typeface="Times New Roman" panose="02020603050405020304" pitchFamily="18" charset="0"/>
              </a:rPr>
              <a:t>zuò</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jiànzhèng</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wǒmen</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qiánwǎng</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gèchù</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xuànyáng</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fúyīn</a:t>
            </a:r>
            <a:r>
              <a:rPr lang="zh-CN" alt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gāoshēng</a:t>
            </a:r>
            <a:endParaRPr lang="en-US" sz="2400" b="1" dirty="0">
              <a:latin typeface="Times New Roman" panose="02020603050405020304" pitchFamily="18" charset="0"/>
              <a:ea typeface="KaiTi" panose="02010609060101010101" pitchFamily="49" charset="-122"/>
              <a:cs typeface="Times New Roman" panose="02020603050405020304" pitchFamily="18" charset="0"/>
            </a:endParaRPr>
          </a:p>
          <a:p>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作</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见</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证 。</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我</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们</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前</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往</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各</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处</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宣</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杨</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福</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音，</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高</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声</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p>
          <a:p>
            <a:r>
              <a:rPr lang="en-US" sz="2400" b="1" dirty="0" err="1">
                <a:latin typeface="Times New Roman" panose="02020603050405020304" pitchFamily="18" charset="0"/>
                <a:ea typeface="KaiTi" panose="02010609060101010101" pitchFamily="49" charset="-122"/>
                <a:cs typeface="Times New Roman" panose="02020603050405020304" pitchFamily="18" charset="0"/>
              </a:rPr>
              <a:t>xuānyáng</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tā</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àixīn</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Qiánjìn</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yǒngyuǎn</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qiánjìn</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róngyào</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guīyú</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tā</a:t>
            </a:r>
            <a:r>
              <a:rPr lang="en-US" sz="2400" b="1" dirty="0">
                <a:latin typeface="Times New Roman" panose="02020603050405020304" pitchFamily="18" charset="0"/>
                <a:ea typeface="KaiTi" panose="02010609060101010101" pitchFamily="49" charset="-122"/>
                <a:cs typeface="Times New Roman" panose="02020603050405020304" pitchFamily="18" charset="0"/>
              </a:rPr>
              <a:t> de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míng</a:t>
            </a:r>
            <a:r>
              <a:rPr lang="en-US" sz="2400" b="1" dirty="0">
                <a:latin typeface="Times New Roman" panose="02020603050405020304" pitchFamily="18" charset="0"/>
                <a:ea typeface="KaiTi" panose="02010609060101010101" pitchFamily="49" charset="-122"/>
                <a:cs typeface="Times New Roman" panose="02020603050405020304" pitchFamily="18" charset="0"/>
              </a:rPr>
              <a:t>,</a:t>
            </a:r>
          </a:p>
          <a:p>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宣</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扬</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他 爱 心。前</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进</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永</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远</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前</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进，荣</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耀</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归于 他 的</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名</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a:t>
            </a:r>
          </a:p>
          <a:p>
            <a:r>
              <a:rPr lang="en-US" sz="2400" b="1" dirty="0" err="1">
                <a:latin typeface="Times New Roman" panose="02020603050405020304" pitchFamily="18" charset="0"/>
                <a:ea typeface="KaiTi" panose="02010609060101010101" pitchFamily="49" charset="-122"/>
                <a:cs typeface="Times New Roman" panose="02020603050405020304" pitchFamily="18" charset="0"/>
              </a:rPr>
              <a:t>Qiánjìn</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yǒngyuǎn</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qiánjìn</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róngyào</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guīyú</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tā</a:t>
            </a:r>
            <a:r>
              <a:rPr lang="en-US" sz="2400" b="1" dirty="0">
                <a:latin typeface="Times New Roman" panose="02020603050405020304" pitchFamily="18" charset="0"/>
                <a:ea typeface="KaiTi" panose="02010609060101010101" pitchFamily="49" charset="-122"/>
                <a:cs typeface="Times New Roman" panose="02020603050405020304" pitchFamily="18" charset="0"/>
              </a:rPr>
              <a:t> de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míng</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yǒngwǎng</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400" b="1" dirty="0" err="1">
                <a:latin typeface="Times New Roman" panose="02020603050405020304" pitchFamily="18" charset="0"/>
                <a:ea typeface="KaiTi" panose="02010609060101010101" pitchFamily="49" charset="-122"/>
                <a:cs typeface="Times New Roman" panose="02020603050405020304" pitchFamily="18" charset="0"/>
              </a:rPr>
              <a:t>y</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ǒngwǎng</a:t>
            </a:r>
            <a:endParaRPr lang="en-US" sz="2400" b="1" dirty="0">
              <a:latin typeface="Times New Roman" panose="02020603050405020304" pitchFamily="18" charset="0"/>
              <a:ea typeface="KaiTi" panose="02010609060101010101" pitchFamily="49" charset="-122"/>
              <a:cs typeface="Times New Roman" panose="02020603050405020304" pitchFamily="18" charset="0"/>
            </a:endParaRPr>
          </a:p>
          <a:p>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前</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进</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永</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远</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前 </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进，</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耀</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归</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于 他 的</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名</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勇</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往</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勇</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往</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p>
          <a:p>
            <a:r>
              <a:rPr lang="en-US" sz="2400" b="1" dirty="0" err="1">
                <a:latin typeface="Times New Roman" panose="02020603050405020304" pitchFamily="18" charset="0"/>
                <a:ea typeface="KaiTi" panose="02010609060101010101" pitchFamily="49" charset="-122"/>
                <a:cs typeface="Times New Roman" panose="02020603050405020304" pitchFamily="18" charset="0"/>
              </a:rPr>
              <a:t>zhíqián</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wǒmen</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gāogē</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qìng</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kǎixuán</a:t>
            </a:r>
            <a:r>
              <a:rPr lang="zh-CN" altLang="en-US" sz="2400" b="1" dirty="0">
                <a:latin typeface="Times New Roman" panose="02020603050405020304" pitchFamily="18" charset="0"/>
                <a:ea typeface="KaiTi" panose="02010609060101010101" pitchFamily="49" charset="-122"/>
                <a:cs typeface="Times New Roman" panose="02020603050405020304" pitchFamily="18" charset="0"/>
              </a:rPr>
              <a:t>，</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shén</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zhù</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wǒ</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shènglì</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yǒngyuǎn</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xiàng</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br>
              <a:rPr lang="en-US" sz="2400" b="1" dirty="0">
                <a:latin typeface="Times New Roman" panose="02020603050405020304" pitchFamily="18" charset="0"/>
                <a:ea typeface="KaiTi" panose="02010609060101010101" pitchFamily="49" charset="-122"/>
                <a:cs typeface="Times New Roman" panose="02020603050405020304" pitchFamily="18" charset="0"/>
              </a:rPr>
            </a:b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直</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前</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我</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们</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高</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歌</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庆</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凯</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旋，</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神</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助</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我</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胜</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利</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永</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远</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向</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r>
            <a:b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br>
            <a:r>
              <a:rPr lang="en-US" sz="2400" b="1" dirty="0" err="1">
                <a:latin typeface="Times New Roman" panose="02020603050405020304" pitchFamily="18" charset="0"/>
                <a:ea typeface="KaiTi" panose="02010609060101010101" pitchFamily="49" charset="-122"/>
                <a:cs typeface="Times New Roman" panose="02020603050405020304" pitchFamily="18" charset="0"/>
              </a:rPr>
              <a:t>qiánjìn</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cǐ</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xīn</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yǒng</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bù</a:t>
            </a:r>
            <a:r>
              <a:rPr lang="en-US" sz="2400" b="1" dirty="0">
                <a:latin typeface="Times New Roman" panose="02020603050405020304" pitchFamily="18" charset="0"/>
                <a:ea typeface="KaiTi" panose="02010609060101010101" pitchFamily="49" charset="-122"/>
                <a:cs typeface="Times New Roman" panose="02020603050405020304" pitchFamily="18" charset="0"/>
              </a:rPr>
              <a:t> </a:t>
            </a:r>
            <a:r>
              <a:rPr lang="en-US" sz="2400" b="1" dirty="0" err="1">
                <a:latin typeface="Times New Roman" panose="02020603050405020304" pitchFamily="18" charset="0"/>
                <a:ea typeface="KaiTi" panose="02010609060101010101" pitchFamily="49" charset="-122"/>
                <a:cs typeface="Times New Roman" panose="02020603050405020304" pitchFamily="18" charset="0"/>
              </a:rPr>
              <a:t>yu</a:t>
            </a:r>
            <a:r>
              <a:rPr lang="en-US" sz="2400" b="1" dirty="0">
                <a:latin typeface="Times New Roman" panose="02020603050405020304" pitchFamily="18" charset="0"/>
                <a:ea typeface="KaiTi" panose="02010609060101010101" pitchFamily="49" charset="-122"/>
                <a:cs typeface="Times New Roman" panose="02020603050405020304" pitchFamily="18" charset="0"/>
              </a:rPr>
              <a:t/>
            </a:r>
            <a:br>
              <a:rPr lang="en-US" sz="2400" b="1" dirty="0">
                <a:latin typeface="Times New Roman" panose="02020603050405020304" pitchFamily="18" charset="0"/>
                <a:ea typeface="KaiTi" panose="02010609060101010101" pitchFamily="49" charset="-122"/>
                <a:cs typeface="Times New Roman" panose="02020603050405020304" pitchFamily="18" charset="0"/>
              </a:rPr>
            </a:b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前</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进</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此</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心</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永</a:t>
            </a:r>
            <a:r>
              <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    </a:t>
            </a:r>
            <a:r>
              <a:rPr lang="zh-CN" alt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rPr>
              <a:t>不 渝。</a:t>
            </a:r>
            <a:endParaRPr lang="en-US" sz="24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7488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E2189D-4DA8-4C04-B5AC-1AF728FD186A}"/>
              </a:ext>
            </a:extLst>
          </p:cNvPr>
          <p:cNvSpPr/>
          <p:nvPr/>
        </p:nvSpPr>
        <p:spPr>
          <a:xfrm>
            <a:off x="392302" y="659314"/>
            <a:ext cx="11407396" cy="523220"/>
          </a:xfrm>
          <a:prstGeom prst="rect">
            <a:avLst/>
          </a:prstGeom>
        </p:spPr>
        <p:txBody>
          <a:bodyPr wrap="square">
            <a:spAutoFit/>
          </a:bodyPr>
          <a:lstStyle/>
          <a:p>
            <a:r>
              <a:rPr lang="zh-CN" altLang="en-US" sz="2800" dirty="0">
                <a:solidFill>
                  <a:srgbClr val="C00000"/>
                </a:solidFill>
                <a:latin typeface="KaiTi" panose="02010609060101010101" pitchFamily="49" charset="-122"/>
                <a:ea typeface="KaiTi" panose="02010609060101010101" pitchFamily="49" charset="-122"/>
              </a:rPr>
              <a:t>               </a:t>
            </a:r>
            <a:endParaRPr lang="en-US" sz="3200" b="1" dirty="0"/>
          </a:p>
        </p:txBody>
      </p:sp>
      <p:sp>
        <p:nvSpPr>
          <p:cNvPr id="2" name="Date Placeholder 1">
            <a:extLst>
              <a:ext uri="{FF2B5EF4-FFF2-40B4-BE49-F238E27FC236}">
                <a16:creationId xmlns:a16="http://schemas.microsoft.com/office/drawing/2014/main" id="{12A240A6-88F1-4890-97D2-DA5D6061018A}"/>
              </a:ext>
            </a:extLst>
          </p:cNvPr>
          <p:cNvSpPr>
            <a:spLocks noGrp="1"/>
          </p:cNvSpPr>
          <p:nvPr>
            <p:ph type="dt" sz="half" idx="10"/>
          </p:nvPr>
        </p:nvSpPr>
        <p:spPr/>
        <p:txBody>
          <a:bodyPr/>
          <a:lstStyle/>
          <a:p>
            <a:fld id="{7E6C9C66-5CD6-43FC-8B78-AC3CA8180F10}" type="datetime1">
              <a:rPr lang="en-US" smtClean="0"/>
              <a:t>3/21/2019</a:t>
            </a:fld>
            <a:endParaRPr lang="en-US"/>
          </a:p>
        </p:txBody>
      </p:sp>
      <p:sp>
        <p:nvSpPr>
          <p:cNvPr id="3" name="Footer Placeholder 2">
            <a:extLst>
              <a:ext uri="{FF2B5EF4-FFF2-40B4-BE49-F238E27FC236}">
                <a16:creationId xmlns:a16="http://schemas.microsoft.com/office/drawing/2014/main" id="{14B89CE2-34A7-4BE3-B20C-21D175D36291}"/>
              </a:ext>
            </a:extLst>
          </p:cNvPr>
          <p:cNvSpPr>
            <a:spLocks noGrp="1"/>
          </p:cNvSpPr>
          <p:nvPr>
            <p:ph type="ftr" sz="quarter" idx="11"/>
          </p:nvPr>
        </p:nvSpPr>
        <p:spPr/>
        <p:txBody>
          <a:bodyPr/>
          <a:lstStyle/>
          <a:p>
            <a:r>
              <a:rPr lang="en-US" altLang="zh-CN"/>
              <a:t>off ©</a:t>
            </a:r>
            <a:r>
              <a:rPr lang="zh-CN" altLang="en-US"/>
              <a:t>沈蕾</a:t>
            </a:r>
            <a:r>
              <a:rPr lang="en-US" altLang="zh-CN"/>
              <a:t>BYU-Idaho 2018</a:t>
            </a:r>
            <a:endParaRPr lang="en-US"/>
          </a:p>
        </p:txBody>
      </p:sp>
      <p:graphicFrame>
        <p:nvGraphicFramePr>
          <p:cNvPr id="6" name="Table 5">
            <a:extLst>
              <a:ext uri="{FF2B5EF4-FFF2-40B4-BE49-F238E27FC236}">
                <a16:creationId xmlns:a16="http://schemas.microsoft.com/office/drawing/2014/main" id="{092A040C-4F24-4BB7-87B2-FEC1AA92DBBE}"/>
              </a:ext>
            </a:extLst>
          </p:cNvPr>
          <p:cNvGraphicFramePr>
            <a:graphicFrameLocks noGrp="1"/>
          </p:cNvGraphicFramePr>
          <p:nvPr>
            <p:extLst>
              <p:ext uri="{D42A27DB-BD31-4B8C-83A1-F6EECF244321}">
                <p14:modId xmlns:p14="http://schemas.microsoft.com/office/powerpoint/2010/main" val="1998990133"/>
              </p:ext>
            </p:extLst>
          </p:nvPr>
        </p:nvGraphicFramePr>
        <p:xfrm>
          <a:off x="228600" y="719665"/>
          <a:ext cx="11805557" cy="5207605"/>
        </p:xfrm>
        <a:graphic>
          <a:graphicData uri="http://schemas.openxmlformats.org/drawingml/2006/table">
            <a:tbl>
              <a:tblPr firstRow="1" bandRow="1">
                <a:tableStyleId>{BC89EF96-8CEA-46FF-86C4-4CE0E7609802}</a:tableStyleId>
              </a:tblPr>
              <a:tblGrid>
                <a:gridCol w="4479452">
                  <a:extLst>
                    <a:ext uri="{9D8B030D-6E8A-4147-A177-3AD203B41FA5}">
                      <a16:colId xmlns:a16="http://schemas.microsoft.com/office/drawing/2014/main" val="4116609418"/>
                    </a:ext>
                  </a:extLst>
                </a:gridCol>
                <a:gridCol w="7326105">
                  <a:extLst>
                    <a:ext uri="{9D8B030D-6E8A-4147-A177-3AD203B41FA5}">
                      <a16:colId xmlns:a16="http://schemas.microsoft.com/office/drawing/2014/main" val="2709155214"/>
                    </a:ext>
                  </a:extLst>
                </a:gridCol>
              </a:tblGrid>
              <a:tr h="750248">
                <a:tc gridSpan="2">
                  <a:txBody>
                    <a:bodyPr/>
                    <a:lstStyle/>
                    <a:p>
                      <a:r>
                        <a:rPr lang="zh-CN" altLang="en-US" sz="28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计算恩典  </a:t>
                      </a:r>
                      <a:r>
                        <a:rPr lang="en-US" altLang="zh-CN" sz="28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149</a:t>
                      </a:r>
                      <a:endParaRPr lang="en-US" sz="2800" b="1" dirty="0">
                        <a:solidFill>
                          <a:srgbClr val="C00000"/>
                        </a:solidFill>
                        <a:latin typeface="Times New Roman" panose="02020603050405020304" pitchFamily="18" charset="0"/>
                        <a:ea typeface="KaiTi" panose="02010609060101010101" pitchFamily="49" charset="-122"/>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570574168"/>
                  </a:ext>
                </a:extLst>
              </a:tr>
              <a:tr h="4457357">
                <a:tc>
                  <a:txBody>
                    <a:bodyPr/>
                    <a:lstStyle/>
                    <a:p>
                      <a:r>
                        <a:rPr lang="zh-CN" altLang="en-US" sz="2800" b="1" dirty="0">
                          <a:latin typeface="Times New Roman" panose="02020603050405020304" pitchFamily="18" charset="0"/>
                          <a:ea typeface="KaiTi" panose="02010609060101010101" pitchFamily="49" charset="-122"/>
                          <a:cs typeface="Times New Roman" panose="02020603050405020304" pitchFamily="18" charset="0"/>
                        </a:rPr>
                        <a:t>有时遇见苦难如同大波浪，</a:t>
                      </a:r>
                      <a:r>
                        <a:rPr lang="en-US" altLang="zh-CN" sz="2800" b="1"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b="1"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b="1" dirty="0">
                          <a:latin typeface="Times New Roman" panose="02020603050405020304" pitchFamily="18" charset="0"/>
                          <a:ea typeface="KaiTi" panose="02010609060101010101" pitchFamily="49" charset="-122"/>
                          <a:cs typeface="Times New Roman" panose="02020603050405020304" pitchFamily="18" charset="0"/>
                        </a:rPr>
                        <a:t>有时忧愁丧胆似乎要绝望。</a:t>
                      </a:r>
                      <a:r>
                        <a:rPr lang="en-US" altLang="zh-CN" sz="2800" b="1"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b="1"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b="1" dirty="0">
                          <a:latin typeface="Times New Roman" panose="02020603050405020304" pitchFamily="18" charset="0"/>
                          <a:ea typeface="KaiTi" panose="02010609060101010101" pitchFamily="49" charset="-122"/>
                          <a:cs typeface="Times New Roman" panose="02020603050405020304" pitchFamily="18" charset="0"/>
                        </a:rPr>
                        <a:t>若把主的恩典从头数一数，</a:t>
                      </a:r>
                      <a:r>
                        <a:rPr lang="en-US" altLang="zh-CN" sz="2800" b="1"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b="1"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b="1" dirty="0">
                          <a:latin typeface="Times New Roman" panose="02020603050405020304" pitchFamily="18" charset="0"/>
                          <a:ea typeface="KaiTi" panose="02010609060101010101" pitchFamily="49" charset="-122"/>
                          <a:cs typeface="Times New Roman" panose="02020603050405020304" pitchFamily="18" charset="0"/>
                        </a:rPr>
                        <a:t>必能叫你快乐立时赞美主。</a:t>
                      </a:r>
                      <a:r>
                        <a:rPr lang="en-US" altLang="zh-CN" sz="2800" b="1"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b="1"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b="1" dirty="0">
                          <a:latin typeface="Times New Roman" panose="02020603050405020304" pitchFamily="18" charset="0"/>
                          <a:ea typeface="KaiTi" panose="02010609060101010101" pitchFamily="49" charset="-122"/>
                          <a:cs typeface="Times New Roman" panose="02020603050405020304" pitchFamily="18" charset="0"/>
                        </a:rPr>
                        <a:t>主的恩典样样都要数</a:t>
                      </a:r>
                      <a:r>
                        <a:rPr lang="en-US" altLang="zh-CN" sz="2800" b="1" dirty="0">
                          <a:latin typeface="Times New Roman" panose="02020603050405020304" pitchFamily="18" charset="0"/>
                          <a:ea typeface="KaiTi" panose="02010609060101010101" pitchFamily="49" charset="-122"/>
                          <a:cs typeface="Times New Roman" panose="02020603050405020304" pitchFamily="18" charset="0"/>
                        </a:rPr>
                        <a:t>,</a:t>
                      </a:r>
                      <a:br>
                        <a:rPr lang="en-US" altLang="zh-CN" sz="2800" b="1"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b="1" dirty="0">
                          <a:latin typeface="Times New Roman" panose="02020603050405020304" pitchFamily="18" charset="0"/>
                          <a:ea typeface="KaiTi" panose="02010609060101010101" pitchFamily="49" charset="-122"/>
                          <a:cs typeface="Times New Roman" panose="02020603050405020304" pitchFamily="18" charset="0"/>
                        </a:rPr>
                        <a:t>主的恩典都要记清楚。</a:t>
                      </a:r>
                      <a:r>
                        <a:rPr lang="en-US" altLang="zh-CN" sz="2800" b="1"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b="1"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b="1" dirty="0">
                          <a:latin typeface="Times New Roman" panose="02020603050405020304" pitchFamily="18" charset="0"/>
                          <a:ea typeface="KaiTi" panose="02010609060101010101" pitchFamily="49" charset="-122"/>
                          <a:cs typeface="Times New Roman" panose="02020603050405020304" pitchFamily="18" charset="0"/>
                        </a:rPr>
                        <a:t>主的恩典样样都要数，</a:t>
                      </a:r>
                      <a:r>
                        <a:rPr lang="en-US" altLang="zh-CN" sz="2800" b="1"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b="1"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b="1" dirty="0">
                          <a:latin typeface="Times New Roman" panose="02020603050405020304" pitchFamily="18" charset="0"/>
                          <a:ea typeface="KaiTi" panose="02010609060101010101" pitchFamily="49" charset="-122"/>
                          <a:cs typeface="Times New Roman" panose="02020603050405020304" pitchFamily="18" charset="0"/>
                        </a:rPr>
                        <a:t>必能叫你惊讶立时乐欢呼。</a:t>
                      </a:r>
                      <a:endParaRPr lang="en-US" sz="2800" b="1" dirty="0">
                        <a:latin typeface="Times New Roman" panose="02020603050405020304" pitchFamily="18" charset="0"/>
                        <a:ea typeface="KaiTi" panose="02010609060101010101" pitchFamily="49" charset="-122"/>
                        <a:cs typeface="Times New Roman" panose="02020603050405020304" pitchFamily="18" charset="0"/>
                      </a:endParaRPr>
                    </a:p>
                  </a:txBody>
                  <a:tcPr/>
                </a:tc>
                <a:tc>
                  <a:txBody>
                    <a:bodyPr/>
                    <a:lstStyle/>
                    <a:p>
                      <a:r>
                        <a:rPr lang="en-US" sz="2800" b="1" dirty="0" err="1">
                          <a:solidFill>
                            <a:schemeClr val="accent3">
                              <a:lumMod val="50000"/>
                            </a:schemeClr>
                          </a:solidFill>
                        </a:rPr>
                        <a:t>Yǒushí</a:t>
                      </a:r>
                      <a:r>
                        <a:rPr lang="en-US" sz="2800" b="1" dirty="0">
                          <a:solidFill>
                            <a:schemeClr val="accent3">
                              <a:lumMod val="50000"/>
                            </a:schemeClr>
                          </a:solidFill>
                        </a:rPr>
                        <a:t> </a:t>
                      </a:r>
                      <a:r>
                        <a:rPr lang="en-US" sz="2800" b="1" dirty="0" err="1">
                          <a:solidFill>
                            <a:schemeClr val="accent3">
                              <a:lumMod val="50000"/>
                            </a:schemeClr>
                          </a:solidFill>
                        </a:rPr>
                        <a:t>yùjiàn</a:t>
                      </a:r>
                      <a:r>
                        <a:rPr lang="en-US" sz="2800" b="1" dirty="0">
                          <a:solidFill>
                            <a:schemeClr val="accent3">
                              <a:lumMod val="50000"/>
                            </a:schemeClr>
                          </a:solidFill>
                        </a:rPr>
                        <a:t> </a:t>
                      </a:r>
                      <a:r>
                        <a:rPr lang="en-US" sz="2800" b="1" dirty="0" err="1">
                          <a:solidFill>
                            <a:schemeClr val="accent3">
                              <a:lumMod val="50000"/>
                            </a:schemeClr>
                          </a:solidFill>
                        </a:rPr>
                        <a:t>kǔnàn</a:t>
                      </a:r>
                      <a:r>
                        <a:rPr lang="en-US" sz="2800" b="1" dirty="0">
                          <a:solidFill>
                            <a:schemeClr val="accent3">
                              <a:lumMod val="50000"/>
                            </a:schemeClr>
                          </a:solidFill>
                        </a:rPr>
                        <a:t> </a:t>
                      </a:r>
                      <a:r>
                        <a:rPr lang="en-US" sz="2800" b="1" dirty="0" err="1">
                          <a:solidFill>
                            <a:schemeClr val="accent3">
                              <a:lumMod val="50000"/>
                            </a:schemeClr>
                          </a:solidFill>
                        </a:rPr>
                        <a:t>rútóng</a:t>
                      </a:r>
                      <a:r>
                        <a:rPr lang="en-US" sz="2800" b="1" dirty="0">
                          <a:solidFill>
                            <a:schemeClr val="accent3">
                              <a:lumMod val="50000"/>
                            </a:schemeClr>
                          </a:solidFill>
                        </a:rPr>
                        <a:t> </a:t>
                      </a:r>
                      <a:r>
                        <a:rPr lang="en-US" sz="2800" b="1" dirty="0" err="1">
                          <a:solidFill>
                            <a:schemeClr val="accent3">
                              <a:lumMod val="50000"/>
                            </a:schemeClr>
                          </a:solidFill>
                        </a:rPr>
                        <a:t>dà</a:t>
                      </a:r>
                      <a:r>
                        <a:rPr lang="en-US" sz="2800" b="1" dirty="0">
                          <a:solidFill>
                            <a:schemeClr val="accent3">
                              <a:lumMod val="50000"/>
                            </a:schemeClr>
                          </a:solidFill>
                        </a:rPr>
                        <a:t> </a:t>
                      </a:r>
                      <a:r>
                        <a:rPr lang="en-US" sz="2800" b="1" dirty="0" err="1">
                          <a:solidFill>
                            <a:schemeClr val="accent3">
                              <a:lumMod val="50000"/>
                            </a:schemeClr>
                          </a:solidFill>
                        </a:rPr>
                        <a:t>bōlàng</a:t>
                      </a:r>
                      <a:r>
                        <a:rPr lang="en-US" sz="2800" b="1" dirty="0">
                          <a:solidFill>
                            <a:schemeClr val="accent3">
                              <a:lumMod val="50000"/>
                            </a:schemeClr>
                          </a:solidFill>
                        </a:rPr>
                        <a:t>, </a:t>
                      </a:r>
                      <a:r>
                        <a:rPr lang="en-US" sz="2800" b="1" dirty="0" err="1">
                          <a:solidFill>
                            <a:schemeClr val="accent3">
                              <a:lumMod val="50000"/>
                            </a:schemeClr>
                          </a:solidFill>
                        </a:rPr>
                        <a:t>yǒushí</a:t>
                      </a:r>
                      <a:r>
                        <a:rPr lang="en-US" sz="2800" b="1" dirty="0">
                          <a:solidFill>
                            <a:schemeClr val="accent3">
                              <a:lumMod val="50000"/>
                            </a:schemeClr>
                          </a:solidFill>
                        </a:rPr>
                        <a:t> </a:t>
                      </a:r>
                      <a:r>
                        <a:rPr lang="en-US" sz="2800" b="1" dirty="0" err="1">
                          <a:solidFill>
                            <a:schemeClr val="accent3">
                              <a:lumMod val="50000"/>
                            </a:schemeClr>
                          </a:solidFill>
                        </a:rPr>
                        <a:t>yōuchóu</a:t>
                      </a:r>
                      <a:r>
                        <a:rPr lang="en-US" sz="2800" b="1" dirty="0">
                          <a:solidFill>
                            <a:schemeClr val="accent3">
                              <a:lumMod val="50000"/>
                            </a:schemeClr>
                          </a:solidFill>
                        </a:rPr>
                        <a:t> </a:t>
                      </a:r>
                      <a:r>
                        <a:rPr lang="en-US" sz="2800" b="1" dirty="0" err="1">
                          <a:solidFill>
                            <a:schemeClr val="accent3">
                              <a:lumMod val="50000"/>
                            </a:schemeClr>
                          </a:solidFill>
                        </a:rPr>
                        <a:t>sàngdǎn</a:t>
                      </a:r>
                      <a:r>
                        <a:rPr lang="en-US" sz="2800" b="1" dirty="0">
                          <a:solidFill>
                            <a:schemeClr val="accent3">
                              <a:lumMod val="50000"/>
                            </a:schemeClr>
                          </a:solidFill>
                        </a:rPr>
                        <a:t> </a:t>
                      </a:r>
                      <a:r>
                        <a:rPr lang="en-US" sz="2800" b="1" dirty="0" err="1">
                          <a:solidFill>
                            <a:schemeClr val="accent3">
                              <a:lumMod val="50000"/>
                            </a:schemeClr>
                          </a:solidFill>
                        </a:rPr>
                        <a:t>sìhū</a:t>
                      </a:r>
                      <a:r>
                        <a:rPr lang="en-US" sz="2800" b="1" dirty="0">
                          <a:solidFill>
                            <a:schemeClr val="accent3">
                              <a:lumMod val="50000"/>
                            </a:schemeClr>
                          </a:solidFill>
                        </a:rPr>
                        <a:t> </a:t>
                      </a:r>
                      <a:r>
                        <a:rPr lang="en-US" sz="2800" b="1" dirty="0" err="1">
                          <a:solidFill>
                            <a:schemeClr val="accent3">
                              <a:lumMod val="50000"/>
                            </a:schemeClr>
                          </a:solidFill>
                        </a:rPr>
                        <a:t>yào</a:t>
                      </a:r>
                      <a:r>
                        <a:rPr lang="en-US" sz="2800" b="1" dirty="0">
                          <a:solidFill>
                            <a:schemeClr val="accent3">
                              <a:lumMod val="50000"/>
                            </a:schemeClr>
                          </a:solidFill>
                        </a:rPr>
                        <a:t> </a:t>
                      </a:r>
                      <a:r>
                        <a:rPr lang="en-US" sz="2800" b="1" dirty="0" err="1">
                          <a:solidFill>
                            <a:schemeClr val="accent3">
                              <a:lumMod val="50000"/>
                            </a:schemeClr>
                          </a:solidFill>
                        </a:rPr>
                        <a:t>juéwàng</a:t>
                      </a:r>
                      <a:r>
                        <a:rPr lang="en-US" sz="2800" b="1" dirty="0">
                          <a:solidFill>
                            <a:schemeClr val="accent3">
                              <a:lumMod val="50000"/>
                            </a:schemeClr>
                          </a:solidFill>
                        </a:rPr>
                        <a:t>, </a:t>
                      </a:r>
                      <a:r>
                        <a:rPr lang="en-US" altLang="zh-CN" sz="2800" b="1" dirty="0" err="1">
                          <a:solidFill>
                            <a:schemeClr val="accent3">
                              <a:lumMod val="50000"/>
                            </a:schemeClr>
                          </a:solidFill>
                        </a:rPr>
                        <a:t>R</a:t>
                      </a:r>
                      <a:r>
                        <a:rPr lang="en-US" sz="2800" b="1" dirty="0" err="1">
                          <a:solidFill>
                            <a:schemeClr val="accent3">
                              <a:lumMod val="50000"/>
                            </a:schemeClr>
                          </a:solidFill>
                        </a:rPr>
                        <a:t>uò</a:t>
                      </a:r>
                      <a:r>
                        <a:rPr lang="en-US" sz="2800" b="1" dirty="0">
                          <a:solidFill>
                            <a:schemeClr val="accent3">
                              <a:lumMod val="50000"/>
                            </a:schemeClr>
                          </a:solidFill>
                        </a:rPr>
                        <a:t> </a:t>
                      </a:r>
                      <a:r>
                        <a:rPr lang="en-US" sz="2800" b="1" dirty="0" err="1">
                          <a:solidFill>
                            <a:schemeClr val="accent3">
                              <a:lumMod val="50000"/>
                            </a:schemeClr>
                          </a:solidFill>
                        </a:rPr>
                        <a:t>bǎ</a:t>
                      </a:r>
                      <a:r>
                        <a:rPr lang="en-US" sz="2800" b="1" dirty="0">
                          <a:solidFill>
                            <a:schemeClr val="accent3">
                              <a:lumMod val="50000"/>
                            </a:schemeClr>
                          </a:solidFill>
                        </a:rPr>
                        <a:t> </a:t>
                      </a:r>
                      <a:r>
                        <a:rPr lang="en-US" sz="2800" b="1" dirty="0" err="1">
                          <a:solidFill>
                            <a:schemeClr val="accent3">
                              <a:lumMod val="50000"/>
                            </a:schemeClr>
                          </a:solidFill>
                        </a:rPr>
                        <a:t>zhǔ</a:t>
                      </a:r>
                      <a:r>
                        <a:rPr lang="en-US" sz="2800" b="1" dirty="0">
                          <a:solidFill>
                            <a:schemeClr val="accent3">
                              <a:lumMod val="50000"/>
                            </a:schemeClr>
                          </a:solidFill>
                        </a:rPr>
                        <a:t> de </a:t>
                      </a:r>
                      <a:r>
                        <a:rPr lang="en-US" sz="2800" b="1" dirty="0" err="1">
                          <a:solidFill>
                            <a:schemeClr val="accent3">
                              <a:lumMod val="50000"/>
                            </a:schemeClr>
                          </a:solidFill>
                        </a:rPr>
                        <a:t>ēndiǎn</a:t>
                      </a:r>
                      <a:r>
                        <a:rPr lang="en-US" sz="2800" b="1" dirty="0">
                          <a:solidFill>
                            <a:schemeClr val="accent3">
                              <a:lumMod val="50000"/>
                            </a:schemeClr>
                          </a:solidFill>
                        </a:rPr>
                        <a:t> </a:t>
                      </a:r>
                      <a:r>
                        <a:rPr lang="en-US" sz="2800" b="1" dirty="0" err="1">
                          <a:solidFill>
                            <a:schemeClr val="accent3">
                              <a:lumMod val="50000"/>
                            </a:schemeClr>
                          </a:solidFill>
                        </a:rPr>
                        <a:t>cóngtóu</a:t>
                      </a:r>
                      <a:r>
                        <a:rPr lang="en-US" sz="2800" b="1" dirty="0">
                          <a:solidFill>
                            <a:schemeClr val="accent3">
                              <a:lumMod val="50000"/>
                            </a:schemeClr>
                          </a:solidFill>
                        </a:rPr>
                        <a:t> </a:t>
                      </a:r>
                      <a:r>
                        <a:rPr lang="en-US" sz="2800" b="1" dirty="0" err="1">
                          <a:solidFill>
                            <a:schemeClr val="accent3">
                              <a:lumMod val="50000"/>
                            </a:schemeClr>
                          </a:solidFill>
                        </a:rPr>
                        <a:t>shǔ</a:t>
                      </a:r>
                      <a:r>
                        <a:rPr lang="en-US" sz="2800" b="1" dirty="0">
                          <a:solidFill>
                            <a:schemeClr val="accent3">
                              <a:lumMod val="50000"/>
                            </a:schemeClr>
                          </a:solidFill>
                        </a:rPr>
                        <a:t> </a:t>
                      </a:r>
                      <a:r>
                        <a:rPr lang="en-US" sz="2800" b="1" dirty="0" err="1">
                          <a:solidFill>
                            <a:schemeClr val="accent3">
                              <a:lumMod val="50000"/>
                            </a:schemeClr>
                          </a:solidFill>
                        </a:rPr>
                        <a:t>yī</a:t>
                      </a:r>
                      <a:r>
                        <a:rPr lang="en-US" sz="2800" b="1" dirty="0">
                          <a:solidFill>
                            <a:schemeClr val="accent3">
                              <a:lumMod val="50000"/>
                            </a:schemeClr>
                          </a:solidFill>
                        </a:rPr>
                        <a:t> </a:t>
                      </a:r>
                      <a:r>
                        <a:rPr lang="en-US" sz="2800" b="1" dirty="0" err="1">
                          <a:solidFill>
                            <a:schemeClr val="accent3">
                              <a:lumMod val="50000"/>
                            </a:schemeClr>
                          </a:solidFill>
                        </a:rPr>
                        <a:t>shǔ</a:t>
                      </a:r>
                      <a:r>
                        <a:rPr lang="en-US" sz="2800" b="1" dirty="0">
                          <a:solidFill>
                            <a:schemeClr val="accent3">
                              <a:lumMod val="50000"/>
                            </a:schemeClr>
                          </a:solidFill>
                        </a:rPr>
                        <a:t>, </a:t>
                      </a:r>
                      <a:br>
                        <a:rPr lang="en-US" sz="2800" b="1" dirty="0">
                          <a:solidFill>
                            <a:schemeClr val="accent3">
                              <a:lumMod val="50000"/>
                            </a:schemeClr>
                          </a:solidFill>
                        </a:rPr>
                      </a:br>
                      <a:r>
                        <a:rPr lang="en-US" sz="2800" b="1" dirty="0" err="1">
                          <a:solidFill>
                            <a:schemeClr val="accent3">
                              <a:lumMod val="50000"/>
                            </a:schemeClr>
                          </a:solidFill>
                        </a:rPr>
                        <a:t>bì</a:t>
                      </a:r>
                      <a:r>
                        <a:rPr lang="en-US" sz="2800" b="1" dirty="0">
                          <a:solidFill>
                            <a:schemeClr val="accent3">
                              <a:lumMod val="50000"/>
                            </a:schemeClr>
                          </a:solidFill>
                        </a:rPr>
                        <a:t> </a:t>
                      </a:r>
                      <a:r>
                        <a:rPr lang="en-US" sz="2800" b="1" dirty="0" err="1">
                          <a:solidFill>
                            <a:schemeClr val="accent3">
                              <a:lumMod val="50000"/>
                            </a:schemeClr>
                          </a:solidFill>
                        </a:rPr>
                        <a:t>néng</a:t>
                      </a:r>
                      <a:r>
                        <a:rPr lang="en-US" sz="2800" b="1" dirty="0">
                          <a:solidFill>
                            <a:schemeClr val="accent3">
                              <a:lumMod val="50000"/>
                            </a:schemeClr>
                          </a:solidFill>
                        </a:rPr>
                        <a:t> </a:t>
                      </a:r>
                      <a:r>
                        <a:rPr lang="en-US" sz="2800" b="1" dirty="0" err="1">
                          <a:solidFill>
                            <a:schemeClr val="accent3">
                              <a:lumMod val="50000"/>
                            </a:schemeClr>
                          </a:solidFill>
                        </a:rPr>
                        <a:t>jiào</a:t>
                      </a:r>
                      <a:r>
                        <a:rPr lang="en-US" sz="2800" b="1" dirty="0">
                          <a:solidFill>
                            <a:schemeClr val="accent3">
                              <a:lumMod val="50000"/>
                            </a:schemeClr>
                          </a:solidFill>
                        </a:rPr>
                        <a:t> </a:t>
                      </a:r>
                      <a:r>
                        <a:rPr lang="en-US" sz="2800" b="1" dirty="0" err="1">
                          <a:solidFill>
                            <a:schemeClr val="accent3">
                              <a:lumMod val="50000"/>
                            </a:schemeClr>
                          </a:solidFill>
                        </a:rPr>
                        <a:t>nǐ</a:t>
                      </a:r>
                      <a:r>
                        <a:rPr lang="en-US" sz="2800" b="1" dirty="0">
                          <a:solidFill>
                            <a:schemeClr val="accent3">
                              <a:lumMod val="50000"/>
                            </a:schemeClr>
                          </a:solidFill>
                        </a:rPr>
                        <a:t> </a:t>
                      </a:r>
                      <a:r>
                        <a:rPr lang="en-US" sz="2800" b="1" dirty="0" err="1">
                          <a:solidFill>
                            <a:schemeClr val="accent3">
                              <a:lumMod val="50000"/>
                            </a:schemeClr>
                          </a:solidFill>
                        </a:rPr>
                        <a:t>kuàilè</a:t>
                      </a:r>
                      <a:r>
                        <a:rPr lang="en-US" sz="2800" b="1" dirty="0">
                          <a:solidFill>
                            <a:schemeClr val="accent3">
                              <a:lumMod val="50000"/>
                            </a:schemeClr>
                          </a:solidFill>
                        </a:rPr>
                        <a:t> </a:t>
                      </a:r>
                      <a:r>
                        <a:rPr lang="en-US" sz="2800" b="1" dirty="0" err="1">
                          <a:solidFill>
                            <a:schemeClr val="accent3">
                              <a:lumMod val="50000"/>
                            </a:schemeClr>
                          </a:solidFill>
                        </a:rPr>
                        <a:t>lìshí</a:t>
                      </a:r>
                      <a:r>
                        <a:rPr lang="en-US" sz="2800" b="1" dirty="0">
                          <a:solidFill>
                            <a:schemeClr val="accent3">
                              <a:lumMod val="50000"/>
                            </a:schemeClr>
                          </a:solidFill>
                        </a:rPr>
                        <a:t> </a:t>
                      </a:r>
                      <a:r>
                        <a:rPr lang="en-US" sz="2800" b="1" dirty="0" err="1">
                          <a:solidFill>
                            <a:schemeClr val="accent3">
                              <a:lumMod val="50000"/>
                            </a:schemeClr>
                          </a:solidFill>
                        </a:rPr>
                        <a:t>zànměi</a:t>
                      </a:r>
                      <a:r>
                        <a:rPr lang="en-US" sz="2800" b="1" dirty="0">
                          <a:solidFill>
                            <a:schemeClr val="accent3">
                              <a:lumMod val="50000"/>
                            </a:schemeClr>
                          </a:solidFill>
                        </a:rPr>
                        <a:t> </a:t>
                      </a:r>
                      <a:r>
                        <a:rPr lang="en-US" sz="2800" b="1" dirty="0" err="1">
                          <a:solidFill>
                            <a:schemeClr val="accent3">
                              <a:lumMod val="50000"/>
                            </a:schemeClr>
                          </a:solidFill>
                        </a:rPr>
                        <a:t>zhǔ</a:t>
                      </a:r>
                      <a:r>
                        <a:rPr lang="en-US" sz="2800" b="1" dirty="0">
                          <a:solidFill>
                            <a:schemeClr val="accent3">
                              <a:lumMod val="50000"/>
                            </a:schemeClr>
                          </a:solidFill>
                        </a:rPr>
                        <a:t/>
                      </a:r>
                      <a:br>
                        <a:rPr lang="en-US" sz="2800" b="1" dirty="0">
                          <a:solidFill>
                            <a:schemeClr val="accent3">
                              <a:lumMod val="50000"/>
                            </a:schemeClr>
                          </a:solidFill>
                        </a:rPr>
                      </a:br>
                      <a:r>
                        <a:rPr lang="en-US" sz="2800" b="1" dirty="0" err="1">
                          <a:solidFill>
                            <a:schemeClr val="accent3">
                              <a:lumMod val="50000"/>
                            </a:schemeClr>
                          </a:solidFill>
                        </a:rPr>
                        <a:t>Zhǔ</a:t>
                      </a:r>
                      <a:r>
                        <a:rPr lang="en-US" sz="2800" b="1" dirty="0">
                          <a:solidFill>
                            <a:schemeClr val="accent3">
                              <a:lumMod val="50000"/>
                            </a:schemeClr>
                          </a:solidFill>
                        </a:rPr>
                        <a:t> de </a:t>
                      </a:r>
                      <a:r>
                        <a:rPr lang="en-US" sz="2800" b="1" dirty="0" err="1">
                          <a:solidFill>
                            <a:schemeClr val="accent3">
                              <a:lumMod val="50000"/>
                            </a:schemeClr>
                          </a:solidFill>
                        </a:rPr>
                        <a:t>ēndiǎn</a:t>
                      </a:r>
                      <a:r>
                        <a:rPr lang="en-US" sz="2800" b="1" dirty="0">
                          <a:solidFill>
                            <a:schemeClr val="accent3">
                              <a:lumMod val="50000"/>
                            </a:schemeClr>
                          </a:solidFill>
                        </a:rPr>
                        <a:t> </a:t>
                      </a:r>
                      <a:r>
                        <a:rPr lang="en-US" sz="2800" b="1" dirty="0" err="1">
                          <a:solidFill>
                            <a:schemeClr val="accent3">
                              <a:lumMod val="50000"/>
                            </a:schemeClr>
                          </a:solidFill>
                        </a:rPr>
                        <a:t>yàng</a:t>
                      </a:r>
                      <a:r>
                        <a:rPr lang="en-US" sz="2800" b="1" dirty="0">
                          <a:solidFill>
                            <a:schemeClr val="accent3">
                              <a:lumMod val="50000"/>
                            </a:schemeClr>
                          </a:solidFill>
                        </a:rPr>
                        <a:t> </a:t>
                      </a:r>
                      <a:r>
                        <a:rPr lang="en-US" sz="2800" b="1" dirty="0" err="1">
                          <a:solidFill>
                            <a:schemeClr val="accent3">
                              <a:lumMod val="50000"/>
                            </a:schemeClr>
                          </a:solidFill>
                        </a:rPr>
                        <a:t>yàng</a:t>
                      </a:r>
                      <a:r>
                        <a:rPr lang="en-US" sz="2800" b="1" dirty="0">
                          <a:solidFill>
                            <a:schemeClr val="accent3">
                              <a:lumMod val="50000"/>
                            </a:schemeClr>
                          </a:solidFill>
                        </a:rPr>
                        <a:t> </a:t>
                      </a:r>
                      <a:r>
                        <a:rPr lang="en-US" sz="2800" b="1" dirty="0" err="1">
                          <a:solidFill>
                            <a:schemeClr val="accent3">
                              <a:lumMod val="50000"/>
                            </a:schemeClr>
                          </a:solidFill>
                        </a:rPr>
                        <a:t>dōu</a:t>
                      </a:r>
                      <a:r>
                        <a:rPr lang="en-US" sz="2800" b="1" dirty="0">
                          <a:solidFill>
                            <a:schemeClr val="accent3">
                              <a:lumMod val="50000"/>
                            </a:schemeClr>
                          </a:solidFill>
                        </a:rPr>
                        <a:t> </a:t>
                      </a:r>
                      <a:r>
                        <a:rPr lang="en-US" sz="2800" b="1" dirty="0" err="1">
                          <a:solidFill>
                            <a:schemeClr val="accent3">
                              <a:lumMod val="50000"/>
                            </a:schemeClr>
                          </a:solidFill>
                        </a:rPr>
                        <a:t>yào</a:t>
                      </a:r>
                      <a:r>
                        <a:rPr lang="en-US" sz="2800" b="1" dirty="0">
                          <a:solidFill>
                            <a:schemeClr val="accent3">
                              <a:lumMod val="50000"/>
                            </a:schemeClr>
                          </a:solidFill>
                        </a:rPr>
                        <a:t> </a:t>
                      </a:r>
                      <a:r>
                        <a:rPr lang="en-US" sz="2800" b="1" dirty="0" err="1">
                          <a:solidFill>
                            <a:schemeClr val="accent3">
                              <a:lumMod val="50000"/>
                            </a:schemeClr>
                          </a:solidFill>
                        </a:rPr>
                        <a:t>shù</a:t>
                      </a:r>
                      <a:r>
                        <a:rPr lang="en-US" sz="2800" b="1" dirty="0">
                          <a:solidFill>
                            <a:schemeClr val="accent3">
                              <a:lumMod val="50000"/>
                            </a:schemeClr>
                          </a:solidFill>
                        </a:rPr>
                        <a:t/>
                      </a:r>
                      <a:br>
                        <a:rPr lang="en-US" sz="2800" b="1" dirty="0">
                          <a:solidFill>
                            <a:schemeClr val="accent3">
                              <a:lumMod val="50000"/>
                            </a:schemeClr>
                          </a:solidFill>
                        </a:rPr>
                      </a:br>
                      <a:r>
                        <a:rPr lang="en-US" sz="2800" b="1" dirty="0" err="1">
                          <a:solidFill>
                            <a:schemeClr val="accent3">
                              <a:lumMod val="50000"/>
                            </a:schemeClr>
                          </a:solidFill>
                        </a:rPr>
                        <a:t>zhǔ</a:t>
                      </a:r>
                      <a:r>
                        <a:rPr lang="en-US" sz="2800" b="1" dirty="0">
                          <a:solidFill>
                            <a:schemeClr val="accent3">
                              <a:lumMod val="50000"/>
                            </a:schemeClr>
                          </a:solidFill>
                        </a:rPr>
                        <a:t> de </a:t>
                      </a:r>
                      <a:r>
                        <a:rPr lang="en-US" sz="2800" b="1" dirty="0" err="1">
                          <a:solidFill>
                            <a:schemeClr val="accent3">
                              <a:lumMod val="50000"/>
                            </a:schemeClr>
                          </a:solidFill>
                        </a:rPr>
                        <a:t>ēndiǎn</a:t>
                      </a:r>
                      <a:r>
                        <a:rPr lang="en-US" sz="2800" b="1" dirty="0">
                          <a:solidFill>
                            <a:schemeClr val="accent3">
                              <a:lumMod val="50000"/>
                            </a:schemeClr>
                          </a:solidFill>
                        </a:rPr>
                        <a:t> </a:t>
                      </a:r>
                      <a:r>
                        <a:rPr lang="en-US" sz="2800" b="1" dirty="0" err="1">
                          <a:solidFill>
                            <a:schemeClr val="accent3">
                              <a:lumMod val="50000"/>
                            </a:schemeClr>
                          </a:solidFill>
                        </a:rPr>
                        <a:t>dōu</a:t>
                      </a:r>
                      <a:r>
                        <a:rPr lang="en-US" sz="2800" b="1" dirty="0">
                          <a:solidFill>
                            <a:schemeClr val="accent3">
                              <a:lumMod val="50000"/>
                            </a:schemeClr>
                          </a:solidFill>
                        </a:rPr>
                        <a:t> </a:t>
                      </a:r>
                      <a:r>
                        <a:rPr lang="en-US" sz="2800" b="1" dirty="0" err="1">
                          <a:solidFill>
                            <a:schemeClr val="accent3">
                              <a:lumMod val="50000"/>
                            </a:schemeClr>
                          </a:solidFill>
                        </a:rPr>
                        <a:t>yào</a:t>
                      </a:r>
                      <a:r>
                        <a:rPr lang="en-US" sz="2800" b="1" dirty="0">
                          <a:solidFill>
                            <a:schemeClr val="accent3">
                              <a:lumMod val="50000"/>
                            </a:schemeClr>
                          </a:solidFill>
                        </a:rPr>
                        <a:t> </a:t>
                      </a:r>
                      <a:r>
                        <a:rPr lang="en-US" sz="2800" b="1" dirty="0" err="1">
                          <a:solidFill>
                            <a:schemeClr val="accent3">
                              <a:lumMod val="50000"/>
                            </a:schemeClr>
                          </a:solidFill>
                        </a:rPr>
                        <a:t>jì</a:t>
                      </a:r>
                      <a:r>
                        <a:rPr lang="en-US" sz="2800" b="1" dirty="0">
                          <a:solidFill>
                            <a:schemeClr val="accent3">
                              <a:lumMod val="50000"/>
                            </a:schemeClr>
                          </a:solidFill>
                        </a:rPr>
                        <a:t> </a:t>
                      </a:r>
                      <a:r>
                        <a:rPr lang="en-US" sz="2800" b="1" dirty="0" err="1">
                          <a:solidFill>
                            <a:schemeClr val="accent3">
                              <a:lumMod val="50000"/>
                            </a:schemeClr>
                          </a:solidFill>
                        </a:rPr>
                        <a:t>qīngchǔ</a:t>
                      </a:r>
                      <a:r>
                        <a:rPr lang="en-US" sz="2800" b="1" dirty="0">
                          <a:solidFill>
                            <a:schemeClr val="accent3">
                              <a:lumMod val="50000"/>
                            </a:schemeClr>
                          </a:solidFill>
                        </a:rPr>
                        <a:t/>
                      </a:r>
                      <a:br>
                        <a:rPr lang="en-US" sz="2800" b="1" dirty="0">
                          <a:solidFill>
                            <a:schemeClr val="accent3">
                              <a:lumMod val="50000"/>
                            </a:schemeClr>
                          </a:solidFill>
                        </a:rPr>
                      </a:br>
                      <a:r>
                        <a:rPr lang="en-US" sz="2800" b="1" dirty="0" err="1">
                          <a:solidFill>
                            <a:schemeClr val="accent3">
                              <a:lumMod val="50000"/>
                            </a:schemeClr>
                          </a:solidFill>
                        </a:rPr>
                        <a:t>Zhǔ</a:t>
                      </a:r>
                      <a:r>
                        <a:rPr lang="en-US" sz="2800" b="1" dirty="0">
                          <a:solidFill>
                            <a:schemeClr val="accent3">
                              <a:lumMod val="50000"/>
                            </a:schemeClr>
                          </a:solidFill>
                        </a:rPr>
                        <a:t> de </a:t>
                      </a:r>
                      <a:r>
                        <a:rPr lang="en-US" sz="2800" b="1" dirty="0" err="1">
                          <a:solidFill>
                            <a:schemeClr val="accent3">
                              <a:lumMod val="50000"/>
                            </a:schemeClr>
                          </a:solidFill>
                        </a:rPr>
                        <a:t>ēndiǎn</a:t>
                      </a:r>
                      <a:r>
                        <a:rPr lang="en-US" sz="2800" b="1" dirty="0">
                          <a:solidFill>
                            <a:schemeClr val="accent3">
                              <a:lumMod val="50000"/>
                            </a:schemeClr>
                          </a:solidFill>
                        </a:rPr>
                        <a:t> </a:t>
                      </a:r>
                      <a:r>
                        <a:rPr lang="en-US" sz="2800" b="1" dirty="0" err="1">
                          <a:solidFill>
                            <a:schemeClr val="accent3">
                              <a:lumMod val="50000"/>
                            </a:schemeClr>
                          </a:solidFill>
                        </a:rPr>
                        <a:t>yàng</a:t>
                      </a:r>
                      <a:r>
                        <a:rPr lang="en-US" sz="2800" b="1" dirty="0">
                          <a:solidFill>
                            <a:schemeClr val="accent3">
                              <a:lumMod val="50000"/>
                            </a:schemeClr>
                          </a:solidFill>
                        </a:rPr>
                        <a:t> </a:t>
                      </a:r>
                      <a:r>
                        <a:rPr lang="en-US" sz="2800" b="1" dirty="0" err="1">
                          <a:solidFill>
                            <a:schemeClr val="accent3">
                              <a:lumMod val="50000"/>
                            </a:schemeClr>
                          </a:solidFill>
                        </a:rPr>
                        <a:t>yàng</a:t>
                      </a:r>
                      <a:r>
                        <a:rPr lang="en-US" sz="2800" b="1" dirty="0">
                          <a:solidFill>
                            <a:schemeClr val="accent3">
                              <a:lumMod val="50000"/>
                            </a:schemeClr>
                          </a:solidFill>
                        </a:rPr>
                        <a:t> </a:t>
                      </a:r>
                      <a:r>
                        <a:rPr lang="en-US" sz="2800" b="1" dirty="0" err="1">
                          <a:solidFill>
                            <a:schemeClr val="accent3">
                              <a:lumMod val="50000"/>
                            </a:schemeClr>
                          </a:solidFill>
                        </a:rPr>
                        <a:t>dōu</a:t>
                      </a:r>
                      <a:r>
                        <a:rPr lang="en-US" sz="2800" b="1" dirty="0">
                          <a:solidFill>
                            <a:schemeClr val="accent3">
                              <a:lumMod val="50000"/>
                            </a:schemeClr>
                          </a:solidFill>
                        </a:rPr>
                        <a:t> </a:t>
                      </a:r>
                      <a:r>
                        <a:rPr lang="en-US" sz="2800" b="1" dirty="0" err="1">
                          <a:solidFill>
                            <a:schemeClr val="accent3">
                              <a:lumMod val="50000"/>
                            </a:schemeClr>
                          </a:solidFill>
                        </a:rPr>
                        <a:t>yào</a:t>
                      </a:r>
                      <a:r>
                        <a:rPr lang="en-US" sz="2800" b="1" dirty="0">
                          <a:solidFill>
                            <a:schemeClr val="accent3">
                              <a:lumMod val="50000"/>
                            </a:schemeClr>
                          </a:solidFill>
                        </a:rPr>
                        <a:t> </a:t>
                      </a:r>
                      <a:r>
                        <a:rPr lang="en-US" sz="2800" b="1" dirty="0" err="1">
                          <a:solidFill>
                            <a:schemeClr val="accent3">
                              <a:lumMod val="50000"/>
                            </a:schemeClr>
                          </a:solidFill>
                        </a:rPr>
                        <a:t>shù</a:t>
                      </a:r>
                      <a:r>
                        <a:rPr lang="en-US" sz="2800" b="1" dirty="0">
                          <a:solidFill>
                            <a:schemeClr val="accent3">
                              <a:lumMod val="50000"/>
                            </a:schemeClr>
                          </a:solidFill>
                        </a:rPr>
                        <a:t/>
                      </a:r>
                      <a:br>
                        <a:rPr lang="en-US" sz="2800" b="1" dirty="0">
                          <a:solidFill>
                            <a:schemeClr val="accent3">
                              <a:lumMod val="50000"/>
                            </a:schemeClr>
                          </a:solidFill>
                        </a:rPr>
                      </a:br>
                      <a:r>
                        <a:rPr lang="en-US" sz="2800" b="1" dirty="0" err="1">
                          <a:solidFill>
                            <a:schemeClr val="accent3">
                              <a:lumMod val="50000"/>
                            </a:schemeClr>
                          </a:solidFill>
                        </a:rPr>
                        <a:t>bì</a:t>
                      </a:r>
                      <a:r>
                        <a:rPr lang="en-US" sz="2800" b="1" dirty="0">
                          <a:solidFill>
                            <a:schemeClr val="accent3">
                              <a:lumMod val="50000"/>
                            </a:schemeClr>
                          </a:solidFill>
                        </a:rPr>
                        <a:t> </a:t>
                      </a:r>
                      <a:r>
                        <a:rPr lang="en-US" sz="2800" b="1" dirty="0" err="1">
                          <a:solidFill>
                            <a:schemeClr val="accent3">
                              <a:lumMod val="50000"/>
                            </a:schemeClr>
                          </a:solidFill>
                        </a:rPr>
                        <a:t>néng</a:t>
                      </a:r>
                      <a:r>
                        <a:rPr lang="en-US" sz="2800" b="1" dirty="0">
                          <a:solidFill>
                            <a:schemeClr val="accent3">
                              <a:lumMod val="50000"/>
                            </a:schemeClr>
                          </a:solidFill>
                        </a:rPr>
                        <a:t> </a:t>
                      </a:r>
                      <a:r>
                        <a:rPr lang="en-US" sz="2800" b="1" dirty="0" err="1">
                          <a:solidFill>
                            <a:schemeClr val="accent3">
                              <a:lumMod val="50000"/>
                            </a:schemeClr>
                          </a:solidFill>
                        </a:rPr>
                        <a:t>jiào</a:t>
                      </a:r>
                      <a:r>
                        <a:rPr lang="en-US" sz="2800" b="1" dirty="0">
                          <a:solidFill>
                            <a:schemeClr val="accent3">
                              <a:lumMod val="50000"/>
                            </a:schemeClr>
                          </a:solidFill>
                        </a:rPr>
                        <a:t> </a:t>
                      </a:r>
                      <a:r>
                        <a:rPr lang="en-US" sz="2800" b="1" dirty="0" err="1">
                          <a:solidFill>
                            <a:schemeClr val="accent3">
                              <a:lumMod val="50000"/>
                            </a:schemeClr>
                          </a:solidFill>
                        </a:rPr>
                        <a:t>nǐ</a:t>
                      </a:r>
                      <a:r>
                        <a:rPr lang="en-US" sz="2800" b="1" dirty="0">
                          <a:solidFill>
                            <a:schemeClr val="accent3">
                              <a:lumMod val="50000"/>
                            </a:schemeClr>
                          </a:solidFill>
                        </a:rPr>
                        <a:t> </a:t>
                      </a:r>
                      <a:r>
                        <a:rPr lang="en-US" sz="2800" b="1" dirty="0" err="1">
                          <a:solidFill>
                            <a:schemeClr val="accent3">
                              <a:lumMod val="50000"/>
                            </a:schemeClr>
                          </a:solidFill>
                        </a:rPr>
                        <a:t>jīngyà</a:t>
                      </a:r>
                      <a:r>
                        <a:rPr lang="en-US" sz="2800" b="1" dirty="0">
                          <a:solidFill>
                            <a:schemeClr val="accent3">
                              <a:lumMod val="50000"/>
                            </a:schemeClr>
                          </a:solidFill>
                        </a:rPr>
                        <a:t> </a:t>
                      </a:r>
                      <a:r>
                        <a:rPr lang="en-US" sz="2800" b="1" dirty="0" err="1">
                          <a:solidFill>
                            <a:schemeClr val="accent3">
                              <a:lumMod val="50000"/>
                            </a:schemeClr>
                          </a:solidFill>
                        </a:rPr>
                        <a:t>lìshí</a:t>
                      </a:r>
                      <a:r>
                        <a:rPr lang="en-US" sz="2800" b="1" dirty="0">
                          <a:solidFill>
                            <a:schemeClr val="accent3">
                              <a:lumMod val="50000"/>
                            </a:schemeClr>
                          </a:solidFill>
                        </a:rPr>
                        <a:t> </a:t>
                      </a:r>
                      <a:r>
                        <a:rPr lang="en-US" sz="2800" b="1" dirty="0" err="1">
                          <a:solidFill>
                            <a:schemeClr val="accent3">
                              <a:lumMod val="50000"/>
                            </a:schemeClr>
                          </a:solidFill>
                        </a:rPr>
                        <a:t>lè</a:t>
                      </a:r>
                      <a:r>
                        <a:rPr lang="en-US" sz="2800" b="1" dirty="0">
                          <a:solidFill>
                            <a:schemeClr val="accent3">
                              <a:lumMod val="50000"/>
                            </a:schemeClr>
                          </a:solidFill>
                        </a:rPr>
                        <a:t> </a:t>
                      </a:r>
                      <a:r>
                        <a:rPr lang="en-US" sz="2800" b="1" dirty="0" err="1">
                          <a:solidFill>
                            <a:schemeClr val="accent3">
                              <a:lumMod val="50000"/>
                            </a:schemeClr>
                          </a:solidFill>
                        </a:rPr>
                        <a:t>huānhū</a:t>
                      </a:r>
                      <a:r>
                        <a:rPr lang="en-US" sz="2800" b="1" dirty="0">
                          <a:solidFill>
                            <a:schemeClr val="accent3">
                              <a:lumMod val="50000"/>
                            </a:schemeClr>
                          </a:solidFill>
                        </a:rPr>
                        <a:t>.</a:t>
                      </a:r>
                      <a:endParaRPr lang="en-US" sz="2800" b="1" dirty="0">
                        <a:solidFill>
                          <a:schemeClr val="accent3">
                            <a:lumMod val="50000"/>
                          </a:schemeClr>
                        </a:solidFill>
                        <a:latin typeface="Times New Roman" panose="02020603050405020304" pitchFamily="18" charset="0"/>
                        <a:ea typeface="KaiTi" panose="02010609060101010101" pitchFamily="49" charset="-122"/>
                        <a:cs typeface="Times New Roman" panose="02020603050405020304" pitchFamily="18" charset="0"/>
                      </a:endParaRPr>
                    </a:p>
                  </a:txBody>
                  <a:tcPr/>
                </a:tc>
                <a:extLst>
                  <a:ext uri="{0D108BD9-81ED-4DB2-BD59-A6C34878D82A}">
                    <a16:rowId xmlns:a16="http://schemas.microsoft.com/office/drawing/2014/main" val="2326814668"/>
                  </a:ext>
                </a:extLst>
              </a:tr>
            </a:tbl>
          </a:graphicData>
        </a:graphic>
      </p:graphicFrame>
    </p:spTree>
    <p:extLst>
      <p:ext uri="{BB962C8B-B14F-4D97-AF65-F5344CB8AC3E}">
        <p14:creationId xmlns:p14="http://schemas.microsoft.com/office/powerpoint/2010/main" val="123993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24206" y="518473"/>
            <a:ext cx="11767794" cy="5476973"/>
          </a:xfrm>
        </p:spPr>
        <p:txBody>
          <a:bodyPr anchor="t">
            <a:noAutofit/>
          </a:bodyPr>
          <a:lstStyle/>
          <a:p>
            <a:r>
              <a:rPr lang="zh-CN" altLang="en-US"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复习</a:t>
            </a:r>
            <a:r>
              <a:rPr lang="zh-CN" altLang="en-US" sz="3200" dirty="0" smtClean="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b="0" dirty="0" smtClean="0"/>
              <a:t>1</a:t>
            </a:r>
            <a:r>
              <a:rPr lang="en-US" b="0" dirty="0"/>
              <a:t>. I am a PRC Chinese member living overseas, whom should I contact as I prepare to return to China?</a:t>
            </a:r>
            <a:br>
              <a:rPr lang="en-US" b="0" dirty="0"/>
            </a:br>
            <a:r>
              <a:rPr lang="en-US" b="0" dirty="0" smtClean="0"/>
              <a:t>2</a:t>
            </a:r>
            <a:r>
              <a:rPr lang="en-US" b="0" dirty="0"/>
              <a:t>. As a PRC Chinese member living overseas, when I return to China, can I attend Church on Sunday?</a:t>
            </a:r>
            <a:br>
              <a:rPr lang="en-US" b="0" dirty="0"/>
            </a:br>
            <a:r>
              <a:rPr lang="en-US" b="0" dirty="0" smtClean="0"/>
              <a:t>3</a:t>
            </a:r>
            <a:r>
              <a:rPr lang="en-US" b="0" dirty="0"/>
              <a:t>. As a PRC Chinese member living overseas, will Sunday Church meetings in China be similar to or different from the ward/branch I attend now?</a:t>
            </a:r>
            <a:br>
              <a:rPr lang="en-US" b="0" dirty="0"/>
            </a:br>
            <a:r>
              <a:rPr lang="en-US" b="0" dirty="0"/>
              <a:t/>
            </a:r>
            <a:br>
              <a:rPr lang="en-US" b="0" dirty="0"/>
            </a:br>
            <a:r>
              <a:rPr lang="en-US" b="0" dirty="0"/>
              <a:t>5. Who best answers questions asked by Chinese members living outside China?</a:t>
            </a:r>
            <a:br>
              <a:rPr lang="en-US" b="0" dirty="0"/>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endParaRPr lang="en-US" sz="28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 name="Date Placeholder 1">
            <a:extLst>
              <a:ext uri="{FF2B5EF4-FFF2-40B4-BE49-F238E27FC236}">
                <a16:creationId xmlns:a16="http://schemas.microsoft.com/office/drawing/2014/main" id="{7C16BEAA-B4E2-49F6-854A-F5B9EBB3D99A}"/>
              </a:ext>
            </a:extLst>
          </p:cNvPr>
          <p:cNvSpPr>
            <a:spLocks noGrp="1"/>
          </p:cNvSpPr>
          <p:nvPr>
            <p:ph type="dt" sz="half" idx="10"/>
          </p:nvPr>
        </p:nvSpPr>
        <p:spPr>
          <a:xfrm>
            <a:off x="8875776" y="6601968"/>
            <a:ext cx="1690624" cy="256032"/>
          </a:xfrm>
        </p:spPr>
        <p:txBody>
          <a:bodyPr/>
          <a:lstStyle/>
          <a:p>
            <a:r>
              <a:rPr lang="en-US"/>
              <a:t>©沈蕾BYU-Idaho 2019</a:t>
            </a:r>
            <a:endParaRPr lang="en-US" dirty="0"/>
          </a:p>
        </p:txBody>
      </p:sp>
      <p:sp>
        <p:nvSpPr>
          <p:cNvPr id="3" name="Rectangle 1">
            <a:extLst>
              <a:ext uri="{FF2B5EF4-FFF2-40B4-BE49-F238E27FC236}">
                <a16:creationId xmlns:a16="http://schemas.microsoft.com/office/drawing/2014/main" id="{2E5957E7-4B99-486A-86BB-16E8CCAE83C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635598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10896" y="164593"/>
            <a:ext cx="11402568" cy="6693408"/>
          </a:xfrm>
        </p:spPr>
        <p:txBody>
          <a:bodyPr anchor="t">
            <a:noAutofit/>
          </a:bodyPr>
          <a:lstStyle/>
          <a:p>
            <a:r>
              <a:rPr lang="zh-CN" altLang="en-US"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复</a:t>
            </a:r>
            <a:r>
              <a:rPr lang="zh-CN" altLang="en-US" sz="320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习</a:t>
            </a:r>
            <a:r>
              <a:rPr lang="zh-CN" altLang="en-US" sz="3200" smtClean="0">
                <a:solidFill>
                  <a:srgbClr val="C00000"/>
                </a:solidFill>
                <a:latin typeface="Times New Roman" panose="02020603050405020304" pitchFamily="18" charset="0"/>
                <a:ea typeface="KaiTi" panose="02010609060101010101" pitchFamily="49" charset="-122"/>
                <a:cs typeface="Times New Roman" panose="02020603050405020304" pitchFamily="18" charset="0"/>
              </a:rPr>
              <a:t>：</a:t>
            </a:r>
            <a:r>
              <a:rPr lang="zh-CN" altLang="en-US" sz="3200">
                <a:solidFill>
                  <a:srgbClr val="C00000"/>
                </a:solidFill>
                <a:latin typeface="Times New Roman" panose="02020603050405020304" pitchFamily="18" charset="0"/>
                <a:ea typeface="KaiTi" panose="02010609060101010101" pitchFamily="49" charset="-122"/>
                <a:cs typeface="Times New Roman" panose="02020603050405020304" pitchFamily="18" charset="0"/>
              </a:rPr>
              <a:t>主</a:t>
            </a:r>
            <a:r>
              <a:rPr lang="zh-CN" altLang="en-US" sz="3200" smtClean="0">
                <a:solidFill>
                  <a:srgbClr val="C00000"/>
                </a:solidFill>
                <a:latin typeface="Times New Roman" panose="02020603050405020304" pitchFamily="18" charset="0"/>
                <a:ea typeface="KaiTi" panose="02010609060101010101" pitchFamily="49" charset="-122"/>
                <a:cs typeface="Times New Roman" panose="02020603050405020304" pitchFamily="18" charset="0"/>
              </a:rPr>
              <a:t>语、谓语、状语、定语</a:t>
            </a:r>
            <a: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sz="2800" b="0" dirty="0" smtClean="0">
                <a:latin typeface="Times New Roman" panose="02020603050405020304" pitchFamily="18" charset="0"/>
                <a:cs typeface="Times New Roman" panose="02020603050405020304" pitchFamily="18" charset="0"/>
              </a:rPr>
              <a:t>1</a:t>
            </a:r>
            <a:r>
              <a:rPr lang="en-US" sz="2800" b="0" dirty="0">
                <a:latin typeface="Times New Roman" panose="02020603050405020304" pitchFamily="18" charset="0"/>
                <a:cs typeface="Times New Roman" panose="02020603050405020304" pitchFamily="18" charset="0"/>
              </a:rPr>
              <a:t>. I am a PRC Chinese member living overseas, whom </a:t>
            </a:r>
            <a:r>
              <a:rPr lang="en-US" sz="2800" b="0" dirty="0" smtClean="0">
                <a:latin typeface="Times New Roman" panose="02020603050405020304" pitchFamily="18" charset="0"/>
                <a:cs typeface="Times New Roman" panose="02020603050405020304" pitchFamily="18" charset="0"/>
              </a:rPr>
              <a:t/>
            </a:r>
            <a:br>
              <a:rPr lang="en-US" sz="2800" b="0" dirty="0" smtClean="0">
                <a:latin typeface="Times New Roman" panose="02020603050405020304" pitchFamily="18" charset="0"/>
                <a:cs typeface="Times New Roman" panose="02020603050405020304" pitchFamily="18" charset="0"/>
              </a:rPr>
            </a:br>
            <a:r>
              <a:rPr lang="en-US" sz="2800" b="0" dirty="0" smtClean="0">
                <a:latin typeface="Times New Roman" panose="02020603050405020304" pitchFamily="18" charset="0"/>
                <a:cs typeface="Times New Roman" panose="02020603050405020304" pitchFamily="18" charset="0"/>
              </a:rPr>
              <a:t/>
            </a:r>
            <a:br>
              <a:rPr lang="en-US" sz="2800" b="0" dirty="0" smtClean="0">
                <a:latin typeface="Times New Roman" panose="02020603050405020304" pitchFamily="18" charset="0"/>
                <a:cs typeface="Times New Roman" panose="02020603050405020304" pitchFamily="18" charset="0"/>
              </a:rPr>
            </a:br>
            <a:r>
              <a:rPr lang="en-US" sz="2800" b="0" dirty="0" smtClean="0">
                <a:latin typeface="Times New Roman" panose="02020603050405020304" pitchFamily="18" charset="0"/>
                <a:cs typeface="Times New Roman" panose="02020603050405020304" pitchFamily="18" charset="0"/>
              </a:rPr>
              <a:t>     should </a:t>
            </a:r>
            <a:r>
              <a:rPr lang="en-US" sz="2800" b="0" dirty="0">
                <a:latin typeface="Times New Roman" panose="02020603050405020304" pitchFamily="18" charset="0"/>
                <a:cs typeface="Times New Roman" panose="02020603050405020304" pitchFamily="18" charset="0"/>
              </a:rPr>
              <a:t>I contact as I prepare to return to China?</a:t>
            </a:r>
            <a:br>
              <a:rPr lang="en-US" sz="2800" b="0" dirty="0">
                <a:latin typeface="Times New Roman" panose="02020603050405020304" pitchFamily="18" charset="0"/>
                <a:cs typeface="Times New Roman" panose="02020603050405020304" pitchFamily="18" charset="0"/>
              </a:rPr>
            </a:br>
            <a:r>
              <a:rPr lang="en-US" sz="2800" b="0" dirty="0" smtClean="0">
                <a:latin typeface="Times New Roman" panose="02020603050405020304" pitchFamily="18" charset="0"/>
                <a:cs typeface="Times New Roman" panose="02020603050405020304" pitchFamily="18" charset="0"/>
              </a:rPr>
              <a:t/>
            </a:r>
            <a:br>
              <a:rPr lang="en-US" sz="2800" b="0" dirty="0" smtClean="0">
                <a:latin typeface="Times New Roman" panose="02020603050405020304" pitchFamily="18" charset="0"/>
                <a:cs typeface="Times New Roman" panose="02020603050405020304" pitchFamily="18" charset="0"/>
              </a:rPr>
            </a:br>
            <a:r>
              <a:rPr lang="en-US" sz="2800" b="0" dirty="0" smtClean="0">
                <a:latin typeface="Times New Roman" panose="02020603050405020304" pitchFamily="18" charset="0"/>
                <a:cs typeface="Times New Roman" panose="02020603050405020304" pitchFamily="18" charset="0"/>
              </a:rPr>
              <a:t>2</a:t>
            </a:r>
            <a:r>
              <a:rPr lang="en-US" sz="2800" b="0" dirty="0">
                <a:latin typeface="Times New Roman" panose="02020603050405020304" pitchFamily="18" charset="0"/>
                <a:cs typeface="Times New Roman" panose="02020603050405020304" pitchFamily="18" charset="0"/>
              </a:rPr>
              <a:t>. As a PRC Chinese member living overseas, when I </a:t>
            </a:r>
            <a:r>
              <a:rPr lang="en-US" sz="2800" b="0" dirty="0" smtClean="0">
                <a:latin typeface="Times New Roman" panose="02020603050405020304" pitchFamily="18" charset="0"/>
                <a:cs typeface="Times New Roman" panose="02020603050405020304" pitchFamily="18" charset="0"/>
              </a:rPr>
              <a:t/>
            </a:r>
            <a:br>
              <a:rPr lang="en-US" sz="2800" b="0" dirty="0" smtClean="0">
                <a:latin typeface="Times New Roman" panose="02020603050405020304" pitchFamily="18" charset="0"/>
                <a:cs typeface="Times New Roman" panose="02020603050405020304" pitchFamily="18" charset="0"/>
              </a:rPr>
            </a:br>
            <a:r>
              <a:rPr lang="en-US" sz="2800" b="0" dirty="0" smtClean="0">
                <a:latin typeface="Times New Roman" panose="02020603050405020304" pitchFamily="18" charset="0"/>
                <a:cs typeface="Times New Roman" panose="02020603050405020304" pitchFamily="18" charset="0"/>
              </a:rPr>
              <a:t/>
            </a:r>
            <a:br>
              <a:rPr lang="en-US" sz="2800" b="0" dirty="0" smtClean="0">
                <a:latin typeface="Times New Roman" panose="02020603050405020304" pitchFamily="18" charset="0"/>
                <a:cs typeface="Times New Roman" panose="02020603050405020304" pitchFamily="18" charset="0"/>
              </a:rPr>
            </a:br>
            <a:r>
              <a:rPr lang="en-US" sz="2800" b="0" dirty="0" smtClean="0">
                <a:latin typeface="Times New Roman" panose="02020603050405020304" pitchFamily="18" charset="0"/>
                <a:cs typeface="Times New Roman" panose="02020603050405020304" pitchFamily="18" charset="0"/>
              </a:rPr>
              <a:t>    return </a:t>
            </a:r>
            <a:r>
              <a:rPr lang="en-US" sz="2800" b="0" dirty="0">
                <a:latin typeface="Times New Roman" panose="02020603050405020304" pitchFamily="18" charset="0"/>
                <a:cs typeface="Times New Roman" panose="02020603050405020304" pitchFamily="18" charset="0"/>
              </a:rPr>
              <a:t>to China, can I attend Church on Sunday</a:t>
            </a:r>
            <a:r>
              <a:rPr lang="en-US" sz="2800" b="0" dirty="0" smtClean="0">
                <a:latin typeface="Times New Roman" panose="02020603050405020304" pitchFamily="18" charset="0"/>
                <a:cs typeface="Times New Roman" panose="02020603050405020304" pitchFamily="18" charset="0"/>
              </a:rPr>
              <a:t>?</a:t>
            </a:r>
            <a:br>
              <a:rPr lang="en-US" sz="2800" b="0" dirty="0" smtClean="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
            </a:r>
            <a:br>
              <a:rPr lang="en-US" sz="2800" b="0" dirty="0">
                <a:latin typeface="Times New Roman" panose="02020603050405020304" pitchFamily="18" charset="0"/>
                <a:cs typeface="Times New Roman" panose="02020603050405020304" pitchFamily="18" charset="0"/>
              </a:rPr>
            </a:br>
            <a:r>
              <a:rPr lang="en-US" sz="2800" b="0" dirty="0" smtClean="0">
                <a:latin typeface="Times New Roman" panose="02020603050405020304" pitchFamily="18" charset="0"/>
                <a:cs typeface="Times New Roman" panose="02020603050405020304" pitchFamily="18" charset="0"/>
              </a:rPr>
              <a:t>3</a:t>
            </a:r>
            <a:r>
              <a:rPr lang="en-US" sz="2800" b="0" dirty="0">
                <a:latin typeface="Times New Roman" panose="02020603050405020304" pitchFamily="18" charset="0"/>
                <a:cs typeface="Times New Roman" panose="02020603050405020304" pitchFamily="18" charset="0"/>
              </a:rPr>
              <a:t>. As a PRC Chinese member living overseas, will </a:t>
            </a:r>
            <a:r>
              <a:rPr lang="en-US" sz="2800" b="0" dirty="0" smtClean="0">
                <a:latin typeface="Times New Roman" panose="02020603050405020304" pitchFamily="18" charset="0"/>
                <a:cs typeface="Times New Roman" panose="02020603050405020304" pitchFamily="18" charset="0"/>
              </a:rPr>
              <a:t>Sunday</a:t>
            </a:r>
            <a:br>
              <a:rPr lang="en-US" sz="2800" b="0" dirty="0" smtClean="0">
                <a:latin typeface="Times New Roman" panose="02020603050405020304" pitchFamily="18" charset="0"/>
                <a:cs typeface="Times New Roman" panose="02020603050405020304" pitchFamily="18" charset="0"/>
              </a:rPr>
            </a:br>
            <a:r>
              <a:rPr lang="en-US" sz="2800" b="0" dirty="0" smtClean="0">
                <a:latin typeface="Times New Roman" panose="02020603050405020304" pitchFamily="18" charset="0"/>
                <a:cs typeface="Times New Roman" panose="02020603050405020304" pitchFamily="18" charset="0"/>
              </a:rPr>
              <a:t/>
            </a:r>
            <a:br>
              <a:rPr lang="en-US" sz="2800" b="0" dirty="0" smtClean="0">
                <a:latin typeface="Times New Roman" panose="02020603050405020304" pitchFamily="18" charset="0"/>
                <a:cs typeface="Times New Roman" panose="02020603050405020304" pitchFamily="18" charset="0"/>
              </a:rPr>
            </a:br>
            <a:r>
              <a:rPr lang="en-US" sz="2800" b="0" dirty="0" smtClean="0">
                <a:latin typeface="Times New Roman" panose="02020603050405020304" pitchFamily="18" charset="0"/>
                <a:cs typeface="Times New Roman" panose="02020603050405020304" pitchFamily="18" charset="0"/>
              </a:rPr>
              <a:t> </a:t>
            </a:r>
            <a:r>
              <a:rPr lang="en-US" sz="2800" b="0" dirty="0">
                <a:latin typeface="Times New Roman" panose="02020603050405020304" pitchFamily="18" charset="0"/>
                <a:cs typeface="Times New Roman" panose="02020603050405020304" pitchFamily="18" charset="0"/>
              </a:rPr>
              <a:t>Church meetings in China be similar to or different from the ward/branch I </a:t>
            </a:r>
            <a:r>
              <a:rPr lang="en-US" sz="2800" b="0" dirty="0" smtClean="0">
                <a:latin typeface="Times New Roman" panose="02020603050405020304" pitchFamily="18" charset="0"/>
                <a:cs typeface="Times New Roman" panose="02020603050405020304" pitchFamily="18" charset="0"/>
              </a:rPr>
              <a:t/>
            </a:r>
            <a:br>
              <a:rPr lang="en-US" sz="2800" b="0" dirty="0" smtClean="0">
                <a:latin typeface="Times New Roman" panose="02020603050405020304" pitchFamily="18" charset="0"/>
                <a:cs typeface="Times New Roman" panose="02020603050405020304" pitchFamily="18" charset="0"/>
              </a:rPr>
            </a:br>
            <a:r>
              <a:rPr lang="en-US" sz="2800" b="0" dirty="0" smtClean="0">
                <a:latin typeface="Times New Roman" panose="02020603050405020304" pitchFamily="18" charset="0"/>
                <a:cs typeface="Times New Roman" panose="02020603050405020304" pitchFamily="18" charset="0"/>
              </a:rPr>
              <a:t/>
            </a:r>
            <a:br>
              <a:rPr lang="en-US" sz="2800" b="0" dirty="0" smtClean="0">
                <a:latin typeface="Times New Roman" panose="02020603050405020304" pitchFamily="18" charset="0"/>
                <a:cs typeface="Times New Roman" panose="02020603050405020304" pitchFamily="18" charset="0"/>
              </a:rPr>
            </a:br>
            <a:r>
              <a:rPr lang="en-US" sz="2800" b="0" dirty="0" smtClean="0">
                <a:latin typeface="Times New Roman" panose="02020603050405020304" pitchFamily="18" charset="0"/>
                <a:cs typeface="Times New Roman" panose="02020603050405020304" pitchFamily="18" charset="0"/>
              </a:rPr>
              <a:t>  attend </a:t>
            </a:r>
            <a:r>
              <a:rPr lang="en-US" sz="2800" b="0" dirty="0">
                <a:latin typeface="Times New Roman" panose="02020603050405020304" pitchFamily="18" charset="0"/>
                <a:cs typeface="Times New Roman" panose="02020603050405020304" pitchFamily="18" charset="0"/>
              </a:rPr>
              <a:t>now?</a:t>
            </a:r>
            <a:br>
              <a:rPr lang="en-US" sz="2800" b="0" dirty="0">
                <a:latin typeface="Times New Roman" panose="02020603050405020304" pitchFamily="18" charset="0"/>
                <a:cs typeface="Times New Roman" panose="02020603050405020304" pitchFamily="18" charset="0"/>
              </a:rPr>
            </a:br>
            <a:r>
              <a:rPr lang="en-US" b="0" dirty="0"/>
              <a:t/>
            </a:r>
            <a:br>
              <a:rPr lang="en-US" b="0" dirty="0"/>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endParaRPr lang="en-US" sz="28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 name="Date Placeholder 1">
            <a:extLst>
              <a:ext uri="{FF2B5EF4-FFF2-40B4-BE49-F238E27FC236}">
                <a16:creationId xmlns:a16="http://schemas.microsoft.com/office/drawing/2014/main" id="{7C16BEAA-B4E2-49F6-854A-F5B9EBB3D99A}"/>
              </a:ext>
            </a:extLst>
          </p:cNvPr>
          <p:cNvSpPr>
            <a:spLocks noGrp="1"/>
          </p:cNvSpPr>
          <p:nvPr>
            <p:ph type="dt" sz="half" idx="10"/>
          </p:nvPr>
        </p:nvSpPr>
        <p:spPr>
          <a:xfrm>
            <a:off x="8875776" y="6601968"/>
            <a:ext cx="1690624" cy="256032"/>
          </a:xfrm>
        </p:spPr>
        <p:txBody>
          <a:bodyPr/>
          <a:lstStyle/>
          <a:p>
            <a:r>
              <a:rPr lang="en-US"/>
              <a:t>©沈蕾BYU-Idaho 2019</a:t>
            </a:r>
            <a:endParaRPr lang="en-US" dirty="0"/>
          </a:p>
        </p:txBody>
      </p:sp>
      <p:sp>
        <p:nvSpPr>
          <p:cNvPr id="3" name="Rectangle 1">
            <a:extLst>
              <a:ext uri="{FF2B5EF4-FFF2-40B4-BE49-F238E27FC236}">
                <a16:creationId xmlns:a16="http://schemas.microsoft.com/office/drawing/2014/main" id="{2E5957E7-4B99-486A-86BB-16E8CCAE83C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005343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24206" y="131975"/>
            <a:ext cx="11767794" cy="5863472"/>
          </a:xfrm>
        </p:spPr>
        <p:txBody>
          <a:bodyPr anchor="t">
            <a:noAutofit/>
          </a:bodyPr>
          <a:lstStyle/>
          <a:p>
            <a: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教学目标： </a:t>
            </a: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学完第五课“我的中国旅行”以后，你应该 </a:t>
            </a:r>
            <a:br>
              <a:rPr lang="zh-CN" altLang="en-US" sz="28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一、</a:t>
            </a: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Make a report</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
            </a:r>
            <a:br>
              <a:rPr lang="zh-CN" altLang="en-US" sz="28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二、</a:t>
            </a: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Recall your memories and describe your past experiences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en-US" sz="2800" dirty="0">
                <a:latin typeface="Times New Roman" panose="02020603050405020304" pitchFamily="18" charset="0"/>
                <a:ea typeface="KaiTi" panose="02010609060101010101" pitchFamily="49" charset="-122"/>
                <a:cs typeface="Times New Roman" panose="02020603050405020304" pitchFamily="18" charset="0"/>
              </a:rPr>
              <a:t/>
            </a:r>
            <a:br>
              <a:rPr lang="en-US" sz="28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三、</a:t>
            </a: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A Review and application of Lesson 1 through 4 vocabulary, grammar,</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conversations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四、</a:t>
            </a: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Able to apply vocabulary and grammar learned from this lesson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in 5 Cs (Communication, Culture, Connections, Comparisons and</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Communities)</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五、</a:t>
            </a: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Able to ask and answer questions about travelling in elaboration</a:t>
            </a: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
            </a:r>
            <a:br>
              <a:rPr lang="zh-CN" altLang="en-US" sz="2800" dirty="0">
                <a:latin typeface="Times New Roman" panose="02020603050405020304" pitchFamily="18" charset="0"/>
                <a:ea typeface="KaiTi" panose="02010609060101010101" pitchFamily="49" charset="-122"/>
                <a:cs typeface="Times New Roman" panose="02020603050405020304" pitchFamily="18" charset="0"/>
              </a:rPr>
            </a:br>
            <a:endParaRPr lang="en-US" sz="2800" dirty="0">
              <a:solidFill>
                <a:srgbClr val="C00000"/>
              </a:solidFill>
              <a:latin typeface="KaiTi" panose="02010609060101010101" pitchFamily="49" charset="-122"/>
              <a:ea typeface="KaiTi" panose="02010609060101010101" pitchFamily="49" charset="-122"/>
              <a:cs typeface="Times New Roman" panose="02020603050405020304" pitchFamily="18" charset="0"/>
            </a:endParaRPr>
          </a:p>
        </p:txBody>
      </p:sp>
      <p:sp>
        <p:nvSpPr>
          <p:cNvPr id="2" name="Date Placeholder 1">
            <a:extLst>
              <a:ext uri="{FF2B5EF4-FFF2-40B4-BE49-F238E27FC236}">
                <a16:creationId xmlns:a16="http://schemas.microsoft.com/office/drawing/2014/main" id="{7C16BEAA-B4E2-49F6-854A-F5B9EBB3D99A}"/>
              </a:ext>
            </a:extLst>
          </p:cNvPr>
          <p:cNvSpPr>
            <a:spLocks noGrp="1"/>
          </p:cNvSpPr>
          <p:nvPr>
            <p:ph type="dt" sz="half" idx="10"/>
          </p:nvPr>
        </p:nvSpPr>
        <p:spPr>
          <a:xfrm>
            <a:off x="8875776" y="6601968"/>
            <a:ext cx="1690624" cy="256032"/>
          </a:xfrm>
        </p:spPr>
        <p:txBody>
          <a:bodyPr/>
          <a:lstStyle/>
          <a:p>
            <a:r>
              <a:rPr lang="en-US"/>
              <a:t>©沈蕾BYU-Idaho 2019</a:t>
            </a:r>
            <a:endParaRPr lang="en-US" dirty="0"/>
          </a:p>
        </p:txBody>
      </p:sp>
    </p:spTree>
    <p:extLst>
      <p:ext uri="{BB962C8B-B14F-4D97-AF65-F5344CB8AC3E}">
        <p14:creationId xmlns:p14="http://schemas.microsoft.com/office/powerpoint/2010/main" val="10218935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41651" y="585585"/>
            <a:ext cx="11767794" cy="5476973"/>
          </a:xfrm>
        </p:spPr>
        <p:txBody>
          <a:bodyPr anchor="t">
            <a:noAutofit/>
          </a:bodyPr>
          <a:lstStyle/>
          <a:p>
            <a:r>
              <a:rPr lang="zh-CN" altLang="en-US"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问题一：</a:t>
            </a:r>
            <a: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t/>
            </a:r>
            <a:br>
              <a:rPr lang="en-US" altLang="zh-CN" sz="3200" dirty="0">
                <a:solidFill>
                  <a:srgbClr val="C00000"/>
                </a:solidFill>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你最喜欢去什么地方旅行？为什么？</a:t>
            </a: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浪费       </a:t>
            </a:r>
            <a:r>
              <a:rPr lang="en-US" altLang="zh-CN" sz="2800" dirty="0" err="1">
                <a:latin typeface="Times New Roman" panose="02020603050405020304" pitchFamily="18" charset="0"/>
                <a:ea typeface="KaiTi" panose="02010609060101010101" pitchFamily="49" charset="-122"/>
                <a:cs typeface="Times New Roman" panose="02020603050405020304" pitchFamily="18" charset="0"/>
              </a:rPr>
              <a:t>l</a:t>
            </a:r>
            <a:r>
              <a:rPr lang="en-US" altLang="en-US" sz="2800" dirty="0" err="1">
                <a:latin typeface="Times New Roman" panose="02020603050405020304" pitchFamily="18" charset="0"/>
                <a:ea typeface="KaiTi" panose="02010609060101010101" pitchFamily="49" charset="-122"/>
                <a:cs typeface="Times New Roman" panose="02020603050405020304" pitchFamily="18" charset="0"/>
              </a:rPr>
              <a:t>àngfèi</a:t>
            </a:r>
            <a:r>
              <a:rPr lang="en-US" altLang="en-US" sz="2800" dirty="0">
                <a:latin typeface="Times New Roman" panose="02020603050405020304" pitchFamily="18" charset="0"/>
                <a:ea typeface="KaiTi" panose="02010609060101010101" pitchFamily="49" charset="-122"/>
                <a:cs typeface="Times New Roman" panose="02020603050405020304" pitchFamily="18" charset="0"/>
              </a:rPr>
              <a:t>           v. &amp; n. to waste </a:t>
            </a:r>
            <a:r>
              <a:rPr lang="en-US" altLang="en-US" sz="4000" dirty="0">
                <a:latin typeface="Times New Roman" panose="02020603050405020304" pitchFamily="18" charset="0"/>
                <a:ea typeface="KaiTi" panose="02010609060101010101" pitchFamily="49" charset="-122"/>
                <a:cs typeface="Times New Roman" panose="02020603050405020304" pitchFamily="18" charset="0"/>
              </a:rPr>
              <a:t/>
            </a:r>
            <a:br>
              <a:rPr lang="en-US" altLang="en-US" sz="40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时间       </a:t>
            </a:r>
            <a:r>
              <a:rPr lang="en-US" altLang="en-US" sz="2800" dirty="0" err="1">
                <a:latin typeface="Times New Roman" panose="02020603050405020304" pitchFamily="18" charset="0"/>
                <a:ea typeface="KaiTi" panose="02010609060101010101" pitchFamily="49" charset="-122"/>
                <a:cs typeface="Times New Roman" panose="02020603050405020304" pitchFamily="18" charset="0"/>
              </a:rPr>
              <a:t>shíjiān</a:t>
            </a:r>
            <a:r>
              <a:rPr lang="en-US" altLang="en-US" sz="2800" dirty="0">
                <a:latin typeface="Times New Roman" panose="02020603050405020304" pitchFamily="18" charset="0"/>
                <a:ea typeface="KaiTi" panose="02010609060101010101" pitchFamily="49" charset="-122"/>
                <a:cs typeface="Times New Roman" panose="02020603050405020304" pitchFamily="18" charset="0"/>
              </a:rPr>
              <a:t>           n. time</a:t>
            </a: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钱  </a:t>
            </a: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t>
            </a:r>
            <a:r>
              <a:rPr lang="en-US" altLang="en-US" sz="2800" dirty="0" err="1">
                <a:latin typeface="Times New Roman" panose="02020603050405020304" pitchFamily="18" charset="0"/>
                <a:ea typeface="KaiTi" panose="02010609060101010101" pitchFamily="49" charset="-122"/>
                <a:cs typeface="Times New Roman" panose="02020603050405020304" pitchFamily="18" charset="0"/>
              </a:rPr>
              <a:t>qián</a:t>
            </a:r>
            <a:r>
              <a:rPr lang="en-US" altLang="en-US" sz="1400" dirty="0">
                <a:latin typeface="Times New Roman" panose="02020603050405020304" pitchFamily="18" charset="0"/>
                <a:ea typeface="KaiTi" panose="02010609060101010101" pitchFamily="49" charset="-122"/>
                <a:cs typeface="Times New Roman" panose="02020603050405020304" pitchFamily="18" charset="0"/>
              </a:rPr>
              <a:t>                             </a:t>
            </a:r>
            <a:r>
              <a:rPr lang="en-US" altLang="en-US" sz="2800" dirty="0">
                <a:latin typeface="Times New Roman" panose="02020603050405020304" pitchFamily="18" charset="0"/>
                <a:ea typeface="KaiTi" panose="02010609060101010101" pitchFamily="49" charset="-122"/>
                <a:cs typeface="Times New Roman" panose="02020603050405020304" pitchFamily="18" charset="0"/>
              </a:rPr>
              <a:t>n. money </a:t>
            </a:r>
            <a:br>
              <a:rPr lang="en-US" altLang="en-US" sz="28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了解       </a:t>
            </a:r>
            <a:r>
              <a:rPr lang="en-US" altLang="zh-CN" sz="2800" dirty="0" err="1">
                <a:latin typeface="Times New Roman" panose="02020603050405020304" pitchFamily="18" charset="0"/>
                <a:ea typeface="KaiTi" panose="02010609060101010101" pitchFamily="49" charset="-122"/>
                <a:cs typeface="Times New Roman" panose="02020603050405020304" pitchFamily="18" charset="0"/>
              </a:rPr>
              <a:t>l</a:t>
            </a:r>
            <a:r>
              <a:rPr lang="en-US" altLang="en-US" sz="2800" dirty="0" err="1">
                <a:latin typeface="Times New Roman" panose="02020603050405020304" pitchFamily="18" charset="0"/>
                <a:ea typeface="inherit"/>
                <a:cs typeface="Times New Roman" panose="02020603050405020304" pitchFamily="18" charset="0"/>
              </a:rPr>
              <a:t>iǎojiě</a:t>
            </a:r>
            <a:r>
              <a:rPr lang="en-US" altLang="en-US" sz="2800" dirty="0">
                <a:latin typeface="Times New Roman" panose="02020603050405020304" pitchFamily="18" charset="0"/>
                <a:ea typeface="inherit"/>
                <a:cs typeface="Times New Roman" panose="02020603050405020304" pitchFamily="18" charset="0"/>
              </a:rPr>
              <a:t>            v. &amp; n. to understand</a:t>
            </a:r>
            <a:br>
              <a:rPr lang="en-US" altLang="en-US" sz="2800" dirty="0">
                <a:latin typeface="Times New Roman" panose="02020603050405020304" pitchFamily="18" charset="0"/>
                <a:ea typeface="inherit"/>
                <a:cs typeface="Times New Roman" panose="02020603050405020304" pitchFamily="18" charset="0"/>
              </a:rPr>
            </a:b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文化</a:t>
            </a:r>
            <a:r>
              <a:rPr lang="en-US" altLang="en-US" sz="2800" dirty="0">
                <a:latin typeface="Times New Roman" panose="02020603050405020304" pitchFamily="18" charset="0"/>
                <a:ea typeface="KaiTi" panose="02010609060101010101" pitchFamily="49" charset="-122"/>
                <a:cs typeface="Times New Roman" panose="02020603050405020304" pitchFamily="18" charset="0"/>
              </a:rPr>
              <a:t>       </a:t>
            </a:r>
            <a:r>
              <a:rPr lang="en-US" altLang="en-US" sz="2800" dirty="0" err="1">
                <a:latin typeface="Times New Roman" panose="02020603050405020304" pitchFamily="18" charset="0"/>
                <a:ea typeface="inherit"/>
                <a:cs typeface="Times New Roman" panose="02020603050405020304" pitchFamily="18" charset="0"/>
              </a:rPr>
              <a:t>wénhuà</a:t>
            </a:r>
            <a:r>
              <a:rPr lang="en-US" altLang="en-US" sz="2800" dirty="0">
                <a:latin typeface="Times New Roman" panose="02020603050405020304" pitchFamily="18" charset="0"/>
                <a:ea typeface="inherit"/>
                <a:cs typeface="Times New Roman" panose="02020603050405020304" pitchFamily="18" charset="0"/>
              </a:rPr>
              <a:t>         n. culture</a:t>
            </a:r>
            <a:r>
              <a:rPr lang="en-US" altLang="en-US"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en-US" sz="2800" dirty="0">
                <a:latin typeface="Times New Roman" panose="02020603050405020304" pitchFamily="18" charset="0"/>
                <a:ea typeface="KaiTi" panose="02010609060101010101" pitchFamily="49" charset="-122"/>
                <a:cs typeface="Times New Roman" panose="02020603050405020304" pitchFamily="18" charset="0"/>
              </a:rPr>
            </a:br>
            <a:r>
              <a:rPr lang="zh-CN" altLang="en-US" sz="2800" dirty="0">
                <a:latin typeface="Times New Roman" panose="02020603050405020304" pitchFamily="18" charset="0"/>
                <a:ea typeface="KaiTi" panose="02010609060101010101" pitchFamily="49" charset="-122"/>
                <a:cs typeface="Times New Roman" panose="02020603050405020304" pitchFamily="18" charset="0"/>
              </a:rPr>
              <a:t>看风景   </a:t>
            </a:r>
            <a:r>
              <a:rPr lang="en-US" altLang="en-US" sz="2800" dirty="0" err="1">
                <a:latin typeface="Times New Roman" panose="02020603050405020304" pitchFamily="18" charset="0"/>
                <a:ea typeface="inherit"/>
                <a:cs typeface="Times New Roman" panose="02020603050405020304" pitchFamily="18" charset="0"/>
              </a:rPr>
              <a:t>kàn</a:t>
            </a:r>
            <a:r>
              <a:rPr lang="en-US" altLang="en-US" sz="2800" dirty="0">
                <a:latin typeface="Times New Roman" panose="02020603050405020304" pitchFamily="18" charset="0"/>
                <a:ea typeface="inherit"/>
                <a:cs typeface="Times New Roman" panose="02020603050405020304" pitchFamily="18" charset="0"/>
              </a:rPr>
              <a:t> </a:t>
            </a:r>
            <a:r>
              <a:rPr lang="en-US" altLang="en-US" sz="2800" dirty="0" err="1">
                <a:latin typeface="Times New Roman" panose="02020603050405020304" pitchFamily="18" charset="0"/>
                <a:ea typeface="inherit"/>
                <a:cs typeface="Times New Roman" panose="02020603050405020304" pitchFamily="18" charset="0"/>
              </a:rPr>
              <a:t>fēngjǐng</a:t>
            </a:r>
            <a:r>
              <a:rPr lang="en-US" altLang="en-US" sz="14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ea typeface="inherit"/>
                <a:cs typeface="Times New Roman" panose="02020603050405020304" pitchFamily="18" charset="0"/>
              </a:rPr>
              <a:t>v.o</a:t>
            </a:r>
            <a:r>
              <a:rPr lang="en-US" altLang="zh-CN" sz="2800" dirty="0">
                <a:latin typeface="Times New Roman" panose="02020603050405020304" pitchFamily="18" charset="0"/>
                <a:ea typeface="inherit"/>
                <a:cs typeface="Times New Roman" panose="02020603050405020304" pitchFamily="18" charset="0"/>
              </a:rPr>
              <a:t>. to see scenery </a:t>
            </a:r>
            <a:r>
              <a:rPr lang="en-US" altLang="en-US"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en-US" sz="28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
            </a:r>
            <a:br>
              <a:rPr lang="en-US" altLang="zh-CN" sz="2800" dirty="0">
                <a:latin typeface="Times New Roman" panose="02020603050405020304" pitchFamily="18" charset="0"/>
                <a:ea typeface="KaiTi" panose="02010609060101010101" pitchFamily="49" charset="-122"/>
                <a:cs typeface="Times New Roman" panose="02020603050405020304" pitchFamily="18" charset="0"/>
              </a:rPr>
            </a:br>
            <a:endParaRPr lang="en-US" sz="28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 name="Date Placeholder 1">
            <a:extLst>
              <a:ext uri="{FF2B5EF4-FFF2-40B4-BE49-F238E27FC236}">
                <a16:creationId xmlns:a16="http://schemas.microsoft.com/office/drawing/2014/main" id="{7C16BEAA-B4E2-49F6-854A-F5B9EBB3D99A}"/>
              </a:ext>
            </a:extLst>
          </p:cNvPr>
          <p:cNvSpPr>
            <a:spLocks noGrp="1"/>
          </p:cNvSpPr>
          <p:nvPr>
            <p:ph type="dt" sz="half" idx="10"/>
          </p:nvPr>
        </p:nvSpPr>
        <p:spPr>
          <a:xfrm>
            <a:off x="8875776" y="6601968"/>
            <a:ext cx="1690624" cy="256032"/>
          </a:xfrm>
        </p:spPr>
        <p:txBody>
          <a:bodyPr/>
          <a:lstStyle/>
          <a:p>
            <a:r>
              <a:rPr lang="en-US"/>
              <a:t>©沈蕾BYU-Idaho 2019</a:t>
            </a:r>
            <a:endParaRPr lang="en-US" dirty="0"/>
          </a:p>
        </p:txBody>
      </p:sp>
      <p:sp>
        <p:nvSpPr>
          <p:cNvPr id="3" name="Rectangle 1">
            <a:extLst>
              <a:ext uri="{FF2B5EF4-FFF2-40B4-BE49-F238E27FC236}">
                <a16:creationId xmlns:a16="http://schemas.microsoft.com/office/drawing/2014/main" id="{2E5957E7-4B99-486A-86BB-16E8CCAE83C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3213" y="807489"/>
            <a:ext cx="7671557" cy="5033164"/>
          </a:xfrm>
          <a:prstGeom prst="rect">
            <a:avLst/>
          </a:prstGeom>
        </p:spPr>
      </p:pic>
    </p:spTree>
    <p:extLst>
      <p:ext uri="{BB962C8B-B14F-4D97-AF65-F5344CB8AC3E}">
        <p14:creationId xmlns:p14="http://schemas.microsoft.com/office/powerpoint/2010/main" val="26996732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nded Design Yellow 16x9">
  <a:themeElements>
    <a:clrScheme name="Banded_Design_Yellow">
      <a:dk1>
        <a:srgbClr val="323232"/>
      </a:dk1>
      <a:lt1>
        <a:sysClr val="window" lastClr="FFFFFF"/>
      </a:lt1>
      <a:dk2>
        <a:srgbClr val="000000"/>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66677B1-365E-411F-9971-C788BC2975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Yellow banded design presentation (widescreen)</Template>
  <TotalTime>0</TotalTime>
  <Words>642</Words>
  <Application>Microsoft Office PowerPoint</Application>
  <PresentationFormat>Widescreen</PresentationFormat>
  <Paragraphs>148</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inherit</vt:lpstr>
      <vt:lpstr>kaiti</vt:lpstr>
      <vt:lpstr>kaiti</vt:lpstr>
      <vt:lpstr>楷体</vt:lpstr>
      <vt:lpstr>Arial</vt:lpstr>
      <vt:lpstr>Book Antiqua</vt:lpstr>
      <vt:lpstr>Times New Roman</vt:lpstr>
      <vt:lpstr>Banded Design Yellow 16x9</vt:lpstr>
      <vt:lpstr>第五课：我的中国旅行  </vt:lpstr>
      <vt:lpstr>PowerPoint Presentation</vt:lpstr>
      <vt:lpstr>PowerPoint Presentation</vt:lpstr>
      <vt:lpstr>PowerPoint Presentation</vt:lpstr>
      <vt:lpstr>PowerPoint Presentation</vt:lpstr>
      <vt:lpstr>复习：  1. I am a PRC Chinese member living overseas, whom should I contact as I prepare to return to China? 2. As a PRC Chinese member living overseas, when I return to China, can I attend Church on Sunday? 3. As a PRC Chinese member living overseas, will Sunday Church meetings in China be similar to or different from the ward/branch I attend now?  5. Who best answers questions asked by Chinese members living outside China?  </vt:lpstr>
      <vt:lpstr>复习：主语、谓语、状语、定语 1. I am a PRC Chinese member living overseas, whom        should I contact as I prepare to return to China?  2. As a PRC Chinese member living overseas, when I       return to China, can I attend Church on Sunday?  3. As a PRC Chinese member living overseas, will Sunday   Church meetings in China be similar to or different from the ward/branch I     attend now?   </vt:lpstr>
      <vt:lpstr> 教学目标： 学完第五课“我的中国旅行”以后，你应该   一、Make a report  二、Recall your memories and describe your past experiences   三、A Review and application of Lesson 1 through 4 vocabulary, grammar,         conversations   四、Able to apply vocabulary and grammar learned from this lesson           in 5 Cs (Communication, Culture, Connections, Comparisons and          Communities)  五、Able to ask and answer questions about travelling in elaboration </vt:lpstr>
      <vt:lpstr>问题一：  你最喜欢去什么地方旅行？为什么？  浪费       làngfèi           v. &amp; n. to waste  时间       shíjiān           n. time 钱           qián                             n. money  了解       liǎojiě            v. &amp; n. to understand 文化       wénhuà         n. culture 看风景   kàn fēngjǐng  v.o. to see scenery    </vt:lpstr>
      <vt:lpstr> 问题二：         你会去奇怪的qíguài de weird 地方旅行吗？为什么？   </vt:lpstr>
      <vt:lpstr>问题三：     你想来一次想走就走的旅行（trip from the-spur-of-the-moment）吗？ 你最想去哪儿？  (Implication: People are tired of meeting up to other people’s expectations, but want to do something at their own will)</vt:lpstr>
      <vt:lpstr>第五课生词 p.136-137 1.  阴 overcast adj. vs. 阴天 n.           多云 adj. duōyún cloudy       晴 sunny adj. vs. 晴天 n. sunny day      下雨 v.o. to rain     毛毛雨 n. drizzles       闪电 v.o. to lightening      打雷 v.o. to thunder      下雪 v. o. to snow      天气 n. weather  vs. 气候n. climate         刮风  v. o. guāfēng to blow wind       刮龙风卷 v. o. guā lóngjuǎnfēng to blow tornado    彩虹 n. cǎihóng  rainbow    </vt:lpstr>
      <vt:lpstr>第五课生词 p.136-137 1.  阴 overcast adj. vs. 阴天 n.           多云 adj. duōyún cloudy       晴 sunny adj. vs. 晴天 n. sunny day      下雨 v.o. to rain     毛毛雨 n. drizzles       闪电 v.o. to lightening      打雷 v.o. to thunder      下雪 v. o. to snow      天气 n. weather  vs. 气候n. climate         刮风  v. o. guāfēng to blow wind       刮龙风卷 v. o. guā lóngjuǎnfēng to blow tornado     </vt:lpstr>
      <vt:lpstr>第五课生词 p.136-137 2. 终于 adv.  Finally    Pattern: Context， S + 终于 + V + O  例如：我的室友从来不请客，今天他终于请我的客啦！ 中文怎么说： 1. After flying 24 hours, they finally arrived in New York. 2. America has finally stopped flying Boeing 737 Max.  3. Make a sentence of 终于 of your own       </vt:lpstr>
      <vt:lpstr>第五课生词 p.136-137 3. 本来 adv. Originally  Pattern: S + 本来 + V + O, 可是。。。。。。 例如：我的房东本来让我把车开走，可是现在他说没关系。 完成下面的句子： 一、外国人本来看不懂京剧，可是现在。。。。。。。 二、他和他的室友本来分工合作，可是。。。。。。 三、本来我请客，可是。。。。。。          </vt:lpstr>
      <vt:lpstr>第五课生词 p. 136-137 4. 飞行 n. &amp; v.  例如：这个飞行员飞行了800个小时。      飞行员 fēixíngyuán pilot     vs. 乘客 chéngkè passengers       空姐 kōngjiě     空少  kōngsha4o    flight attendant           5.  转机 n. &amp; v. 例如：你飞北京在哪儿转机？         6.  误点 n. &amp; v. 例如：本来乘客在盐湖城转机，可是他误点了。 7.  赶上 vt.        例如：这些乘客终于赶上了去上海的班机。 8.  班机 n.例如：这个飞行员飞行了800个小时。      </vt:lpstr>
      <vt:lpstr>第五课生词 p. 136-137 </vt:lpstr>
      <vt:lpstr>第五课生词 p. 136-137   玉米 yùmǐ corn;  音乐 yīnyuè;   电视 diànshì       </vt:lpstr>
      <vt:lpstr> 第五课生词 p. 136-137  12. 打开眼界  v.o. eye-opened 例如：旅行可以让人大开眼界。  13. 团  n.  group/delegation  旅游团、美食团         14. 方向  n. direction 例如：圣殿在什么方向？  15. 闹笑话 v.o. to make yourself a laughing stock  16. 繁荣 adj. prosperous   17. 大厦  n. high-rise building   例如：金融大厦 finance high-rise building    </vt:lpstr>
      <vt:lpstr> 第五课生词 p. 136-137  19. 虽然。。。，但是/可是。。。。  20. 别人  or 其他的人  other people       21. 小吃  vs. 热菜   vs. 凉菜   vs. 饭    vs. 甜点   </vt:lpstr>
      <vt:lpstr>第五课复习 p.142-145                 </vt:lpstr>
      <vt:lpstr>第五课复习 p.142-145                 </vt:lpstr>
      <vt:lpstr>第五课复习 p.142-145                 </vt:lpstr>
      <vt:lpstr>第五课复习 p.142-145                 </vt:lpstr>
      <vt:lpstr>第五课复习 p.142-145                 </vt:lpstr>
      <vt:lpstr>第五课复习                  </vt:lpstr>
      <vt:lpstr>第五课复习 p.142-145                 </vt:lpstr>
      <vt:lpstr>第五课复习p.144                 </vt:lpstr>
      <vt:lpstr>第五课复习 p.142-145                 </vt:lpstr>
      <vt:lpstr>第五课复习 p.142-145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2017-06-25T17:01:28Z</dcterms:created>
  <dcterms:modified xsi:type="dcterms:W3CDTF">2019-03-21T23:07:28Z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TC029009979991</vt:lpwstr>
  </property>
</Properties>
</file>