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1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59" r:id="rId5"/>
    <p:sldId id="266" r:id="rId6"/>
    <p:sldId id="264" r:id="rId7"/>
    <p:sldId id="272" r:id="rId8"/>
    <p:sldId id="270" r:id="rId9"/>
    <p:sldId id="274" r:id="rId10"/>
    <p:sldId id="267" r:id="rId11"/>
    <p:sldId id="260" r:id="rId12"/>
    <p:sldId id="268" r:id="rId13"/>
    <p:sldId id="273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64D181-CF59-CA4D-835F-EDC9F9F3E783}">
          <p14:sldIdLst>
            <p14:sldId id="256"/>
            <p14:sldId id="257"/>
            <p14:sldId id="271"/>
            <p14:sldId id="259"/>
            <p14:sldId id="266"/>
            <p14:sldId id="264"/>
            <p14:sldId id="272"/>
            <p14:sldId id="270"/>
            <p14:sldId id="274"/>
            <p14:sldId id="267"/>
            <p14:sldId id="260"/>
            <p14:sldId id="268"/>
            <p14:sldId id="273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23"/>
    <a:srgbClr val="8F3F97"/>
    <a:srgbClr val="FF0000"/>
    <a:srgbClr val="FF7E00"/>
    <a:srgbClr val="FFFF00"/>
    <a:srgbClr val="00E400"/>
    <a:srgbClr val="00E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11B52-4F70-E849-8A30-5461329931B5}" type="datetime1">
              <a:rPr lang="en-CA" smtClean="0"/>
              <a:t>20-06-15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6CCC-ECE3-FF4C-A83A-52A52419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3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54BE7-40AC-3D43-89AD-487A76A34CF0}" type="datetime1">
              <a:rPr lang="en-CA" smtClean="0"/>
              <a:t>20-06-15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82181-8DB7-C849-AC58-425554AD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6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2181-8DB7-C849-AC58-425554ADA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E6D-36AA-154D-9F59-BFF84D04299A}" type="datetime4">
              <a:rPr lang="en-CA" smtClean="0"/>
              <a:t>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ED64-A26D-B64A-920F-F7A134043A25}" type="datetime4">
              <a:rPr lang="en-CA" smtClean="0"/>
              <a:t>June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677-89EA-0944-A7E3-2D84C73EDFEB}" type="datetime4">
              <a:rPr lang="en-CA" smtClean="0"/>
              <a:t>June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849-8304-7840-9DE1-3A7FD7B71847}" type="datetime4">
              <a:rPr lang="en-CA" smtClean="0"/>
              <a:t>June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701-756E-3C41-B6BB-155A0B8356B5}" type="datetime4">
              <a:rPr lang="en-CA" smtClean="0"/>
              <a:t>June 15, 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D364-EF64-AF47-95A8-B585FAC05149}" type="datetime4">
              <a:rPr lang="en-CA" smtClean="0"/>
              <a:t>June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9BF6-91D6-CA4B-AA6A-ED105E0E8E57}" type="datetime4">
              <a:rPr lang="en-CA" smtClean="0"/>
              <a:t>June 15,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8566-0622-5048-A1DB-2789C39AC272}" type="datetime4">
              <a:rPr lang="en-CA" smtClean="0"/>
              <a:t>June 15,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193-4099-6C40-9639-2F3E5F9CFD2E}" type="datetime4">
              <a:rPr lang="en-CA" smtClean="0"/>
              <a:t>June 15,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E18E-0D9C-B445-B93D-0779EEACE8DB}" type="datetime4">
              <a:rPr lang="en-CA" smtClean="0"/>
              <a:t>June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AF5B-0886-864A-BE07-BA9C7E4B7531}" type="datetime4">
              <a:rPr lang="en-CA" smtClean="0"/>
              <a:t>June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F74401C-6EE5-2044-B72D-C0C50E2E883A}" type="datetime4">
              <a:rPr lang="en-CA" smtClean="0"/>
              <a:t>June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" TargetMode="External"/><Relationship Id="rId4" Type="http://schemas.openxmlformats.org/officeDocument/2006/relationships/hyperlink" Target="https://aqicn.org/data-platform/register/" TargetMode="External"/><Relationship Id="rId5" Type="http://schemas.openxmlformats.org/officeDocument/2006/relationships/hyperlink" Target="https://www.airnow.gov/sites/default/files/2020-05/aqi-technical-assistance-document-sept2018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bs.gov.au/AUSSTATS/abs@.nsf/Lookup/3218.0Main+Features12017-18?OpenDocum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579a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15</a:t>
            </a:r>
          </a:p>
          <a:p>
            <a:r>
              <a:rPr lang="en-US" dirty="0" smtClean="0"/>
              <a:t>Ashlynn Steeves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9"/>
            <a:ext cx="7620000" cy="462858"/>
          </a:xfrm>
        </p:spPr>
        <p:txBody>
          <a:bodyPr/>
          <a:lstStyle/>
          <a:p>
            <a:r>
              <a:rPr lang="en-US" dirty="0" smtClean="0"/>
              <a:t>Fine particle matter, 2.5 microns or less in diameter. </a:t>
            </a:r>
            <a:endParaRPr lang="en-US" dirty="0"/>
          </a:p>
        </p:txBody>
      </p:sp>
      <p:pic>
        <p:nvPicPr>
          <p:cNvPr id="5" name="Picture 4" descr="Avg_pm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" t="8731" r="9606" b="8322"/>
          <a:stretch/>
        </p:blipFill>
        <p:spPr>
          <a:xfrm>
            <a:off x="952499" y="2095500"/>
            <a:ext cx="7546679" cy="45576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Screen Shot 2020-06-15 at 12.31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20" y="2345765"/>
            <a:ext cx="1181569" cy="10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3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843"/>
            <a:ext cx="7620000" cy="473634"/>
          </a:xfrm>
        </p:spPr>
        <p:txBody>
          <a:bodyPr/>
          <a:lstStyle/>
          <a:p>
            <a:r>
              <a:rPr lang="en-US" dirty="0"/>
              <a:t>Fine particle matter, </a:t>
            </a:r>
            <a:r>
              <a:rPr lang="en-US" dirty="0" smtClean="0"/>
              <a:t>10 </a:t>
            </a:r>
            <a:r>
              <a:rPr lang="en-US" dirty="0"/>
              <a:t>microns or less in diameter</a:t>
            </a:r>
          </a:p>
        </p:txBody>
      </p:sp>
      <p:pic>
        <p:nvPicPr>
          <p:cNvPr id="7" name="Picture 6" descr="Avg_pm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9314" r="9804" b="10620"/>
          <a:stretch/>
        </p:blipFill>
        <p:spPr>
          <a:xfrm>
            <a:off x="900437" y="2106705"/>
            <a:ext cx="7612832" cy="446741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Screen Shot 2020-06-15 at 12.31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87" y="2373358"/>
            <a:ext cx="1162797" cy="10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36"/>
            <a:ext cx="5791200" cy="1371600"/>
          </a:xfrm>
        </p:spPr>
        <p:txBody>
          <a:bodyPr/>
          <a:lstStyle/>
          <a:p>
            <a:r>
              <a:rPr lang="en-US" dirty="0" smtClean="0"/>
              <a:t>o3</a:t>
            </a:r>
            <a:endParaRPr lang="en-US" dirty="0"/>
          </a:p>
        </p:txBody>
      </p:sp>
      <p:pic>
        <p:nvPicPr>
          <p:cNvPr id="5" name="Picture 4" descr="Avg_0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7746" r="8931" b="8201"/>
          <a:stretch/>
        </p:blipFill>
        <p:spPr>
          <a:xfrm>
            <a:off x="956235" y="2021541"/>
            <a:ext cx="7590118" cy="46361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 descr="Screen Shot 2020-06-15 at 12.31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47" y="2300941"/>
            <a:ext cx="1177738" cy="10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1064"/>
            <a:ext cx="7620000" cy="164128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Begin to investigate relationships between COVID-19 spread and Air Quality index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Begin to investigate relationship between COVID-19 spread and individual air pollutants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Tx/>
              <a:buChar char="-"/>
            </a:pPr>
            <a:r>
              <a:rPr lang="en-CA" u="sng" dirty="0" smtClean="0">
                <a:hlinkClick r:id="rId2"/>
              </a:rPr>
              <a:t>https</a:t>
            </a:r>
            <a:r>
              <a:rPr lang="en-CA" u="sng" dirty="0">
                <a:hlinkClick r:id="rId2"/>
              </a:rPr>
              <a:t>://www.abs.gov.au/AUSSTATS/abs@.nsf/Lookup/3218.0Main+Features12017-18?OpenDocument</a:t>
            </a:r>
            <a:r>
              <a:rPr lang="en-CA" dirty="0"/>
              <a:t> </a:t>
            </a:r>
            <a:endParaRPr lang="en-CA" dirty="0" smtClean="0"/>
          </a:p>
          <a:p>
            <a:pPr marL="342900" lvl="0" indent="-342900">
              <a:buFontTx/>
              <a:buChar char="-"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://github.com/CSSEGISandData/COVID-</a:t>
            </a:r>
            <a:r>
              <a:rPr lang="en-CA" u="sng" dirty="0" smtClean="0">
                <a:hlinkClick r:id="rId3"/>
              </a:rPr>
              <a:t>19</a:t>
            </a:r>
            <a:endParaRPr lang="en-CA" u="sng" dirty="0" smtClean="0"/>
          </a:p>
          <a:p>
            <a:pPr marL="342900" lvl="0" indent="-342900">
              <a:buFontTx/>
              <a:buChar char="-"/>
            </a:pPr>
            <a:r>
              <a:rPr lang="en-CA" u="sng" dirty="0" smtClean="0">
                <a:hlinkClick r:id="rId4"/>
              </a:rPr>
              <a:t>https</a:t>
            </a:r>
            <a:r>
              <a:rPr lang="en-CA" u="sng" dirty="0">
                <a:hlinkClick r:id="rId4"/>
              </a:rPr>
              <a:t>://aqicn.org/data-platform/register</a:t>
            </a:r>
            <a:r>
              <a:rPr lang="en-CA" u="sng" dirty="0" smtClean="0">
                <a:hlinkClick r:id="rId4"/>
              </a:rPr>
              <a:t>/</a:t>
            </a:r>
            <a:endParaRPr lang="en-CA" u="sng" dirty="0" smtClean="0"/>
          </a:p>
          <a:p>
            <a:pPr marL="342900" lvl="0" indent="-342900">
              <a:buFontTx/>
              <a:buChar char="-"/>
            </a:pPr>
            <a:r>
              <a:rPr lang="en-CA" u="sng" dirty="0" smtClean="0">
                <a:hlinkClick r:id="rId5"/>
              </a:rPr>
              <a:t>https</a:t>
            </a:r>
            <a:r>
              <a:rPr lang="en-CA" u="sng" dirty="0">
                <a:hlinkClick r:id="rId5"/>
              </a:rPr>
              <a:t>://www.airnow.gov/sites/default/files/2020-05/aqi-technical-assistance-document-sept2018.</a:t>
            </a:r>
            <a:r>
              <a:rPr lang="en-CA" u="sng" dirty="0" smtClean="0">
                <a:hlinkClick r:id="rId5"/>
              </a:rPr>
              <a:t>pdf</a:t>
            </a:r>
            <a:endParaRPr lang="en-CA" u="sng" dirty="0" smtClean="0"/>
          </a:p>
          <a:p>
            <a:pPr lvl="0"/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0119"/>
            <a:ext cx="7620000" cy="1100189"/>
          </a:xfrm>
        </p:spPr>
        <p:txBody>
          <a:bodyPr/>
          <a:lstStyle/>
          <a:p>
            <a:pPr algn="ctr"/>
            <a:r>
              <a:rPr lang="en-US" dirty="0" smtClean="0"/>
              <a:t>Does local air quality have an impact on a populations susceptibility to COVID-19?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0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8600"/>
            <a:ext cx="7620000" cy="16390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COVID-19 Data Repository, CSSE, John Hopkins University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Air Quality Historical Data Platform, World Air Quality Index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chosen to start my analysis by looking at major Australian cities. I have chosen to do so because: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Australia was heavily impacted by wildfires in early 2020, which can drastically impact local air quality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Reduces the number of confounding variables that must be accounted for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7402"/>
              </p:ext>
            </p:extLst>
          </p:nvPr>
        </p:nvGraphicFramePr>
        <p:xfrm>
          <a:off x="1314824" y="420472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21647"/>
                <a:gridCol w="194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Population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Adelaide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South Australia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1,345,777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Brisbane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Queensland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2,462,637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Melbourne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Victoria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4,936,349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Western Australia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2,059,484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Sydney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New South Wales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5,230,330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98447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COVID CASES in Australian States with Major Cities </a:t>
            </a:r>
            <a:endParaRPr lang="en-US" dirty="0"/>
          </a:p>
        </p:txBody>
      </p:sp>
      <p:pic>
        <p:nvPicPr>
          <p:cNvPr id="4" name="Picture 3" descr="Macintosh HD:Users:Ashlynn:Desktop:Summer 2020:Honours-ECE579a:Figures:Aus_Majoe_Cities_Cases_Normalize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t="11810" r="6100" b="10407"/>
          <a:stretch/>
        </p:blipFill>
        <p:spPr bwMode="auto">
          <a:xfrm>
            <a:off x="1206499" y="2137833"/>
            <a:ext cx="6569922" cy="42227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6499" y="1524318"/>
            <a:ext cx="672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Normalized by the population of the major city for accurate visual representation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665744"/>
          </a:xfrm>
        </p:spPr>
        <p:txBody>
          <a:bodyPr>
            <a:normAutofit/>
          </a:bodyPr>
          <a:lstStyle/>
          <a:p>
            <a:r>
              <a:rPr lang="en-US" dirty="0" smtClean="0"/>
              <a:t>Air quality index is based on 5 major pollutants: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Ground level ozone (O3)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Particle pollution (PM)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Carbon monoxide (CO)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Sulfur dioxide (SO2)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Nitrogen dioxide (NO2)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01341"/>
              </p:ext>
            </p:extLst>
          </p:nvPr>
        </p:nvGraphicFramePr>
        <p:xfrm>
          <a:off x="457200" y="4945338"/>
          <a:ext cx="82410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33"/>
                <a:gridCol w="1301750"/>
                <a:gridCol w="2074334"/>
                <a:gridCol w="1322916"/>
                <a:gridCol w="1322917"/>
                <a:gridCol w="13639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Unhealthy for sensitive groups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Unhealthy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Unhealthy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3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Hazardous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00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101-150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151-200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201-300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 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787399"/>
          </a:xfrm>
        </p:spPr>
        <p:txBody>
          <a:bodyPr>
            <a:normAutofit/>
          </a:bodyPr>
          <a:lstStyle/>
          <a:p>
            <a:r>
              <a:rPr lang="en-US" dirty="0" smtClean="0"/>
              <a:t>For each of the 5 pollutants, an air quality ranking is calculated using: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Screen Shot 2020-06-15 at 12.41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7" y="2540000"/>
            <a:ext cx="5690720" cy="3039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31416"/>
            <a:ext cx="770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highest value of air quality amongst all pollutants is reported as the air quality index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600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Pollutant specific Sensitive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Screen Shot 2020-06-15 at 12.23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3" y="2181412"/>
            <a:ext cx="8451672" cy="32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Air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AQ_Av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t="8878" r="9314" b="10240"/>
          <a:stretch/>
        </p:blipFill>
        <p:spPr>
          <a:xfrm>
            <a:off x="881529" y="2017059"/>
            <a:ext cx="7545295" cy="44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748</TotalTime>
  <Words>387</Words>
  <Application>Microsoft Macintosh PowerPoint</Application>
  <PresentationFormat>On-screen Show (4:3)</PresentationFormat>
  <Paragraphs>83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ECE 579a</vt:lpstr>
      <vt:lpstr>Question</vt:lpstr>
      <vt:lpstr>Datasets</vt:lpstr>
      <vt:lpstr>Location of analysis</vt:lpstr>
      <vt:lpstr>COVID CASES in Australian States with Major Cities </vt:lpstr>
      <vt:lpstr>Air Quality Index </vt:lpstr>
      <vt:lpstr>Air Quality Index </vt:lpstr>
      <vt:lpstr>Pollutant specific Sensitive groups</vt:lpstr>
      <vt:lpstr>Average Air Quality</vt:lpstr>
      <vt:lpstr>PM25</vt:lpstr>
      <vt:lpstr>pm10</vt:lpstr>
      <vt:lpstr>o3</vt:lpstr>
      <vt:lpstr>Next Steps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Ashlynn Steeves</dc:creator>
  <cp:lastModifiedBy>Ashlynn Steeves</cp:lastModifiedBy>
  <cp:revision>21</cp:revision>
  <dcterms:created xsi:type="dcterms:W3CDTF">2020-06-15T00:32:41Z</dcterms:created>
  <dcterms:modified xsi:type="dcterms:W3CDTF">2020-06-15T23:58:09Z</dcterms:modified>
</cp:coreProperties>
</file>