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63"/>
  </p:notesMasterIdLst>
  <p:sldIdLst>
    <p:sldId id="284" r:id="rId2"/>
    <p:sldId id="257" r:id="rId3"/>
    <p:sldId id="286" r:id="rId4"/>
    <p:sldId id="287" r:id="rId5"/>
    <p:sldId id="288" r:id="rId6"/>
    <p:sldId id="318" r:id="rId7"/>
    <p:sldId id="289" r:id="rId8"/>
    <p:sldId id="303" r:id="rId9"/>
    <p:sldId id="304" r:id="rId10"/>
    <p:sldId id="305" r:id="rId11"/>
    <p:sldId id="290" r:id="rId12"/>
    <p:sldId id="292" r:id="rId13"/>
    <p:sldId id="306" r:id="rId14"/>
    <p:sldId id="319" r:id="rId15"/>
    <p:sldId id="307" r:id="rId16"/>
    <p:sldId id="327" r:id="rId17"/>
    <p:sldId id="308" r:id="rId18"/>
    <p:sldId id="349" r:id="rId19"/>
    <p:sldId id="311" r:id="rId20"/>
    <p:sldId id="320" r:id="rId21"/>
    <p:sldId id="321" r:id="rId22"/>
    <p:sldId id="359" r:id="rId23"/>
    <p:sldId id="322" r:id="rId24"/>
    <p:sldId id="293" r:id="rId25"/>
    <p:sldId id="313" r:id="rId26"/>
    <p:sldId id="314" r:id="rId27"/>
    <p:sldId id="315" r:id="rId28"/>
    <p:sldId id="316" r:id="rId29"/>
    <p:sldId id="317" r:id="rId30"/>
    <p:sldId id="312" r:id="rId31"/>
    <p:sldId id="309" r:id="rId32"/>
    <p:sldId id="351" r:id="rId33"/>
    <p:sldId id="310" r:id="rId34"/>
    <p:sldId id="323" r:id="rId35"/>
    <p:sldId id="324" r:id="rId36"/>
    <p:sldId id="325" r:id="rId37"/>
    <p:sldId id="330" r:id="rId38"/>
    <p:sldId id="331" r:id="rId39"/>
    <p:sldId id="329" r:id="rId40"/>
    <p:sldId id="332" r:id="rId41"/>
    <p:sldId id="333" r:id="rId42"/>
    <p:sldId id="334" r:id="rId43"/>
    <p:sldId id="335" r:id="rId44"/>
    <p:sldId id="336" r:id="rId45"/>
    <p:sldId id="337" r:id="rId46"/>
    <p:sldId id="338" r:id="rId47"/>
    <p:sldId id="339" r:id="rId48"/>
    <p:sldId id="352" r:id="rId49"/>
    <p:sldId id="341" r:id="rId50"/>
    <p:sldId id="343" r:id="rId51"/>
    <p:sldId id="344" r:id="rId52"/>
    <p:sldId id="354" r:id="rId53"/>
    <p:sldId id="353" r:id="rId54"/>
    <p:sldId id="342" r:id="rId55"/>
    <p:sldId id="345" r:id="rId56"/>
    <p:sldId id="350" r:id="rId57"/>
    <p:sldId id="355" r:id="rId58"/>
    <p:sldId id="357" r:id="rId59"/>
    <p:sldId id="358" r:id="rId60"/>
    <p:sldId id="340" r:id="rId61"/>
    <p:sldId id="348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94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6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63B95-5374-429C-B4F4-10CD1FAC6A87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185F5-A8B2-4CAF-91E6-69F0FAAA2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17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185F5-A8B2-4CAF-91E6-69F0FAAA22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17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generalization of the dedicated-register </a:t>
            </a:r>
            <a:r>
              <a:rPr lang="en-US" dirty="0" smtClean="0"/>
              <a:t>architecture allows </a:t>
            </a:r>
            <a:r>
              <a:rPr lang="en-US" dirty="0"/>
              <a:t>all the registers to be used for any purpose, hence the name </a:t>
            </a:r>
            <a:r>
              <a:rPr lang="en-US" b="1" i="1" dirty="0"/>
              <a:t>general-purpose register</a:t>
            </a:r>
            <a:r>
              <a:rPr lang="en-US" dirty="0"/>
              <a:t>. MIPS is an example of a general-purpose register architecture. This style of instruction set may be further divided into those that allow one operand to be in memory (as found in accumulator architectures), called a </a:t>
            </a:r>
            <a:r>
              <a:rPr lang="en-US" b="1" i="1" dirty="0"/>
              <a:t>register-memory architecture</a:t>
            </a:r>
            <a:r>
              <a:rPr lang="en-US" dirty="0"/>
              <a:t>, and those that demand that operands always be in registers, called either a </a:t>
            </a:r>
            <a:r>
              <a:rPr lang="en-US" b="1" i="1" dirty="0"/>
              <a:t>load-store</a:t>
            </a:r>
            <a:r>
              <a:rPr lang="en-US" dirty="0"/>
              <a:t> or a </a:t>
            </a:r>
            <a:r>
              <a:rPr lang="en-US" b="1" i="1" dirty="0"/>
              <a:t>register-register architecture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 80386 is Intel’s attempt to transform the 8086 into a general-purpose register-memory instruction set. Perhaps the best-known register-memory instruction set is the IBM 360 architecture, first announced in 1964. This instruction set is still at the core of IBM’s mainframe computers—responsible for a large part of the business of the largest computer company in the world. Register-memory architectures were the most popular in the 1960s and the first half of the 1970s.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Digital Equipment Corporation’s VAX architecture took memory operands one step further in 1977. It allowed an instruction to use any combination of registers and memory operands. A style of architecture in which all operands can be in memory is called memory-memory. (In truth the VAX instruction set, like almost all other instruction sets since the IBM 360, is a hybrid, since it also has general-purpose registers.)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Digital Equipment Corporation’s VAX architecture took memory operands one step further in 1977. It allowed an instruction to use any combination of registers and memory operands. A style of architecture in which all operands can be in memory is called memory-memory. (In truth the VAX instruction set, like almost all other instruction sets since the IBM 360, is a hybrid, since it also has general-purpose registers.)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5C3C1-9691-443C-BBCF-BED84F38E74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13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instructions source their operands from two GPRs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and write the result to a third GPR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185F5-A8B2-4CAF-91E6-69F0FAAA229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87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45525DD-45D9-4EE9-8096-F0501F4F167C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29A1-482B-4FFE-B253-CAB9874D73A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-1"/>
            <a:ext cx="9144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9373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25DD-45D9-4EE9-8096-F0501F4F167C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29A1-482B-4FFE-B253-CAB9874D7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8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25DD-45D9-4EE9-8096-F0501F4F167C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29A1-482B-4FFE-B253-CAB9874D73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443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25DD-45D9-4EE9-8096-F0501F4F167C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29A1-482B-4FFE-B253-CAB9874D7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4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25DD-45D9-4EE9-8096-F0501F4F167C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29A1-482B-4FFE-B253-CAB9874D73A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9144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85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25DD-45D9-4EE9-8096-F0501F4F167C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29A1-482B-4FFE-B253-CAB9874D7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0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25DD-45D9-4EE9-8096-F0501F4F167C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29A1-482B-4FFE-B253-CAB9874D7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92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25DD-45D9-4EE9-8096-F0501F4F167C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29A1-482B-4FFE-B253-CAB9874D7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81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25DD-45D9-4EE9-8096-F0501F4F167C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29A1-482B-4FFE-B253-CAB9874D7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93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25DD-45D9-4EE9-8096-F0501F4F167C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29A1-482B-4FFE-B253-CAB9874D7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49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25DD-45D9-4EE9-8096-F0501F4F167C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29A1-482B-4FFE-B253-CAB9874D73A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813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45525DD-45D9-4EE9-8096-F0501F4F167C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44929A1-482B-4FFE-B253-CAB9874D73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92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s.stanford.edu/people/eroberts/courses/soco/projects/risc/mips/index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tmp"/><Relationship Id="rId4" Type="http://schemas.openxmlformats.org/officeDocument/2006/relationships/image" Target="../media/image24.tmp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max.cs.kzoo.edu/cs230/Resources/MIPS/MachineXL/InstructionFormats.html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s.stanford.edu/people/eroberts/courses/soco/projects/risc/risccisc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0" y="2555785"/>
            <a:ext cx="9114015" cy="1821343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r-PK" sz="115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بسم اللہ الرّحمٰن الرّحیم</a:t>
            </a:r>
            <a:endParaRPr lang="en-US" sz="115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Jameel Noori Nastaleeq" panose="02000503000000000004" pitchFamily="2" charset="-78"/>
              <a:cs typeface="Jameel Noori Nastaleeq" panose="0200050300000000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1711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RISC processors typically have a </a:t>
            </a:r>
            <a:r>
              <a:rPr lang="en-US" b="1" dirty="0"/>
              <a:t>load-store</a:t>
            </a:r>
            <a:r>
              <a:rPr lang="en-US" dirty="0"/>
              <a:t> architecture</a:t>
            </a:r>
            <a:r>
              <a:rPr lang="en-US" dirty="0" smtClean="0"/>
              <a:t>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means there are two instructions for accessing memory</a:t>
            </a:r>
            <a:r>
              <a:rPr lang="en-US" dirty="0" smtClean="0"/>
              <a:t>:</a:t>
            </a:r>
          </a:p>
          <a:p>
            <a:pPr marL="528066" lvl="1" indent="-400050" algn="just">
              <a:buFont typeface="+mj-lt"/>
              <a:buAutoNum type="romanUcPeriod"/>
            </a:pPr>
            <a:r>
              <a:rPr lang="en-US" dirty="0" smtClean="0"/>
              <a:t>A </a:t>
            </a:r>
            <a:r>
              <a:rPr lang="en-US" dirty="0"/>
              <a:t>load (l) instruction to load data from memory and </a:t>
            </a:r>
            <a:endParaRPr lang="en-US" dirty="0" smtClean="0"/>
          </a:p>
          <a:p>
            <a:pPr marL="528066" lvl="1" indent="-400050" algn="just">
              <a:buFont typeface="+mj-lt"/>
              <a:buAutoNum type="romanUcPeriod"/>
            </a:pPr>
            <a:r>
              <a:rPr lang="en-US" dirty="0" smtClean="0"/>
              <a:t>a </a:t>
            </a:r>
            <a:r>
              <a:rPr lang="en-US" dirty="0"/>
              <a:t>store (s) instruction to write data to memory. </a:t>
            </a:r>
            <a:endParaRPr lang="en-US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It</a:t>
            </a:r>
            <a:r>
              <a:rPr lang="en-US" dirty="0" smtClean="0"/>
              <a:t> </a:t>
            </a:r>
            <a:r>
              <a:rPr lang="en-US" dirty="0"/>
              <a:t>also means that none of the other instructions can access memory directly. </a:t>
            </a:r>
            <a:endParaRPr lang="en-US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So</a:t>
            </a:r>
            <a:r>
              <a:rPr lang="en-US" dirty="0"/>
              <a:t>, an instruction like "add this byte from memory to register 1" from a CISC instruction set would need two instructions in a load-store architecture: "load this byte from memory into register 2" and "add register 2 to register 1</a:t>
            </a:r>
            <a:r>
              <a:rPr lang="en-US" dirty="0" smtClean="0"/>
              <a:t>".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29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RISC VS CISC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295939"/>
            <a:ext cx="7290055" cy="4023360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Reasons for CISC: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Small memory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ASM programmers take full advantage of more complex instructions.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With CISC, processor design complexity is the issue.</a:t>
            </a:r>
            <a:endParaRPr lang="en-US" dirty="0"/>
          </a:p>
          <a:p>
            <a:pPr lvl="1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Advantages of RISC: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Shorter design time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More general purpose registers, caches, pipelining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Greater Speed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Assembly doesn’t need to closely match with HLL.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75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 smtClean="0"/>
              <a:t>M</a:t>
            </a:r>
            <a:r>
              <a:rPr lang="en-US" dirty="0" smtClean="0"/>
              <a:t>icroprocessor without </a:t>
            </a:r>
            <a:r>
              <a:rPr lang="en-US" b="1" dirty="0" smtClean="0"/>
              <a:t>I</a:t>
            </a:r>
            <a:r>
              <a:rPr lang="en-US" dirty="0" smtClean="0"/>
              <a:t>nterlock </a:t>
            </a:r>
            <a:r>
              <a:rPr lang="en-US" b="1" dirty="0" smtClean="0"/>
              <a:t>P</a:t>
            </a:r>
            <a:r>
              <a:rPr lang="en-US" dirty="0" smtClean="0"/>
              <a:t>ipelined </a:t>
            </a:r>
            <a:r>
              <a:rPr lang="en-US" b="1" dirty="0" smtClean="0"/>
              <a:t>S</a:t>
            </a:r>
            <a:r>
              <a:rPr lang="en-US" dirty="0" smtClean="0"/>
              <a:t>tages.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Developed by Stanford University in early 80s.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Idea was to develop </a:t>
            </a:r>
            <a:r>
              <a:rPr lang="en-US" dirty="0"/>
              <a:t>a processor whose architecture would represent the lowering of the compiler to the hardware level, as opposed to the raising of hardware to the software </a:t>
            </a:r>
            <a:r>
              <a:rPr lang="en-US" dirty="0" smtClean="0"/>
              <a:t>level.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The early MIPS architectures were 32-bit, with 64-bit versions added later. </a:t>
            </a:r>
          </a:p>
        </p:txBody>
      </p:sp>
      <p:sp>
        <p:nvSpPr>
          <p:cNvPr id="4" name="Rectangle 3"/>
          <p:cNvSpPr/>
          <p:nvPr/>
        </p:nvSpPr>
        <p:spPr>
          <a:xfrm>
            <a:off x="528256" y="6388677"/>
            <a:ext cx="8046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https://cs.stanford.edu/people/eroberts/courses/soco/projects/risc/mips/index.html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05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MIPS Basic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084832"/>
            <a:ext cx="7290055" cy="4224528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INSTRUCTIONS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4 bytes (32 bits)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4 bytes aligned (they start at the addresses that are multiple of 4)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MEMORY DATA TYPES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BYTES: 8 bits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Half Words: 16 bits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Words: 32 Bits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Double: 64 Bits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Memory is denoted “M” (e.g. </a:t>
            </a:r>
            <a:r>
              <a:rPr lang="en-US" b="1" dirty="0" smtClean="0"/>
              <a:t>M[000C] </a:t>
            </a:r>
            <a:r>
              <a:rPr lang="en-US" dirty="0" smtClean="0"/>
              <a:t>is the byte at address 000C h)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Floating-point must be of either word (32-bit) size or double word (64-bit) size.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REGISTERS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32 4-byte registers in the </a:t>
            </a:r>
            <a:r>
              <a:rPr lang="en-US" b="1" dirty="0" smtClean="0"/>
              <a:t>register file</a:t>
            </a:r>
            <a:r>
              <a:rPr lang="en-US" dirty="0" smtClean="0"/>
              <a:t>: an </a:t>
            </a:r>
            <a:r>
              <a:rPr lang="en-US" dirty="0"/>
              <a:t>array of processor </a:t>
            </a:r>
            <a:r>
              <a:rPr lang="en-US" dirty="0" smtClean="0"/>
              <a:t>registers..</a:t>
            </a:r>
            <a:r>
              <a:rPr lang="en-US" dirty="0"/>
              <a:t> 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Denoted “R” (e.g. R[2] is register 2)</a:t>
            </a:r>
          </a:p>
        </p:txBody>
      </p:sp>
    </p:spTree>
    <p:extLst>
      <p:ext uri="{BB962C8B-B14F-4D97-AF65-F5344CB8AC3E}">
        <p14:creationId xmlns:p14="http://schemas.microsoft.com/office/powerpoint/2010/main" val="77451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MIPS32 Registers and Memory</a:t>
            </a:r>
          </a:p>
        </p:txBody>
      </p:sp>
      <p:grpSp>
        <p:nvGrpSpPr>
          <p:cNvPr id="343043" name="Group 3"/>
          <p:cNvGrpSpPr>
            <a:grpSpLocks/>
          </p:cNvGrpSpPr>
          <p:nvPr/>
        </p:nvGrpSpPr>
        <p:grpSpPr bwMode="auto">
          <a:xfrm>
            <a:off x="4343400" y="2343151"/>
            <a:ext cx="3257550" cy="3194447"/>
            <a:chOff x="2688" y="1248"/>
            <a:chExt cx="2736" cy="2683"/>
          </a:xfrm>
        </p:grpSpPr>
        <p:sp>
          <p:nvSpPr>
            <p:cNvPr id="343044" name="Text Box 4"/>
            <p:cNvSpPr txBox="1">
              <a:spLocks noChangeArrowheads="1"/>
            </p:cNvSpPr>
            <p:nvPr/>
          </p:nvSpPr>
          <p:spPr bwMode="auto">
            <a:xfrm>
              <a:off x="3816" y="3408"/>
              <a:ext cx="1263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350" dirty="0">
                  <a:latin typeface="Helvetica" panose="020B0604020202020204" pitchFamily="34" charset="0"/>
                </a:rPr>
                <a:t>Memory</a:t>
              </a:r>
            </a:p>
            <a:p>
              <a:r>
                <a:rPr lang="en-US" altLang="en-US" sz="1050" dirty="0" smtClean="0">
                  <a:latin typeface="Helvetica" panose="020B0604020202020204" pitchFamily="34" charset="0"/>
                </a:rPr>
                <a:t>4GB</a:t>
              </a:r>
              <a:endParaRPr lang="en-US" altLang="en-US" sz="1050" dirty="0">
                <a:latin typeface="Helvetica" panose="020B0604020202020204" pitchFamily="34" charset="0"/>
              </a:endParaRPr>
            </a:p>
            <a:p>
              <a:r>
                <a:rPr lang="en-US" altLang="en-US" sz="1050" dirty="0">
                  <a:latin typeface="Helvetica" panose="020B0604020202020204" pitchFamily="34" charset="0"/>
                </a:rPr>
                <a:t>(Typically 64MB-1GB)</a:t>
              </a:r>
              <a:endParaRPr lang="en-US" altLang="en-US" sz="1350" dirty="0">
                <a:latin typeface="Helvetica" panose="020B0604020202020204" pitchFamily="34" charset="0"/>
              </a:endParaRPr>
            </a:p>
          </p:txBody>
        </p:sp>
        <p:sp>
          <p:nvSpPr>
            <p:cNvPr id="343045" name="Rectangle 5"/>
            <p:cNvSpPr>
              <a:spLocks noChangeArrowheads="1"/>
            </p:cNvSpPr>
            <p:nvPr/>
          </p:nvSpPr>
          <p:spPr bwMode="auto">
            <a:xfrm>
              <a:off x="3504" y="1296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latin typeface="Times New Roman" panose="02020603050405020304" pitchFamily="18" charset="0"/>
              </a:endParaRPr>
            </a:p>
          </p:txBody>
        </p:sp>
        <p:sp>
          <p:nvSpPr>
            <p:cNvPr id="343046" name="Text Box 6"/>
            <p:cNvSpPr txBox="1">
              <a:spLocks noChangeArrowheads="1"/>
            </p:cNvSpPr>
            <p:nvPr/>
          </p:nvSpPr>
          <p:spPr bwMode="auto">
            <a:xfrm>
              <a:off x="2688" y="1248"/>
              <a:ext cx="82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050">
                  <a:latin typeface="Courier" charset="0"/>
                </a:rPr>
                <a:t>0x00000000</a:t>
              </a:r>
              <a:endParaRPr lang="en-US" altLang="en-US" sz="900">
                <a:latin typeface="Courier" charset="0"/>
              </a:endParaRPr>
            </a:p>
          </p:txBody>
        </p:sp>
        <p:sp>
          <p:nvSpPr>
            <p:cNvPr id="343047" name="Text Box 7"/>
            <p:cNvSpPr txBox="1">
              <a:spLocks noChangeArrowheads="1"/>
            </p:cNvSpPr>
            <p:nvPr/>
          </p:nvSpPr>
          <p:spPr bwMode="auto">
            <a:xfrm>
              <a:off x="2688" y="1392"/>
              <a:ext cx="82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050">
                  <a:latin typeface="Courier" charset="0"/>
                </a:rPr>
                <a:t>0x00000004</a:t>
              </a:r>
              <a:endParaRPr lang="en-US" altLang="en-US" sz="900">
                <a:latin typeface="Courier" charset="0"/>
              </a:endParaRPr>
            </a:p>
          </p:txBody>
        </p:sp>
        <p:sp>
          <p:nvSpPr>
            <p:cNvPr id="343048" name="Text Box 8"/>
            <p:cNvSpPr txBox="1">
              <a:spLocks noChangeArrowheads="1"/>
            </p:cNvSpPr>
            <p:nvPr/>
          </p:nvSpPr>
          <p:spPr bwMode="auto">
            <a:xfrm>
              <a:off x="2688" y="1536"/>
              <a:ext cx="82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050">
                  <a:latin typeface="Courier" charset="0"/>
                </a:rPr>
                <a:t>0x00000008</a:t>
              </a:r>
              <a:endParaRPr lang="en-US" altLang="en-US" sz="900">
                <a:latin typeface="Courier" charset="0"/>
              </a:endParaRPr>
            </a:p>
          </p:txBody>
        </p:sp>
        <p:sp>
          <p:nvSpPr>
            <p:cNvPr id="343049" name="Text Box 9"/>
            <p:cNvSpPr txBox="1">
              <a:spLocks noChangeArrowheads="1"/>
            </p:cNvSpPr>
            <p:nvPr/>
          </p:nvSpPr>
          <p:spPr bwMode="auto">
            <a:xfrm>
              <a:off x="2688" y="1680"/>
              <a:ext cx="82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050">
                  <a:latin typeface="Courier" charset="0"/>
                </a:rPr>
                <a:t>0x0000000C</a:t>
              </a:r>
              <a:endParaRPr lang="en-US" altLang="en-US" sz="900">
                <a:latin typeface="Courier" charset="0"/>
              </a:endParaRPr>
            </a:p>
          </p:txBody>
        </p:sp>
        <p:sp>
          <p:nvSpPr>
            <p:cNvPr id="343050" name="Text Box 10"/>
            <p:cNvSpPr txBox="1">
              <a:spLocks noChangeArrowheads="1"/>
            </p:cNvSpPr>
            <p:nvPr/>
          </p:nvSpPr>
          <p:spPr bwMode="auto">
            <a:xfrm>
              <a:off x="2688" y="1824"/>
              <a:ext cx="82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050">
                  <a:latin typeface="Courier" charset="0"/>
                </a:rPr>
                <a:t>0x00000010</a:t>
              </a:r>
              <a:endParaRPr lang="en-US" altLang="en-US" sz="900">
                <a:latin typeface="Courier" charset="0"/>
              </a:endParaRPr>
            </a:p>
          </p:txBody>
        </p:sp>
        <p:sp>
          <p:nvSpPr>
            <p:cNvPr id="343051" name="Text Box 11"/>
            <p:cNvSpPr txBox="1">
              <a:spLocks noChangeArrowheads="1"/>
            </p:cNvSpPr>
            <p:nvPr/>
          </p:nvSpPr>
          <p:spPr bwMode="auto">
            <a:xfrm>
              <a:off x="2688" y="1968"/>
              <a:ext cx="82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050">
                  <a:latin typeface="Courier" charset="0"/>
                </a:rPr>
                <a:t>0x00000014</a:t>
              </a:r>
              <a:endParaRPr lang="en-US" altLang="en-US" sz="900">
                <a:latin typeface="Courier" charset="0"/>
              </a:endParaRPr>
            </a:p>
          </p:txBody>
        </p:sp>
        <p:sp>
          <p:nvSpPr>
            <p:cNvPr id="343052" name="Text Box 12"/>
            <p:cNvSpPr txBox="1">
              <a:spLocks noChangeArrowheads="1"/>
            </p:cNvSpPr>
            <p:nvPr/>
          </p:nvSpPr>
          <p:spPr bwMode="auto">
            <a:xfrm>
              <a:off x="2688" y="2112"/>
              <a:ext cx="82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050">
                  <a:latin typeface="Courier" charset="0"/>
                </a:rPr>
                <a:t>0x00000018</a:t>
              </a:r>
              <a:endParaRPr lang="en-US" altLang="en-US" sz="900">
                <a:latin typeface="Courier" charset="0"/>
              </a:endParaRPr>
            </a:p>
          </p:txBody>
        </p:sp>
        <p:sp>
          <p:nvSpPr>
            <p:cNvPr id="343053" name="Text Box 13"/>
            <p:cNvSpPr txBox="1">
              <a:spLocks noChangeArrowheads="1"/>
            </p:cNvSpPr>
            <p:nvPr/>
          </p:nvSpPr>
          <p:spPr bwMode="auto">
            <a:xfrm>
              <a:off x="2688" y="2256"/>
              <a:ext cx="82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050">
                  <a:latin typeface="Courier" charset="0"/>
                </a:rPr>
                <a:t>0x0000001C</a:t>
              </a:r>
              <a:endParaRPr lang="en-US" altLang="en-US" sz="900">
                <a:latin typeface="Courier" charset="0"/>
              </a:endParaRPr>
            </a:p>
          </p:txBody>
        </p:sp>
        <p:sp>
          <p:nvSpPr>
            <p:cNvPr id="343054" name="Text Box 14"/>
            <p:cNvSpPr txBox="1">
              <a:spLocks noChangeArrowheads="1"/>
            </p:cNvSpPr>
            <p:nvPr/>
          </p:nvSpPr>
          <p:spPr bwMode="auto">
            <a:xfrm>
              <a:off x="2688" y="2832"/>
              <a:ext cx="82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050">
                  <a:latin typeface="Courier" charset="0"/>
                </a:rPr>
                <a:t>0xfffffff4</a:t>
              </a:r>
              <a:endParaRPr lang="en-US" altLang="en-US" sz="900">
                <a:latin typeface="Courier" charset="0"/>
              </a:endParaRPr>
            </a:p>
          </p:txBody>
        </p:sp>
        <p:sp>
          <p:nvSpPr>
            <p:cNvPr id="343055" name="Text Box 15"/>
            <p:cNvSpPr txBox="1">
              <a:spLocks noChangeArrowheads="1"/>
            </p:cNvSpPr>
            <p:nvPr/>
          </p:nvSpPr>
          <p:spPr bwMode="auto">
            <a:xfrm>
              <a:off x="2688" y="2976"/>
              <a:ext cx="82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050">
                  <a:latin typeface="Courier" charset="0"/>
                </a:rPr>
                <a:t>0xfffffffc</a:t>
              </a:r>
              <a:endParaRPr lang="en-US" altLang="en-US" sz="900">
                <a:latin typeface="Courier" charset="0"/>
              </a:endParaRPr>
            </a:p>
          </p:txBody>
        </p:sp>
        <p:sp>
          <p:nvSpPr>
            <p:cNvPr id="343056" name="Text Box 16"/>
            <p:cNvSpPr txBox="1">
              <a:spLocks noChangeArrowheads="1"/>
            </p:cNvSpPr>
            <p:nvPr/>
          </p:nvSpPr>
          <p:spPr bwMode="auto">
            <a:xfrm>
              <a:off x="2688" y="3168"/>
              <a:ext cx="82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050">
                  <a:latin typeface="Courier" charset="0"/>
                </a:rPr>
                <a:t>0xfffffffc</a:t>
              </a:r>
              <a:endParaRPr lang="en-US" altLang="en-US" sz="900">
                <a:latin typeface="Courier" charset="0"/>
              </a:endParaRPr>
            </a:p>
          </p:txBody>
        </p:sp>
        <p:sp>
          <p:nvSpPr>
            <p:cNvPr id="343057" name="Rectangle 17"/>
            <p:cNvSpPr>
              <a:spLocks noChangeArrowheads="1"/>
            </p:cNvSpPr>
            <p:nvPr/>
          </p:nvSpPr>
          <p:spPr bwMode="auto">
            <a:xfrm>
              <a:off x="3504" y="1440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latin typeface="Times New Roman" panose="02020603050405020304" pitchFamily="18" charset="0"/>
              </a:endParaRPr>
            </a:p>
          </p:txBody>
        </p:sp>
        <p:sp>
          <p:nvSpPr>
            <p:cNvPr id="343058" name="Rectangle 18"/>
            <p:cNvSpPr>
              <a:spLocks noChangeArrowheads="1"/>
            </p:cNvSpPr>
            <p:nvPr/>
          </p:nvSpPr>
          <p:spPr bwMode="auto">
            <a:xfrm>
              <a:off x="3504" y="1584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latin typeface="Times New Roman" panose="02020603050405020304" pitchFamily="18" charset="0"/>
              </a:endParaRPr>
            </a:p>
          </p:txBody>
        </p:sp>
        <p:sp>
          <p:nvSpPr>
            <p:cNvPr id="343059" name="Rectangle 19"/>
            <p:cNvSpPr>
              <a:spLocks noChangeArrowheads="1"/>
            </p:cNvSpPr>
            <p:nvPr/>
          </p:nvSpPr>
          <p:spPr bwMode="auto">
            <a:xfrm>
              <a:off x="3504" y="1728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latin typeface="Times New Roman" panose="02020603050405020304" pitchFamily="18" charset="0"/>
              </a:endParaRPr>
            </a:p>
          </p:txBody>
        </p:sp>
        <p:sp>
          <p:nvSpPr>
            <p:cNvPr id="343060" name="Rectangle 20"/>
            <p:cNvSpPr>
              <a:spLocks noChangeArrowheads="1"/>
            </p:cNvSpPr>
            <p:nvPr/>
          </p:nvSpPr>
          <p:spPr bwMode="auto">
            <a:xfrm>
              <a:off x="3504" y="1872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latin typeface="Times New Roman" panose="02020603050405020304" pitchFamily="18" charset="0"/>
              </a:endParaRPr>
            </a:p>
          </p:txBody>
        </p:sp>
        <p:sp>
          <p:nvSpPr>
            <p:cNvPr id="343061" name="Rectangle 21"/>
            <p:cNvSpPr>
              <a:spLocks noChangeArrowheads="1"/>
            </p:cNvSpPr>
            <p:nvPr/>
          </p:nvSpPr>
          <p:spPr bwMode="auto">
            <a:xfrm>
              <a:off x="3504" y="2016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latin typeface="Times New Roman" panose="02020603050405020304" pitchFamily="18" charset="0"/>
              </a:endParaRPr>
            </a:p>
          </p:txBody>
        </p:sp>
        <p:sp>
          <p:nvSpPr>
            <p:cNvPr id="343062" name="Rectangle 22"/>
            <p:cNvSpPr>
              <a:spLocks noChangeArrowheads="1"/>
            </p:cNvSpPr>
            <p:nvPr/>
          </p:nvSpPr>
          <p:spPr bwMode="auto">
            <a:xfrm>
              <a:off x="3504" y="2160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latin typeface="Times New Roman" panose="02020603050405020304" pitchFamily="18" charset="0"/>
              </a:endParaRPr>
            </a:p>
          </p:txBody>
        </p:sp>
        <p:sp>
          <p:nvSpPr>
            <p:cNvPr id="343063" name="Rectangle 23"/>
            <p:cNvSpPr>
              <a:spLocks noChangeArrowheads="1"/>
            </p:cNvSpPr>
            <p:nvPr/>
          </p:nvSpPr>
          <p:spPr bwMode="auto">
            <a:xfrm>
              <a:off x="3504" y="2304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latin typeface="Times New Roman" panose="02020603050405020304" pitchFamily="18" charset="0"/>
              </a:endParaRPr>
            </a:p>
          </p:txBody>
        </p:sp>
        <p:sp>
          <p:nvSpPr>
            <p:cNvPr id="343064" name="Line 24"/>
            <p:cNvSpPr>
              <a:spLocks noChangeShapeType="1"/>
            </p:cNvSpPr>
            <p:nvPr/>
          </p:nvSpPr>
          <p:spPr bwMode="auto">
            <a:xfrm>
              <a:off x="3984" y="1296"/>
              <a:ext cx="0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3065" name="Line 25"/>
            <p:cNvSpPr>
              <a:spLocks noChangeShapeType="1"/>
            </p:cNvSpPr>
            <p:nvPr/>
          </p:nvSpPr>
          <p:spPr bwMode="auto">
            <a:xfrm>
              <a:off x="4944" y="1296"/>
              <a:ext cx="0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3066" name="Line 26"/>
            <p:cNvSpPr>
              <a:spLocks noChangeShapeType="1"/>
            </p:cNvSpPr>
            <p:nvPr/>
          </p:nvSpPr>
          <p:spPr bwMode="auto">
            <a:xfrm>
              <a:off x="4464" y="1296"/>
              <a:ext cx="0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3067" name="Rectangle 27"/>
            <p:cNvSpPr>
              <a:spLocks noChangeArrowheads="1"/>
            </p:cNvSpPr>
            <p:nvPr/>
          </p:nvSpPr>
          <p:spPr bwMode="auto">
            <a:xfrm>
              <a:off x="3504" y="2880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latin typeface="Times New Roman" panose="02020603050405020304" pitchFamily="18" charset="0"/>
              </a:endParaRPr>
            </a:p>
          </p:txBody>
        </p:sp>
        <p:sp>
          <p:nvSpPr>
            <p:cNvPr id="343068" name="Rectangle 28"/>
            <p:cNvSpPr>
              <a:spLocks noChangeArrowheads="1"/>
            </p:cNvSpPr>
            <p:nvPr/>
          </p:nvSpPr>
          <p:spPr bwMode="auto">
            <a:xfrm>
              <a:off x="3504" y="3024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latin typeface="Times New Roman" panose="02020603050405020304" pitchFamily="18" charset="0"/>
              </a:endParaRPr>
            </a:p>
          </p:txBody>
        </p:sp>
        <p:sp>
          <p:nvSpPr>
            <p:cNvPr id="343069" name="Rectangle 29"/>
            <p:cNvSpPr>
              <a:spLocks noChangeArrowheads="1"/>
            </p:cNvSpPr>
            <p:nvPr/>
          </p:nvSpPr>
          <p:spPr bwMode="auto">
            <a:xfrm>
              <a:off x="3504" y="3168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latin typeface="Times New Roman" panose="02020603050405020304" pitchFamily="18" charset="0"/>
              </a:endParaRPr>
            </a:p>
          </p:txBody>
        </p:sp>
        <p:sp>
          <p:nvSpPr>
            <p:cNvPr id="343070" name="Line 30"/>
            <p:cNvSpPr>
              <a:spLocks noChangeShapeType="1"/>
            </p:cNvSpPr>
            <p:nvPr/>
          </p:nvSpPr>
          <p:spPr bwMode="auto">
            <a:xfrm>
              <a:off x="3984" y="2880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3071" name="Line 31"/>
            <p:cNvSpPr>
              <a:spLocks noChangeShapeType="1"/>
            </p:cNvSpPr>
            <p:nvPr/>
          </p:nvSpPr>
          <p:spPr bwMode="auto">
            <a:xfrm>
              <a:off x="4464" y="2880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3072" name="Line 32"/>
            <p:cNvSpPr>
              <a:spLocks noChangeShapeType="1"/>
            </p:cNvSpPr>
            <p:nvPr/>
          </p:nvSpPr>
          <p:spPr bwMode="auto">
            <a:xfrm>
              <a:off x="4944" y="2880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3073" name="Oval 33"/>
            <p:cNvSpPr>
              <a:spLocks noChangeArrowheads="1"/>
            </p:cNvSpPr>
            <p:nvPr/>
          </p:nvSpPr>
          <p:spPr bwMode="auto">
            <a:xfrm>
              <a:off x="4464" y="2544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3074" name="Oval 34"/>
            <p:cNvSpPr>
              <a:spLocks noChangeArrowheads="1"/>
            </p:cNvSpPr>
            <p:nvPr/>
          </p:nvSpPr>
          <p:spPr bwMode="auto">
            <a:xfrm>
              <a:off x="4464" y="2640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3075" name="Oval 35"/>
            <p:cNvSpPr>
              <a:spLocks noChangeArrowheads="1"/>
            </p:cNvSpPr>
            <p:nvPr/>
          </p:nvSpPr>
          <p:spPr bwMode="auto">
            <a:xfrm>
              <a:off x="4464" y="2736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3076" name="Oval 36"/>
            <p:cNvSpPr>
              <a:spLocks noChangeArrowheads="1"/>
            </p:cNvSpPr>
            <p:nvPr/>
          </p:nvSpPr>
          <p:spPr bwMode="auto">
            <a:xfrm>
              <a:off x="3120" y="2544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3077" name="Oval 37"/>
            <p:cNvSpPr>
              <a:spLocks noChangeArrowheads="1"/>
            </p:cNvSpPr>
            <p:nvPr/>
          </p:nvSpPr>
          <p:spPr bwMode="auto">
            <a:xfrm>
              <a:off x="3120" y="2640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3078" name="Oval 38"/>
            <p:cNvSpPr>
              <a:spLocks noChangeArrowheads="1"/>
            </p:cNvSpPr>
            <p:nvPr/>
          </p:nvSpPr>
          <p:spPr bwMode="auto">
            <a:xfrm>
              <a:off x="3120" y="2736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grpSp>
        <p:nvGrpSpPr>
          <p:cNvPr id="343079" name="Group 39"/>
          <p:cNvGrpSpPr>
            <a:grpSpLocks/>
          </p:cNvGrpSpPr>
          <p:nvPr/>
        </p:nvGrpSpPr>
        <p:grpSpPr bwMode="auto">
          <a:xfrm>
            <a:off x="1222575" y="2182478"/>
            <a:ext cx="3086100" cy="3113485"/>
            <a:chOff x="96" y="1045"/>
            <a:chExt cx="2592" cy="2615"/>
          </a:xfrm>
        </p:grpSpPr>
        <p:grpSp>
          <p:nvGrpSpPr>
            <p:cNvPr id="343080" name="Group 40"/>
            <p:cNvGrpSpPr>
              <a:grpSpLocks/>
            </p:cNvGrpSpPr>
            <p:nvPr/>
          </p:nvGrpSpPr>
          <p:grpSpPr bwMode="auto">
            <a:xfrm>
              <a:off x="144" y="2352"/>
              <a:ext cx="2544" cy="624"/>
              <a:chOff x="144" y="2352"/>
              <a:chExt cx="2544" cy="624"/>
            </a:xfrm>
          </p:grpSpPr>
          <p:sp>
            <p:nvSpPr>
              <p:cNvPr id="343081" name="Rectangle 41"/>
              <p:cNvSpPr>
                <a:spLocks noChangeArrowheads="1"/>
              </p:cNvSpPr>
              <p:nvPr/>
            </p:nvSpPr>
            <p:spPr bwMode="auto">
              <a:xfrm>
                <a:off x="144" y="2832"/>
                <a:ext cx="2016" cy="144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sz="1350">
                    <a:latin typeface="Times New Roman" panose="02020603050405020304" pitchFamily="18" charset="0"/>
                  </a:rPr>
                  <a:t>PC = 0x0000001C</a:t>
                </a:r>
              </a:p>
            </p:txBody>
          </p:sp>
          <p:sp>
            <p:nvSpPr>
              <p:cNvPr id="343082" name="Line 42"/>
              <p:cNvSpPr>
                <a:spLocks noChangeShapeType="1"/>
              </p:cNvSpPr>
              <p:nvPr/>
            </p:nvSpPr>
            <p:spPr bwMode="auto">
              <a:xfrm>
                <a:off x="2208" y="2928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43083" name="Line 43"/>
              <p:cNvSpPr>
                <a:spLocks noChangeShapeType="1"/>
              </p:cNvSpPr>
              <p:nvPr/>
            </p:nvSpPr>
            <p:spPr bwMode="auto">
              <a:xfrm flipV="1">
                <a:off x="2496" y="2352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43084" name="Line 44"/>
              <p:cNvSpPr>
                <a:spLocks noChangeShapeType="1"/>
              </p:cNvSpPr>
              <p:nvPr/>
            </p:nvSpPr>
            <p:spPr bwMode="auto">
              <a:xfrm>
                <a:off x="2496" y="2352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</p:grpSp>
        <p:sp>
          <p:nvSpPr>
            <p:cNvPr id="343085" name="Text Box 45"/>
            <p:cNvSpPr txBox="1">
              <a:spLocks noChangeArrowheads="1"/>
            </p:cNvSpPr>
            <p:nvPr/>
          </p:nvSpPr>
          <p:spPr bwMode="auto">
            <a:xfrm>
              <a:off x="700" y="3408"/>
              <a:ext cx="76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350">
                  <a:latin typeface="Helvetica" panose="020B0604020202020204" pitchFamily="34" charset="0"/>
                </a:rPr>
                <a:t>Registers</a:t>
              </a:r>
            </a:p>
          </p:txBody>
        </p:sp>
        <p:grpSp>
          <p:nvGrpSpPr>
            <p:cNvPr id="343086" name="Group 46"/>
            <p:cNvGrpSpPr>
              <a:grpSpLocks/>
            </p:cNvGrpSpPr>
            <p:nvPr/>
          </p:nvGrpSpPr>
          <p:grpSpPr bwMode="auto">
            <a:xfrm>
              <a:off x="96" y="1045"/>
              <a:ext cx="2110" cy="1491"/>
              <a:chOff x="96" y="1045"/>
              <a:chExt cx="2110" cy="1491"/>
            </a:xfrm>
          </p:grpSpPr>
          <p:sp>
            <p:nvSpPr>
              <p:cNvPr id="343087" name="Text Box 47"/>
              <p:cNvSpPr txBox="1">
                <a:spLocks noChangeArrowheads="1"/>
              </p:cNvSpPr>
              <p:nvPr/>
            </p:nvSpPr>
            <p:spPr bwMode="auto">
              <a:xfrm>
                <a:off x="96" y="2284"/>
                <a:ext cx="211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350">
                    <a:latin typeface="Helvetica" panose="020B0604020202020204" pitchFamily="34" charset="0"/>
                  </a:rPr>
                  <a:t>32 General Purpose Registers</a:t>
                </a:r>
              </a:p>
            </p:txBody>
          </p:sp>
          <p:sp>
            <p:nvSpPr>
              <p:cNvPr id="343088" name="Rectangle 48"/>
              <p:cNvSpPr>
                <a:spLocks noChangeArrowheads="1"/>
              </p:cNvSpPr>
              <p:nvPr/>
            </p:nvSpPr>
            <p:spPr bwMode="auto">
              <a:xfrm>
                <a:off x="144" y="1248"/>
                <a:ext cx="2016" cy="144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sz="1350">
                    <a:latin typeface="Times New Roman" panose="02020603050405020304" pitchFamily="18" charset="0"/>
                  </a:rPr>
                  <a:t>R0</a:t>
                </a:r>
              </a:p>
            </p:txBody>
          </p:sp>
          <p:sp>
            <p:nvSpPr>
              <p:cNvPr id="343089" name="Rectangle 49"/>
              <p:cNvSpPr>
                <a:spLocks noChangeArrowheads="1"/>
              </p:cNvSpPr>
              <p:nvPr/>
            </p:nvSpPr>
            <p:spPr bwMode="auto">
              <a:xfrm>
                <a:off x="144" y="1392"/>
                <a:ext cx="2016" cy="144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sz="1350">
                    <a:latin typeface="Times New Roman" panose="02020603050405020304" pitchFamily="18" charset="0"/>
                  </a:rPr>
                  <a:t>R1</a:t>
                </a:r>
              </a:p>
            </p:txBody>
          </p:sp>
          <p:sp>
            <p:nvSpPr>
              <p:cNvPr id="343090" name="Rectangle 50"/>
              <p:cNvSpPr>
                <a:spLocks noChangeArrowheads="1"/>
              </p:cNvSpPr>
              <p:nvPr/>
            </p:nvSpPr>
            <p:spPr bwMode="auto">
              <a:xfrm>
                <a:off x="144" y="1536"/>
                <a:ext cx="2016" cy="144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sz="1350">
                    <a:latin typeface="Times New Roman" panose="02020603050405020304" pitchFamily="18" charset="0"/>
                  </a:rPr>
                  <a:t>R2</a:t>
                </a:r>
              </a:p>
            </p:txBody>
          </p:sp>
          <p:sp>
            <p:nvSpPr>
              <p:cNvPr id="343091" name="Rectangle 51"/>
              <p:cNvSpPr>
                <a:spLocks noChangeArrowheads="1"/>
              </p:cNvSpPr>
              <p:nvPr/>
            </p:nvSpPr>
            <p:spPr bwMode="auto">
              <a:xfrm>
                <a:off x="144" y="2016"/>
                <a:ext cx="2016" cy="144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sz="1350">
                    <a:latin typeface="Times New Roman" panose="02020603050405020304" pitchFamily="18" charset="0"/>
                  </a:rPr>
                  <a:t>R30</a:t>
                </a:r>
              </a:p>
            </p:txBody>
          </p:sp>
          <p:sp>
            <p:nvSpPr>
              <p:cNvPr id="343092" name="Rectangle 52"/>
              <p:cNvSpPr>
                <a:spLocks noChangeArrowheads="1"/>
              </p:cNvSpPr>
              <p:nvPr/>
            </p:nvSpPr>
            <p:spPr bwMode="auto">
              <a:xfrm>
                <a:off x="144" y="2160"/>
                <a:ext cx="2016" cy="144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sz="1350">
                    <a:latin typeface="Times New Roman" panose="02020603050405020304" pitchFamily="18" charset="0"/>
                  </a:rPr>
                  <a:t>R31</a:t>
                </a:r>
              </a:p>
            </p:txBody>
          </p:sp>
          <p:sp>
            <p:nvSpPr>
              <p:cNvPr id="343093" name="Oval 53"/>
              <p:cNvSpPr>
                <a:spLocks noChangeArrowheads="1"/>
              </p:cNvSpPr>
              <p:nvPr/>
            </p:nvSpPr>
            <p:spPr bwMode="auto">
              <a:xfrm>
                <a:off x="1104" y="172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43094" name="Oval 54"/>
              <p:cNvSpPr>
                <a:spLocks noChangeArrowheads="1"/>
              </p:cNvSpPr>
              <p:nvPr/>
            </p:nvSpPr>
            <p:spPr bwMode="auto">
              <a:xfrm>
                <a:off x="1104" y="18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43095" name="Oval 55"/>
              <p:cNvSpPr>
                <a:spLocks noChangeArrowheads="1"/>
              </p:cNvSpPr>
              <p:nvPr/>
            </p:nvSpPr>
            <p:spPr bwMode="auto">
              <a:xfrm>
                <a:off x="1104" y="192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43096" name="Line 56"/>
              <p:cNvSpPr>
                <a:spLocks noChangeShapeType="1"/>
              </p:cNvSpPr>
              <p:nvPr/>
            </p:nvSpPr>
            <p:spPr bwMode="auto">
              <a:xfrm>
                <a:off x="1392" y="1152"/>
                <a:ext cx="7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43097" name="Line 57"/>
              <p:cNvSpPr>
                <a:spLocks noChangeShapeType="1"/>
              </p:cNvSpPr>
              <p:nvPr/>
            </p:nvSpPr>
            <p:spPr bwMode="auto">
              <a:xfrm>
                <a:off x="144" y="1152"/>
                <a:ext cx="8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43098" name="Text Box 58"/>
              <p:cNvSpPr txBox="1">
                <a:spLocks noChangeArrowheads="1"/>
              </p:cNvSpPr>
              <p:nvPr/>
            </p:nvSpPr>
            <p:spPr bwMode="auto">
              <a:xfrm>
                <a:off x="962" y="1045"/>
                <a:ext cx="459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en-US" sz="1050">
                    <a:latin typeface="Times New Roman" panose="02020603050405020304" pitchFamily="18" charset="0"/>
                  </a:rPr>
                  <a:t>32 bits</a:t>
                </a:r>
              </a:p>
            </p:txBody>
          </p:sp>
          <p:sp>
            <p:nvSpPr>
              <p:cNvPr id="343099" name="Text Box 59"/>
              <p:cNvSpPr txBox="1">
                <a:spLocks noChangeArrowheads="1"/>
              </p:cNvSpPr>
              <p:nvPr/>
            </p:nvSpPr>
            <p:spPr bwMode="auto">
              <a:xfrm>
                <a:off x="1238" y="1219"/>
                <a:ext cx="155" cy="3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 altLang="en-US" sz="2100">
                  <a:latin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7535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3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3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3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3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6B586AC-29D1-402A-927B-1D2E1F3B89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905" t="23607" b="5574"/>
          <a:stretch/>
        </p:blipFill>
        <p:spPr>
          <a:xfrm>
            <a:off x="2068647" y="1394088"/>
            <a:ext cx="5044226" cy="485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60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MIPS Registers and Usage</a:t>
            </a:r>
          </a:p>
        </p:txBody>
      </p:sp>
      <p:pic>
        <p:nvPicPr>
          <p:cNvPr id="3450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2228850"/>
            <a:ext cx="6048375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5092" name="Rectangle 4"/>
          <p:cNvSpPr>
            <a:spLocks noChangeArrowheads="1"/>
          </p:cNvSpPr>
          <p:nvPr/>
        </p:nvSpPr>
        <p:spPr bwMode="auto">
          <a:xfrm>
            <a:off x="2316957" y="5086351"/>
            <a:ext cx="3842590" cy="279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altLang="en-US" sz="1350">
                <a:solidFill>
                  <a:srgbClr val="CC0000"/>
                </a:solidFill>
              </a:rPr>
              <a:t>Each register can be referred to by number or name.</a:t>
            </a:r>
          </a:p>
        </p:txBody>
      </p:sp>
    </p:spTree>
    <p:extLst>
      <p:ext uri="{BB962C8B-B14F-4D97-AF65-F5344CB8AC3E}">
        <p14:creationId xmlns:p14="http://schemas.microsoft.com/office/powerpoint/2010/main" val="36919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All register are same.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Where a register is needed, any register will work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By convention we use them for particular tasks.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$zero is the “zero register” which is always zero; writes to it have no effect.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73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A088EF9-986F-409E-A63F-DA1B94214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900" y="1131094"/>
            <a:ext cx="7886700" cy="721898"/>
          </a:xfrm>
        </p:spPr>
        <p:txBody>
          <a:bodyPr/>
          <a:lstStyle/>
          <a:p>
            <a:r>
              <a:rPr lang="en-US" dirty="0"/>
              <a:t>Miscellaneous Registers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D220356-C4A9-4B7E-A395-42ACFEB59352}"/>
              </a:ext>
            </a:extLst>
          </p:cNvPr>
          <p:cNvSpPr/>
          <p:nvPr/>
        </p:nvSpPr>
        <p:spPr>
          <a:xfrm>
            <a:off x="77932" y="1852992"/>
            <a:ext cx="50183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In addition to the previously listed registers, there are some miscellaneous registers which are listed in the table: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EAAFAA8-92D6-4303-BA2A-3C776CE72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282" y="1473908"/>
            <a:ext cx="3894043" cy="16727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DB70A0D-87DE-42BB-B1A4-D5384AE58B60}"/>
              </a:ext>
            </a:extLst>
          </p:cNvPr>
          <p:cNvSpPr/>
          <p:nvPr/>
        </p:nvSpPr>
        <p:spPr>
          <a:xfrm>
            <a:off x="106507" y="3373380"/>
            <a:ext cx="893098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The </a:t>
            </a:r>
            <a:r>
              <a:rPr lang="en-US" b="1" dirty="0">
                <a:latin typeface="Arial Narrow" panose="020B0606020202030204" pitchFamily="34" charset="0"/>
              </a:rPr>
              <a:t>$pc</a:t>
            </a:r>
            <a:r>
              <a:rPr lang="en-US" dirty="0">
                <a:latin typeface="Arial Narrow" panose="020B0606020202030204" pitchFamily="34" charset="0"/>
              </a:rPr>
              <a:t> or program counter register points to the next instruction to be executed and is automatically updated by the CPU after instruction are executed. 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The </a:t>
            </a:r>
            <a:r>
              <a:rPr lang="en-US" b="1" dirty="0">
                <a:latin typeface="Arial Narrow" panose="020B0606020202030204" pitchFamily="34" charset="0"/>
              </a:rPr>
              <a:t>$status</a:t>
            </a:r>
            <a:r>
              <a:rPr lang="en-US" dirty="0">
                <a:latin typeface="Arial Narrow" panose="020B0606020202030204" pitchFamily="34" charset="0"/>
              </a:rPr>
              <a:t> or status register, also called </a:t>
            </a:r>
            <a:r>
              <a:rPr lang="en-US" b="1" dirty="0">
                <a:latin typeface="Arial Narrow" panose="020B0606020202030204" pitchFamily="34" charset="0"/>
              </a:rPr>
              <a:t>$</a:t>
            </a:r>
            <a:r>
              <a:rPr lang="en-US" b="1" dirty="0" err="1">
                <a:latin typeface="Arial Narrow" panose="020B0606020202030204" pitchFamily="34" charset="0"/>
              </a:rPr>
              <a:t>psw</a:t>
            </a:r>
            <a:r>
              <a:rPr lang="en-US" b="1" dirty="0">
                <a:latin typeface="Arial Narrow" panose="020B0606020202030204" pitchFamily="34" charset="0"/>
              </a:rPr>
              <a:t>,</a:t>
            </a:r>
            <a:r>
              <a:rPr lang="en-US" dirty="0">
                <a:latin typeface="Arial Narrow" panose="020B0606020202030204" pitchFamily="34" charset="0"/>
              </a:rPr>
              <a:t> is the processor status register and is updated after each instruction by the CPU. 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The </a:t>
            </a:r>
            <a:r>
              <a:rPr lang="en-US" b="1" dirty="0">
                <a:latin typeface="Arial Narrow" panose="020B0606020202030204" pitchFamily="34" charset="0"/>
              </a:rPr>
              <a:t>$cause</a:t>
            </a:r>
            <a:r>
              <a:rPr lang="en-US" dirty="0">
                <a:latin typeface="Arial Narrow" panose="020B0606020202030204" pitchFamily="34" charset="0"/>
              </a:rPr>
              <a:t> or exception cause register is used by the CPU in the event of an exception or unexpected interruption in program control flow. </a:t>
            </a:r>
          </a:p>
          <a:p>
            <a:pPr marL="600075" lvl="1" indent="-257175" algn="just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Examples of exceptions include division by 0, attempting to access an illegal memory address, or attempting to execute an invalid instruction (e.g., trying to execute a data item instead of code).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The </a:t>
            </a:r>
            <a:r>
              <a:rPr lang="en-US" b="1" dirty="0">
                <a:latin typeface="Arial Narrow" panose="020B0606020202030204" pitchFamily="34" charset="0"/>
              </a:rPr>
              <a:t>$hi</a:t>
            </a:r>
            <a:r>
              <a:rPr lang="en-US" dirty="0">
                <a:latin typeface="Arial Narrow" panose="020B0606020202030204" pitchFamily="34" charset="0"/>
              </a:rPr>
              <a:t> and </a:t>
            </a:r>
            <a:r>
              <a:rPr lang="en-US" b="1" dirty="0">
                <a:latin typeface="Arial Narrow" panose="020B0606020202030204" pitchFamily="34" charset="0"/>
              </a:rPr>
              <a:t>$lo</a:t>
            </a:r>
            <a:r>
              <a:rPr lang="en-US" dirty="0">
                <a:latin typeface="Arial Narrow" panose="020B0606020202030204" pitchFamily="34" charset="0"/>
              </a:rPr>
              <a:t> registers are used by some specialized multiply and divide instructions.  </a:t>
            </a:r>
          </a:p>
          <a:p>
            <a:pPr marL="600075" lvl="1" indent="-257175" algn="just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For example, a multiple of two 32-bit values can generate a 64-bit result, which is stored in $hi and $lo (32-bits each or a total of 64-bits).</a:t>
            </a:r>
          </a:p>
        </p:txBody>
      </p:sp>
    </p:spTree>
    <p:extLst>
      <p:ext uri="{BB962C8B-B14F-4D97-AF65-F5344CB8AC3E}">
        <p14:creationId xmlns:p14="http://schemas.microsoft.com/office/powerpoint/2010/main" val="343797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285" y="1444553"/>
            <a:ext cx="6620719" cy="5047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4294967295"/>
          </p:nvPr>
        </p:nvSpPr>
        <p:spPr>
          <a:xfrm>
            <a:off x="261396" y="926761"/>
            <a:ext cx="8570089" cy="60109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 smtClean="0"/>
              <a:t>The number of available registers greatly influenced the instruction set architecture (ISA</a:t>
            </a:r>
            <a:r>
              <a:rPr lang="en-US" dirty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982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EE213 Computer organization and assembly language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FALL 2018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217" y="414874"/>
            <a:ext cx="3454983" cy="34656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434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Memory can be viewed as a series of bytes, one after another. 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Memory is byte addressable(each memory address holds one byte of information). 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To store a word, four bytes are required which use four memory addresses.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The Least Significant Byte (LSB) is stored in the lowest memory address. 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The Most Significant Byte (MSB) is stored in the highest memory location.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739D897-F7F5-4E14-9DDB-139811D50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940" y="5636686"/>
            <a:ext cx="6574421" cy="117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24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about MIPS Memory Organization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990000"/>
                </a:solidFill>
              </a:rPr>
              <a:t>Two</a:t>
            </a:r>
            <a:r>
              <a:rPr lang="en-US" altLang="en-US" dirty="0"/>
              <a:t> views of memory:</a:t>
            </a:r>
          </a:p>
          <a:p>
            <a:pPr lvl="1"/>
            <a:r>
              <a:rPr lang="en-US" altLang="en-US" dirty="0"/>
              <a:t>2</a:t>
            </a:r>
            <a:r>
              <a:rPr lang="en-US" altLang="en-US" baseline="30000" dirty="0"/>
              <a:t>32</a:t>
            </a:r>
            <a:r>
              <a:rPr lang="en-US" altLang="en-US" dirty="0"/>
              <a:t> </a:t>
            </a:r>
            <a:r>
              <a:rPr lang="en-US" altLang="en-US" u="sng" dirty="0">
                <a:solidFill>
                  <a:srgbClr val="990000"/>
                </a:solidFill>
              </a:rPr>
              <a:t>bytes</a:t>
            </a:r>
            <a:r>
              <a:rPr lang="en-US" altLang="en-US" dirty="0"/>
              <a:t> with addresses 0, 1, 2, …, 2</a:t>
            </a:r>
            <a:r>
              <a:rPr lang="en-US" altLang="en-US" baseline="30000" dirty="0"/>
              <a:t>32</a:t>
            </a:r>
            <a:r>
              <a:rPr lang="en-US" altLang="en-US" dirty="0"/>
              <a:t>-1</a:t>
            </a:r>
          </a:p>
          <a:p>
            <a:pPr lvl="1"/>
            <a:r>
              <a:rPr lang="en-US" altLang="en-US" dirty="0"/>
              <a:t>2</a:t>
            </a:r>
            <a:r>
              <a:rPr lang="en-US" altLang="en-US" baseline="30000" dirty="0"/>
              <a:t>30</a:t>
            </a:r>
            <a:r>
              <a:rPr lang="en-US" altLang="en-US" dirty="0"/>
              <a:t> 4-byte </a:t>
            </a:r>
            <a:r>
              <a:rPr lang="en-US" altLang="en-US" u="sng" dirty="0">
                <a:solidFill>
                  <a:srgbClr val="990000"/>
                </a:solidFill>
              </a:rPr>
              <a:t>words</a:t>
            </a:r>
            <a:r>
              <a:rPr lang="en-US" altLang="en-US" dirty="0"/>
              <a:t>* with addresses 0, 4, 8, …, 2</a:t>
            </a:r>
            <a:r>
              <a:rPr lang="en-US" altLang="en-US" baseline="30000" dirty="0"/>
              <a:t>32</a:t>
            </a:r>
            <a:r>
              <a:rPr lang="en-US" altLang="en-US" dirty="0"/>
              <a:t>-4</a:t>
            </a:r>
          </a:p>
          <a:p>
            <a:r>
              <a:rPr lang="en-US" altLang="en-US" dirty="0"/>
              <a:t>Both views use </a:t>
            </a:r>
            <a:r>
              <a:rPr lang="en-US" altLang="en-US" dirty="0">
                <a:solidFill>
                  <a:srgbClr val="990000"/>
                </a:solidFill>
              </a:rPr>
              <a:t>byte</a:t>
            </a:r>
            <a:r>
              <a:rPr lang="en-US" altLang="en-US" dirty="0"/>
              <a:t> addresses</a:t>
            </a:r>
          </a:p>
          <a:p>
            <a:r>
              <a:rPr lang="en-US" altLang="en-US" dirty="0"/>
              <a:t>Word address must be multiple of 4 (</a:t>
            </a:r>
            <a:r>
              <a:rPr lang="en-US" altLang="en-US" dirty="0">
                <a:solidFill>
                  <a:srgbClr val="990000"/>
                </a:solidFill>
              </a:rPr>
              <a:t>aligned</a:t>
            </a:r>
            <a:r>
              <a:rPr lang="en-US" altLang="en-US" dirty="0"/>
              <a:t>)</a:t>
            </a:r>
          </a:p>
        </p:txBody>
      </p:sp>
      <p:grpSp>
        <p:nvGrpSpPr>
          <p:cNvPr id="346116" name="Group 4"/>
          <p:cNvGrpSpPr>
            <a:grpSpLocks/>
          </p:cNvGrpSpPr>
          <p:nvPr/>
        </p:nvGrpSpPr>
        <p:grpSpPr bwMode="auto">
          <a:xfrm>
            <a:off x="1828801" y="4057649"/>
            <a:ext cx="5763816" cy="1513284"/>
            <a:chOff x="576" y="2400"/>
            <a:chExt cx="4841" cy="1271"/>
          </a:xfrm>
        </p:grpSpPr>
        <p:grpSp>
          <p:nvGrpSpPr>
            <p:cNvPr id="346117" name="Group 5"/>
            <p:cNvGrpSpPr>
              <a:grpSpLocks/>
            </p:cNvGrpSpPr>
            <p:nvPr/>
          </p:nvGrpSpPr>
          <p:grpSpPr bwMode="auto">
            <a:xfrm>
              <a:off x="576" y="2400"/>
              <a:ext cx="1488" cy="1104"/>
              <a:chOff x="1008" y="2832"/>
              <a:chExt cx="1488" cy="1104"/>
            </a:xfrm>
          </p:grpSpPr>
          <p:sp>
            <p:nvSpPr>
              <p:cNvPr id="346118" name="Rectangle 6"/>
              <p:cNvSpPr>
                <a:spLocks noChangeArrowheads="1"/>
              </p:cNvSpPr>
              <p:nvPr/>
            </p:nvSpPr>
            <p:spPr bwMode="auto">
              <a:xfrm>
                <a:off x="1824" y="3072"/>
                <a:ext cx="480" cy="144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135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6119" name="Rectangle 7"/>
              <p:cNvSpPr>
                <a:spLocks noChangeArrowheads="1"/>
              </p:cNvSpPr>
              <p:nvPr/>
            </p:nvSpPr>
            <p:spPr bwMode="auto">
              <a:xfrm>
                <a:off x="1824" y="3216"/>
                <a:ext cx="480" cy="144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135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6120" name="Rectangle 8"/>
              <p:cNvSpPr>
                <a:spLocks noChangeArrowheads="1"/>
              </p:cNvSpPr>
              <p:nvPr/>
            </p:nvSpPr>
            <p:spPr bwMode="auto">
              <a:xfrm>
                <a:off x="1824" y="3360"/>
                <a:ext cx="480" cy="144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135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6121" name="Rectangle 9"/>
              <p:cNvSpPr>
                <a:spLocks noChangeArrowheads="1"/>
              </p:cNvSpPr>
              <p:nvPr/>
            </p:nvSpPr>
            <p:spPr bwMode="auto">
              <a:xfrm>
                <a:off x="1824" y="3504"/>
                <a:ext cx="480" cy="144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135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6122" name="Line 10"/>
              <p:cNvSpPr>
                <a:spLocks noChangeShapeType="1"/>
              </p:cNvSpPr>
              <p:nvPr/>
            </p:nvSpPr>
            <p:spPr bwMode="auto">
              <a:xfrm flipV="1">
                <a:off x="1824" y="2880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46123" name="Line 11"/>
              <p:cNvSpPr>
                <a:spLocks noChangeShapeType="1"/>
              </p:cNvSpPr>
              <p:nvPr/>
            </p:nvSpPr>
            <p:spPr bwMode="auto">
              <a:xfrm>
                <a:off x="1632" y="292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46124" name="Line 12"/>
              <p:cNvSpPr>
                <a:spLocks noChangeShapeType="1"/>
              </p:cNvSpPr>
              <p:nvPr/>
            </p:nvSpPr>
            <p:spPr bwMode="auto">
              <a:xfrm flipV="1">
                <a:off x="2304" y="2880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46125" name="Text Box 13"/>
              <p:cNvSpPr txBox="1">
                <a:spLocks noChangeArrowheads="1"/>
              </p:cNvSpPr>
              <p:nvPr/>
            </p:nvSpPr>
            <p:spPr bwMode="auto">
              <a:xfrm>
                <a:off x="1855" y="2832"/>
                <a:ext cx="426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050">
                    <a:latin typeface="Helvetica" panose="020B0604020202020204" pitchFamily="34" charset="0"/>
                  </a:rPr>
                  <a:t>8 bits</a:t>
                </a:r>
              </a:p>
            </p:txBody>
          </p:sp>
          <p:sp>
            <p:nvSpPr>
              <p:cNvPr id="346126" name="Line 14"/>
              <p:cNvSpPr>
                <a:spLocks noChangeShapeType="1"/>
              </p:cNvSpPr>
              <p:nvPr/>
            </p:nvSpPr>
            <p:spPr bwMode="auto">
              <a:xfrm flipH="1">
                <a:off x="2352" y="292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46127" name="Text Box 15"/>
              <p:cNvSpPr txBox="1">
                <a:spLocks noChangeArrowheads="1"/>
              </p:cNvSpPr>
              <p:nvPr/>
            </p:nvSpPr>
            <p:spPr bwMode="auto">
              <a:xfrm>
                <a:off x="1008" y="3024"/>
                <a:ext cx="828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1050">
                    <a:latin typeface="Courier" charset="0"/>
                  </a:rPr>
                  <a:t>0x00000000</a:t>
                </a:r>
                <a:endParaRPr lang="en-US" altLang="en-US" sz="900">
                  <a:latin typeface="Courier" charset="0"/>
                </a:endParaRPr>
              </a:p>
            </p:txBody>
          </p:sp>
          <p:sp>
            <p:nvSpPr>
              <p:cNvPr id="346128" name="Text Box 16"/>
              <p:cNvSpPr txBox="1">
                <a:spLocks noChangeArrowheads="1"/>
              </p:cNvSpPr>
              <p:nvPr/>
            </p:nvSpPr>
            <p:spPr bwMode="auto">
              <a:xfrm>
                <a:off x="1008" y="3168"/>
                <a:ext cx="828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1050">
                    <a:latin typeface="Courier" charset="0"/>
                  </a:rPr>
                  <a:t>0x00000001</a:t>
                </a:r>
                <a:endParaRPr lang="en-US" altLang="en-US" sz="900">
                  <a:latin typeface="Courier" charset="0"/>
                </a:endParaRPr>
              </a:p>
            </p:txBody>
          </p:sp>
          <p:sp>
            <p:nvSpPr>
              <p:cNvPr id="346129" name="Text Box 17"/>
              <p:cNvSpPr txBox="1">
                <a:spLocks noChangeArrowheads="1"/>
              </p:cNvSpPr>
              <p:nvPr/>
            </p:nvSpPr>
            <p:spPr bwMode="auto">
              <a:xfrm>
                <a:off x="1008" y="3312"/>
                <a:ext cx="828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1050">
                    <a:latin typeface="Courier" charset="0"/>
                  </a:rPr>
                  <a:t>0x00000002</a:t>
                </a:r>
                <a:endParaRPr lang="en-US" altLang="en-US" sz="900">
                  <a:latin typeface="Courier" charset="0"/>
                </a:endParaRPr>
              </a:p>
            </p:txBody>
          </p:sp>
          <p:sp>
            <p:nvSpPr>
              <p:cNvPr id="346130" name="Text Box 18"/>
              <p:cNvSpPr txBox="1">
                <a:spLocks noChangeArrowheads="1"/>
              </p:cNvSpPr>
              <p:nvPr/>
            </p:nvSpPr>
            <p:spPr bwMode="auto">
              <a:xfrm>
                <a:off x="1008" y="3456"/>
                <a:ext cx="828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1050">
                    <a:latin typeface="Courier" charset="0"/>
                  </a:rPr>
                  <a:t>0x00000003</a:t>
                </a:r>
                <a:endParaRPr lang="en-US" altLang="en-US" sz="900">
                  <a:latin typeface="Courier" charset="0"/>
                </a:endParaRPr>
              </a:p>
            </p:txBody>
          </p:sp>
          <p:sp>
            <p:nvSpPr>
              <p:cNvPr id="346131" name="Oval 19"/>
              <p:cNvSpPr>
                <a:spLocks noChangeArrowheads="1"/>
              </p:cNvSpPr>
              <p:nvPr/>
            </p:nvSpPr>
            <p:spPr bwMode="auto">
              <a:xfrm>
                <a:off x="2064" y="369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46132" name="Oval 20"/>
              <p:cNvSpPr>
                <a:spLocks noChangeArrowheads="1"/>
              </p:cNvSpPr>
              <p:nvPr/>
            </p:nvSpPr>
            <p:spPr bwMode="auto">
              <a:xfrm>
                <a:off x="2064" y="379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46133" name="Oval 21"/>
              <p:cNvSpPr>
                <a:spLocks noChangeArrowheads="1"/>
              </p:cNvSpPr>
              <p:nvPr/>
            </p:nvSpPr>
            <p:spPr bwMode="auto">
              <a:xfrm>
                <a:off x="2064" y="388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</p:grpSp>
        <p:grpSp>
          <p:nvGrpSpPr>
            <p:cNvPr id="346134" name="Group 22"/>
            <p:cNvGrpSpPr>
              <a:grpSpLocks/>
            </p:cNvGrpSpPr>
            <p:nvPr/>
          </p:nvGrpSpPr>
          <p:grpSpPr bwMode="auto">
            <a:xfrm>
              <a:off x="2160" y="2400"/>
              <a:ext cx="2823" cy="1104"/>
              <a:chOff x="2592" y="2832"/>
              <a:chExt cx="2823" cy="1104"/>
            </a:xfrm>
          </p:grpSpPr>
          <p:sp>
            <p:nvSpPr>
              <p:cNvPr id="346135" name="Rectangle 23"/>
              <p:cNvSpPr>
                <a:spLocks noChangeArrowheads="1"/>
              </p:cNvSpPr>
              <p:nvPr/>
            </p:nvSpPr>
            <p:spPr bwMode="auto">
              <a:xfrm>
                <a:off x="3408" y="3072"/>
                <a:ext cx="1920" cy="144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135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6136" name="Text Box 24"/>
              <p:cNvSpPr txBox="1">
                <a:spLocks noChangeArrowheads="1"/>
              </p:cNvSpPr>
              <p:nvPr/>
            </p:nvSpPr>
            <p:spPr bwMode="auto">
              <a:xfrm>
                <a:off x="2592" y="3024"/>
                <a:ext cx="828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1050">
                    <a:latin typeface="Courier" charset="0"/>
                  </a:rPr>
                  <a:t>0x00000000</a:t>
                </a:r>
                <a:endParaRPr lang="en-US" altLang="en-US" sz="900">
                  <a:latin typeface="Courier" charset="0"/>
                </a:endParaRPr>
              </a:p>
            </p:txBody>
          </p:sp>
          <p:sp>
            <p:nvSpPr>
              <p:cNvPr id="346137" name="Text Box 25"/>
              <p:cNvSpPr txBox="1">
                <a:spLocks noChangeArrowheads="1"/>
              </p:cNvSpPr>
              <p:nvPr/>
            </p:nvSpPr>
            <p:spPr bwMode="auto">
              <a:xfrm>
                <a:off x="2592" y="3168"/>
                <a:ext cx="828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1050">
                    <a:latin typeface="Courier" charset="0"/>
                  </a:rPr>
                  <a:t>0x00000004</a:t>
                </a:r>
                <a:endParaRPr lang="en-US" altLang="en-US" sz="900">
                  <a:latin typeface="Courier" charset="0"/>
                </a:endParaRPr>
              </a:p>
            </p:txBody>
          </p:sp>
          <p:sp>
            <p:nvSpPr>
              <p:cNvPr id="346138" name="Text Box 26"/>
              <p:cNvSpPr txBox="1">
                <a:spLocks noChangeArrowheads="1"/>
              </p:cNvSpPr>
              <p:nvPr/>
            </p:nvSpPr>
            <p:spPr bwMode="auto">
              <a:xfrm>
                <a:off x="2592" y="3312"/>
                <a:ext cx="828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1050">
                    <a:latin typeface="Courier" charset="0"/>
                  </a:rPr>
                  <a:t>0x00000008</a:t>
                </a:r>
                <a:endParaRPr lang="en-US" altLang="en-US" sz="900">
                  <a:latin typeface="Courier" charset="0"/>
                </a:endParaRPr>
              </a:p>
            </p:txBody>
          </p:sp>
          <p:sp>
            <p:nvSpPr>
              <p:cNvPr id="346139" name="Text Box 27"/>
              <p:cNvSpPr txBox="1">
                <a:spLocks noChangeArrowheads="1"/>
              </p:cNvSpPr>
              <p:nvPr/>
            </p:nvSpPr>
            <p:spPr bwMode="auto">
              <a:xfrm>
                <a:off x="2592" y="3456"/>
                <a:ext cx="828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1050">
                    <a:latin typeface="Courier" charset="0"/>
                  </a:rPr>
                  <a:t>0x0000000C</a:t>
                </a:r>
                <a:endParaRPr lang="en-US" altLang="en-US" sz="900">
                  <a:latin typeface="Courier" charset="0"/>
                </a:endParaRPr>
              </a:p>
            </p:txBody>
          </p:sp>
          <p:sp>
            <p:nvSpPr>
              <p:cNvPr id="346140" name="Rectangle 28"/>
              <p:cNvSpPr>
                <a:spLocks noChangeArrowheads="1"/>
              </p:cNvSpPr>
              <p:nvPr/>
            </p:nvSpPr>
            <p:spPr bwMode="auto">
              <a:xfrm>
                <a:off x="3408" y="3216"/>
                <a:ext cx="1920" cy="144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135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6141" name="Rectangle 29"/>
              <p:cNvSpPr>
                <a:spLocks noChangeArrowheads="1"/>
              </p:cNvSpPr>
              <p:nvPr/>
            </p:nvSpPr>
            <p:spPr bwMode="auto">
              <a:xfrm>
                <a:off x="3408" y="3360"/>
                <a:ext cx="1920" cy="144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135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6142" name="Rectangle 30"/>
              <p:cNvSpPr>
                <a:spLocks noChangeArrowheads="1"/>
              </p:cNvSpPr>
              <p:nvPr/>
            </p:nvSpPr>
            <p:spPr bwMode="auto">
              <a:xfrm>
                <a:off x="3408" y="3504"/>
                <a:ext cx="1920" cy="144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135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6143" name="Line 31"/>
              <p:cNvSpPr>
                <a:spLocks noChangeShapeType="1"/>
              </p:cNvSpPr>
              <p:nvPr/>
            </p:nvSpPr>
            <p:spPr bwMode="auto">
              <a:xfrm flipV="1">
                <a:off x="3408" y="2880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46144" name="Line 32"/>
              <p:cNvSpPr>
                <a:spLocks noChangeShapeType="1"/>
              </p:cNvSpPr>
              <p:nvPr/>
            </p:nvSpPr>
            <p:spPr bwMode="auto">
              <a:xfrm>
                <a:off x="4608" y="2928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46145" name="Line 33"/>
              <p:cNvSpPr>
                <a:spLocks noChangeShapeType="1"/>
              </p:cNvSpPr>
              <p:nvPr/>
            </p:nvSpPr>
            <p:spPr bwMode="auto">
              <a:xfrm flipV="1">
                <a:off x="5328" y="2880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46146" name="Text Box 34"/>
              <p:cNvSpPr txBox="1">
                <a:spLocks noChangeArrowheads="1"/>
              </p:cNvSpPr>
              <p:nvPr/>
            </p:nvSpPr>
            <p:spPr bwMode="auto">
              <a:xfrm>
                <a:off x="4151" y="2832"/>
                <a:ext cx="489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050">
                    <a:latin typeface="Helvetica" panose="020B0604020202020204" pitchFamily="34" charset="0"/>
                  </a:rPr>
                  <a:t>32 bits</a:t>
                </a:r>
              </a:p>
            </p:txBody>
          </p:sp>
          <p:sp>
            <p:nvSpPr>
              <p:cNvPr id="346147" name="Line 35"/>
              <p:cNvSpPr>
                <a:spLocks noChangeShapeType="1"/>
              </p:cNvSpPr>
              <p:nvPr/>
            </p:nvSpPr>
            <p:spPr bwMode="auto">
              <a:xfrm flipH="1">
                <a:off x="3456" y="2928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46148" name="Text Box 36"/>
              <p:cNvSpPr txBox="1">
                <a:spLocks noChangeArrowheads="1"/>
              </p:cNvSpPr>
              <p:nvPr/>
            </p:nvSpPr>
            <p:spPr bwMode="auto">
              <a:xfrm>
                <a:off x="3753" y="3072"/>
                <a:ext cx="22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1050">
                    <a:latin typeface="Courier" charset="0"/>
                  </a:rPr>
                  <a:t>0</a:t>
                </a:r>
                <a:endParaRPr lang="en-US" altLang="en-US" sz="900">
                  <a:latin typeface="Courier" charset="0"/>
                </a:endParaRPr>
              </a:p>
            </p:txBody>
          </p:sp>
          <p:sp>
            <p:nvSpPr>
              <p:cNvPr id="346149" name="Text Box 37"/>
              <p:cNvSpPr txBox="1">
                <a:spLocks noChangeArrowheads="1"/>
              </p:cNvSpPr>
              <p:nvPr/>
            </p:nvSpPr>
            <p:spPr bwMode="auto">
              <a:xfrm>
                <a:off x="4233" y="3072"/>
                <a:ext cx="22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1050">
                    <a:latin typeface="Courier" charset="0"/>
                  </a:rPr>
                  <a:t>1</a:t>
                </a:r>
                <a:endParaRPr lang="en-US" altLang="en-US" sz="900">
                  <a:latin typeface="Courier" charset="0"/>
                </a:endParaRPr>
              </a:p>
            </p:txBody>
          </p:sp>
          <p:sp>
            <p:nvSpPr>
              <p:cNvPr id="346150" name="Text Box 38"/>
              <p:cNvSpPr txBox="1">
                <a:spLocks noChangeArrowheads="1"/>
              </p:cNvSpPr>
              <p:nvPr/>
            </p:nvSpPr>
            <p:spPr bwMode="auto">
              <a:xfrm>
                <a:off x="4713" y="3072"/>
                <a:ext cx="22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1050">
                    <a:latin typeface="Courier" charset="0"/>
                  </a:rPr>
                  <a:t>2</a:t>
                </a:r>
                <a:endParaRPr lang="en-US" altLang="en-US" sz="900">
                  <a:latin typeface="Courier" charset="0"/>
                </a:endParaRPr>
              </a:p>
            </p:txBody>
          </p:sp>
          <p:sp>
            <p:nvSpPr>
              <p:cNvPr id="346151" name="Text Box 39"/>
              <p:cNvSpPr txBox="1">
                <a:spLocks noChangeArrowheads="1"/>
              </p:cNvSpPr>
              <p:nvPr/>
            </p:nvSpPr>
            <p:spPr bwMode="auto">
              <a:xfrm>
                <a:off x="5193" y="3072"/>
                <a:ext cx="22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1050">
                    <a:latin typeface="Courier" charset="0"/>
                  </a:rPr>
                  <a:t>3</a:t>
                </a:r>
                <a:endParaRPr lang="en-US" altLang="en-US" sz="900">
                  <a:latin typeface="Courier" charset="0"/>
                </a:endParaRPr>
              </a:p>
            </p:txBody>
          </p:sp>
          <p:sp>
            <p:nvSpPr>
              <p:cNvPr id="346152" name="Line 40"/>
              <p:cNvSpPr>
                <a:spLocks noChangeShapeType="1"/>
              </p:cNvSpPr>
              <p:nvPr/>
            </p:nvSpPr>
            <p:spPr bwMode="auto">
              <a:xfrm flipV="1">
                <a:off x="3888" y="3072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46153" name="Line 41"/>
              <p:cNvSpPr>
                <a:spLocks noChangeShapeType="1"/>
              </p:cNvSpPr>
              <p:nvPr/>
            </p:nvSpPr>
            <p:spPr bwMode="auto">
              <a:xfrm flipV="1">
                <a:off x="4368" y="3072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46154" name="Line 42"/>
              <p:cNvSpPr>
                <a:spLocks noChangeShapeType="1"/>
              </p:cNvSpPr>
              <p:nvPr/>
            </p:nvSpPr>
            <p:spPr bwMode="auto">
              <a:xfrm flipV="1">
                <a:off x="4848" y="3072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46155" name="Oval 43"/>
              <p:cNvSpPr>
                <a:spLocks noChangeArrowheads="1"/>
              </p:cNvSpPr>
              <p:nvPr/>
            </p:nvSpPr>
            <p:spPr bwMode="auto">
              <a:xfrm>
                <a:off x="4368" y="369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46156" name="Oval 44"/>
              <p:cNvSpPr>
                <a:spLocks noChangeArrowheads="1"/>
              </p:cNvSpPr>
              <p:nvPr/>
            </p:nvSpPr>
            <p:spPr bwMode="auto">
              <a:xfrm>
                <a:off x="4368" y="379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46157" name="Oval 45"/>
              <p:cNvSpPr>
                <a:spLocks noChangeArrowheads="1"/>
              </p:cNvSpPr>
              <p:nvPr/>
            </p:nvSpPr>
            <p:spPr bwMode="auto">
              <a:xfrm>
                <a:off x="4368" y="388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</p:grpSp>
        <p:sp>
          <p:nvSpPr>
            <p:cNvPr id="346158" name="Text Box 46"/>
            <p:cNvSpPr txBox="1">
              <a:spLocks noChangeArrowheads="1"/>
            </p:cNvSpPr>
            <p:nvPr/>
          </p:nvSpPr>
          <p:spPr bwMode="auto">
            <a:xfrm>
              <a:off x="4262" y="3322"/>
              <a:ext cx="1155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050">
                  <a:latin typeface="Helvetica" panose="020B0604020202020204" pitchFamily="34" charset="0"/>
                </a:rPr>
                <a:t>*Word sizes vary in </a:t>
              </a:r>
              <a:br>
                <a:rPr lang="en-US" altLang="en-US" sz="1050">
                  <a:latin typeface="Helvetica" panose="020B0604020202020204" pitchFamily="34" charset="0"/>
                </a:rPr>
              </a:br>
              <a:r>
                <a:rPr lang="en-US" altLang="en-US" sz="1050">
                  <a:latin typeface="Helvetica" panose="020B0604020202020204" pitchFamily="34" charset="0"/>
                </a:rPr>
                <a:t>other architectures</a:t>
              </a:r>
            </a:p>
          </p:txBody>
        </p:sp>
      </p:grpSp>
      <p:grpSp>
        <p:nvGrpSpPr>
          <p:cNvPr id="346159" name="Group 47"/>
          <p:cNvGrpSpPr>
            <a:grpSpLocks/>
          </p:cNvGrpSpPr>
          <p:nvPr/>
        </p:nvGrpSpPr>
        <p:grpSpPr bwMode="auto">
          <a:xfrm>
            <a:off x="5631658" y="3140869"/>
            <a:ext cx="2415778" cy="413147"/>
            <a:chOff x="3779" y="1717"/>
            <a:chExt cx="2029" cy="347"/>
          </a:xfrm>
        </p:grpSpPr>
        <p:sp>
          <p:nvSpPr>
            <p:cNvPr id="346160" name="Line 48"/>
            <p:cNvSpPr>
              <a:spLocks noChangeShapeType="1"/>
            </p:cNvSpPr>
            <p:nvPr/>
          </p:nvSpPr>
          <p:spPr bwMode="auto">
            <a:xfrm flipH="1">
              <a:off x="4176" y="1920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6161" name="Text Box 49"/>
            <p:cNvSpPr txBox="1">
              <a:spLocks noChangeArrowheads="1"/>
            </p:cNvSpPr>
            <p:nvPr/>
          </p:nvSpPr>
          <p:spPr bwMode="auto">
            <a:xfrm>
              <a:off x="3779" y="1717"/>
              <a:ext cx="2029" cy="25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350" dirty="0">
                  <a:latin typeface="Times New Roman" panose="02020603050405020304" pitchFamily="18" charset="0"/>
                </a:rPr>
                <a:t>Not all architectures require this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601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ood Bonk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5" grpId="0" build="p" bldLvl="2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 ADDRESSABLE vs WORD ADDRESSABLE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479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CB40ED-C2F7-4C23-B3FF-FD58C0945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295" y="899600"/>
            <a:ext cx="5843215" cy="765248"/>
          </a:xfrm>
        </p:spPr>
        <p:txBody>
          <a:bodyPr/>
          <a:lstStyle/>
          <a:p>
            <a:r>
              <a:rPr lang="en-US" dirty="0"/>
              <a:t>Memory Layout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8EEE8621-C9A9-4342-996B-3EC1E359B7FD}"/>
              </a:ext>
            </a:extLst>
          </p:cNvPr>
          <p:cNvSpPr/>
          <p:nvPr/>
        </p:nvSpPr>
        <p:spPr>
          <a:xfrm>
            <a:off x="340429" y="1768757"/>
            <a:ext cx="54967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The general memory layout for a program is as shown: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77609F4-5931-4699-A075-4959C7B2A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285" y="12425"/>
            <a:ext cx="3092716" cy="25717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13C1C3C-6F6E-40AA-8395-DB84739789AD}"/>
              </a:ext>
            </a:extLst>
          </p:cNvPr>
          <p:cNvSpPr/>
          <p:nvPr/>
        </p:nvSpPr>
        <p:spPr>
          <a:xfrm>
            <a:off x="115972" y="2333669"/>
            <a:ext cx="683554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reserved section </a:t>
            </a:r>
            <a:r>
              <a:rPr lang="en-US" dirty="0"/>
              <a:t>is not available to user </a:t>
            </a:r>
            <a:r>
              <a:rPr lang="en-US" dirty="0" smtClean="0"/>
              <a:t>programs (for </a:t>
            </a:r>
            <a:r>
              <a:rPr lang="en-US" b="1" dirty="0" smtClean="0"/>
              <a:t>OS</a:t>
            </a:r>
            <a:r>
              <a:rPr lang="en-US" dirty="0" smtClean="0"/>
              <a:t>). </a:t>
            </a:r>
            <a:endParaRPr lang="en-US" dirty="0"/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text (or code) section </a:t>
            </a:r>
            <a:r>
              <a:rPr lang="en-US" dirty="0"/>
              <a:t>is where the machine language (i.e., the 1's and 0's that represent the code) is stored. 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data section </a:t>
            </a:r>
            <a:r>
              <a:rPr lang="en-US" dirty="0"/>
              <a:t>is where the initialized data is stored. </a:t>
            </a:r>
          </a:p>
          <a:p>
            <a:pPr marL="600075" lvl="1" indent="-257175" algn="just">
              <a:buFont typeface="Arial" panose="020B0604020202020204" pitchFamily="34" charset="0"/>
              <a:buChar char="•"/>
            </a:pPr>
            <a:r>
              <a:rPr lang="en-US" dirty="0"/>
              <a:t>This include declared variables that have been provided an initial value at assemble time. 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uninitialized data section </a:t>
            </a:r>
            <a:r>
              <a:rPr lang="en-US" dirty="0"/>
              <a:t>is where declared variables that have not been provided an initial value are stored. </a:t>
            </a:r>
          </a:p>
          <a:p>
            <a:pPr marL="600075" lvl="1" indent="-257175" algn="just">
              <a:buFont typeface="Arial" panose="020B0604020202020204" pitchFamily="34" charset="0"/>
              <a:buChar char="•"/>
            </a:pPr>
            <a:r>
              <a:rPr lang="en-US" dirty="0"/>
              <a:t>If accessed before being set, the value will not be meaningful. 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heap</a:t>
            </a:r>
            <a:r>
              <a:rPr lang="en-US" dirty="0"/>
              <a:t> is where dynamically allocated data will be stored (if requested). 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stack </a:t>
            </a:r>
            <a:r>
              <a:rPr lang="en-US" dirty="0"/>
              <a:t>starts in high memory and grows downward.</a:t>
            </a:r>
          </a:p>
        </p:txBody>
      </p:sp>
    </p:spTree>
    <p:extLst>
      <p:ext uri="{BB962C8B-B14F-4D97-AF65-F5344CB8AC3E}">
        <p14:creationId xmlns:p14="http://schemas.microsoft.com/office/powerpoint/2010/main" val="222284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MIPS Instruction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The instruction set consists of a variety of basic instructions, including: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21 </a:t>
            </a:r>
            <a:r>
              <a:rPr lang="en-US" dirty="0"/>
              <a:t>arithmetic instructions (+, -, *, /, %)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8 logic instructions (&amp;, |, </a:t>
            </a:r>
            <a:r>
              <a:rPr lang="en-US" dirty="0" smtClean="0"/>
              <a:t>~, XOR)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8 bit manipulation instructions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12 comparison instructions (&gt;, &lt;, =, &gt;=, &lt;=, ¬)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25 branch/jump instructions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15 load instructions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10 store instructions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8 move instructions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4 miscellaneous instructions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1484026" y="6418659"/>
            <a:ext cx="53889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https://en.wikipedia.org/wiki/MIPS_architecture</a:t>
            </a:r>
          </a:p>
        </p:txBody>
      </p:sp>
    </p:spTree>
    <p:extLst>
      <p:ext uri="{BB962C8B-B14F-4D97-AF65-F5344CB8AC3E}">
        <p14:creationId xmlns:p14="http://schemas.microsoft.com/office/powerpoint/2010/main" val="397770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Loads and Stores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475" y="1957932"/>
            <a:ext cx="377190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12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650" y="369550"/>
            <a:ext cx="4838700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49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836" y="2626489"/>
            <a:ext cx="5363614" cy="314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91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 and DIV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225" y="2456485"/>
            <a:ext cx="32575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16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 and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5" y="1962030"/>
            <a:ext cx="577215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80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69138"/>
            <a:ext cx="9144000" cy="228524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r"/>
            <a:r>
              <a:rPr lang="en-US" sz="495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</a:t>
            </a:r>
            <a:r>
              <a:rPr lang="en-US" sz="7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eignot Demi" panose="020B0702050503020303" pitchFamily="34" charset="0"/>
              </a:rPr>
              <a:t>Instruction Set Architecture, MIPS</a:t>
            </a:r>
            <a:endParaRPr lang="en-US" sz="72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Peignot Demi" panose="020B0702050503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76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25" y="1539426"/>
            <a:ext cx="8647908" cy="303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67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MIPS Instruction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R-type instructions</a:t>
            </a:r>
            <a:r>
              <a:rPr lang="en-US" dirty="0"/>
              <a:t>, which perform arithmetic and </a:t>
            </a:r>
            <a:r>
              <a:rPr lang="en-US" dirty="0" smtClean="0"/>
              <a:t>logical operations </a:t>
            </a:r>
            <a:r>
              <a:rPr lang="en-US" dirty="0"/>
              <a:t>on registers.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 smtClean="0"/>
              <a:t>I-type </a:t>
            </a:r>
            <a:r>
              <a:rPr lang="en-US" b="1" dirty="0"/>
              <a:t>instructions</a:t>
            </a:r>
            <a:r>
              <a:rPr lang="en-US" dirty="0"/>
              <a:t>, which deal with load/stores </a:t>
            </a:r>
            <a:r>
              <a:rPr lang="en-US" dirty="0" smtClean="0"/>
              <a:t>and immediate </a:t>
            </a:r>
            <a:r>
              <a:rPr lang="en-US" dirty="0"/>
              <a:t>literal values, as well as branches.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 smtClean="0"/>
              <a:t>J-type </a:t>
            </a:r>
            <a:r>
              <a:rPr lang="en-US" b="1" dirty="0"/>
              <a:t>instructions</a:t>
            </a:r>
            <a:r>
              <a:rPr lang="en-US" dirty="0"/>
              <a:t>, which are used for jumps </a:t>
            </a:r>
            <a:r>
              <a:rPr lang="en-US" dirty="0" smtClean="0"/>
              <a:t>and function </a:t>
            </a:r>
            <a:r>
              <a:rPr lang="en-US" dirty="0"/>
              <a:t>calls.</a:t>
            </a:r>
          </a:p>
        </p:txBody>
      </p:sp>
    </p:spTree>
    <p:extLst>
      <p:ext uri="{BB962C8B-B14F-4D97-AF65-F5344CB8AC3E}">
        <p14:creationId xmlns:p14="http://schemas.microsoft.com/office/powerpoint/2010/main" val="165379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MIPS Instruction Types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096" y="2286000"/>
            <a:ext cx="8048358" cy="4023360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solidFill>
                  <a:srgbClr val="990000"/>
                </a:solidFill>
              </a:rPr>
              <a:t>Arithmetic &amp; Logical</a:t>
            </a:r>
            <a:r>
              <a:rPr lang="en-US" altLang="en-US" sz="2800" dirty="0"/>
              <a:t> - manipulate data in registers</a:t>
            </a:r>
            <a:br>
              <a:rPr lang="en-US" altLang="en-US" sz="2800" dirty="0"/>
            </a:br>
            <a:r>
              <a:rPr lang="en-US" altLang="en-US" sz="2800" dirty="0">
                <a:solidFill>
                  <a:srgbClr val="0237BC"/>
                </a:solidFill>
                <a:latin typeface="Arial Narrow" panose="020B0606020202030204" pitchFamily="34" charset="0"/>
              </a:rPr>
              <a:t>	</a:t>
            </a:r>
            <a:r>
              <a:rPr lang="en-US" altLang="en-US" sz="1600" b="1" dirty="0">
                <a:solidFill>
                  <a:srgbClr val="0237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$s1, $s2, $s3	$s1 = $s2 + $s3</a:t>
            </a:r>
            <a:br>
              <a:rPr lang="en-US" altLang="en-US" sz="1600" b="1" dirty="0">
                <a:solidFill>
                  <a:srgbClr val="0237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237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or $s3, $s4, $s5	$s3 = $s4 OR $s5</a:t>
            </a:r>
          </a:p>
          <a:p>
            <a:r>
              <a:rPr lang="en-US" altLang="en-US" sz="2800" dirty="0">
                <a:solidFill>
                  <a:srgbClr val="990000"/>
                </a:solidFill>
              </a:rPr>
              <a:t>Data Transfer</a:t>
            </a:r>
            <a:r>
              <a:rPr lang="en-US" altLang="en-US" sz="2800" dirty="0"/>
              <a:t> - move register data to/from memory</a:t>
            </a:r>
            <a:br>
              <a:rPr lang="en-US" altLang="en-US" sz="2800" dirty="0"/>
            </a:br>
            <a:r>
              <a:rPr lang="en-US" altLang="en-US" sz="1600" dirty="0">
                <a:solidFill>
                  <a:srgbClr val="0237BC"/>
                </a:solidFill>
                <a:latin typeface="Arial Narrow" panose="020B0606020202030204" pitchFamily="34" charset="0"/>
              </a:rPr>
              <a:t>	</a:t>
            </a:r>
            <a:r>
              <a:rPr lang="en-US" altLang="en-US" sz="1600" b="1" dirty="0" err="1">
                <a:solidFill>
                  <a:srgbClr val="0237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altLang="en-US" sz="1600" b="1" dirty="0">
                <a:solidFill>
                  <a:srgbClr val="0237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$s1, 100($s2)	$s1 = Memory[$s2 + 100</a:t>
            </a:r>
            <a:r>
              <a:rPr lang="en-US" altLang="en-US" sz="1600" b="1" dirty="0" smtClean="0">
                <a:solidFill>
                  <a:srgbClr val="0237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en-US" altLang="en-US" sz="1600" b="1" dirty="0">
                <a:solidFill>
                  <a:srgbClr val="0237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b="1" dirty="0">
                <a:solidFill>
                  <a:srgbClr val="0237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237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b="1" dirty="0" err="1">
                <a:solidFill>
                  <a:srgbClr val="0237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altLang="en-US" sz="1600" b="1" dirty="0">
                <a:solidFill>
                  <a:srgbClr val="0237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$s1, 100($s2)	Memory[$s2 + 100] = $s1</a:t>
            </a:r>
          </a:p>
          <a:p>
            <a:r>
              <a:rPr lang="en-US" altLang="en-US" sz="2800" dirty="0">
                <a:solidFill>
                  <a:srgbClr val="990000"/>
                </a:solidFill>
              </a:rPr>
              <a:t>Branch</a:t>
            </a:r>
            <a:r>
              <a:rPr lang="en-US" altLang="en-US" sz="2800" dirty="0"/>
              <a:t> - alter program flow</a:t>
            </a:r>
            <a:br>
              <a:rPr lang="en-US" altLang="en-US" sz="2800" dirty="0"/>
            </a:br>
            <a:r>
              <a:rPr lang="en-US" altLang="en-US" sz="2800" dirty="0"/>
              <a:t>	</a:t>
            </a:r>
            <a:r>
              <a:rPr lang="en-US" altLang="en-US" sz="1600" b="1" dirty="0" err="1">
                <a:solidFill>
                  <a:srgbClr val="0237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altLang="en-US" sz="1600" b="1" dirty="0">
                <a:solidFill>
                  <a:srgbClr val="0237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$s1, $s2, </a:t>
            </a:r>
            <a:r>
              <a:rPr lang="en-US" altLang="en-US" sz="1600" b="1" dirty="0" smtClean="0">
                <a:solidFill>
                  <a:srgbClr val="0237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lang="en-US" altLang="en-US" sz="1600" b="1" dirty="0">
                <a:solidFill>
                  <a:srgbClr val="0237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($s1==$s1) PC = PC + 4 + 4*25</a:t>
            </a:r>
          </a:p>
        </p:txBody>
      </p:sp>
    </p:spTree>
    <p:extLst>
      <p:ext uri="{BB962C8B-B14F-4D97-AF65-F5344CB8AC3E}">
        <p14:creationId xmlns:p14="http://schemas.microsoft.com/office/powerpoint/2010/main" val="375333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.data, .text, .</a:t>
            </a:r>
            <a:r>
              <a:rPr lang="en-US" dirty="0" err="1" smtClean="0"/>
              <a:t>globL</a:t>
            </a:r>
            <a:r>
              <a:rPr lang="en-US" dirty="0" smtClean="0"/>
              <a:t>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60000"/>
              </a:spcBef>
            </a:pPr>
            <a:r>
              <a:rPr lang="en-US" altLang="en-US" b="1" dirty="0">
                <a:solidFill>
                  <a:srgbClr val="FF0000"/>
                </a:solidFill>
              </a:rPr>
              <a:t>.DATA</a:t>
            </a:r>
            <a:r>
              <a:rPr lang="en-US" altLang="en-US" dirty="0"/>
              <a:t> directive</a:t>
            </a:r>
          </a:p>
          <a:p>
            <a:pPr lvl="1">
              <a:spcBef>
                <a:spcPct val="60000"/>
              </a:spcBef>
            </a:pPr>
            <a:r>
              <a:rPr lang="en-US" altLang="en-US" dirty="0"/>
              <a:t>Defines the </a:t>
            </a:r>
            <a:r>
              <a:rPr lang="en-US" altLang="en-US" dirty="0">
                <a:solidFill>
                  <a:srgbClr val="FF0000"/>
                </a:solidFill>
              </a:rPr>
              <a:t>data segment</a:t>
            </a:r>
            <a:r>
              <a:rPr lang="en-US" altLang="en-US" dirty="0"/>
              <a:t> of a program containing data</a:t>
            </a:r>
          </a:p>
          <a:p>
            <a:pPr lvl="1">
              <a:spcBef>
                <a:spcPct val="60000"/>
              </a:spcBef>
            </a:pPr>
            <a:r>
              <a:rPr lang="en-US" altLang="en-US" dirty="0"/>
              <a:t>The program's variables should be defined under this directive</a:t>
            </a:r>
          </a:p>
          <a:p>
            <a:pPr lvl="1">
              <a:spcBef>
                <a:spcPct val="60000"/>
              </a:spcBef>
            </a:pPr>
            <a:r>
              <a:rPr lang="en-US" altLang="en-US" dirty="0"/>
              <a:t>Assembler will allocate and initialize the storage of variables</a:t>
            </a:r>
          </a:p>
          <a:p>
            <a:pPr>
              <a:spcBef>
                <a:spcPct val="60000"/>
              </a:spcBef>
            </a:pPr>
            <a:r>
              <a:rPr lang="en-US" altLang="en-US" b="1" dirty="0">
                <a:solidFill>
                  <a:srgbClr val="FF0000"/>
                </a:solidFill>
              </a:rPr>
              <a:t>.TEXT</a:t>
            </a:r>
            <a:r>
              <a:rPr lang="en-US" altLang="en-US" dirty="0"/>
              <a:t> directive</a:t>
            </a:r>
          </a:p>
          <a:p>
            <a:pPr lvl="1">
              <a:spcBef>
                <a:spcPct val="60000"/>
              </a:spcBef>
            </a:pPr>
            <a:r>
              <a:rPr lang="en-US" altLang="en-US" dirty="0"/>
              <a:t>Defines the </a:t>
            </a:r>
            <a:r>
              <a:rPr lang="en-US" altLang="en-US" dirty="0">
                <a:solidFill>
                  <a:srgbClr val="FF0000"/>
                </a:solidFill>
              </a:rPr>
              <a:t>code segment</a:t>
            </a:r>
            <a:r>
              <a:rPr lang="en-US" altLang="en-US" dirty="0"/>
              <a:t> of a program containing instructions</a:t>
            </a:r>
          </a:p>
          <a:p>
            <a:pPr>
              <a:spcBef>
                <a:spcPct val="60000"/>
              </a:spcBef>
            </a:pPr>
            <a:r>
              <a:rPr lang="en-US" altLang="en-US" b="1" dirty="0">
                <a:solidFill>
                  <a:srgbClr val="FF0000"/>
                </a:solidFill>
              </a:rPr>
              <a:t>.GLOBL</a:t>
            </a:r>
            <a:r>
              <a:rPr lang="en-US" altLang="en-US" dirty="0"/>
              <a:t> directive</a:t>
            </a:r>
          </a:p>
          <a:p>
            <a:pPr lvl="1">
              <a:spcBef>
                <a:spcPct val="60000"/>
              </a:spcBef>
            </a:pPr>
            <a:r>
              <a:rPr lang="en-US" altLang="en-US" dirty="0"/>
              <a:t>Declares a symbol as </a:t>
            </a:r>
            <a:r>
              <a:rPr lang="en-US" altLang="en-US" dirty="0">
                <a:solidFill>
                  <a:srgbClr val="FF0000"/>
                </a:solidFill>
              </a:rPr>
              <a:t>global</a:t>
            </a:r>
          </a:p>
          <a:p>
            <a:pPr lvl="1">
              <a:spcBef>
                <a:spcPct val="60000"/>
              </a:spcBef>
            </a:pPr>
            <a:r>
              <a:rPr lang="en-US" altLang="en-US" dirty="0"/>
              <a:t>Global symbols can be referenced from other files</a:t>
            </a:r>
          </a:p>
          <a:p>
            <a:pPr lvl="1">
              <a:spcBef>
                <a:spcPct val="60000"/>
              </a:spcBef>
            </a:pPr>
            <a:r>
              <a:rPr lang="en-US" altLang="en-US" dirty="0"/>
              <a:t>We use this directive to declare </a:t>
            </a:r>
            <a:r>
              <a:rPr lang="en-US" altLang="en-US" i="1" dirty="0"/>
              <a:t>main</a:t>
            </a:r>
            <a:r>
              <a:rPr lang="en-US" altLang="en-US" dirty="0"/>
              <a:t> procedure of a </a:t>
            </a:r>
            <a:r>
              <a:rPr lang="en-US" altLang="en-US" dirty="0" smtClean="0"/>
              <a:t>program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8594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A088EF9-986F-409E-A63F-DA1B94214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561" y="1018636"/>
            <a:ext cx="7886700" cy="517574"/>
          </a:xfrm>
        </p:spPr>
        <p:txBody>
          <a:bodyPr>
            <a:normAutofit fontScale="90000"/>
          </a:bodyPr>
          <a:lstStyle/>
          <a:p>
            <a:r>
              <a:rPr lang="en-US" dirty="0"/>
              <a:t>Data Declarations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14F7971-EA0C-430B-B0C6-477939163A99}"/>
              </a:ext>
            </a:extLst>
          </p:cNvPr>
          <p:cNvSpPr/>
          <p:nvPr/>
        </p:nvSpPr>
        <p:spPr>
          <a:xfrm>
            <a:off x="214421" y="1617234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50" dirty="0"/>
              <a:t>The data must be declared in the “.data" section. </a:t>
            </a:r>
          </a:p>
          <a:p>
            <a:endParaRPr lang="en-US" sz="1650" dirty="0"/>
          </a:p>
          <a:p>
            <a:r>
              <a:rPr lang="en-US" sz="1650" dirty="0"/>
              <a:t>All variables and constants are placed in this section. </a:t>
            </a:r>
          </a:p>
          <a:p>
            <a:endParaRPr lang="en-US" sz="1650" dirty="0"/>
          </a:p>
          <a:p>
            <a:r>
              <a:rPr lang="en-US" sz="1650" dirty="0"/>
              <a:t>Variable definitions must include the name, the data type, and the initial value for the variable.</a:t>
            </a:r>
          </a:p>
          <a:p>
            <a:endParaRPr lang="en-US" sz="1650" dirty="0"/>
          </a:p>
          <a:p>
            <a:r>
              <a:rPr lang="en-US" sz="1650" dirty="0"/>
              <a:t>In the definition, the variable name must be terminated with a ":".</a:t>
            </a:r>
          </a:p>
          <a:p>
            <a:endParaRPr lang="en-US" sz="1650" dirty="0"/>
          </a:p>
          <a:p>
            <a:r>
              <a:rPr lang="en-US" sz="1650" dirty="0"/>
              <a:t>The data type must be preceded with a "." (period). The general format is: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BC88E61-DBCC-4C05-97E0-6AD6858F2A05}"/>
              </a:ext>
            </a:extLst>
          </p:cNvPr>
          <p:cNvSpPr/>
          <p:nvPr/>
        </p:nvSpPr>
        <p:spPr>
          <a:xfrm>
            <a:off x="446809" y="4691241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</a:rPr>
              <a:t>&lt;</a:t>
            </a:r>
            <a:r>
              <a:rPr lang="en-US" sz="1350" dirty="0" err="1">
                <a:latin typeface="Courier New" panose="02070309020205020404" pitchFamily="49" charset="0"/>
              </a:rPr>
              <a:t>variableName</a:t>
            </a:r>
            <a:r>
              <a:rPr lang="en-US" sz="1350" dirty="0">
                <a:latin typeface="Courier New" panose="02070309020205020404" pitchFamily="49" charset="0"/>
              </a:rPr>
              <a:t>&gt;: .&lt;</a:t>
            </a:r>
            <a:r>
              <a:rPr lang="en-US" sz="1350" dirty="0" err="1">
                <a:latin typeface="Courier New" panose="02070309020205020404" pitchFamily="49" charset="0"/>
              </a:rPr>
              <a:t>dataType</a:t>
            </a:r>
            <a:r>
              <a:rPr lang="en-US" sz="1350" dirty="0">
                <a:latin typeface="Courier New" panose="02070309020205020404" pitchFamily="49" charset="0"/>
              </a:rPr>
              <a:t>&gt; &lt;</a:t>
            </a:r>
            <a:r>
              <a:rPr lang="en-US" sz="1350" dirty="0" err="1">
                <a:latin typeface="Courier New" panose="02070309020205020404" pitchFamily="49" charset="0"/>
              </a:rPr>
              <a:t>initialValue</a:t>
            </a:r>
            <a:r>
              <a:rPr lang="en-US" sz="1350" dirty="0">
                <a:latin typeface="Courier New" panose="02070309020205020404" pitchFamily="49" charset="0"/>
              </a:rPr>
              <a:t>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02C44D8-585A-4BCF-AF17-3DC16E50B6A1}"/>
              </a:ext>
            </a:extLst>
          </p:cNvPr>
          <p:cNvSpPr/>
          <p:nvPr/>
        </p:nvSpPr>
        <p:spPr>
          <a:xfrm>
            <a:off x="5184886" y="993204"/>
            <a:ext cx="302679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>
                <a:latin typeface="Arial Narrow" panose="020B0606020202030204" pitchFamily="34" charset="0"/>
              </a:rPr>
              <a:t>The supported data types are as follows: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F77A935-346F-4525-872F-E5E3FCFE2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546" y="1396819"/>
            <a:ext cx="4415454" cy="27721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E205BE59-6709-4CA5-9262-4941E9E2E39D}"/>
              </a:ext>
            </a:extLst>
          </p:cNvPr>
          <p:cNvSpPr/>
          <p:nvPr/>
        </p:nvSpPr>
        <p:spPr>
          <a:xfrm>
            <a:off x="515033" y="4958394"/>
            <a:ext cx="385502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</a:rPr>
              <a:t>wVar1: .word 500000</a:t>
            </a:r>
          </a:p>
          <a:p>
            <a:r>
              <a:rPr lang="en-US" sz="1350" dirty="0">
                <a:latin typeface="Courier New" panose="02070309020205020404" pitchFamily="49" charset="0"/>
              </a:rPr>
              <a:t>wVar2: .word -100000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F21FC669-8BFA-4ACD-A370-545F0B716238}"/>
              </a:ext>
            </a:extLst>
          </p:cNvPr>
          <p:cNvSpPr/>
          <p:nvPr/>
        </p:nvSpPr>
        <p:spPr>
          <a:xfrm>
            <a:off x="515033" y="5443142"/>
            <a:ext cx="346017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</a:rPr>
              <a:t>hVar1:	.half	5000</a:t>
            </a:r>
          </a:p>
          <a:p>
            <a:r>
              <a:rPr lang="en-US" sz="1350" dirty="0">
                <a:latin typeface="Courier New" panose="02070309020205020404" pitchFamily="49" charset="0"/>
              </a:rPr>
              <a:t>hVar2:	.half	-3000</a:t>
            </a:r>
          </a:p>
        </p:txBody>
      </p:sp>
    </p:spTree>
    <p:extLst>
      <p:ext uri="{BB962C8B-B14F-4D97-AF65-F5344CB8AC3E}">
        <p14:creationId xmlns:p14="http://schemas.microsoft.com/office/powerpoint/2010/main" val="402526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A088EF9-986F-409E-A63F-DA1B94214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644" y="1120967"/>
            <a:ext cx="7886700" cy="325697"/>
          </a:xfrm>
        </p:spPr>
        <p:txBody>
          <a:bodyPr>
            <a:normAutofit fontScale="90000"/>
          </a:bodyPr>
          <a:lstStyle/>
          <a:p>
            <a:r>
              <a:rPr lang="en-US" dirty="0"/>
              <a:t>String Data Declarations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2DDD40A4-9ECD-4599-901B-53F173455905}"/>
              </a:ext>
            </a:extLst>
          </p:cNvPr>
          <p:cNvSpPr/>
          <p:nvPr/>
        </p:nvSpPr>
        <p:spPr>
          <a:xfrm>
            <a:off x="485150" y="2043225"/>
            <a:ext cx="84945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Strings</a:t>
            </a:r>
            <a:r>
              <a:rPr lang="en-US" dirty="0"/>
              <a:t> are a series of contiguously defined byte-sized characters, typically terminated with a NULL byte (0x00).</a:t>
            </a:r>
          </a:p>
          <a:p>
            <a:endParaRPr lang="en-US" dirty="0"/>
          </a:p>
          <a:p>
            <a:r>
              <a:rPr lang="en-US" dirty="0"/>
              <a:t>Strings are defined with .ascii or .</a:t>
            </a:r>
            <a:r>
              <a:rPr lang="en-US" dirty="0" err="1"/>
              <a:t>asciiz</a:t>
            </a:r>
            <a:r>
              <a:rPr lang="en-US" dirty="0"/>
              <a:t> directives.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F03606E-095D-45FA-BDEB-39D49C2D70D1}"/>
              </a:ext>
            </a:extLst>
          </p:cNvPr>
          <p:cNvSpPr/>
          <p:nvPr/>
        </p:nvSpPr>
        <p:spPr>
          <a:xfrm>
            <a:off x="485150" y="3342218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</a:rPr>
              <a:t>message: </a:t>
            </a:r>
            <a:r>
              <a:rPr lang="en-US" sz="1350" b="1" dirty="0">
                <a:latin typeface="Courier New" panose="02070309020205020404" pitchFamily="49" charset="0"/>
              </a:rPr>
              <a:t>.</a:t>
            </a:r>
            <a:r>
              <a:rPr lang="en-US" sz="1350" b="1" dirty="0" err="1">
                <a:latin typeface="Courier New" panose="02070309020205020404" pitchFamily="49" charset="0"/>
              </a:rPr>
              <a:t>asciiz</a:t>
            </a:r>
            <a:r>
              <a:rPr lang="en-US" sz="1350" dirty="0">
                <a:latin typeface="Courier New" panose="02070309020205020404" pitchFamily="49" charset="0"/>
              </a:rPr>
              <a:t> "Hello World\n"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6AA87D7-1415-4664-A000-8086CC8E41FE}"/>
              </a:ext>
            </a:extLst>
          </p:cNvPr>
          <p:cNvSpPr/>
          <p:nvPr/>
        </p:nvSpPr>
        <p:spPr>
          <a:xfrm>
            <a:off x="485151" y="3753528"/>
            <a:ext cx="8357908" cy="2239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Define a string with multiple lines, the NULL termination would only be required on </a:t>
            </a:r>
            <a:r>
              <a:rPr lang="en-US" dirty="0" smtClean="0"/>
              <a:t>the final </a:t>
            </a:r>
            <a:r>
              <a:rPr lang="en-US" dirty="0"/>
              <a:t>or last line. </a:t>
            </a:r>
          </a:p>
          <a:p>
            <a:endParaRPr lang="en-US" dirty="0"/>
          </a:p>
          <a:p>
            <a:r>
              <a:rPr lang="en-US" dirty="0"/>
              <a:t>For example:</a:t>
            </a:r>
          </a:p>
          <a:p>
            <a:endParaRPr lang="en-US" sz="1350" dirty="0">
              <a:latin typeface="Courier New" panose="02070309020205020404" pitchFamily="49" charset="0"/>
            </a:endParaRPr>
          </a:p>
          <a:p>
            <a:r>
              <a:rPr lang="en-US" sz="1350" dirty="0">
                <a:latin typeface="Courier New" panose="02070309020205020404" pitchFamily="49" charset="0"/>
              </a:rPr>
              <a:t>message: .ascii  "Line 1: Goodbye World\n"</a:t>
            </a:r>
          </a:p>
          <a:p>
            <a:r>
              <a:rPr lang="en-US" sz="1350" dirty="0">
                <a:latin typeface="Courier New" panose="02070309020205020404" pitchFamily="49" charset="0"/>
              </a:rPr>
              <a:t>	  .ascii  "Line 2: So, long and thanks "</a:t>
            </a:r>
          </a:p>
          <a:p>
            <a:r>
              <a:rPr lang="en-US" sz="1350" dirty="0">
                <a:latin typeface="Courier New" panose="02070309020205020404" pitchFamily="49" charset="0"/>
              </a:rPr>
              <a:t>	  .ascii  "for all the fish.\n"</a:t>
            </a:r>
          </a:p>
          <a:p>
            <a:r>
              <a:rPr lang="en-US" sz="1350" dirty="0">
                <a:latin typeface="Courier New" panose="02070309020205020404" pitchFamily="49" charset="0"/>
              </a:rPr>
              <a:t>	  .</a:t>
            </a:r>
            <a:r>
              <a:rPr lang="en-US" sz="1350" dirty="0" err="1">
                <a:latin typeface="Courier New" panose="02070309020205020404" pitchFamily="49" charset="0"/>
              </a:rPr>
              <a:t>asciiz</a:t>
            </a:r>
            <a:r>
              <a:rPr lang="en-US" sz="1350" dirty="0">
                <a:latin typeface="Courier New" panose="02070309020205020404" pitchFamily="49" charset="0"/>
              </a:rPr>
              <a:t> "Line 3: Game Over.\n“</a:t>
            </a:r>
          </a:p>
        </p:txBody>
      </p:sp>
    </p:spTree>
    <p:extLst>
      <p:ext uri="{BB962C8B-B14F-4D97-AF65-F5344CB8AC3E}">
        <p14:creationId xmlns:p14="http://schemas.microsoft.com/office/powerpoint/2010/main" val="183121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6FEDB8-65A0-4B34-95C7-19231B4BB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0FE5D20-3C5B-47B6-B1E8-7D4D392A9F2D}"/>
              </a:ext>
            </a:extLst>
          </p:cNvPr>
          <p:cNvSpPr/>
          <p:nvPr/>
        </p:nvSpPr>
        <p:spPr>
          <a:xfrm>
            <a:off x="436418" y="1919280"/>
            <a:ext cx="78867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The </a:t>
            </a:r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code</a:t>
            </a:r>
            <a:r>
              <a:rPr lang="en-US" dirty="0">
                <a:latin typeface="Arial Narrow" panose="020B0606020202030204" pitchFamily="34" charset="0"/>
              </a:rPr>
              <a:t> must be preceded by the </a:t>
            </a:r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“ .text " directive.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Naming a "main" procedure: 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The ".</a:t>
            </a:r>
            <a:r>
              <a:rPr lang="en-US" dirty="0" err="1">
                <a:latin typeface="Arial Narrow" panose="020B0606020202030204" pitchFamily="34" charset="0"/>
              </a:rPr>
              <a:t>globl</a:t>
            </a:r>
            <a:r>
              <a:rPr lang="en-US" dirty="0">
                <a:latin typeface="Arial Narrow" panose="020B0606020202030204" pitchFamily="34" charset="0"/>
              </a:rPr>
              <a:t> name" and ".</a:t>
            </a:r>
            <a:r>
              <a:rPr lang="en-US" dirty="0" err="1">
                <a:latin typeface="Arial Narrow" panose="020B0606020202030204" pitchFamily="34" charset="0"/>
              </a:rPr>
              <a:t>ent</a:t>
            </a:r>
            <a:r>
              <a:rPr lang="en-US" dirty="0">
                <a:latin typeface="Arial Narrow" panose="020B0606020202030204" pitchFamily="34" charset="0"/>
              </a:rPr>
              <a:t> name" directives are required to define the name of the initial or main procedure.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1720E2C-2D00-4B83-A960-CBD261EE7437}"/>
              </a:ext>
            </a:extLst>
          </p:cNvPr>
          <p:cNvSpPr/>
          <p:nvPr/>
        </p:nvSpPr>
        <p:spPr>
          <a:xfrm>
            <a:off x="628649" y="3429000"/>
            <a:ext cx="7886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main procedure (as all procedures) should be terminated with the ".end &lt;name&gt;" directive.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0AFBF74-54A9-456D-892E-226E2418EE2D}"/>
              </a:ext>
            </a:extLst>
          </p:cNvPr>
          <p:cNvSpPr/>
          <p:nvPr/>
        </p:nvSpPr>
        <p:spPr>
          <a:xfrm>
            <a:off x="779318" y="4096181"/>
            <a:ext cx="4572000" cy="17081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500" dirty="0">
                <a:latin typeface="Courier New" panose="02070309020205020404" pitchFamily="49" charset="0"/>
              </a:rPr>
              <a:t># </a:t>
            </a:r>
            <a:r>
              <a:rPr lang="fr-FR" sz="1500" dirty="0" err="1">
                <a:latin typeface="Courier New" panose="02070309020205020404" pitchFamily="49" charset="0"/>
              </a:rPr>
              <a:t>Text</a:t>
            </a:r>
            <a:r>
              <a:rPr lang="fr-FR" sz="1500" dirty="0">
                <a:latin typeface="Courier New" panose="02070309020205020404" pitchFamily="49" charset="0"/>
              </a:rPr>
              <a:t>/code section</a:t>
            </a:r>
          </a:p>
          <a:p>
            <a:r>
              <a:rPr lang="fr-FR" sz="1500" dirty="0">
                <a:latin typeface="Courier New" panose="02070309020205020404" pitchFamily="49" charset="0"/>
              </a:rPr>
              <a:t>.</a:t>
            </a:r>
            <a:r>
              <a:rPr lang="fr-FR" sz="1500" dirty="0" err="1">
                <a:latin typeface="Courier New" panose="02070309020205020404" pitchFamily="49" charset="0"/>
              </a:rPr>
              <a:t>text</a:t>
            </a:r>
            <a:endParaRPr lang="fr-FR" sz="1500" dirty="0">
              <a:latin typeface="Courier New" panose="02070309020205020404" pitchFamily="49" charset="0"/>
            </a:endParaRPr>
          </a:p>
          <a:p>
            <a:r>
              <a:rPr lang="fr-FR" sz="1500" dirty="0">
                <a:latin typeface="Courier New" panose="02070309020205020404" pitchFamily="49" charset="0"/>
              </a:rPr>
              <a:t>.</a:t>
            </a:r>
            <a:r>
              <a:rPr lang="fr-FR" sz="1500" dirty="0" err="1">
                <a:latin typeface="Courier New" panose="02070309020205020404" pitchFamily="49" charset="0"/>
              </a:rPr>
              <a:t>globl</a:t>
            </a:r>
            <a:r>
              <a:rPr lang="fr-FR" sz="1500" dirty="0">
                <a:latin typeface="Courier New" panose="02070309020205020404" pitchFamily="49" charset="0"/>
              </a:rPr>
              <a:t> main</a:t>
            </a:r>
          </a:p>
          <a:p>
            <a:r>
              <a:rPr lang="fr-FR" sz="1500" dirty="0">
                <a:latin typeface="Courier New" panose="02070309020205020404" pitchFamily="49" charset="0"/>
              </a:rPr>
              <a:t>main:</a:t>
            </a:r>
          </a:p>
          <a:p>
            <a:r>
              <a:rPr lang="fr-FR" sz="1500" dirty="0">
                <a:latin typeface="Courier New" panose="02070309020205020404" pitchFamily="49" charset="0"/>
              </a:rPr>
              <a:t>…</a:t>
            </a:r>
          </a:p>
          <a:p>
            <a:r>
              <a:rPr lang="fr-FR" sz="1500" dirty="0">
                <a:latin typeface="Courier New" panose="02070309020205020404" pitchFamily="49" charset="0"/>
              </a:rPr>
              <a:t>…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.end main</a:t>
            </a:r>
            <a:endParaRPr lang="fr-FR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28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BDDD3B-20AC-4526-BC9B-3A7877A66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Pseudo-Instructions vs Bare-Instructions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A61C688-E76B-4492-8049-C48E03043F0A}"/>
              </a:ext>
            </a:extLst>
          </p:cNvPr>
          <p:cNvSpPr/>
          <p:nvPr/>
        </p:nvSpPr>
        <p:spPr>
          <a:xfrm>
            <a:off x="530958" y="2023692"/>
            <a:ext cx="816205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 MIPS instruction set is very small, so to do more complicated tasks we need to employ assembler macros called </a:t>
            </a:r>
            <a:r>
              <a:rPr lang="en-US" b="1" dirty="0" err="1"/>
              <a:t>pseudoinstructions</a:t>
            </a:r>
            <a:r>
              <a:rPr lang="en-US" dirty="0"/>
              <a:t>.</a:t>
            </a:r>
          </a:p>
          <a:p>
            <a:pPr algn="just"/>
            <a:endParaRPr lang="en-US" sz="1350" dirty="0"/>
          </a:p>
          <a:p>
            <a:pPr algn="just"/>
            <a:r>
              <a:rPr lang="en-US" dirty="0"/>
              <a:t>A pseudo-instruction is an instruction that the assembler will recognize but then </a:t>
            </a:r>
            <a:r>
              <a:rPr lang="en-US" dirty="0" smtClean="0"/>
              <a:t> convert </a:t>
            </a:r>
            <a:r>
              <a:rPr lang="en-US" dirty="0"/>
              <a:t>into one or more bare-instructions.</a:t>
            </a:r>
          </a:p>
          <a:p>
            <a:pPr algn="just"/>
            <a:endParaRPr lang="en-US" sz="1350" dirty="0">
              <a:latin typeface="Arial Narrow" panose="020B0606020202030204" pitchFamily="34" charset="0"/>
            </a:endParaRPr>
          </a:p>
          <a:p>
            <a:pPr algn="just"/>
            <a:r>
              <a:rPr lang="en-US" dirty="0"/>
              <a:t>In MIPS architecture, the assembly language includes a number of pseudo-instructions, for example, </a:t>
            </a:r>
            <a:r>
              <a:rPr lang="en-US" dirty="0" err="1"/>
              <a:t>blt</a:t>
            </a:r>
            <a:r>
              <a:rPr lang="en-US" dirty="0"/>
              <a:t>, </a:t>
            </a:r>
            <a:r>
              <a:rPr lang="en-US" dirty="0" err="1"/>
              <a:t>bgt</a:t>
            </a:r>
            <a:r>
              <a:rPr lang="en-US" dirty="0"/>
              <a:t>, </a:t>
            </a:r>
            <a:r>
              <a:rPr lang="en-US" dirty="0" err="1"/>
              <a:t>ble</a:t>
            </a:r>
            <a:r>
              <a:rPr lang="en-US" dirty="0"/>
              <a:t>, neg, not, </a:t>
            </a:r>
            <a:r>
              <a:rPr lang="en-US" dirty="0" err="1"/>
              <a:t>bge</a:t>
            </a:r>
            <a:r>
              <a:rPr lang="en-US" dirty="0"/>
              <a:t>, li, la, move etc.</a:t>
            </a:r>
          </a:p>
          <a:p>
            <a:pPr algn="just"/>
            <a:r>
              <a:rPr lang="en-US" dirty="0" err="1">
                <a:solidFill>
                  <a:srgbClr val="FF0000"/>
                </a:solidFill>
                <a:latin typeface="Arial Narrow" panose="020B0606020202030204" pitchFamily="34" charset="0"/>
              </a:rPr>
              <a:t>blt</a:t>
            </a:r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 $8, $9, label  </a:t>
            </a:r>
          </a:p>
          <a:p>
            <a:pPr algn="just"/>
            <a:endParaRPr lang="en-US" sz="1500" dirty="0">
              <a:latin typeface="Arial Narrow" panose="020B0606020202030204" pitchFamily="34" charset="0"/>
            </a:endParaRPr>
          </a:p>
          <a:p>
            <a:pPr algn="just"/>
            <a:r>
              <a:rPr lang="en-US" sz="1500" dirty="0">
                <a:latin typeface="Arial Narrow" panose="020B0606020202030204" pitchFamily="34" charset="0"/>
              </a:rPr>
              <a:t># A branch if less than </a:t>
            </a:r>
            <a:r>
              <a:rPr lang="en-US" sz="1500" b="1" dirty="0" err="1"/>
              <a:t>pseudoinstruction</a:t>
            </a:r>
            <a:r>
              <a:rPr lang="en-US" sz="1500" b="1" dirty="0"/>
              <a:t> </a:t>
            </a:r>
            <a:r>
              <a:rPr lang="en-US" sz="1500" dirty="0">
                <a:latin typeface="Arial Narrow" panose="020B0606020202030204" pitchFamily="34" charset="0"/>
              </a:rPr>
              <a:t>translates to the following bare-instructions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 err="1" smtClean="0">
                <a:latin typeface="Arial Narrow" panose="020B0606020202030204" pitchFamily="34" charset="0"/>
              </a:rPr>
              <a:t>blt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>
                <a:latin typeface="Arial Narrow" panose="020B0606020202030204" pitchFamily="34" charset="0"/>
              </a:rPr>
              <a:t>$1, $8, $9</a:t>
            </a:r>
          </a:p>
          <a:p>
            <a:pPr algn="just"/>
            <a:r>
              <a:rPr lang="en-US" dirty="0" err="1">
                <a:latin typeface="Arial Narrow" panose="020B0606020202030204" pitchFamily="34" charset="0"/>
              </a:rPr>
              <a:t>bne</a:t>
            </a:r>
            <a:r>
              <a:rPr lang="en-US" dirty="0">
                <a:latin typeface="Arial Narrow" panose="020B0606020202030204" pitchFamily="34" charset="0"/>
              </a:rPr>
              <a:t> $1, $0, label</a:t>
            </a:r>
          </a:p>
          <a:p>
            <a:pPr algn="just"/>
            <a:endParaRPr lang="en-US" sz="900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A bare-instruction is an instruction that is executed by the CPU.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EE88EF9-8DD6-4F6E-8D2F-3B049ABF0689}"/>
              </a:ext>
            </a:extLst>
          </p:cNvPr>
          <p:cNvSpPr/>
          <p:nvPr/>
        </p:nvSpPr>
        <p:spPr>
          <a:xfrm>
            <a:off x="4018507" y="4893336"/>
            <a:ext cx="4995554" cy="8624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>
                <a:solidFill>
                  <a:schemeClr val="tx1"/>
                </a:solidFill>
                <a:latin typeface="Arial Narrow" panose="020B0606020202030204" pitchFamily="34" charset="0"/>
              </a:rPr>
              <a:t>  </a:t>
            </a:r>
            <a:r>
              <a:rPr lang="en-US" sz="1500" dirty="0">
                <a:solidFill>
                  <a:srgbClr val="FF0000"/>
                </a:solidFill>
                <a:latin typeface="Arial Narrow" panose="020B0606020202030204" pitchFamily="34" charset="0"/>
              </a:rPr>
              <a:t>li $8, 0x3BF20   </a:t>
            </a:r>
            <a:r>
              <a:rPr lang="en-US" sz="1350" dirty="0">
                <a:solidFill>
                  <a:schemeClr val="tx1"/>
                </a:solidFill>
                <a:latin typeface="Arial Narrow" panose="020B0606020202030204" pitchFamily="34" charset="0"/>
              </a:rPr>
              <a:t># A load immediate value to a register translates to</a:t>
            </a:r>
          </a:p>
          <a:p>
            <a:r>
              <a:rPr lang="en-US" sz="1500" dirty="0">
                <a:solidFill>
                  <a:schemeClr val="tx1"/>
                </a:solidFill>
                <a:latin typeface="Arial Narrow" panose="020B0606020202030204" pitchFamily="34" charset="0"/>
              </a:rPr>
              <a:t>  </a:t>
            </a:r>
            <a:r>
              <a:rPr lang="en-US" sz="1500" dirty="0" err="1">
                <a:solidFill>
                  <a:schemeClr val="tx1"/>
                </a:solidFill>
                <a:latin typeface="Arial Narrow" panose="020B0606020202030204" pitchFamily="34" charset="0"/>
              </a:rPr>
              <a:t>lui</a:t>
            </a:r>
            <a:r>
              <a:rPr lang="en-US" sz="1500" dirty="0">
                <a:solidFill>
                  <a:schemeClr val="tx1"/>
                </a:solidFill>
                <a:latin typeface="Arial Narrow" panose="020B0606020202030204" pitchFamily="34" charset="0"/>
              </a:rPr>
              <a:t> $at, 0x0003</a:t>
            </a:r>
          </a:p>
          <a:p>
            <a:r>
              <a:rPr lang="en-US" sz="1350" dirty="0">
                <a:solidFill>
                  <a:schemeClr val="tx1"/>
                </a:solidFill>
                <a:latin typeface="Arial Narrow" panose="020B0606020202030204" pitchFamily="34" charset="0"/>
              </a:rPr>
              <a:t>  </a:t>
            </a:r>
            <a:r>
              <a:rPr lang="en-US" sz="1500" dirty="0" err="1">
                <a:solidFill>
                  <a:schemeClr val="tx1"/>
                </a:solidFill>
                <a:latin typeface="Arial Narrow" panose="020B0606020202030204" pitchFamily="34" charset="0"/>
              </a:rPr>
              <a:t>ori</a:t>
            </a:r>
            <a:r>
              <a:rPr lang="en-US" sz="1500" dirty="0">
                <a:solidFill>
                  <a:schemeClr val="tx1"/>
                </a:solidFill>
                <a:latin typeface="Arial Narrow" panose="020B0606020202030204" pitchFamily="34" charset="0"/>
              </a:rPr>
              <a:t> $8, $at, 0xBF20</a:t>
            </a:r>
            <a:endParaRPr lang="en-US" sz="135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28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7227EA-7438-43D3-9C27-BE80364DF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504" y="868826"/>
            <a:ext cx="7111196" cy="994172"/>
          </a:xfrm>
        </p:spPr>
        <p:txBody>
          <a:bodyPr>
            <a:normAutofit/>
          </a:bodyPr>
          <a:lstStyle/>
          <a:p>
            <a:r>
              <a:rPr lang="en-US" sz="3000" dirty="0"/>
              <a:t>Notational Conventions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50B0C49-A7EB-4A7B-97C5-7A3330B24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128" y="2211055"/>
            <a:ext cx="5677670" cy="15118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C4D617D-FE06-40C3-B7BE-9D9963751F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128" y="3690552"/>
            <a:ext cx="5677670" cy="269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81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FE2FCA-A774-416E-AEAF-0389D2A90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43" y="2291193"/>
            <a:ext cx="7273213" cy="354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14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Instruction Set Architecture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CISC (x86 Assembly) Vs RISC (MIPS)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Introduction to MIPS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28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D3F27C4-27C8-452A-A8D0-99171DE7E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050" y="591024"/>
            <a:ext cx="5225215" cy="51839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B3480E1-50F4-441C-BDDB-83CF83A0FD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269" y="5751659"/>
            <a:ext cx="6309255" cy="106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10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112C48B-B956-4FC1-8353-E1B0B7714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03" y="981025"/>
            <a:ext cx="3114854" cy="12312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BA08FCB-F46F-478E-9FD5-84E20C6DFA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51" y="2217866"/>
            <a:ext cx="2519795" cy="14221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F3FC84D-84D2-4BE0-BAB1-5D8745F653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86" y="3626940"/>
            <a:ext cx="5377296" cy="246641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4F03009F-C7D0-43A1-968E-CA149E674FD3}"/>
              </a:ext>
            </a:extLst>
          </p:cNvPr>
          <p:cNvCxnSpPr>
            <a:cxnSpLocks/>
          </p:cNvCxnSpPr>
          <p:nvPr/>
        </p:nvCxnSpPr>
        <p:spPr>
          <a:xfrm>
            <a:off x="3569045" y="981024"/>
            <a:ext cx="0" cy="41203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5D7882-F367-449D-B3C2-495A997EF1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254" y="949850"/>
            <a:ext cx="5074477" cy="396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06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6CC0DB-F614-4C7C-AB7B-18856947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34319"/>
            <a:ext cx="7886700" cy="731863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Example Program: Integer </a:t>
            </a:r>
            <a:r>
              <a:rPr lang="en-US" dirty="0" smtClean="0">
                <a:effectLst/>
              </a:rPr>
              <a:t>Arithmetic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495FD96-C271-429E-B360-A18EBA0E7879}"/>
              </a:ext>
            </a:extLst>
          </p:cNvPr>
          <p:cNvSpPr/>
          <p:nvPr/>
        </p:nvSpPr>
        <p:spPr>
          <a:xfrm>
            <a:off x="558347" y="2088738"/>
            <a:ext cx="85205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Program to compute the volume and surface area of a rectangular parallelepiped. </a:t>
            </a:r>
          </a:p>
          <a:p>
            <a:r>
              <a:rPr lang="en-US" dirty="0">
                <a:latin typeface="Arial Narrow" panose="020B0606020202030204" pitchFamily="34" charset="0"/>
              </a:rPr>
              <a:t>The formulas for the volume and surface area are as follows: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70F5B96-E32C-42DD-B362-38B30F6BD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47" y="2857752"/>
            <a:ext cx="6177567" cy="6618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BF8A697-D469-468E-AB46-D2A2D8A733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455"/>
          <a:stretch/>
        </p:blipFill>
        <p:spPr>
          <a:xfrm>
            <a:off x="558347" y="3509247"/>
            <a:ext cx="6549891" cy="298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02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A085A9C-616E-4665-80FB-936EAB3799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55"/>
          <a:stretch/>
        </p:blipFill>
        <p:spPr>
          <a:xfrm>
            <a:off x="416689" y="1797357"/>
            <a:ext cx="6711126" cy="18550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4B53B1E-55E5-43EB-8A3A-788483917F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614"/>
          <a:stretch/>
        </p:blipFill>
        <p:spPr>
          <a:xfrm>
            <a:off x="879116" y="4027964"/>
            <a:ext cx="6604301" cy="248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45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D2042D-4E90-4625-B225-34074C473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984C204-F6F4-4226-A0B3-2D191A9731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76"/>
          <a:stretch/>
        </p:blipFill>
        <p:spPr>
          <a:xfrm>
            <a:off x="637494" y="2248321"/>
            <a:ext cx="7448240" cy="432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53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MIPS Instructions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All instructions </a:t>
            </a:r>
            <a:r>
              <a:rPr lang="en-US" altLang="en-US" u="sng">
                <a:solidFill>
                  <a:srgbClr val="990000"/>
                </a:solidFill>
              </a:rPr>
              <a:t>exactly</a:t>
            </a:r>
            <a:r>
              <a:rPr lang="en-US" altLang="en-US"/>
              <a:t> 32 bits wide</a:t>
            </a:r>
          </a:p>
          <a:p>
            <a:r>
              <a:rPr lang="en-US" altLang="en-US"/>
              <a:t>Different formats for different purposes</a:t>
            </a:r>
          </a:p>
          <a:p>
            <a:r>
              <a:rPr lang="en-US" altLang="en-US" u="sng">
                <a:solidFill>
                  <a:srgbClr val="990000"/>
                </a:solidFill>
              </a:rPr>
              <a:t>Similarities</a:t>
            </a:r>
            <a:r>
              <a:rPr lang="en-US" altLang="en-US"/>
              <a:t> in formats ease implementation</a:t>
            </a:r>
          </a:p>
        </p:txBody>
      </p:sp>
      <p:grpSp>
        <p:nvGrpSpPr>
          <p:cNvPr id="349188" name="Group 4"/>
          <p:cNvGrpSpPr>
            <a:grpSpLocks/>
          </p:cNvGrpSpPr>
          <p:nvPr/>
        </p:nvGrpSpPr>
        <p:grpSpPr bwMode="auto">
          <a:xfrm>
            <a:off x="2114551" y="3999053"/>
            <a:ext cx="4789885" cy="1828800"/>
            <a:chOff x="816" y="1968"/>
            <a:chExt cx="4023" cy="1536"/>
          </a:xfrm>
        </p:grpSpPr>
        <p:sp>
          <p:nvSpPr>
            <p:cNvPr id="349189" name="Rectangle 5"/>
            <p:cNvSpPr>
              <a:spLocks noChangeArrowheads="1"/>
            </p:cNvSpPr>
            <p:nvPr/>
          </p:nvSpPr>
          <p:spPr bwMode="auto">
            <a:xfrm>
              <a:off x="816" y="2784"/>
              <a:ext cx="576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op</a:t>
              </a:r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9190" name="Rectangle 6"/>
            <p:cNvSpPr>
              <a:spLocks noChangeArrowheads="1"/>
            </p:cNvSpPr>
            <p:nvPr/>
          </p:nvSpPr>
          <p:spPr bwMode="auto">
            <a:xfrm>
              <a:off x="1392" y="2784"/>
              <a:ext cx="480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rs</a:t>
              </a:r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9191" name="Rectangle 7"/>
            <p:cNvSpPr>
              <a:spLocks noChangeArrowheads="1"/>
            </p:cNvSpPr>
            <p:nvPr/>
          </p:nvSpPr>
          <p:spPr bwMode="auto">
            <a:xfrm>
              <a:off x="1872" y="2784"/>
              <a:ext cx="480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rt</a:t>
              </a:r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9192" name="Rectangle 8"/>
            <p:cNvSpPr>
              <a:spLocks noChangeArrowheads="1"/>
            </p:cNvSpPr>
            <p:nvPr/>
          </p:nvSpPr>
          <p:spPr bwMode="auto">
            <a:xfrm>
              <a:off x="2352" y="2784"/>
              <a:ext cx="1536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offset</a:t>
              </a:r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9193" name="Line 9"/>
            <p:cNvSpPr>
              <a:spLocks noChangeShapeType="1"/>
            </p:cNvSpPr>
            <p:nvPr/>
          </p:nvSpPr>
          <p:spPr bwMode="auto">
            <a:xfrm flipV="1">
              <a:off x="816" y="264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194" name="Line 10"/>
            <p:cNvSpPr>
              <a:spLocks noChangeShapeType="1"/>
            </p:cNvSpPr>
            <p:nvPr/>
          </p:nvSpPr>
          <p:spPr bwMode="auto">
            <a:xfrm>
              <a:off x="864" y="2688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195" name="Line 11"/>
            <p:cNvSpPr>
              <a:spLocks noChangeShapeType="1"/>
            </p:cNvSpPr>
            <p:nvPr/>
          </p:nvSpPr>
          <p:spPr bwMode="auto">
            <a:xfrm flipV="1">
              <a:off x="1392" y="264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196" name="Line 12"/>
            <p:cNvSpPr>
              <a:spLocks noChangeShapeType="1"/>
            </p:cNvSpPr>
            <p:nvPr/>
          </p:nvSpPr>
          <p:spPr bwMode="auto">
            <a:xfrm flipV="1">
              <a:off x="1872" y="264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197" name="Line 13"/>
            <p:cNvSpPr>
              <a:spLocks noChangeShapeType="1"/>
            </p:cNvSpPr>
            <p:nvPr/>
          </p:nvSpPr>
          <p:spPr bwMode="auto">
            <a:xfrm>
              <a:off x="144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198" name="Line 14"/>
            <p:cNvSpPr>
              <a:spLocks noChangeShapeType="1"/>
            </p:cNvSpPr>
            <p:nvPr/>
          </p:nvSpPr>
          <p:spPr bwMode="auto">
            <a:xfrm flipV="1">
              <a:off x="2352" y="264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199" name="Line 15"/>
            <p:cNvSpPr>
              <a:spLocks noChangeShapeType="1"/>
            </p:cNvSpPr>
            <p:nvPr/>
          </p:nvSpPr>
          <p:spPr bwMode="auto">
            <a:xfrm>
              <a:off x="192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200" name="Line 16"/>
            <p:cNvSpPr>
              <a:spLocks noChangeShapeType="1"/>
            </p:cNvSpPr>
            <p:nvPr/>
          </p:nvSpPr>
          <p:spPr bwMode="auto">
            <a:xfrm>
              <a:off x="2448" y="2688"/>
              <a:ext cx="13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201" name="Line 17"/>
            <p:cNvSpPr>
              <a:spLocks noChangeShapeType="1"/>
            </p:cNvSpPr>
            <p:nvPr/>
          </p:nvSpPr>
          <p:spPr bwMode="auto">
            <a:xfrm flipV="1">
              <a:off x="3888" y="264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202" name="Text Box 18"/>
            <p:cNvSpPr txBox="1">
              <a:spLocks noChangeArrowheads="1"/>
            </p:cNvSpPr>
            <p:nvPr/>
          </p:nvSpPr>
          <p:spPr bwMode="auto">
            <a:xfrm>
              <a:off x="912" y="2496"/>
              <a:ext cx="4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6 bits</a:t>
              </a:r>
            </a:p>
          </p:txBody>
        </p:sp>
        <p:sp>
          <p:nvSpPr>
            <p:cNvPr id="349203" name="Text Box 19"/>
            <p:cNvSpPr txBox="1">
              <a:spLocks noChangeArrowheads="1"/>
            </p:cNvSpPr>
            <p:nvPr/>
          </p:nvSpPr>
          <p:spPr bwMode="auto">
            <a:xfrm>
              <a:off x="1450" y="2496"/>
              <a:ext cx="4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349204" name="Text Box 20"/>
            <p:cNvSpPr txBox="1">
              <a:spLocks noChangeArrowheads="1"/>
            </p:cNvSpPr>
            <p:nvPr/>
          </p:nvSpPr>
          <p:spPr bwMode="auto">
            <a:xfrm>
              <a:off x="1930" y="2496"/>
              <a:ext cx="4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349205" name="Text Box 21"/>
            <p:cNvSpPr txBox="1">
              <a:spLocks noChangeArrowheads="1"/>
            </p:cNvSpPr>
            <p:nvPr/>
          </p:nvSpPr>
          <p:spPr bwMode="auto">
            <a:xfrm>
              <a:off x="2910" y="2496"/>
              <a:ext cx="45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16 bits</a:t>
              </a:r>
            </a:p>
          </p:txBody>
        </p:sp>
        <p:sp>
          <p:nvSpPr>
            <p:cNvPr id="349206" name="Rectangle 22"/>
            <p:cNvSpPr>
              <a:spLocks noChangeArrowheads="1"/>
            </p:cNvSpPr>
            <p:nvPr/>
          </p:nvSpPr>
          <p:spPr bwMode="auto">
            <a:xfrm>
              <a:off x="816" y="2256"/>
              <a:ext cx="576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op</a:t>
              </a:r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9207" name="Rectangle 23"/>
            <p:cNvSpPr>
              <a:spLocks noChangeArrowheads="1"/>
            </p:cNvSpPr>
            <p:nvPr/>
          </p:nvSpPr>
          <p:spPr bwMode="auto">
            <a:xfrm>
              <a:off x="1392" y="2256"/>
              <a:ext cx="480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rs</a:t>
              </a:r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9208" name="Rectangle 24"/>
            <p:cNvSpPr>
              <a:spLocks noChangeArrowheads="1"/>
            </p:cNvSpPr>
            <p:nvPr/>
          </p:nvSpPr>
          <p:spPr bwMode="auto">
            <a:xfrm>
              <a:off x="1872" y="2256"/>
              <a:ext cx="480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rt</a:t>
              </a:r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9209" name="Rectangle 25"/>
            <p:cNvSpPr>
              <a:spLocks noChangeArrowheads="1"/>
            </p:cNvSpPr>
            <p:nvPr/>
          </p:nvSpPr>
          <p:spPr bwMode="auto">
            <a:xfrm>
              <a:off x="2352" y="2256"/>
              <a:ext cx="480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rd</a:t>
              </a:r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9210" name="Rectangle 26"/>
            <p:cNvSpPr>
              <a:spLocks noChangeArrowheads="1"/>
            </p:cNvSpPr>
            <p:nvPr/>
          </p:nvSpPr>
          <p:spPr bwMode="auto">
            <a:xfrm>
              <a:off x="3312" y="2256"/>
              <a:ext cx="576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funct</a:t>
              </a:r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9211" name="Rectangle 27"/>
            <p:cNvSpPr>
              <a:spLocks noChangeArrowheads="1"/>
            </p:cNvSpPr>
            <p:nvPr/>
          </p:nvSpPr>
          <p:spPr bwMode="auto">
            <a:xfrm>
              <a:off x="2832" y="2256"/>
              <a:ext cx="480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shamt</a:t>
              </a:r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9212" name="Line 28"/>
            <p:cNvSpPr>
              <a:spLocks noChangeShapeType="1"/>
            </p:cNvSpPr>
            <p:nvPr/>
          </p:nvSpPr>
          <p:spPr bwMode="auto">
            <a:xfrm flipV="1">
              <a:off x="816" y="21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213" name="Line 29"/>
            <p:cNvSpPr>
              <a:spLocks noChangeShapeType="1"/>
            </p:cNvSpPr>
            <p:nvPr/>
          </p:nvSpPr>
          <p:spPr bwMode="auto">
            <a:xfrm>
              <a:off x="864" y="2160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214" name="Line 30"/>
            <p:cNvSpPr>
              <a:spLocks noChangeShapeType="1"/>
            </p:cNvSpPr>
            <p:nvPr/>
          </p:nvSpPr>
          <p:spPr bwMode="auto">
            <a:xfrm flipV="1">
              <a:off x="1392" y="21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215" name="Line 31"/>
            <p:cNvSpPr>
              <a:spLocks noChangeShapeType="1"/>
            </p:cNvSpPr>
            <p:nvPr/>
          </p:nvSpPr>
          <p:spPr bwMode="auto">
            <a:xfrm flipV="1">
              <a:off x="1872" y="21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216" name="Line 32"/>
            <p:cNvSpPr>
              <a:spLocks noChangeShapeType="1"/>
            </p:cNvSpPr>
            <p:nvPr/>
          </p:nvSpPr>
          <p:spPr bwMode="auto">
            <a:xfrm>
              <a:off x="1440" y="216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217" name="Line 33"/>
            <p:cNvSpPr>
              <a:spLocks noChangeShapeType="1"/>
            </p:cNvSpPr>
            <p:nvPr/>
          </p:nvSpPr>
          <p:spPr bwMode="auto">
            <a:xfrm flipV="1">
              <a:off x="2352" y="21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218" name="Line 34"/>
            <p:cNvSpPr>
              <a:spLocks noChangeShapeType="1"/>
            </p:cNvSpPr>
            <p:nvPr/>
          </p:nvSpPr>
          <p:spPr bwMode="auto">
            <a:xfrm>
              <a:off x="1920" y="216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219" name="Line 35"/>
            <p:cNvSpPr>
              <a:spLocks noChangeShapeType="1"/>
            </p:cNvSpPr>
            <p:nvPr/>
          </p:nvSpPr>
          <p:spPr bwMode="auto">
            <a:xfrm flipV="1">
              <a:off x="2832" y="21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220" name="Line 36"/>
            <p:cNvSpPr>
              <a:spLocks noChangeShapeType="1"/>
            </p:cNvSpPr>
            <p:nvPr/>
          </p:nvSpPr>
          <p:spPr bwMode="auto">
            <a:xfrm>
              <a:off x="2400" y="216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221" name="Line 37"/>
            <p:cNvSpPr>
              <a:spLocks noChangeShapeType="1"/>
            </p:cNvSpPr>
            <p:nvPr/>
          </p:nvSpPr>
          <p:spPr bwMode="auto">
            <a:xfrm flipV="1">
              <a:off x="3312" y="21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222" name="Line 38"/>
            <p:cNvSpPr>
              <a:spLocks noChangeShapeType="1"/>
            </p:cNvSpPr>
            <p:nvPr/>
          </p:nvSpPr>
          <p:spPr bwMode="auto">
            <a:xfrm>
              <a:off x="2880" y="216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223" name="Line 39"/>
            <p:cNvSpPr>
              <a:spLocks noChangeShapeType="1"/>
            </p:cNvSpPr>
            <p:nvPr/>
          </p:nvSpPr>
          <p:spPr bwMode="auto">
            <a:xfrm flipV="1">
              <a:off x="3888" y="21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224" name="Line 40"/>
            <p:cNvSpPr>
              <a:spLocks noChangeShapeType="1"/>
            </p:cNvSpPr>
            <p:nvPr/>
          </p:nvSpPr>
          <p:spPr bwMode="auto">
            <a:xfrm>
              <a:off x="3360" y="2160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225" name="Text Box 41"/>
            <p:cNvSpPr txBox="1">
              <a:spLocks noChangeArrowheads="1"/>
            </p:cNvSpPr>
            <p:nvPr/>
          </p:nvSpPr>
          <p:spPr bwMode="auto">
            <a:xfrm>
              <a:off x="912" y="1968"/>
              <a:ext cx="4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6 bits</a:t>
              </a:r>
            </a:p>
          </p:txBody>
        </p:sp>
        <p:sp>
          <p:nvSpPr>
            <p:cNvPr id="349226" name="Text Box 42"/>
            <p:cNvSpPr txBox="1">
              <a:spLocks noChangeArrowheads="1"/>
            </p:cNvSpPr>
            <p:nvPr/>
          </p:nvSpPr>
          <p:spPr bwMode="auto">
            <a:xfrm>
              <a:off x="1450" y="1968"/>
              <a:ext cx="4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349227" name="Text Box 43"/>
            <p:cNvSpPr txBox="1">
              <a:spLocks noChangeArrowheads="1"/>
            </p:cNvSpPr>
            <p:nvPr/>
          </p:nvSpPr>
          <p:spPr bwMode="auto">
            <a:xfrm>
              <a:off x="1930" y="1968"/>
              <a:ext cx="4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349228" name="Text Box 44"/>
            <p:cNvSpPr txBox="1">
              <a:spLocks noChangeArrowheads="1"/>
            </p:cNvSpPr>
            <p:nvPr/>
          </p:nvSpPr>
          <p:spPr bwMode="auto">
            <a:xfrm>
              <a:off x="2410" y="1968"/>
              <a:ext cx="4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349229" name="Text Box 45"/>
            <p:cNvSpPr txBox="1">
              <a:spLocks noChangeArrowheads="1"/>
            </p:cNvSpPr>
            <p:nvPr/>
          </p:nvSpPr>
          <p:spPr bwMode="auto">
            <a:xfrm>
              <a:off x="2890" y="1968"/>
              <a:ext cx="4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349230" name="Text Box 46"/>
            <p:cNvSpPr txBox="1">
              <a:spLocks noChangeArrowheads="1"/>
            </p:cNvSpPr>
            <p:nvPr/>
          </p:nvSpPr>
          <p:spPr bwMode="auto">
            <a:xfrm>
              <a:off x="3312" y="1968"/>
              <a:ext cx="57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6 bits</a:t>
              </a:r>
            </a:p>
          </p:txBody>
        </p:sp>
        <p:sp>
          <p:nvSpPr>
            <p:cNvPr id="349231" name="Text Box 47"/>
            <p:cNvSpPr txBox="1">
              <a:spLocks noChangeArrowheads="1"/>
            </p:cNvSpPr>
            <p:nvPr/>
          </p:nvSpPr>
          <p:spPr bwMode="auto">
            <a:xfrm>
              <a:off x="4070" y="2190"/>
              <a:ext cx="76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350">
                  <a:latin typeface="Helvetica" panose="020B0604020202020204" pitchFamily="34" charset="0"/>
                </a:rPr>
                <a:t>R-Format</a:t>
              </a:r>
            </a:p>
          </p:txBody>
        </p:sp>
        <p:sp>
          <p:nvSpPr>
            <p:cNvPr id="349232" name="Text Box 48"/>
            <p:cNvSpPr txBox="1">
              <a:spLocks noChangeArrowheads="1"/>
            </p:cNvSpPr>
            <p:nvPr/>
          </p:nvSpPr>
          <p:spPr bwMode="auto">
            <a:xfrm>
              <a:off x="4080" y="2745"/>
              <a:ext cx="70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350">
                  <a:latin typeface="Helvetica" panose="020B0604020202020204" pitchFamily="34" charset="0"/>
                </a:rPr>
                <a:t>I-Format</a:t>
              </a:r>
            </a:p>
          </p:txBody>
        </p:sp>
        <p:sp>
          <p:nvSpPr>
            <p:cNvPr id="349233" name="Rectangle 49"/>
            <p:cNvSpPr>
              <a:spLocks noChangeArrowheads="1"/>
            </p:cNvSpPr>
            <p:nvPr/>
          </p:nvSpPr>
          <p:spPr bwMode="auto">
            <a:xfrm>
              <a:off x="816" y="3312"/>
              <a:ext cx="576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op</a:t>
              </a:r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9234" name="Rectangle 50"/>
            <p:cNvSpPr>
              <a:spLocks noChangeArrowheads="1"/>
            </p:cNvSpPr>
            <p:nvPr/>
          </p:nvSpPr>
          <p:spPr bwMode="auto">
            <a:xfrm>
              <a:off x="1392" y="3312"/>
              <a:ext cx="2496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address</a:t>
              </a:r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9235" name="Line 51"/>
            <p:cNvSpPr>
              <a:spLocks noChangeShapeType="1"/>
            </p:cNvSpPr>
            <p:nvPr/>
          </p:nvSpPr>
          <p:spPr bwMode="auto">
            <a:xfrm flipV="1">
              <a:off x="816" y="316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236" name="Line 52"/>
            <p:cNvSpPr>
              <a:spLocks noChangeShapeType="1"/>
            </p:cNvSpPr>
            <p:nvPr/>
          </p:nvSpPr>
          <p:spPr bwMode="auto">
            <a:xfrm>
              <a:off x="864" y="3216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237" name="Line 53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238" name="Line 54"/>
            <p:cNvSpPr>
              <a:spLocks noChangeShapeType="1"/>
            </p:cNvSpPr>
            <p:nvPr/>
          </p:nvSpPr>
          <p:spPr bwMode="auto">
            <a:xfrm>
              <a:off x="1440" y="3216"/>
              <a:ext cx="23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239" name="Line 55"/>
            <p:cNvSpPr>
              <a:spLocks noChangeShapeType="1"/>
            </p:cNvSpPr>
            <p:nvPr/>
          </p:nvSpPr>
          <p:spPr bwMode="auto">
            <a:xfrm flipV="1">
              <a:off x="3888" y="316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240" name="Text Box 56"/>
            <p:cNvSpPr txBox="1">
              <a:spLocks noChangeArrowheads="1"/>
            </p:cNvSpPr>
            <p:nvPr/>
          </p:nvSpPr>
          <p:spPr bwMode="auto">
            <a:xfrm>
              <a:off x="912" y="3024"/>
              <a:ext cx="4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6 bits</a:t>
              </a:r>
            </a:p>
          </p:txBody>
        </p:sp>
        <p:sp>
          <p:nvSpPr>
            <p:cNvPr id="349241" name="Text Box 57"/>
            <p:cNvSpPr txBox="1">
              <a:spLocks noChangeArrowheads="1"/>
            </p:cNvSpPr>
            <p:nvPr/>
          </p:nvSpPr>
          <p:spPr bwMode="auto">
            <a:xfrm>
              <a:off x="2402" y="3024"/>
              <a:ext cx="45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26 bits</a:t>
              </a:r>
            </a:p>
          </p:txBody>
        </p:sp>
        <p:sp>
          <p:nvSpPr>
            <p:cNvPr id="349242" name="Text Box 58"/>
            <p:cNvSpPr txBox="1">
              <a:spLocks noChangeArrowheads="1"/>
            </p:cNvSpPr>
            <p:nvPr/>
          </p:nvSpPr>
          <p:spPr bwMode="auto">
            <a:xfrm>
              <a:off x="4080" y="3225"/>
              <a:ext cx="73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350">
                  <a:latin typeface="Helvetica" panose="020B0604020202020204" pitchFamily="34" charset="0"/>
                </a:rPr>
                <a:t>J-Format</a:t>
              </a:r>
            </a:p>
          </p:txBody>
        </p:sp>
      </p:grpSp>
      <p:sp>
        <p:nvSpPr>
          <p:cNvPr id="349243" name="Text Box 59"/>
          <p:cNvSpPr txBox="1">
            <a:spLocks noChangeArrowheads="1"/>
          </p:cNvSpPr>
          <p:nvPr/>
        </p:nvSpPr>
        <p:spPr bwMode="auto">
          <a:xfrm>
            <a:off x="1744669" y="5604889"/>
            <a:ext cx="37702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350"/>
              <a:t>31</a:t>
            </a:r>
          </a:p>
        </p:txBody>
      </p:sp>
      <p:sp>
        <p:nvSpPr>
          <p:cNvPr id="349244" name="Text Box 60"/>
          <p:cNvSpPr txBox="1">
            <a:spLocks noChangeArrowheads="1"/>
          </p:cNvSpPr>
          <p:nvPr/>
        </p:nvSpPr>
        <p:spPr bwMode="auto">
          <a:xfrm>
            <a:off x="5715000" y="5003006"/>
            <a:ext cx="28084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350"/>
              <a:t>0</a:t>
            </a:r>
          </a:p>
        </p:txBody>
      </p:sp>
      <p:sp>
        <p:nvSpPr>
          <p:cNvPr id="349245" name="Text Box 61"/>
          <p:cNvSpPr txBox="1">
            <a:spLocks noChangeArrowheads="1"/>
          </p:cNvSpPr>
          <p:nvPr/>
        </p:nvSpPr>
        <p:spPr bwMode="auto">
          <a:xfrm>
            <a:off x="1687519" y="4861939"/>
            <a:ext cx="37702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350" dirty="0"/>
              <a:t>31</a:t>
            </a:r>
          </a:p>
        </p:txBody>
      </p:sp>
      <p:sp>
        <p:nvSpPr>
          <p:cNvPr id="349246" name="Text Box 62"/>
          <p:cNvSpPr txBox="1">
            <a:spLocks noChangeArrowheads="1"/>
          </p:cNvSpPr>
          <p:nvPr/>
        </p:nvSpPr>
        <p:spPr bwMode="auto">
          <a:xfrm>
            <a:off x="5736431" y="4260056"/>
            <a:ext cx="28084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350"/>
              <a:t>0</a:t>
            </a:r>
          </a:p>
        </p:txBody>
      </p:sp>
      <p:sp>
        <p:nvSpPr>
          <p:cNvPr id="349247" name="Text Box 63"/>
          <p:cNvSpPr txBox="1">
            <a:spLocks noChangeArrowheads="1"/>
          </p:cNvSpPr>
          <p:nvPr/>
        </p:nvSpPr>
        <p:spPr bwMode="auto">
          <a:xfrm>
            <a:off x="1687519" y="4290439"/>
            <a:ext cx="37702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350" dirty="0"/>
              <a:t>31</a:t>
            </a:r>
          </a:p>
        </p:txBody>
      </p:sp>
      <p:sp>
        <p:nvSpPr>
          <p:cNvPr id="349248" name="Text Box 64"/>
          <p:cNvSpPr txBox="1">
            <a:spLocks noChangeArrowheads="1"/>
          </p:cNvSpPr>
          <p:nvPr/>
        </p:nvSpPr>
        <p:spPr bwMode="auto">
          <a:xfrm>
            <a:off x="5736431" y="3631406"/>
            <a:ext cx="28084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350"/>
              <a:t>0</a:t>
            </a:r>
          </a:p>
        </p:txBody>
      </p:sp>
      <p:sp>
        <p:nvSpPr>
          <p:cNvPr id="2" name="Rectangle 1"/>
          <p:cNvSpPr/>
          <p:nvPr/>
        </p:nvSpPr>
        <p:spPr>
          <a:xfrm>
            <a:off x="600502" y="6312248"/>
            <a:ext cx="78474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http://max.cs.kzoo.edu/cs230/Resources/MIPS/MachineXL/InstructionFormats.html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62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Arithmetic &amp; Logical Instructions - Binary Representation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en-US" dirty="0" smtClean="0"/>
          </a:p>
          <a:p>
            <a:endParaRPr lang="en-US" altLang="en-US" dirty="0"/>
          </a:p>
          <a:p>
            <a:r>
              <a:rPr lang="en-US" altLang="en-US" dirty="0" smtClean="0"/>
              <a:t>Used </a:t>
            </a:r>
            <a:r>
              <a:rPr lang="en-US" altLang="en-US" dirty="0"/>
              <a:t>for arithmetic, logical, shift instructions</a:t>
            </a:r>
          </a:p>
          <a:p>
            <a:pPr lvl="1"/>
            <a:r>
              <a:rPr lang="en-US" altLang="en-US" dirty="0">
                <a:solidFill>
                  <a:srgbClr val="990000"/>
                </a:solidFill>
                <a:latin typeface="Courier" charset="0"/>
              </a:rPr>
              <a:t>op</a:t>
            </a:r>
            <a:r>
              <a:rPr lang="en-US" altLang="en-US" dirty="0"/>
              <a:t>: Basic operation of the instruction (</a:t>
            </a:r>
            <a:r>
              <a:rPr lang="en-US" altLang="en-US" i="1" dirty="0" err="1"/>
              <a:t>opcode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 err="1">
                <a:solidFill>
                  <a:srgbClr val="990000"/>
                </a:solidFill>
                <a:latin typeface="Courier" charset="0"/>
              </a:rPr>
              <a:t>rs</a:t>
            </a:r>
            <a:r>
              <a:rPr lang="en-US" altLang="en-US" dirty="0"/>
              <a:t>: first register source operand</a:t>
            </a:r>
          </a:p>
          <a:p>
            <a:pPr lvl="1"/>
            <a:r>
              <a:rPr lang="en-US" altLang="en-US" dirty="0" err="1">
                <a:solidFill>
                  <a:srgbClr val="990000"/>
                </a:solidFill>
                <a:latin typeface="Courier" charset="0"/>
              </a:rPr>
              <a:t>rt</a:t>
            </a:r>
            <a:r>
              <a:rPr lang="en-US" altLang="en-US" dirty="0"/>
              <a:t>: second register source operand</a:t>
            </a:r>
          </a:p>
          <a:p>
            <a:pPr lvl="1"/>
            <a:r>
              <a:rPr lang="en-US" altLang="en-US" dirty="0" err="1">
                <a:solidFill>
                  <a:srgbClr val="990000"/>
                </a:solidFill>
                <a:latin typeface="Courier" charset="0"/>
              </a:rPr>
              <a:t>rd</a:t>
            </a:r>
            <a:r>
              <a:rPr lang="en-US" altLang="en-US" dirty="0"/>
              <a:t>: register destination operand</a:t>
            </a:r>
          </a:p>
          <a:p>
            <a:pPr lvl="1"/>
            <a:r>
              <a:rPr lang="en-US" altLang="en-US" dirty="0" err="1">
                <a:solidFill>
                  <a:srgbClr val="990000"/>
                </a:solidFill>
                <a:latin typeface="Courier" charset="0"/>
              </a:rPr>
              <a:t>shamt</a:t>
            </a:r>
            <a:r>
              <a:rPr lang="en-US" altLang="en-US" dirty="0"/>
              <a:t>: shift amount (more about this later)</a:t>
            </a:r>
          </a:p>
          <a:p>
            <a:pPr lvl="1"/>
            <a:r>
              <a:rPr lang="en-US" altLang="en-US" dirty="0" err="1">
                <a:solidFill>
                  <a:srgbClr val="990000"/>
                </a:solidFill>
                <a:latin typeface="Courier" charset="0"/>
              </a:rPr>
              <a:t>funct</a:t>
            </a:r>
            <a:r>
              <a:rPr lang="en-US" altLang="en-US" dirty="0"/>
              <a:t>: function - specific type of </a:t>
            </a:r>
            <a:r>
              <a:rPr lang="en-US" altLang="en-US" dirty="0" smtClean="0"/>
              <a:t>operation, </a:t>
            </a:r>
            <a:r>
              <a:rPr lang="en-US" dirty="0" smtClean="0"/>
              <a:t>function </a:t>
            </a:r>
            <a:r>
              <a:rPr lang="en-US" dirty="0"/>
              <a:t>code (identifies the specific R-format instruction) (6 bits)</a:t>
            </a:r>
            <a:endParaRPr lang="en-US" altLang="en-US" dirty="0"/>
          </a:p>
          <a:p>
            <a:r>
              <a:rPr lang="en-US" altLang="en-US" dirty="0"/>
              <a:t>Also called “</a:t>
            </a:r>
            <a:r>
              <a:rPr lang="en-US" altLang="en-US" dirty="0">
                <a:solidFill>
                  <a:srgbClr val="990000"/>
                </a:solidFill>
              </a:rPr>
              <a:t>R-Format</a:t>
            </a:r>
            <a:r>
              <a:rPr lang="en-US" altLang="en-US" dirty="0"/>
              <a:t>” or “</a:t>
            </a:r>
            <a:r>
              <a:rPr lang="en-US" altLang="en-US" dirty="0">
                <a:solidFill>
                  <a:srgbClr val="990000"/>
                </a:solidFill>
              </a:rPr>
              <a:t>R-Type</a:t>
            </a:r>
            <a:r>
              <a:rPr lang="en-US" altLang="en-US" dirty="0"/>
              <a:t>” Instructions</a:t>
            </a:r>
          </a:p>
        </p:txBody>
      </p:sp>
      <p:grpSp>
        <p:nvGrpSpPr>
          <p:cNvPr id="353284" name="Group 4"/>
          <p:cNvGrpSpPr>
            <a:grpSpLocks/>
          </p:cNvGrpSpPr>
          <p:nvPr/>
        </p:nvGrpSpPr>
        <p:grpSpPr bwMode="auto">
          <a:xfrm>
            <a:off x="2286000" y="2114550"/>
            <a:ext cx="3657600" cy="628650"/>
            <a:chOff x="960" y="1056"/>
            <a:chExt cx="3072" cy="528"/>
          </a:xfrm>
        </p:grpSpPr>
        <p:sp>
          <p:nvSpPr>
            <p:cNvPr id="353285" name="Rectangle 5"/>
            <p:cNvSpPr>
              <a:spLocks noChangeArrowheads="1"/>
            </p:cNvSpPr>
            <p:nvPr/>
          </p:nvSpPr>
          <p:spPr bwMode="auto">
            <a:xfrm>
              <a:off x="960" y="1344"/>
              <a:ext cx="576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op</a:t>
              </a:r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3286" name="Rectangle 6"/>
            <p:cNvSpPr>
              <a:spLocks noChangeArrowheads="1"/>
            </p:cNvSpPr>
            <p:nvPr/>
          </p:nvSpPr>
          <p:spPr bwMode="auto">
            <a:xfrm>
              <a:off x="1536" y="1344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rs</a:t>
              </a:r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3287" name="Rectangle 7"/>
            <p:cNvSpPr>
              <a:spLocks noChangeArrowheads="1"/>
            </p:cNvSpPr>
            <p:nvPr/>
          </p:nvSpPr>
          <p:spPr bwMode="auto">
            <a:xfrm>
              <a:off x="2016" y="1344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rt</a:t>
              </a:r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3288" name="Rectangle 8"/>
            <p:cNvSpPr>
              <a:spLocks noChangeArrowheads="1"/>
            </p:cNvSpPr>
            <p:nvPr/>
          </p:nvSpPr>
          <p:spPr bwMode="auto">
            <a:xfrm>
              <a:off x="2496" y="1344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rd</a:t>
              </a:r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3289" name="Rectangle 9"/>
            <p:cNvSpPr>
              <a:spLocks noChangeArrowheads="1"/>
            </p:cNvSpPr>
            <p:nvPr/>
          </p:nvSpPr>
          <p:spPr bwMode="auto">
            <a:xfrm>
              <a:off x="3456" y="1344"/>
              <a:ext cx="576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funct</a:t>
              </a:r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3290" name="Rectangle 10"/>
            <p:cNvSpPr>
              <a:spLocks noChangeArrowheads="1"/>
            </p:cNvSpPr>
            <p:nvPr/>
          </p:nvSpPr>
          <p:spPr bwMode="auto">
            <a:xfrm>
              <a:off x="2976" y="1344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shamt</a:t>
              </a:r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3291" name="Line 11"/>
            <p:cNvSpPr>
              <a:spLocks noChangeShapeType="1"/>
            </p:cNvSpPr>
            <p:nvPr/>
          </p:nvSpPr>
          <p:spPr bwMode="auto">
            <a:xfrm flipV="1">
              <a:off x="960" y="120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3292" name="Line 12"/>
            <p:cNvSpPr>
              <a:spLocks noChangeShapeType="1"/>
            </p:cNvSpPr>
            <p:nvPr/>
          </p:nvSpPr>
          <p:spPr bwMode="auto">
            <a:xfrm>
              <a:off x="1008" y="1248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3293" name="Line 13"/>
            <p:cNvSpPr>
              <a:spLocks noChangeShapeType="1"/>
            </p:cNvSpPr>
            <p:nvPr/>
          </p:nvSpPr>
          <p:spPr bwMode="auto">
            <a:xfrm flipV="1">
              <a:off x="1536" y="120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3294" name="Line 14"/>
            <p:cNvSpPr>
              <a:spLocks noChangeShapeType="1"/>
            </p:cNvSpPr>
            <p:nvPr/>
          </p:nvSpPr>
          <p:spPr bwMode="auto">
            <a:xfrm flipV="1">
              <a:off x="2016" y="120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3295" name="Line 15"/>
            <p:cNvSpPr>
              <a:spLocks noChangeShapeType="1"/>
            </p:cNvSpPr>
            <p:nvPr/>
          </p:nvSpPr>
          <p:spPr bwMode="auto">
            <a:xfrm>
              <a:off x="1584" y="124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3296" name="Line 16"/>
            <p:cNvSpPr>
              <a:spLocks noChangeShapeType="1"/>
            </p:cNvSpPr>
            <p:nvPr/>
          </p:nvSpPr>
          <p:spPr bwMode="auto">
            <a:xfrm flipV="1">
              <a:off x="2496" y="120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3297" name="Line 17"/>
            <p:cNvSpPr>
              <a:spLocks noChangeShapeType="1"/>
            </p:cNvSpPr>
            <p:nvPr/>
          </p:nvSpPr>
          <p:spPr bwMode="auto">
            <a:xfrm>
              <a:off x="2064" y="124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3298" name="Line 18"/>
            <p:cNvSpPr>
              <a:spLocks noChangeShapeType="1"/>
            </p:cNvSpPr>
            <p:nvPr/>
          </p:nvSpPr>
          <p:spPr bwMode="auto">
            <a:xfrm flipV="1">
              <a:off x="2976" y="120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3299" name="Line 19"/>
            <p:cNvSpPr>
              <a:spLocks noChangeShapeType="1"/>
            </p:cNvSpPr>
            <p:nvPr/>
          </p:nvSpPr>
          <p:spPr bwMode="auto">
            <a:xfrm>
              <a:off x="2544" y="124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3300" name="Line 20"/>
            <p:cNvSpPr>
              <a:spLocks noChangeShapeType="1"/>
            </p:cNvSpPr>
            <p:nvPr/>
          </p:nvSpPr>
          <p:spPr bwMode="auto">
            <a:xfrm flipV="1">
              <a:off x="3456" y="120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3301" name="Line 21"/>
            <p:cNvSpPr>
              <a:spLocks noChangeShapeType="1"/>
            </p:cNvSpPr>
            <p:nvPr/>
          </p:nvSpPr>
          <p:spPr bwMode="auto">
            <a:xfrm>
              <a:off x="3024" y="124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3302" name="Line 22"/>
            <p:cNvSpPr>
              <a:spLocks noChangeShapeType="1"/>
            </p:cNvSpPr>
            <p:nvPr/>
          </p:nvSpPr>
          <p:spPr bwMode="auto">
            <a:xfrm flipV="1">
              <a:off x="4032" y="120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3303" name="Line 23"/>
            <p:cNvSpPr>
              <a:spLocks noChangeShapeType="1"/>
            </p:cNvSpPr>
            <p:nvPr/>
          </p:nvSpPr>
          <p:spPr bwMode="auto">
            <a:xfrm>
              <a:off x="3504" y="1248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3304" name="Text Box 24"/>
            <p:cNvSpPr txBox="1">
              <a:spLocks noChangeArrowheads="1"/>
            </p:cNvSpPr>
            <p:nvPr/>
          </p:nvSpPr>
          <p:spPr bwMode="auto">
            <a:xfrm>
              <a:off x="1056" y="1056"/>
              <a:ext cx="4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6 bits</a:t>
              </a:r>
            </a:p>
          </p:txBody>
        </p:sp>
        <p:sp>
          <p:nvSpPr>
            <p:cNvPr id="353305" name="Text Box 25"/>
            <p:cNvSpPr txBox="1">
              <a:spLocks noChangeArrowheads="1"/>
            </p:cNvSpPr>
            <p:nvPr/>
          </p:nvSpPr>
          <p:spPr bwMode="auto">
            <a:xfrm>
              <a:off x="1594" y="1056"/>
              <a:ext cx="4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353306" name="Text Box 26"/>
            <p:cNvSpPr txBox="1">
              <a:spLocks noChangeArrowheads="1"/>
            </p:cNvSpPr>
            <p:nvPr/>
          </p:nvSpPr>
          <p:spPr bwMode="auto">
            <a:xfrm>
              <a:off x="2074" y="1056"/>
              <a:ext cx="4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353307" name="Text Box 27"/>
            <p:cNvSpPr txBox="1">
              <a:spLocks noChangeArrowheads="1"/>
            </p:cNvSpPr>
            <p:nvPr/>
          </p:nvSpPr>
          <p:spPr bwMode="auto">
            <a:xfrm>
              <a:off x="2554" y="1056"/>
              <a:ext cx="4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353308" name="Text Box 28"/>
            <p:cNvSpPr txBox="1">
              <a:spLocks noChangeArrowheads="1"/>
            </p:cNvSpPr>
            <p:nvPr/>
          </p:nvSpPr>
          <p:spPr bwMode="auto">
            <a:xfrm>
              <a:off x="3034" y="1056"/>
              <a:ext cx="4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353309" name="Text Box 29"/>
            <p:cNvSpPr txBox="1">
              <a:spLocks noChangeArrowheads="1"/>
            </p:cNvSpPr>
            <p:nvPr/>
          </p:nvSpPr>
          <p:spPr bwMode="auto">
            <a:xfrm>
              <a:off x="3456" y="1056"/>
              <a:ext cx="57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6 bits</a:t>
              </a:r>
            </a:p>
          </p:txBody>
        </p:sp>
      </p:grpSp>
      <p:sp>
        <p:nvSpPr>
          <p:cNvPr id="353310" name="Text Box 30"/>
          <p:cNvSpPr txBox="1">
            <a:spLocks noChangeArrowheads="1"/>
          </p:cNvSpPr>
          <p:nvPr/>
        </p:nvSpPr>
        <p:spPr bwMode="auto">
          <a:xfrm>
            <a:off x="5936456" y="2659856"/>
            <a:ext cx="28084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350"/>
              <a:t>0</a:t>
            </a:r>
          </a:p>
        </p:txBody>
      </p:sp>
      <p:sp>
        <p:nvSpPr>
          <p:cNvPr id="353311" name="Text Box 31"/>
          <p:cNvSpPr txBox="1">
            <a:spLocks noChangeArrowheads="1"/>
          </p:cNvSpPr>
          <p:nvPr/>
        </p:nvSpPr>
        <p:spPr bwMode="auto">
          <a:xfrm>
            <a:off x="1943100" y="2659856"/>
            <a:ext cx="37702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350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49199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306" name="Group 2"/>
          <p:cNvGrpSpPr>
            <a:grpSpLocks/>
          </p:cNvGrpSpPr>
          <p:nvPr/>
        </p:nvGrpSpPr>
        <p:grpSpPr bwMode="auto">
          <a:xfrm>
            <a:off x="2302669" y="3756712"/>
            <a:ext cx="3657600" cy="2114550"/>
            <a:chOff x="974" y="1920"/>
            <a:chExt cx="3072" cy="1776"/>
          </a:xfrm>
        </p:grpSpPr>
        <p:sp>
          <p:nvSpPr>
            <p:cNvPr id="354307" name="Rectangle 3"/>
            <p:cNvSpPr>
              <a:spLocks noChangeArrowheads="1"/>
            </p:cNvSpPr>
            <p:nvPr/>
          </p:nvSpPr>
          <p:spPr bwMode="auto">
            <a:xfrm>
              <a:off x="974" y="3456"/>
              <a:ext cx="576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>
                <a:solidFill>
                  <a:srgbClr val="99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54308" name="Rectangle 4"/>
            <p:cNvSpPr>
              <a:spLocks noChangeArrowheads="1"/>
            </p:cNvSpPr>
            <p:nvPr/>
          </p:nvSpPr>
          <p:spPr bwMode="auto">
            <a:xfrm>
              <a:off x="1550" y="3456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solidFill>
                  <a:srgbClr val="99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54309" name="Rectangle 5"/>
            <p:cNvSpPr>
              <a:spLocks noChangeArrowheads="1"/>
            </p:cNvSpPr>
            <p:nvPr/>
          </p:nvSpPr>
          <p:spPr bwMode="auto">
            <a:xfrm>
              <a:off x="2030" y="3456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solidFill>
                  <a:srgbClr val="99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54310" name="Rectangle 6"/>
            <p:cNvSpPr>
              <a:spLocks noChangeArrowheads="1"/>
            </p:cNvSpPr>
            <p:nvPr/>
          </p:nvSpPr>
          <p:spPr bwMode="auto">
            <a:xfrm>
              <a:off x="2510" y="3456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solidFill>
                  <a:srgbClr val="99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54311" name="Rectangle 7"/>
            <p:cNvSpPr>
              <a:spLocks noChangeArrowheads="1"/>
            </p:cNvSpPr>
            <p:nvPr/>
          </p:nvSpPr>
          <p:spPr bwMode="auto">
            <a:xfrm>
              <a:off x="3470" y="3456"/>
              <a:ext cx="576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>
                <a:solidFill>
                  <a:srgbClr val="99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54312" name="Rectangle 8"/>
            <p:cNvSpPr>
              <a:spLocks noChangeArrowheads="1"/>
            </p:cNvSpPr>
            <p:nvPr/>
          </p:nvSpPr>
          <p:spPr bwMode="auto">
            <a:xfrm>
              <a:off x="2990" y="3456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solidFill>
                  <a:srgbClr val="990000"/>
                </a:solidFill>
                <a:latin typeface="Courier New" panose="02070309020205020404" pitchFamily="49" charset="0"/>
              </a:endParaRPr>
            </a:p>
          </p:txBody>
        </p:sp>
        <p:grpSp>
          <p:nvGrpSpPr>
            <p:cNvPr id="354313" name="Group 9"/>
            <p:cNvGrpSpPr>
              <a:grpSpLocks/>
            </p:cNvGrpSpPr>
            <p:nvPr/>
          </p:nvGrpSpPr>
          <p:grpSpPr bwMode="auto">
            <a:xfrm>
              <a:off x="974" y="2832"/>
              <a:ext cx="3072" cy="240"/>
              <a:chOff x="974" y="2832"/>
              <a:chExt cx="3072" cy="240"/>
            </a:xfrm>
          </p:grpSpPr>
          <p:sp>
            <p:nvSpPr>
              <p:cNvPr id="354314" name="Rectangle 10"/>
              <p:cNvSpPr>
                <a:spLocks noChangeArrowheads="1"/>
              </p:cNvSpPr>
              <p:nvPr/>
            </p:nvSpPr>
            <p:spPr bwMode="auto">
              <a:xfrm>
                <a:off x="974" y="2832"/>
                <a:ext cx="576" cy="2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>
                  <a:solidFill>
                    <a:srgbClr val="990000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354315" name="Rectangle 11"/>
              <p:cNvSpPr>
                <a:spLocks noChangeArrowheads="1"/>
              </p:cNvSpPr>
              <p:nvPr/>
            </p:nvSpPr>
            <p:spPr bwMode="auto">
              <a:xfrm>
                <a:off x="1550" y="2832"/>
                <a:ext cx="480" cy="240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1350">
                  <a:solidFill>
                    <a:srgbClr val="990000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354316" name="Rectangle 12"/>
              <p:cNvSpPr>
                <a:spLocks noChangeArrowheads="1"/>
              </p:cNvSpPr>
              <p:nvPr/>
            </p:nvSpPr>
            <p:spPr bwMode="auto">
              <a:xfrm>
                <a:off x="2030" y="2832"/>
                <a:ext cx="480" cy="240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1350">
                  <a:solidFill>
                    <a:srgbClr val="990000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354317" name="Rectangle 13"/>
              <p:cNvSpPr>
                <a:spLocks noChangeArrowheads="1"/>
              </p:cNvSpPr>
              <p:nvPr/>
            </p:nvSpPr>
            <p:spPr bwMode="auto">
              <a:xfrm>
                <a:off x="2510" y="2832"/>
                <a:ext cx="480" cy="240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1350">
                  <a:solidFill>
                    <a:srgbClr val="990000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354318" name="Rectangle 14"/>
              <p:cNvSpPr>
                <a:spLocks noChangeArrowheads="1"/>
              </p:cNvSpPr>
              <p:nvPr/>
            </p:nvSpPr>
            <p:spPr bwMode="auto">
              <a:xfrm>
                <a:off x="3470" y="2832"/>
                <a:ext cx="576" cy="2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>
                  <a:solidFill>
                    <a:srgbClr val="990000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354319" name="Rectangle 15"/>
              <p:cNvSpPr>
                <a:spLocks noChangeArrowheads="1"/>
              </p:cNvSpPr>
              <p:nvPr/>
            </p:nvSpPr>
            <p:spPr bwMode="auto">
              <a:xfrm>
                <a:off x="2990" y="2832"/>
                <a:ext cx="480" cy="240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1350">
                  <a:solidFill>
                    <a:srgbClr val="990000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54320" name="Group 16"/>
            <p:cNvGrpSpPr>
              <a:grpSpLocks/>
            </p:cNvGrpSpPr>
            <p:nvPr/>
          </p:nvGrpSpPr>
          <p:grpSpPr bwMode="auto">
            <a:xfrm>
              <a:off x="974" y="1920"/>
              <a:ext cx="3072" cy="528"/>
              <a:chOff x="974" y="1920"/>
              <a:chExt cx="3072" cy="528"/>
            </a:xfrm>
          </p:grpSpPr>
          <p:sp>
            <p:nvSpPr>
              <p:cNvPr id="354321" name="Rectangle 17"/>
              <p:cNvSpPr>
                <a:spLocks noChangeArrowheads="1"/>
              </p:cNvSpPr>
              <p:nvPr/>
            </p:nvSpPr>
            <p:spPr bwMode="auto">
              <a:xfrm>
                <a:off x="974" y="2208"/>
                <a:ext cx="576" cy="2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sz="1350">
                    <a:solidFill>
                      <a:srgbClr val="990000"/>
                    </a:solidFill>
                    <a:latin typeface="Courier New" panose="02070309020205020404" pitchFamily="49" charset="0"/>
                  </a:rPr>
                  <a:t>op</a:t>
                </a:r>
                <a:endParaRPr lang="en-US" altLang="en-US">
                  <a:solidFill>
                    <a:srgbClr val="990000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354322" name="Rectangle 18"/>
              <p:cNvSpPr>
                <a:spLocks noChangeArrowheads="1"/>
              </p:cNvSpPr>
              <p:nvPr/>
            </p:nvSpPr>
            <p:spPr bwMode="auto">
              <a:xfrm>
                <a:off x="1550" y="2208"/>
                <a:ext cx="480" cy="240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sz="1350">
                    <a:solidFill>
                      <a:srgbClr val="990000"/>
                    </a:solidFill>
                    <a:latin typeface="Courier New" panose="02070309020205020404" pitchFamily="49" charset="0"/>
                  </a:rPr>
                  <a:t>rs</a:t>
                </a:r>
              </a:p>
            </p:txBody>
          </p:sp>
          <p:sp>
            <p:nvSpPr>
              <p:cNvPr id="354323" name="Rectangle 19"/>
              <p:cNvSpPr>
                <a:spLocks noChangeArrowheads="1"/>
              </p:cNvSpPr>
              <p:nvPr/>
            </p:nvSpPr>
            <p:spPr bwMode="auto">
              <a:xfrm>
                <a:off x="2030" y="2208"/>
                <a:ext cx="480" cy="240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sz="1350">
                    <a:solidFill>
                      <a:srgbClr val="990000"/>
                    </a:solidFill>
                    <a:latin typeface="Courier New" panose="02070309020205020404" pitchFamily="49" charset="0"/>
                  </a:rPr>
                  <a:t>rt</a:t>
                </a:r>
              </a:p>
            </p:txBody>
          </p:sp>
          <p:sp>
            <p:nvSpPr>
              <p:cNvPr id="354324" name="Rectangle 20"/>
              <p:cNvSpPr>
                <a:spLocks noChangeArrowheads="1"/>
              </p:cNvSpPr>
              <p:nvPr/>
            </p:nvSpPr>
            <p:spPr bwMode="auto">
              <a:xfrm>
                <a:off x="2510" y="2208"/>
                <a:ext cx="480" cy="240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sz="1350">
                    <a:solidFill>
                      <a:srgbClr val="990000"/>
                    </a:solidFill>
                    <a:latin typeface="Courier New" panose="02070309020205020404" pitchFamily="49" charset="0"/>
                  </a:rPr>
                  <a:t>rd</a:t>
                </a:r>
              </a:p>
            </p:txBody>
          </p:sp>
          <p:sp>
            <p:nvSpPr>
              <p:cNvPr id="354325" name="Rectangle 21"/>
              <p:cNvSpPr>
                <a:spLocks noChangeArrowheads="1"/>
              </p:cNvSpPr>
              <p:nvPr/>
            </p:nvSpPr>
            <p:spPr bwMode="auto">
              <a:xfrm>
                <a:off x="3470" y="2208"/>
                <a:ext cx="576" cy="2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sz="1350">
                    <a:solidFill>
                      <a:srgbClr val="990000"/>
                    </a:solidFill>
                    <a:latin typeface="Courier New" panose="02070309020205020404" pitchFamily="49" charset="0"/>
                  </a:rPr>
                  <a:t>funct</a:t>
                </a:r>
                <a:endParaRPr lang="en-US" altLang="en-US">
                  <a:solidFill>
                    <a:srgbClr val="990000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354326" name="Rectangle 22"/>
              <p:cNvSpPr>
                <a:spLocks noChangeArrowheads="1"/>
              </p:cNvSpPr>
              <p:nvPr/>
            </p:nvSpPr>
            <p:spPr bwMode="auto">
              <a:xfrm>
                <a:off x="2990" y="2208"/>
                <a:ext cx="480" cy="240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sz="1350">
                    <a:solidFill>
                      <a:srgbClr val="990000"/>
                    </a:solidFill>
                    <a:latin typeface="Courier New" panose="02070309020205020404" pitchFamily="49" charset="0"/>
                  </a:rPr>
                  <a:t>shamt</a:t>
                </a:r>
              </a:p>
            </p:txBody>
          </p:sp>
          <p:sp>
            <p:nvSpPr>
              <p:cNvPr id="354327" name="Line 23"/>
              <p:cNvSpPr>
                <a:spLocks noChangeShapeType="1"/>
              </p:cNvSpPr>
              <p:nvPr/>
            </p:nvSpPr>
            <p:spPr bwMode="auto">
              <a:xfrm flipV="1">
                <a:off x="974" y="2064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54328" name="Line 24"/>
              <p:cNvSpPr>
                <a:spLocks noChangeShapeType="1"/>
              </p:cNvSpPr>
              <p:nvPr/>
            </p:nvSpPr>
            <p:spPr bwMode="auto">
              <a:xfrm>
                <a:off x="1022" y="2112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54329" name="Line 25"/>
              <p:cNvSpPr>
                <a:spLocks noChangeShapeType="1"/>
              </p:cNvSpPr>
              <p:nvPr/>
            </p:nvSpPr>
            <p:spPr bwMode="auto">
              <a:xfrm flipV="1">
                <a:off x="1550" y="2064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54330" name="Line 26"/>
              <p:cNvSpPr>
                <a:spLocks noChangeShapeType="1"/>
              </p:cNvSpPr>
              <p:nvPr/>
            </p:nvSpPr>
            <p:spPr bwMode="auto">
              <a:xfrm flipV="1">
                <a:off x="2030" y="2064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54331" name="Line 27"/>
              <p:cNvSpPr>
                <a:spLocks noChangeShapeType="1"/>
              </p:cNvSpPr>
              <p:nvPr/>
            </p:nvSpPr>
            <p:spPr bwMode="auto">
              <a:xfrm>
                <a:off x="1598" y="2112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54332" name="Line 28"/>
              <p:cNvSpPr>
                <a:spLocks noChangeShapeType="1"/>
              </p:cNvSpPr>
              <p:nvPr/>
            </p:nvSpPr>
            <p:spPr bwMode="auto">
              <a:xfrm flipV="1">
                <a:off x="2510" y="2064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54333" name="Line 29"/>
              <p:cNvSpPr>
                <a:spLocks noChangeShapeType="1"/>
              </p:cNvSpPr>
              <p:nvPr/>
            </p:nvSpPr>
            <p:spPr bwMode="auto">
              <a:xfrm>
                <a:off x="2078" y="2112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54334" name="Line 30"/>
              <p:cNvSpPr>
                <a:spLocks noChangeShapeType="1"/>
              </p:cNvSpPr>
              <p:nvPr/>
            </p:nvSpPr>
            <p:spPr bwMode="auto">
              <a:xfrm flipV="1">
                <a:off x="2990" y="2064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54335" name="Line 31"/>
              <p:cNvSpPr>
                <a:spLocks noChangeShapeType="1"/>
              </p:cNvSpPr>
              <p:nvPr/>
            </p:nvSpPr>
            <p:spPr bwMode="auto">
              <a:xfrm>
                <a:off x="2558" y="2112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54336" name="Line 32"/>
              <p:cNvSpPr>
                <a:spLocks noChangeShapeType="1"/>
              </p:cNvSpPr>
              <p:nvPr/>
            </p:nvSpPr>
            <p:spPr bwMode="auto">
              <a:xfrm flipV="1">
                <a:off x="3470" y="2064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54337" name="Line 33"/>
              <p:cNvSpPr>
                <a:spLocks noChangeShapeType="1"/>
              </p:cNvSpPr>
              <p:nvPr/>
            </p:nvSpPr>
            <p:spPr bwMode="auto">
              <a:xfrm>
                <a:off x="3038" y="2112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54338" name="Line 34"/>
              <p:cNvSpPr>
                <a:spLocks noChangeShapeType="1"/>
              </p:cNvSpPr>
              <p:nvPr/>
            </p:nvSpPr>
            <p:spPr bwMode="auto">
              <a:xfrm flipV="1">
                <a:off x="4046" y="2064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54339" name="Line 35"/>
              <p:cNvSpPr>
                <a:spLocks noChangeShapeType="1"/>
              </p:cNvSpPr>
              <p:nvPr/>
            </p:nvSpPr>
            <p:spPr bwMode="auto">
              <a:xfrm>
                <a:off x="3518" y="2112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54340" name="Text Box 36"/>
              <p:cNvSpPr txBox="1">
                <a:spLocks noChangeArrowheads="1"/>
              </p:cNvSpPr>
              <p:nvPr/>
            </p:nvSpPr>
            <p:spPr bwMode="auto">
              <a:xfrm>
                <a:off x="1070" y="1920"/>
                <a:ext cx="403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050">
                    <a:latin typeface="Times New Roman" panose="02020603050405020304" pitchFamily="18" charset="0"/>
                  </a:rPr>
                  <a:t>6 bits</a:t>
                </a:r>
              </a:p>
            </p:txBody>
          </p:sp>
          <p:sp>
            <p:nvSpPr>
              <p:cNvPr id="354341" name="Text Box 37"/>
              <p:cNvSpPr txBox="1">
                <a:spLocks noChangeArrowheads="1"/>
              </p:cNvSpPr>
              <p:nvPr/>
            </p:nvSpPr>
            <p:spPr bwMode="auto">
              <a:xfrm>
                <a:off x="1608" y="1920"/>
                <a:ext cx="403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050">
                    <a:latin typeface="Times New Roman" panose="02020603050405020304" pitchFamily="18" charset="0"/>
                  </a:rPr>
                  <a:t>5 bits</a:t>
                </a:r>
              </a:p>
            </p:txBody>
          </p:sp>
          <p:sp>
            <p:nvSpPr>
              <p:cNvPr id="354342" name="Text Box 38"/>
              <p:cNvSpPr txBox="1">
                <a:spLocks noChangeArrowheads="1"/>
              </p:cNvSpPr>
              <p:nvPr/>
            </p:nvSpPr>
            <p:spPr bwMode="auto">
              <a:xfrm>
                <a:off x="2088" y="1920"/>
                <a:ext cx="403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050">
                    <a:latin typeface="Times New Roman" panose="02020603050405020304" pitchFamily="18" charset="0"/>
                  </a:rPr>
                  <a:t>5 bits</a:t>
                </a:r>
              </a:p>
            </p:txBody>
          </p:sp>
          <p:sp>
            <p:nvSpPr>
              <p:cNvPr id="354343" name="Text Box 39"/>
              <p:cNvSpPr txBox="1">
                <a:spLocks noChangeArrowheads="1"/>
              </p:cNvSpPr>
              <p:nvPr/>
            </p:nvSpPr>
            <p:spPr bwMode="auto">
              <a:xfrm>
                <a:off x="2568" y="1920"/>
                <a:ext cx="403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050">
                    <a:latin typeface="Times New Roman" panose="02020603050405020304" pitchFamily="18" charset="0"/>
                  </a:rPr>
                  <a:t>5 bits</a:t>
                </a:r>
              </a:p>
            </p:txBody>
          </p:sp>
          <p:sp>
            <p:nvSpPr>
              <p:cNvPr id="354344" name="Text Box 40"/>
              <p:cNvSpPr txBox="1">
                <a:spLocks noChangeArrowheads="1"/>
              </p:cNvSpPr>
              <p:nvPr/>
            </p:nvSpPr>
            <p:spPr bwMode="auto">
              <a:xfrm>
                <a:off x="3048" y="1920"/>
                <a:ext cx="403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050">
                    <a:latin typeface="Times New Roman" panose="02020603050405020304" pitchFamily="18" charset="0"/>
                  </a:rPr>
                  <a:t>5 bits</a:t>
                </a:r>
              </a:p>
            </p:txBody>
          </p:sp>
          <p:sp>
            <p:nvSpPr>
              <p:cNvPr id="354345" name="Text Box 41"/>
              <p:cNvSpPr txBox="1">
                <a:spLocks noChangeArrowheads="1"/>
              </p:cNvSpPr>
              <p:nvPr/>
            </p:nvSpPr>
            <p:spPr bwMode="auto">
              <a:xfrm>
                <a:off x="3470" y="1920"/>
                <a:ext cx="576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50">
                    <a:latin typeface="Times New Roman" panose="02020603050405020304" pitchFamily="18" charset="0"/>
                  </a:rPr>
                  <a:t>6 bits</a:t>
                </a:r>
              </a:p>
            </p:txBody>
          </p:sp>
        </p:grpSp>
        <p:sp>
          <p:nvSpPr>
            <p:cNvPr id="354346" name="Line 42"/>
            <p:cNvSpPr>
              <a:spLocks noChangeShapeType="1"/>
            </p:cNvSpPr>
            <p:nvPr/>
          </p:nvSpPr>
          <p:spPr bwMode="auto">
            <a:xfrm flipV="1">
              <a:off x="974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4347" name="Line 43"/>
            <p:cNvSpPr>
              <a:spLocks noChangeShapeType="1"/>
            </p:cNvSpPr>
            <p:nvPr/>
          </p:nvSpPr>
          <p:spPr bwMode="auto">
            <a:xfrm flipV="1">
              <a:off x="1550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4348" name="Line 44"/>
            <p:cNvSpPr>
              <a:spLocks noChangeShapeType="1"/>
            </p:cNvSpPr>
            <p:nvPr/>
          </p:nvSpPr>
          <p:spPr bwMode="auto">
            <a:xfrm flipV="1">
              <a:off x="974" y="33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4349" name="Line 45"/>
            <p:cNvSpPr>
              <a:spLocks noChangeShapeType="1"/>
            </p:cNvSpPr>
            <p:nvPr/>
          </p:nvSpPr>
          <p:spPr bwMode="auto">
            <a:xfrm flipV="1">
              <a:off x="1550" y="33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4350" name="Line 46"/>
            <p:cNvSpPr>
              <a:spLocks noChangeShapeType="1"/>
            </p:cNvSpPr>
            <p:nvPr/>
          </p:nvSpPr>
          <p:spPr bwMode="auto">
            <a:xfrm flipV="1">
              <a:off x="2030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4351" name="Line 47"/>
            <p:cNvSpPr>
              <a:spLocks noChangeShapeType="1"/>
            </p:cNvSpPr>
            <p:nvPr/>
          </p:nvSpPr>
          <p:spPr bwMode="auto">
            <a:xfrm flipV="1">
              <a:off x="2030" y="33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4352" name="Line 48"/>
            <p:cNvSpPr>
              <a:spLocks noChangeShapeType="1"/>
            </p:cNvSpPr>
            <p:nvPr/>
          </p:nvSpPr>
          <p:spPr bwMode="auto">
            <a:xfrm flipV="1">
              <a:off x="2510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4353" name="Line 49"/>
            <p:cNvSpPr>
              <a:spLocks noChangeShapeType="1"/>
            </p:cNvSpPr>
            <p:nvPr/>
          </p:nvSpPr>
          <p:spPr bwMode="auto">
            <a:xfrm flipV="1">
              <a:off x="2510" y="33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4354" name="Line 50"/>
            <p:cNvSpPr>
              <a:spLocks noChangeShapeType="1"/>
            </p:cNvSpPr>
            <p:nvPr/>
          </p:nvSpPr>
          <p:spPr bwMode="auto">
            <a:xfrm flipV="1">
              <a:off x="2990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4355" name="Line 51"/>
            <p:cNvSpPr>
              <a:spLocks noChangeShapeType="1"/>
            </p:cNvSpPr>
            <p:nvPr/>
          </p:nvSpPr>
          <p:spPr bwMode="auto">
            <a:xfrm flipV="1">
              <a:off x="2990" y="33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4356" name="Line 52"/>
            <p:cNvSpPr>
              <a:spLocks noChangeShapeType="1"/>
            </p:cNvSpPr>
            <p:nvPr/>
          </p:nvSpPr>
          <p:spPr bwMode="auto">
            <a:xfrm flipV="1">
              <a:off x="3470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4357" name="Line 53"/>
            <p:cNvSpPr>
              <a:spLocks noChangeShapeType="1"/>
            </p:cNvSpPr>
            <p:nvPr/>
          </p:nvSpPr>
          <p:spPr bwMode="auto">
            <a:xfrm flipV="1">
              <a:off x="3470" y="33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4358" name="Line 54"/>
            <p:cNvSpPr>
              <a:spLocks noChangeShapeType="1"/>
            </p:cNvSpPr>
            <p:nvPr/>
          </p:nvSpPr>
          <p:spPr bwMode="auto">
            <a:xfrm flipV="1">
              <a:off x="4046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4359" name="Line 55"/>
            <p:cNvSpPr>
              <a:spLocks noChangeShapeType="1"/>
            </p:cNvSpPr>
            <p:nvPr/>
          </p:nvSpPr>
          <p:spPr bwMode="auto">
            <a:xfrm flipV="1">
              <a:off x="4046" y="33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sp>
        <p:nvSpPr>
          <p:cNvPr id="354360" name="Text Box 56"/>
          <p:cNvSpPr txBox="1">
            <a:spLocks noChangeArrowheads="1"/>
          </p:cNvSpPr>
          <p:nvPr/>
        </p:nvSpPr>
        <p:spPr bwMode="auto">
          <a:xfrm>
            <a:off x="6062664" y="4834228"/>
            <a:ext cx="809837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350">
                <a:latin typeface="Helvetica" panose="020B0604020202020204" pitchFamily="34" charset="0"/>
              </a:rPr>
              <a:t>Decimal</a:t>
            </a:r>
          </a:p>
        </p:txBody>
      </p:sp>
      <p:sp>
        <p:nvSpPr>
          <p:cNvPr id="354361" name="Text Box 57"/>
          <p:cNvSpPr txBox="1">
            <a:spLocks noChangeArrowheads="1"/>
          </p:cNvSpPr>
          <p:nvPr/>
        </p:nvSpPr>
        <p:spPr bwMode="auto">
          <a:xfrm>
            <a:off x="6074570" y="5596228"/>
            <a:ext cx="675185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350">
                <a:latin typeface="Helvetica" panose="020B0604020202020204" pitchFamily="34" charset="0"/>
              </a:rPr>
              <a:t>Binary</a:t>
            </a:r>
          </a:p>
        </p:txBody>
      </p:sp>
      <p:sp>
        <p:nvSpPr>
          <p:cNvPr id="354362" name="Rectangle 5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Arithmetic &amp; Logical Instructions -</a:t>
            </a:r>
            <a:br>
              <a:rPr lang="en-US" altLang="en-US"/>
            </a:br>
            <a:r>
              <a:rPr lang="en-US" altLang="en-US"/>
              <a:t>Binary Representation Example</a:t>
            </a:r>
          </a:p>
        </p:txBody>
      </p:sp>
      <p:sp>
        <p:nvSpPr>
          <p:cNvPr id="354363" name="Rectangle 5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Machine language for </a:t>
            </a:r>
            <a:br>
              <a:rPr lang="en-US" altLang="en-US"/>
            </a:br>
            <a:r>
              <a:rPr lang="en-US" altLang="en-US"/>
              <a:t>	</a:t>
            </a:r>
            <a:r>
              <a:rPr lang="en-US" altLang="en-US">
                <a:solidFill>
                  <a:srgbClr val="0237BC"/>
                </a:solidFill>
                <a:latin typeface="Arial Narrow" panose="020B0606020202030204" pitchFamily="34" charset="0"/>
              </a:rPr>
              <a:t>add $8, $17, $18</a:t>
            </a:r>
          </a:p>
          <a:p>
            <a:r>
              <a:rPr lang="en-US" altLang="en-US"/>
              <a:t>See reference card for </a:t>
            </a:r>
            <a:r>
              <a:rPr lang="en-US" altLang="en-US">
                <a:latin typeface="Courier New" panose="02070309020205020404" pitchFamily="49" charset="0"/>
              </a:rPr>
              <a:t>op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</a:rPr>
              <a:t>funct</a:t>
            </a:r>
            <a:r>
              <a:rPr lang="en-US" altLang="en-US"/>
              <a:t> values</a:t>
            </a:r>
          </a:p>
        </p:txBody>
      </p:sp>
      <p:sp>
        <p:nvSpPr>
          <p:cNvPr id="354364" name="Rectangle 60"/>
          <p:cNvSpPr>
            <a:spLocks noChangeArrowheads="1"/>
          </p:cNvSpPr>
          <p:nvPr/>
        </p:nvSpPr>
        <p:spPr bwMode="auto">
          <a:xfrm>
            <a:off x="2286000" y="5585512"/>
            <a:ext cx="685800" cy="28575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350">
                <a:solidFill>
                  <a:srgbClr val="990000"/>
                </a:solidFill>
                <a:latin typeface="Courier New" panose="02070309020205020404" pitchFamily="49" charset="0"/>
              </a:rPr>
              <a:t>000000</a:t>
            </a:r>
            <a:endParaRPr lang="en-US" altLang="en-US">
              <a:solidFill>
                <a:srgbClr val="990000"/>
              </a:solidFill>
              <a:latin typeface="Courier New" panose="02070309020205020404" pitchFamily="49" charset="0"/>
            </a:endParaRPr>
          </a:p>
        </p:txBody>
      </p:sp>
      <p:sp>
        <p:nvSpPr>
          <p:cNvPr id="354365" name="Rectangle 61"/>
          <p:cNvSpPr>
            <a:spLocks noChangeArrowheads="1"/>
          </p:cNvSpPr>
          <p:nvPr/>
        </p:nvSpPr>
        <p:spPr bwMode="auto">
          <a:xfrm>
            <a:off x="2286000" y="4842562"/>
            <a:ext cx="685800" cy="28575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350">
                <a:solidFill>
                  <a:srgbClr val="990000"/>
                </a:solidFill>
                <a:latin typeface="Courier New" panose="02070309020205020404" pitchFamily="49" charset="0"/>
              </a:rPr>
              <a:t>0</a:t>
            </a:r>
            <a:endParaRPr lang="en-US" altLang="en-US">
              <a:solidFill>
                <a:srgbClr val="990000"/>
              </a:solidFill>
              <a:latin typeface="Courier New" panose="02070309020205020404" pitchFamily="49" charset="0"/>
            </a:endParaRPr>
          </a:p>
        </p:txBody>
      </p:sp>
      <p:sp>
        <p:nvSpPr>
          <p:cNvPr id="354366" name="Rectangle 62"/>
          <p:cNvSpPr>
            <a:spLocks noChangeArrowheads="1"/>
          </p:cNvSpPr>
          <p:nvPr/>
        </p:nvSpPr>
        <p:spPr bwMode="auto">
          <a:xfrm>
            <a:off x="2971800" y="5585512"/>
            <a:ext cx="571500" cy="28575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350">
                <a:solidFill>
                  <a:srgbClr val="990000"/>
                </a:solidFill>
                <a:latin typeface="Courier New" panose="02070309020205020404" pitchFamily="49" charset="0"/>
              </a:rPr>
              <a:t>10001</a:t>
            </a:r>
          </a:p>
        </p:txBody>
      </p:sp>
      <p:sp>
        <p:nvSpPr>
          <p:cNvPr id="354367" name="Rectangle 63"/>
          <p:cNvSpPr>
            <a:spLocks noChangeArrowheads="1"/>
          </p:cNvSpPr>
          <p:nvPr/>
        </p:nvSpPr>
        <p:spPr bwMode="auto">
          <a:xfrm>
            <a:off x="2971800" y="4842562"/>
            <a:ext cx="571500" cy="28575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350">
                <a:solidFill>
                  <a:srgbClr val="990000"/>
                </a:solidFill>
                <a:latin typeface="Courier New" panose="02070309020205020404" pitchFamily="49" charset="0"/>
              </a:rPr>
              <a:t>17</a:t>
            </a:r>
          </a:p>
        </p:txBody>
      </p:sp>
      <p:sp>
        <p:nvSpPr>
          <p:cNvPr id="354368" name="Rectangle 64"/>
          <p:cNvSpPr>
            <a:spLocks noChangeArrowheads="1"/>
          </p:cNvSpPr>
          <p:nvPr/>
        </p:nvSpPr>
        <p:spPr bwMode="auto">
          <a:xfrm>
            <a:off x="3543300" y="5585512"/>
            <a:ext cx="571500" cy="28575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350">
                <a:solidFill>
                  <a:srgbClr val="990000"/>
                </a:solidFill>
                <a:latin typeface="Courier New" panose="02070309020205020404" pitchFamily="49" charset="0"/>
              </a:rPr>
              <a:t>10010</a:t>
            </a:r>
          </a:p>
        </p:txBody>
      </p:sp>
      <p:sp>
        <p:nvSpPr>
          <p:cNvPr id="354369" name="Rectangle 65"/>
          <p:cNvSpPr>
            <a:spLocks noChangeArrowheads="1"/>
          </p:cNvSpPr>
          <p:nvPr/>
        </p:nvSpPr>
        <p:spPr bwMode="auto">
          <a:xfrm>
            <a:off x="3543300" y="4842562"/>
            <a:ext cx="571500" cy="28575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350">
                <a:solidFill>
                  <a:srgbClr val="990000"/>
                </a:solidFill>
                <a:latin typeface="Courier New" panose="02070309020205020404" pitchFamily="49" charset="0"/>
              </a:rPr>
              <a:t>18</a:t>
            </a:r>
          </a:p>
        </p:txBody>
      </p:sp>
      <p:sp>
        <p:nvSpPr>
          <p:cNvPr id="354370" name="Rectangle 66"/>
          <p:cNvSpPr>
            <a:spLocks noChangeArrowheads="1"/>
          </p:cNvSpPr>
          <p:nvPr/>
        </p:nvSpPr>
        <p:spPr bwMode="auto">
          <a:xfrm>
            <a:off x="4114800" y="5585512"/>
            <a:ext cx="571500" cy="28575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350">
                <a:solidFill>
                  <a:srgbClr val="990000"/>
                </a:solidFill>
                <a:latin typeface="Courier New" panose="02070309020205020404" pitchFamily="49" charset="0"/>
              </a:rPr>
              <a:t>01000</a:t>
            </a:r>
          </a:p>
        </p:txBody>
      </p:sp>
      <p:sp>
        <p:nvSpPr>
          <p:cNvPr id="354371" name="Rectangle 67"/>
          <p:cNvSpPr>
            <a:spLocks noChangeArrowheads="1"/>
          </p:cNvSpPr>
          <p:nvPr/>
        </p:nvSpPr>
        <p:spPr bwMode="auto">
          <a:xfrm>
            <a:off x="4114800" y="4842562"/>
            <a:ext cx="571500" cy="28575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350">
                <a:solidFill>
                  <a:srgbClr val="990000"/>
                </a:solidFill>
                <a:latin typeface="Courier New" panose="02070309020205020404" pitchFamily="49" charset="0"/>
              </a:rPr>
              <a:t>8</a:t>
            </a:r>
          </a:p>
        </p:txBody>
      </p:sp>
      <p:sp>
        <p:nvSpPr>
          <p:cNvPr id="354372" name="Rectangle 68"/>
          <p:cNvSpPr>
            <a:spLocks noChangeArrowheads="1"/>
          </p:cNvSpPr>
          <p:nvPr/>
        </p:nvSpPr>
        <p:spPr bwMode="auto">
          <a:xfrm>
            <a:off x="4686300" y="5585512"/>
            <a:ext cx="571500" cy="28575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350">
                <a:solidFill>
                  <a:srgbClr val="990000"/>
                </a:solidFill>
                <a:latin typeface="Courier New" panose="02070309020205020404" pitchFamily="49" charset="0"/>
              </a:rPr>
              <a:t>00000</a:t>
            </a:r>
          </a:p>
        </p:txBody>
      </p:sp>
      <p:sp>
        <p:nvSpPr>
          <p:cNvPr id="354373" name="Rectangle 69"/>
          <p:cNvSpPr>
            <a:spLocks noChangeArrowheads="1"/>
          </p:cNvSpPr>
          <p:nvPr/>
        </p:nvSpPr>
        <p:spPr bwMode="auto">
          <a:xfrm>
            <a:off x="4686300" y="4842562"/>
            <a:ext cx="571500" cy="28575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350">
                <a:solidFill>
                  <a:srgbClr val="990000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354374" name="Rectangle 70"/>
          <p:cNvSpPr>
            <a:spLocks noChangeArrowheads="1"/>
          </p:cNvSpPr>
          <p:nvPr/>
        </p:nvSpPr>
        <p:spPr bwMode="auto">
          <a:xfrm>
            <a:off x="5257800" y="5585512"/>
            <a:ext cx="685800" cy="28575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350">
                <a:solidFill>
                  <a:srgbClr val="990000"/>
                </a:solidFill>
                <a:latin typeface="Courier New" panose="02070309020205020404" pitchFamily="49" charset="0"/>
              </a:rPr>
              <a:t>100000</a:t>
            </a:r>
            <a:endParaRPr lang="en-US" altLang="en-US">
              <a:solidFill>
                <a:srgbClr val="990000"/>
              </a:solidFill>
              <a:latin typeface="Courier New" panose="02070309020205020404" pitchFamily="49" charset="0"/>
            </a:endParaRPr>
          </a:p>
        </p:txBody>
      </p:sp>
      <p:sp>
        <p:nvSpPr>
          <p:cNvPr id="354375" name="Rectangle 71"/>
          <p:cNvSpPr>
            <a:spLocks noChangeArrowheads="1"/>
          </p:cNvSpPr>
          <p:nvPr/>
        </p:nvSpPr>
        <p:spPr bwMode="auto">
          <a:xfrm>
            <a:off x="5257800" y="4842562"/>
            <a:ext cx="685800" cy="28575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350">
                <a:solidFill>
                  <a:srgbClr val="990000"/>
                </a:solidFill>
                <a:latin typeface="Courier New" panose="02070309020205020404" pitchFamily="49" charset="0"/>
              </a:rPr>
              <a:t>32</a:t>
            </a:r>
            <a:endParaRPr lang="en-US" altLang="en-US">
              <a:solidFill>
                <a:srgbClr val="990000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354376" name="Group 72"/>
          <p:cNvGrpSpPr>
            <a:grpSpLocks/>
          </p:cNvGrpSpPr>
          <p:nvPr/>
        </p:nvGrpSpPr>
        <p:grpSpPr bwMode="auto">
          <a:xfrm>
            <a:off x="2294335" y="4842562"/>
            <a:ext cx="3657600" cy="1028700"/>
            <a:chOff x="960" y="2928"/>
            <a:chExt cx="3072" cy="864"/>
          </a:xfrm>
        </p:grpSpPr>
        <p:grpSp>
          <p:nvGrpSpPr>
            <p:cNvPr id="354377" name="Group 73"/>
            <p:cNvGrpSpPr>
              <a:grpSpLocks/>
            </p:cNvGrpSpPr>
            <p:nvPr/>
          </p:nvGrpSpPr>
          <p:grpSpPr bwMode="auto">
            <a:xfrm>
              <a:off x="960" y="2928"/>
              <a:ext cx="3072" cy="240"/>
              <a:chOff x="960" y="2304"/>
              <a:chExt cx="3072" cy="240"/>
            </a:xfrm>
          </p:grpSpPr>
          <p:sp>
            <p:nvSpPr>
              <p:cNvPr id="354378" name="Rectangle 74"/>
              <p:cNvSpPr>
                <a:spLocks noChangeArrowheads="1"/>
              </p:cNvSpPr>
              <p:nvPr/>
            </p:nvSpPr>
            <p:spPr bwMode="auto">
              <a:xfrm>
                <a:off x="960" y="2304"/>
                <a:ext cx="576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>
                  <a:solidFill>
                    <a:srgbClr val="990000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354379" name="Rectangle 75"/>
              <p:cNvSpPr>
                <a:spLocks noChangeArrowheads="1"/>
              </p:cNvSpPr>
              <p:nvPr/>
            </p:nvSpPr>
            <p:spPr bwMode="auto">
              <a:xfrm>
                <a:off x="1536" y="2304"/>
                <a:ext cx="480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1350">
                  <a:solidFill>
                    <a:srgbClr val="990000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354380" name="Rectangle 76"/>
              <p:cNvSpPr>
                <a:spLocks noChangeArrowheads="1"/>
              </p:cNvSpPr>
              <p:nvPr/>
            </p:nvSpPr>
            <p:spPr bwMode="auto">
              <a:xfrm>
                <a:off x="2016" y="2304"/>
                <a:ext cx="480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1350">
                  <a:solidFill>
                    <a:srgbClr val="990000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354381" name="Rectangle 77"/>
              <p:cNvSpPr>
                <a:spLocks noChangeArrowheads="1"/>
              </p:cNvSpPr>
              <p:nvPr/>
            </p:nvSpPr>
            <p:spPr bwMode="auto">
              <a:xfrm>
                <a:off x="2496" y="2304"/>
                <a:ext cx="480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1350">
                  <a:solidFill>
                    <a:srgbClr val="990000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354382" name="Rectangle 78"/>
              <p:cNvSpPr>
                <a:spLocks noChangeArrowheads="1"/>
              </p:cNvSpPr>
              <p:nvPr/>
            </p:nvSpPr>
            <p:spPr bwMode="auto">
              <a:xfrm>
                <a:off x="3456" y="2304"/>
                <a:ext cx="576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>
                  <a:solidFill>
                    <a:srgbClr val="990000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354383" name="Rectangle 79"/>
              <p:cNvSpPr>
                <a:spLocks noChangeArrowheads="1"/>
              </p:cNvSpPr>
              <p:nvPr/>
            </p:nvSpPr>
            <p:spPr bwMode="auto">
              <a:xfrm>
                <a:off x="2976" y="2304"/>
                <a:ext cx="480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1350">
                  <a:solidFill>
                    <a:srgbClr val="990000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54384" name="Group 80"/>
            <p:cNvGrpSpPr>
              <a:grpSpLocks/>
            </p:cNvGrpSpPr>
            <p:nvPr/>
          </p:nvGrpSpPr>
          <p:grpSpPr bwMode="auto">
            <a:xfrm>
              <a:off x="960" y="3552"/>
              <a:ext cx="3072" cy="240"/>
              <a:chOff x="960" y="2304"/>
              <a:chExt cx="3072" cy="240"/>
            </a:xfrm>
          </p:grpSpPr>
          <p:sp>
            <p:nvSpPr>
              <p:cNvPr id="354385" name="Rectangle 81"/>
              <p:cNvSpPr>
                <a:spLocks noChangeArrowheads="1"/>
              </p:cNvSpPr>
              <p:nvPr/>
            </p:nvSpPr>
            <p:spPr bwMode="auto">
              <a:xfrm>
                <a:off x="960" y="2304"/>
                <a:ext cx="576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>
                  <a:solidFill>
                    <a:srgbClr val="990000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354386" name="Rectangle 82"/>
              <p:cNvSpPr>
                <a:spLocks noChangeArrowheads="1"/>
              </p:cNvSpPr>
              <p:nvPr/>
            </p:nvSpPr>
            <p:spPr bwMode="auto">
              <a:xfrm>
                <a:off x="1536" y="2304"/>
                <a:ext cx="480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1350">
                  <a:solidFill>
                    <a:srgbClr val="990000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354387" name="Rectangle 83"/>
              <p:cNvSpPr>
                <a:spLocks noChangeArrowheads="1"/>
              </p:cNvSpPr>
              <p:nvPr/>
            </p:nvSpPr>
            <p:spPr bwMode="auto">
              <a:xfrm>
                <a:off x="2016" y="2304"/>
                <a:ext cx="480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1350">
                  <a:solidFill>
                    <a:srgbClr val="990000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354388" name="Rectangle 84"/>
              <p:cNvSpPr>
                <a:spLocks noChangeArrowheads="1"/>
              </p:cNvSpPr>
              <p:nvPr/>
            </p:nvSpPr>
            <p:spPr bwMode="auto">
              <a:xfrm>
                <a:off x="2496" y="2304"/>
                <a:ext cx="480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1350">
                  <a:solidFill>
                    <a:srgbClr val="990000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354389" name="Rectangle 85"/>
              <p:cNvSpPr>
                <a:spLocks noChangeArrowheads="1"/>
              </p:cNvSpPr>
              <p:nvPr/>
            </p:nvSpPr>
            <p:spPr bwMode="auto">
              <a:xfrm>
                <a:off x="3456" y="2304"/>
                <a:ext cx="576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>
                  <a:solidFill>
                    <a:srgbClr val="990000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354390" name="Rectangle 86"/>
              <p:cNvSpPr>
                <a:spLocks noChangeArrowheads="1"/>
              </p:cNvSpPr>
              <p:nvPr/>
            </p:nvSpPr>
            <p:spPr bwMode="auto">
              <a:xfrm>
                <a:off x="2976" y="2304"/>
                <a:ext cx="480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1350">
                  <a:solidFill>
                    <a:srgbClr val="990000"/>
                  </a:solidFill>
                  <a:latin typeface="Courier New" panose="02070309020205020404" pitchFamily="49" charset="0"/>
                </a:endParaRPr>
              </a:p>
            </p:txBody>
          </p:sp>
        </p:grpSp>
      </p:grpSp>
      <p:sp>
        <p:nvSpPr>
          <p:cNvPr id="354391" name="Text Box 87"/>
          <p:cNvSpPr txBox="1">
            <a:spLocks noChangeArrowheads="1"/>
          </p:cNvSpPr>
          <p:nvPr/>
        </p:nvSpPr>
        <p:spPr bwMode="auto">
          <a:xfrm>
            <a:off x="5929312" y="4244868"/>
            <a:ext cx="28084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350"/>
              <a:t>0</a:t>
            </a:r>
          </a:p>
        </p:txBody>
      </p:sp>
      <p:sp>
        <p:nvSpPr>
          <p:cNvPr id="354392" name="Text Box 88"/>
          <p:cNvSpPr txBox="1">
            <a:spLocks noChangeArrowheads="1"/>
          </p:cNvSpPr>
          <p:nvPr/>
        </p:nvSpPr>
        <p:spPr bwMode="auto">
          <a:xfrm>
            <a:off x="1940719" y="4244868"/>
            <a:ext cx="37702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350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20028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64" grpId="0" animBg="1" autoUpdateAnimBg="0"/>
      <p:bldP spid="354365" grpId="0" animBg="1" autoUpdateAnimBg="0"/>
      <p:bldP spid="354366" grpId="0" animBg="1" autoUpdateAnimBg="0"/>
      <p:bldP spid="354367" grpId="0" animBg="1" autoUpdateAnimBg="0"/>
      <p:bldP spid="354368" grpId="0" animBg="1" autoUpdateAnimBg="0"/>
      <p:bldP spid="354369" grpId="0" animBg="1" autoUpdateAnimBg="0"/>
      <p:bldP spid="354370" grpId="0" animBg="1" autoUpdateAnimBg="0"/>
      <p:bldP spid="354371" grpId="0" animBg="1" autoUpdateAnimBg="0"/>
      <p:bldP spid="354372" grpId="0" animBg="1" autoUpdateAnimBg="0"/>
      <p:bldP spid="354373" grpId="0" animBg="1" autoUpdateAnimBg="0"/>
      <p:bldP spid="354374" grpId="0" animBg="1" autoUpdateAnimBg="0"/>
      <p:bldP spid="354375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286454"/>
            <a:ext cx="8667750" cy="4019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62" y="4661782"/>
            <a:ext cx="85248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98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Transfer Instructions - </a:t>
            </a:r>
            <a:br>
              <a:rPr lang="en-US" altLang="en-US" dirty="0"/>
            </a:br>
            <a:r>
              <a:rPr lang="en-US" altLang="en-US" dirty="0"/>
              <a:t>Binary Representation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0" y="2871250"/>
            <a:ext cx="6057900" cy="2971800"/>
          </a:xfrm>
        </p:spPr>
        <p:txBody>
          <a:bodyPr/>
          <a:lstStyle/>
          <a:p>
            <a:r>
              <a:rPr lang="en-US" altLang="en-US"/>
              <a:t>Used for load, store instructions</a:t>
            </a:r>
          </a:p>
          <a:p>
            <a:pPr lvl="1"/>
            <a:r>
              <a:rPr lang="en-US" altLang="en-US">
                <a:solidFill>
                  <a:srgbClr val="990000"/>
                </a:solidFill>
                <a:latin typeface="Courier" charset="0"/>
              </a:rPr>
              <a:t>op</a:t>
            </a:r>
            <a:r>
              <a:rPr lang="en-US" altLang="en-US"/>
              <a:t>: Basic operation of the instruction (</a:t>
            </a:r>
            <a:r>
              <a:rPr lang="en-US" altLang="en-US" i="1"/>
              <a:t>opcode</a:t>
            </a:r>
            <a:r>
              <a:rPr lang="en-US" altLang="en-US"/>
              <a:t>)</a:t>
            </a:r>
          </a:p>
          <a:p>
            <a:pPr lvl="1"/>
            <a:r>
              <a:rPr lang="en-US" altLang="en-US">
                <a:solidFill>
                  <a:srgbClr val="990000"/>
                </a:solidFill>
                <a:latin typeface="Courier" charset="0"/>
              </a:rPr>
              <a:t>rs</a:t>
            </a:r>
            <a:r>
              <a:rPr lang="en-US" altLang="en-US"/>
              <a:t>: first register source operand</a:t>
            </a:r>
          </a:p>
          <a:p>
            <a:pPr lvl="1"/>
            <a:r>
              <a:rPr lang="en-US" altLang="en-US">
                <a:solidFill>
                  <a:srgbClr val="990000"/>
                </a:solidFill>
                <a:latin typeface="Courier" charset="0"/>
              </a:rPr>
              <a:t>rt</a:t>
            </a:r>
            <a:r>
              <a:rPr lang="en-US" altLang="en-US"/>
              <a:t>: second register source operand</a:t>
            </a:r>
          </a:p>
          <a:p>
            <a:pPr lvl="1"/>
            <a:r>
              <a:rPr lang="en-US" altLang="en-US">
                <a:solidFill>
                  <a:srgbClr val="990000"/>
                </a:solidFill>
                <a:latin typeface="Courier" charset="0"/>
              </a:rPr>
              <a:t>offset</a:t>
            </a:r>
            <a:r>
              <a:rPr lang="en-US" altLang="en-US"/>
              <a:t>: 16-bit signed address offset (-32,768 to +32,767)</a:t>
            </a:r>
          </a:p>
          <a:p>
            <a:r>
              <a:rPr lang="en-US" altLang="en-US"/>
              <a:t>Also called “</a:t>
            </a:r>
            <a:r>
              <a:rPr lang="en-US" altLang="en-US">
                <a:solidFill>
                  <a:srgbClr val="990000"/>
                </a:solidFill>
              </a:rPr>
              <a:t>I-Format</a:t>
            </a:r>
            <a:r>
              <a:rPr lang="en-US" altLang="en-US"/>
              <a:t>” or “</a:t>
            </a:r>
            <a:r>
              <a:rPr lang="en-US" altLang="en-US">
                <a:solidFill>
                  <a:srgbClr val="990000"/>
                </a:solidFill>
              </a:rPr>
              <a:t>I-Type</a:t>
            </a:r>
            <a:r>
              <a:rPr lang="en-US" altLang="en-US"/>
              <a:t>” instructions</a:t>
            </a:r>
          </a:p>
        </p:txBody>
      </p:sp>
      <p:grpSp>
        <p:nvGrpSpPr>
          <p:cNvPr id="358404" name="Group 4"/>
          <p:cNvGrpSpPr>
            <a:grpSpLocks/>
          </p:cNvGrpSpPr>
          <p:nvPr/>
        </p:nvGrpSpPr>
        <p:grpSpPr bwMode="auto">
          <a:xfrm>
            <a:off x="2286000" y="2185450"/>
            <a:ext cx="3657600" cy="628650"/>
            <a:chOff x="960" y="960"/>
            <a:chExt cx="3072" cy="528"/>
          </a:xfrm>
        </p:grpSpPr>
        <p:sp>
          <p:nvSpPr>
            <p:cNvPr id="358405" name="Rectangle 5"/>
            <p:cNvSpPr>
              <a:spLocks noChangeArrowheads="1"/>
            </p:cNvSpPr>
            <p:nvPr/>
          </p:nvSpPr>
          <p:spPr bwMode="auto">
            <a:xfrm>
              <a:off x="960" y="1248"/>
              <a:ext cx="576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op</a:t>
              </a:r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406" name="Rectangle 6"/>
            <p:cNvSpPr>
              <a:spLocks noChangeArrowheads="1"/>
            </p:cNvSpPr>
            <p:nvPr/>
          </p:nvSpPr>
          <p:spPr bwMode="auto">
            <a:xfrm>
              <a:off x="1536" y="1248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rs</a:t>
              </a:r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407" name="Rectangle 7"/>
            <p:cNvSpPr>
              <a:spLocks noChangeArrowheads="1"/>
            </p:cNvSpPr>
            <p:nvPr/>
          </p:nvSpPr>
          <p:spPr bwMode="auto">
            <a:xfrm>
              <a:off x="2016" y="1248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rt</a:t>
              </a:r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408" name="Rectangle 8"/>
            <p:cNvSpPr>
              <a:spLocks noChangeArrowheads="1"/>
            </p:cNvSpPr>
            <p:nvPr/>
          </p:nvSpPr>
          <p:spPr bwMode="auto">
            <a:xfrm>
              <a:off x="2496" y="1248"/>
              <a:ext cx="1536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offset</a:t>
              </a:r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409" name="Line 9"/>
            <p:cNvSpPr>
              <a:spLocks noChangeShapeType="1"/>
            </p:cNvSpPr>
            <p:nvPr/>
          </p:nvSpPr>
          <p:spPr bwMode="auto">
            <a:xfrm flipV="1">
              <a:off x="960" y="110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8410" name="Line 10"/>
            <p:cNvSpPr>
              <a:spLocks noChangeShapeType="1"/>
            </p:cNvSpPr>
            <p:nvPr/>
          </p:nvSpPr>
          <p:spPr bwMode="auto">
            <a:xfrm>
              <a:off x="1008" y="1152"/>
              <a:ext cx="48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8411" name="Line 11"/>
            <p:cNvSpPr>
              <a:spLocks noChangeShapeType="1"/>
            </p:cNvSpPr>
            <p:nvPr/>
          </p:nvSpPr>
          <p:spPr bwMode="auto">
            <a:xfrm flipV="1">
              <a:off x="1536" y="110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8412" name="Line 12"/>
            <p:cNvSpPr>
              <a:spLocks noChangeShapeType="1"/>
            </p:cNvSpPr>
            <p:nvPr/>
          </p:nvSpPr>
          <p:spPr bwMode="auto">
            <a:xfrm flipV="1">
              <a:off x="2016" y="110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8413" name="Line 13"/>
            <p:cNvSpPr>
              <a:spLocks noChangeShapeType="1"/>
            </p:cNvSpPr>
            <p:nvPr/>
          </p:nvSpPr>
          <p:spPr bwMode="auto">
            <a:xfrm>
              <a:off x="1584" y="1152"/>
              <a:ext cx="384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8414" name="Line 14"/>
            <p:cNvSpPr>
              <a:spLocks noChangeShapeType="1"/>
            </p:cNvSpPr>
            <p:nvPr/>
          </p:nvSpPr>
          <p:spPr bwMode="auto">
            <a:xfrm flipV="1">
              <a:off x="2496" y="110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8415" name="Line 15"/>
            <p:cNvSpPr>
              <a:spLocks noChangeShapeType="1"/>
            </p:cNvSpPr>
            <p:nvPr/>
          </p:nvSpPr>
          <p:spPr bwMode="auto">
            <a:xfrm>
              <a:off x="2064" y="1152"/>
              <a:ext cx="384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8416" name="Line 16"/>
            <p:cNvSpPr>
              <a:spLocks noChangeShapeType="1"/>
            </p:cNvSpPr>
            <p:nvPr/>
          </p:nvSpPr>
          <p:spPr bwMode="auto">
            <a:xfrm>
              <a:off x="2592" y="1152"/>
              <a:ext cx="13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8417" name="Line 17"/>
            <p:cNvSpPr>
              <a:spLocks noChangeShapeType="1"/>
            </p:cNvSpPr>
            <p:nvPr/>
          </p:nvSpPr>
          <p:spPr bwMode="auto">
            <a:xfrm flipV="1">
              <a:off x="4032" y="110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8418" name="Text Box 18"/>
            <p:cNvSpPr txBox="1">
              <a:spLocks noChangeArrowheads="1"/>
            </p:cNvSpPr>
            <p:nvPr/>
          </p:nvSpPr>
          <p:spPr bwMode="auto">
            <a:xfrm>
              <a:off x="1056" y="960"/>
              <a:ext cx="4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6 bits</a:t>
              </a:r>
            </a:p>
          </p:txBody>
        </p:sp>
        <p:sp>
          <p:nvSpPr>
            <p:cNvPr id="358419" name="Text Box 19"/>
            <p:cNvSpPr txBox="1">
              <a:spLocks noChangeArrowheads="1"/>
            </p:cNvSpPr>
            <p:nvPr/>
          </p:nvSpPr>
          <p:spPr bwMode="auto">
            <a:xfrm>
              <a:off x="1594" y="960"/>
              <a:ext cx="4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358420" name="Text Box 20"/>
            <p:cNvSpPr txBox="1">
              <a:spLocks noChangeArrowheads="1"/>
            </p:cNvSpPr>
            <p:nvPr/>
          </p:nvSpPr>
          <p:spPr bwMode="auto">
            <a:xfrm>
              <a:off x="2074" y="960"/>
              <a:ext cx="4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358421" name="Text Box 21"/>
            <p:cNvSpPr txBox="1">
              <a:spLocks noChangeArrowheads="1"/>
            </p:cNvSpPr>
            <p:nvPr/>
          </p:nvSpPr>
          <p:spPr bwMode="auto">
            <a:xfrm>
              <a:off x="3054" y="960"/>
              <a:ext cx="45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16 bits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4358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Instruction set architecture (ISA)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ISA is the set of instructions a computer can execute.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All </a:t>
            </a:r>
            <a:r>
              <a:rPr lang="en-US" dirty="0"/>
              <a:t>programs are combination of these instructions.</a:t>
            </a:r>
            <a:endParaRPr lang="en-US" dirty="0" smtClean="0"/>
          </a:p>
          <a:p>
            <a:pPr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An </a:t>
            </a:r>
            <a:r>
              <a:rPr lang="en-US" dirty="0"/>
              <a:t>ISA defines everything a machine language programmer needs to know in order to program a computer</a:t>
            </a:r>
            <a:r>
              <a:rPr lang="en-US" dirty="0" smtClean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ISA defines a set of operations, their semantics, and rules for their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82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- Loading a Simple Variable</a:t>
            </a:r>
          </a:p>
        </p:txBody>
      </p:sp>
      <p:sp>
        <p:nvSpPr>
          <p:cNvPr id="356355" name="Text Box 3"/>
          <p:cNvSpPr txBox="1">
            <a:spLocks noChangeArrowheads="1"/>
          </p:cNvSpPr>
          <p:nvPr/>
        </p:nvSpPr>
        <p:spPr bwMode="auto">
          <a:xfrm>
            <a:off x="3714751" y="4855369"/>
            <a:ext cx="11833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rgbClr val="0237BC"/>
                </a:solidFill>
                <a:latin typeface="Arial Narrow" panose="020B0606020202030204" pitchFamily="34" charset="0"/>
              </a:rPr>
              <a:t>lw R5,8(R2)</a:t>
            </a:r>
          </a:p>
        </p:txBody>
      </p:sp>
      <p:grpSp>
        <p:nvGrpSpPr>
          <p:cNvPr id="356356" name="Group 4"/>
          <p:cNvGrpSpPr>
            <a:grpSpLocks/>
          </p:cNvGrpSpPr>
          <p:nvPr/>
        </p:nvGrpSpPr>
        <p:grpSpPr bwMode="auto">
          <a:xfrm>
            <a:off x="4800600" y="2343150"/>
            <a:ext cx="2800350" cy="2871788"/>
            <a:chOff x="3072" y="1248"/>
            <a:chExt cx="2352" cy="2412"/>
          </a:xfrm>
        </p:grpSpPr>
        <p:sp>
          <p:nvSpPr>
            <p:cNvPr id="356357" name="Text Box 5"/>
            <p:cNvSpPr txBox="1">
              <a:spLocks noChangeArrowheads="1"/>
            </p:cNvSpPr>
            <p:nvPr/>
          </p:nvSpPr>
          <p:spPr bwMode="auto">
            <a:xfrm>
              <a:off x="4111" y="3408"/>
              <a:ext cx="68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350">
                  <a:latin typeface="Helvetica" panose="020B0604020202020204" pitchFamily="34" charset="0"/>
                </a:rPr>
                <a:t>Memory</a:t>
              </a:r>
            </a:p>
          </p:txBody>
        </p:sp>
        <p:sp>
          <p:nvSpPr>
            <p:cNvPr id="356358" name="Rectangle 6"/>
            <p:cNvSpPr>
              <a:spLocks noChangeArrowheads="1"/>
            </p:cNvSpPr>
            <p:nvPr/>
          </p:nvSpPr>
          <p:spPr bwMode="auto">
            <a:xfrm>
              <a:off x="3504" y="1296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latin typeface="Times New Roman" panose="02020603050405020304" pitchFamily="18" charset="0"/>
              </a:endParaRPr>
            </a:p>
          </p:txBody>
        </p:sp>
        <p:sp>
          <p:nvSpPr>
            <p:cNvPr id="356359" name="Text Box 7"/>
            <p:cNvSpPr txBox="1">
              <a:spLocks noChangeArrowheads="1"/>
            </p:cNvSpPr>
            <p:nvPr/>
          </p:nvSpPr>
          <p:spPr bwMode="auto">
            <a:xfrm>
              <a:off x="3072" y="1248"/>
              <a:ext cx="42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050">
                  <a:latin typeface="Courier" charset="0"/>
                </a:rPr>
                <a:t>0x00</a:t>
              </a:r>
              <a:endParaRPr lang="en-US" altLang="en-US" sz="900">
                <a:latin typeface="Courier" charset="0"/>
              </a:endParaRPr>
            </a:p>
          </p:txBody>
        </p:sp>
        <p:sp>
          <p:nvSpPr>
            <p:cNvPr id="356360" name="Rectangle 8"/>
            <p:cNvSpPr>
              <a:spLocks noChangeArrowheads="1"/>
            </p:cNvSpPr>
            <p:nvPr/>
          </p:nvSpPr>
          <p:spPr bwMode="auto">
            <a:xfrm>
              <a:off x="3504" y="1440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latin typeface="Times New Roman" panose="02020603050405020304" pitchFamily="18" charset="0"/>
              </a:endParaRPr>
            </a:p>
          </p:txBody>
        </p:sp>
        <p:sp>
          <p:nvSpPr>
            <p:cNvPr id="356361" name="Rectangle 9"/>
            <p:cNvSpPr>
              <a:spLocks noChangeArrowheads="1"/>
            </p:cNvSpPr>
            <p:nvPr/>
          </p:nvSpPr>
          <p:spPr bwMode="auto">
            <a:xfrm>
              <a:off x="3504" y="1584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latin typeface="Times New Roman" panose="02020603050405020304" pitchFamily="18" charset="0"/>
              </a:endParaRPr>
            </a:p>
          </p:txBody>
        </p:sp>
        <p:sp>
          <p:nvSpPr>
            <p:cNvPr id="356362" name="Rectangle 10"/>
            <p:cNvSpPr>
              <a:spLocks noChangeArrowheads="1"/>
            </p:cNvSpPr>
            <p:nvPr/>
          </p:nvSpPr>
          <p:spPr bwMode="auto">
            <a:xfrm>
              <a:off x="3504" y="2304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latin typeface="Times New Roman" panose="02020603050405020304" pitchFamily="18" charset="0"/>
              </a:endParaRPr>
            </a:p>
          </p:txBody>
        </p:sp>
        <p:sp>
          <p:nvSpPr>
            <p:cNvPr id="356363" name="Rectangle 11"/>
            <p:cNvSpPr>
              <a:spLocks noChangeArrowheads="1"/>
            </p:cNvSpPr>
            <p:nvPr/>
          </p:nvSpPr>
          <p:spPr bwMode="auto">
            <a:xfrm>
              <a:off x="3504" y="2880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latin typeface="Times New Roman" panose="02020603050405020304" pitchFamily="18" charset="0"/>
              </a:endParaRPr>
            </a:p>
          </p:txBody>
        </p:sp>
        <p:sp>
          <p:nvSpPr>
            <p:cNvPr id="356364" name="Rectangle 12"/>
            <p:cNvSpPr>
              <a:spLocks noChangeArrowheads="1"/>
            </p:cNvSpPr>
            <p:nvPr/>
          </p:nvSpPr>
          <p:spPr bwMode="auto">
            <a:xfrm>
              <a:off x="3504" y="3024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latin typeface="Times New Roman" panose="02020603050405020304" pitchFamily="18" charset="0"/>
              </a:endParaRPr>
            </a:p>
          </p:txBody>
        </p:sp>
        <p:sp>
          <p:nvSpPr>
            <p:cNvPr id="356365" name="Rectangle 13"/>
            <p:cNvSpPr>
              <a:spLocks noChangeArrowheads="1"/>
            </p:cNvSpPr>
            <p:nvPr/>
          </p:nvSpPr>
          <p:spPr bwMode="auto">
            <a:xfrm>
              <a:off x="3504" y="3168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latin typeface="Times New Roman" panose="02020603050405020304" pitchFamily="18" charset="0"/>
              </a:endParaRPr>
            </a:p>
          </p:txBody>
        </p:sp>
        <p:sp>
          <p:nvSpPr>
            <p:cNvPr id="356366" name="Oval 14"/>
            <p:cNvSpPr>
              <a:spLocks noChangeArrowheads="1"/>
            </p:cNvSpPr>
            <p:nvPr/>
          </p:nvSpPr>
          <p:spPr bwMode="auto">
            <a:xfrm>
              <a:off x="4464" y="2544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6367" name="Oval 15"/>
            <p:cNvSpPr>
              <a:spLocks noChangeArrowheads="1"/>
            </p:cNvSpPr>
            <p:nvPr/>
          </p:nvSpPr>
          <p:spPr bwMode="auto">
            <a:xfrm>
              <a:off x="4464" y="2640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6368" name="Oval 16"/>
            <p:cNvSpPr>
              <a:spLocks noChangeArrowheads="1"/>
            </p:cNvSpPr>
            <p:nvPr/>
          </p:nvSpPr>
          <p:spPr bwMode="auto">
            <a:xfrm>
              <a:off x="4464" y="2736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6369" name="Rectangle 17"/>
            <p:cNvSpPr>
              <a:spLocks noChangeArrowheads="1"/>
            </p:cNvSpPr>
            <p:nvPr/>
          </p:nvSpPr>
          <p:spPr bwMode="auto">
            <a:xfrm>
              <a:off x="3504" y="2160"/>
              <a:ext cx="1920" cy="144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 dirty="0">
                  <a:latin typeface="Courier" charset="0"/>
                </a:rPr>
                <a:t>Variable Z = 692310</a:t>
              </a:r>
            </a:p>
          </p:txBody>
        </p:sp>
        <p:sp>
          <p:nvSpPr>
            <p:cNvPr id="356370" name="Rectangle 18"/>
            <p:cNvSpPr>
              <a:spLocks noChangeArrowheads="1"/>
            </p:cNvSpPr>
            <p:nvPr/>
          </p:nvSpPr>
          <p:spPr bwMode="auto">
            <a:xfrm>
              <a:off x="3504" y="1872"/>
              <a:ext cx="1920" cy="14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 dirty="0">
                  <a:latin typeface="Courier New" panose="02070309020205020404" pitchFamily="49" charset="0"/>
                </a:rPr>
                <a:t>Variable X</a:t>
              </a:r>
            </a:p>
          </p:txBody>
        </p:sp>
        <p:sp>
          <p:nvSpPr>
            <p:cNvPr id="356371" name="Rectangle 19"/>
            <p:cNvSpPr>
              <a:spLocks noChangeArrowheads="1"/>
            </p:cNvSpPr>
            <p:nvPr/>
          </p:nvSpPr>
          <p:spPr bwMode="auto">
            <a:xfrm>
              <a:off x="3504" y="1728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latin typeface="Times New Roman" panose="02020603050405020304" pitchFamily="18" charset="0"/>
              </a:endParaRPr>
            </a:p>
          </p:txBody>
        </p:sp>
        <p:sp>
          <p:nvSpPr>
            <p:cNvPr id="356372" name="Rectangle 20"/>
            <p:cNvSpPr>
              <a:spLocks noChangeArrowheads="1"/>
            </p:cNvSpPr>
            <p:nvPr/>
          </p:nvSpPr>
          <p:spPr bwMode="auto">
            <a:xfrm>
              <a:off x="3504" y="2016"/>
              <a:ext cx="1920" cy="14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 dirty="0">
                  <a:latin typeface="Courier New" panose="02070309020205020404" pitchFamily="49" charset="0"/>
                </a:rPr>
                <a:t>Variable Y</a:t>
              </a:r>
            </a:p>
          </p:txBody>
        </p:sp>
        <p:sp>
          <p:nvSpPr>
            <p:cNvPr id="356373" name="Text Box 21"/>
            <p:cNvSpPr txBox="1">
              <a:spLocks noChangeArrowheads="1"/>
            </p:cNvSpPr>
            <p:nvPr/>
          </p:nvSpPr>
          <p:spPr bwMode="auto">
            <a:xfrm>
              <a:off x="3072" y="1392"/>
              <a:ext cx="42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050">
                  <a:latin typeface="Courier" charset="0"/>
                </a:rPr>
                <a:t>0x04</a:t>
              </a:r>
              <a:endParaRPr lang="en-US" altLang="en-US" sz="900">
                <a:latin typeface="Courier" charset="0"/>
              </a:endParaRPr>
            </a:p>
          </p:txBody>
        </p:sp>
        <p:sp>
          <p:nvSpPr>
            <p:cNvPr id="356374" name="Text Box 22"/>
            <p:cNvSpPr txBox="1">
              <a:spLocks noChangeArrowheads="1"/>
            </p:cNvSpPr>
            <p:nvPr/>
          </p:nvSpPr>
          <p:spPr bwMode="auto">
            <a:xfrm>
              <a:off x="3072" y="1536"/>
              <a:ext cx="42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050">
                  <a:latin typeface="Courier" charset="0"/>
                </a:rPr>
                <a:t>0x08</a:t>
              </a:r>
              <a:endParaRPr lang="en-US" altLang="en-US" sz="900">
                <a:latin typeface="Courier" charset="0"/>
              </a:endParaRPr>
            </a:p>
          </p:txBody>
        </p:sp>
        <p:sp>
          <p:nvSpPr>
            <p:cNvPr id="356375" name="Text Box 23"/>
            <p:cNvSpPr txBox="1">
              <a:spLocks noChangeArrowheads="1"/>
            </p:cNvSpPr>
            <p:nvPr/>
          </p:nvSpPr>
          <p:spPr bwMode="auto">
            <a:xfrm>
              <a:off x="3072" y="1680"/>
              <a:ext cx="42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050">
                  <a:latin typeface="Courier" charset="0"/>
                </a:rPr>
                <a:t>0x0c</a:t>
              </a:r>
              <a:endParaRPr lang="en-US" altLang="en-US" sz="900">
                <a:latin typeface="Courier" charset="0"/>
              </a:endParaRPr>
            </a:p>
          </p:txBody>
        </p:sp>
        <p:sp>
          <p:nvSpPr>
            <p:cNvPr id="356376" name="Text Box 24"/>
            <p:cNvSpPr txBox="1">
              <a:spLocks noChangeArrowheads="1"/>
            </p:cNvSpPr>
            <p:nvPr/>
          </p:nvSpPr>
          <p:spPr bwMode="auto">
            <a:xfrm>
              <a:off x="3072" y="1824"/>
              <a:ext cx="42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050">
                  <a:latin typeface="Courier" charset="0"/>
                </a:rPr>
                <a:t>0x10</a:t>
              </a:r>
              <a:endParaRPr lang="en-US" altLang="en-US" sz="900">
                <a:latin typeface="Courier" charset="0"/>
              </a:endParaRPr>
            </a:p>
          </p:txBody>
        </p:sp>
        <p:sp>
          <p:nvSpPr>
            <p:cNvPr id="356377" name="Text Box 25"/>
            <p:cNvSpPr txBox="1">
              <a:spLocks noChangeArrowheads="1"/>
            </p:cNvSpPr>
            <p:nvPr/>
          </p:nvSpPr>
          <p:spPr bwMode="auto">
            <a:xfrm>
              <a:off x="3072" y="1968"/>
              <a:ext cx="42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050">
                  <a:latin typeface="Courier" charset="0"/>
                </a:rPr>
                <a:t>0x14</a:t>
              </a:r>
              <a:endParaRPr lang="en-US" altLang="en-US" sz="900">
                <a:latin typeface="Courier" charset="0"/>
              </a:endParaRPr>
            </a:p>
          </p:txBody>
        </p:sp>
        <p:sp>
          <p:nvSpPr>
            <p:cNvPr id="356378" name="Text Box 26"/>
            <p:cNvSpPr txBox="1">
              <a:spLocks noChangeArrowheads="1"/>
            </p:cNvSpPr>
            <p:nvPr/>
          </p:nvSpPr>
          <p:spPr bwMode="auto">
            <a:xfrm>
              <a:off x="3072" y="2112"/>
              <a:ext cx="42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050">
                  <a:solidFill>
                    <a:srgbClr val="990000"/>
                  </a:solidFill>
                  <a:latin typeface="Courier" charset="0"/>
                </a:rPr>
                <a:t>0x18</a:t>
              </a:r>
              <a:endParaRPr lang="en-US" altLang="en-US" sz="900">
                <a:solidFill>
                  <a:srgbClr val="990000"/>
                </a:solidFill>
                <a:latin typeface="Courier" charset="0"/>
              </a:endParaRPr>
            </a:p>
          </p:txBody>
        </p:sp>
        <p:sp>
          <p:nvSpPr>
            <p:cNvPr id="356379" name="Text Box 27"/>
            <p:cNvSpPr txBox="1">
              <a:spLocks noChangeArrowheads="1"/>
            </p:cNvSpPr>
            <p:nvPr/>
          </p:nvSpPr>
          <p:spPr bwMode="auto">
            <a:xfrm>
              <a:off x="3072" y="2256"/>
              <a:ext cx="42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050">
                  <a:latin typeface="Courier" charset="0"/>
                </a:rPr>
                <a:t>0x1c</a:t>
              </a:r>
              <a:endParaRPr lang="en-US" altLang="en-US" sz="900">
                <a:latin typeface="Courier" charset="0"/>
              </a:endParaRPr>
            </a:p>
          </p:txBody>
        </p:sp>
      </p:grpSp>
      <p:sp>
        <p:nvSpPr>
          <p:cNvPr id="356380" name="Text Box 28"/>
          <p:cNvSpPr txBox="1">
            <a:spLocks noChangeArrowheads="1"/>
          </p:cNvSpPr>
          <p:nvPr/>
        </p:nvSpPr>
        <p:spPr bwMode="auto">
          <a:xfrm>
            <a:off x="3931444" y="471725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56381" name="Text Box 29"/>
          <p:cNvSpPr txBox="1">
            <a:spLocks noChangeArrowheads="1"/>
          </p:cNvSpPr>
          <p:nvPr/>
        </p:nvSpPr>
        <p:spPr bwMode="auto">
          <a:xfrm>
            <a:off x="4171950" y="2000250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rgbClr val="990000"/>
                </a:solidFill>
                <a:latin typeface="Times New Roman" panose="02020603050405020304" pitchFamily="18" charset="0"/>
              </a:rPr>
              <a:t>8</a:t>
            </a:r>
          </a:p>
        </p:txBody>
      </p:sp>
      <p:grpSp>
        <p:nvGrpSpPr>
          <p:cNvPr id="356382" name="Group 30"/>
          <p:cNvGrpSpPr>
            <a:grpSpLocks/>
          </p:cNvGrpSpPr>
          <p:nvPr/>
        </p:nvGrpSpPr>
        <p:grpSpPr bwMode="auto">
          <a:xfrm>
            <a:off x="3714750" y="2343150"/>
            <a:ext cx="1143000" cy="1085850"/>
            <a:chOff x="2160" y="1248"/>
            <a:chExt cx="960" cy="912"/>
          </a:xfrm>
        </p:grpSpPr>
        <p:sp>
          <p:nvSpPr>
            <p:cNvPr id="356383" name="Line 31"/>
            <p:cNvSpPr>
              <a:spLocks noChangeShapeType="1"/>
            </p:cNvSpPr>
            <p:nvPr/>
          </p:nvSpPr>
          <p:spPr bwMode="auto">
            <a:xfrm>
              <a:off x="2784" y="1632"/>
              <a:ext cx="192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6384" name="Line 32"/>
            <p:cNvSpPr>
              <a:spLocks noChangeShapeType="1"/>
            </p:cNvSpPr>
            <p:nvPr/>
          </p:nvSpPr>
          <p:spPr bwMode="auto">
            <a:xfrm>
              <a:off x="2160" y="1632"/>
              <a:ext cx="336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6385" name="Line 33"/>
            <p:cNvSpPr>
              <a:spLocks noChangeShapeType="1"/>
            </p:cNvSpPr>
            <p:nvPr/>
          </p:nvSpPr>
          <p:spPr bwMode="auto">
            <a:xfrm flipV="1">
              <a:off x="2640" y="1248"/>
              <a:ext cx="0" cy="24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6386" name="Oval 34"/>
            <p:cNvSpPr>
              <a:spLocks noChangeArrowheads="1"/>
            </p:cNvSpPr>
            <p:nvPr/>
          </p:nvSpPr>
          <p:spPr bwMode="auto">
            <a:xfrm>
              <a:off x="2496" y="1488"/>
              <a:ext cx="288" cy="288"/>
            </a:xfrm>
            <a:prstGeom prst="ellips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56387" name="Line 35"/>
            <p:cNvSpPr>
              <a:spLocks noChangeShapeType="1"/>
            </p:cNvSpPr>
            <p:nvPr/>
          </p:nvSpPr>
          <p:spPr bwMode="auto">
            <a:xfrm>
              <a:off x="2976" y="1632"/>
              <a:ext cx="0" cy="384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6388" name="Line 36"/>
            <p:cNvSpPr>
              <a:spLocks noChangeShapeType="1"/>
            </p:cNvSpPr>
            <p:nvPr/>
          </p:nvSpPr>
          <p:spPr bwMode="auto">
            <a:xfrm>
              <a:off x="2976" y="2016"/>
              <a:ext cx="144" cy="144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grpSp>
        <p:nvGrpSpPr>
          <p:cNvPr id="356389" name="Group 37"/>
          <p:cNvGrpSpPr>
            <a:grpSpLocks/>
          </p:cNvGrpSpPr>
          <p:nvPr/>
        </p:nvGrpSpPr>
        <p:grpSpPr bwMode="auto">
          <a:xfrm>
            <a:off x="1314450" y="2259806"/>
            <a:ext cx="2400300" cy="2222897"/>
            <a:chOff x="144" y="1178"/>
            <a:chExt cx="2016" cy="1867"/>
          </a:xfrm>
        </p:grpSpPr>
        <p:sp>
          <p:nvSpPr>
            <p:cNvPr id="356390" name="Text Box 38"/>
            <p:cNvSpPr txBox="1">
              <a:spLocks noChangeArrowheads="1"/>
            </p:cNvSpPr>
            <p:nvPr/>
          </p:nvSpPr>
          <p:spPr bwMode="auto">
            <a:xfrm>
              <a:off x="744" y="2793"/>
              <a:ext cx="76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350">
                  <a:latin typeface="Helvetica" panose="020B0604020202020204" pitchFamily="34" charset="0"/>
                </a:rPr>
                <a:t>Registers</a:t>
              </a:r>
            </a:p>
          </p:txBody>
        </p:sp>
        <p:sp>
          <p:nvSpPr>
            <p:cNvPr id="356391" name="Rectangle 39"/>
            <p:cNvSpPr>
              <a:spLocks noChangeArrowheads="1"/>
            </p:cNvSpPr>
            <p:nvPr/>
          </p:nvSpPr>
          <p:spPr bwMode="auto">
            <a:xfrm>
              <a:off x="144" y="1296"/>
              <a:ext cx="2016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latin typeface="Times New Roman" panose="02020603050405020304" pitchFamily="18" charset="0"/>
                </a:rPr>
                <a:t>R0=0 (constant)</a:t>
              </a:r>
            </a:p>
          </p:txBody>
        </p:sp>
        <p:sp>
          <p:nvSpPr>
            <p:cNvPr id="356392" name="Rectangle 40"/>
            <p:cNvSpPr>
              <a:spLocks noChangeArrowheads="1"/>
            </p:cNvSpPr>
            <p:nvPr/>
          </p:nvSpPr>
          <p:spPr bwMode="auto">
            <a:xfrm>
              <a:off x="144" y="1440"/>
              <a:ext cx="2016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latin typeface="Times New Roman" panose="02020603050405020304" pitchFamily="18" charset="0"/>
                </a:rPr>
                <a:t>R1</a:t>
              </a:r>
            </a:p>
          </p:txBody>
        </p:sp>
        <p:sp>
          <p:nvSpPr>
            <p:cNvPr id="356393" name="Rectangle 41"/>
            <p:cNvSpPr>
              <a:spLocks noChangeArrowheads="1"/>
            </p:cNvSpPr>
            <p:nvPr/>
          </p:nvSpPr>
          <p:spPr bwMode="auto">
            <a:xfrm>
              <a:off x="144" y="1584"/>
              <a:ext cx="2016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latin typeface="Times New Roman" panose="02020603050405020304" pitchFamily="18" charset="0"/>
                </a:rPr>
                <a:t>R2=0x10</a:t>
              </a:r>
            </a:p>
          </p:txBody>
        </p:sp>
        <p:sp>
          <p:nvSpPr>
            <p:cNvPr id="356394" name="Rectangle 42"/>
            <p:cNvSpPr>
              <a:spLocks noChangeArrowheads="1"/>
            </p:cNvSpPr>
            <p:nvPr/>
          </p:nvSpPr>
          <p:spPr bwMode="auto">
            <a:xfrm>
              <a:off x="144" y="2457"/>
              <a:ext cx="2016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latin typeface="Times New Roman" panose="02020603050405020304" pitchFamily="18" charset="0"/>
                </a:rPr>
                <a:t>R30</a:t>
              </a:r>
            </a:p>
          </p:txBody>
        </p:sp>
        <p:sp>
          <p:nvSpPr>
            <p:cNvPr id="356395" name="Rectangle 43"/>
            <p:cNvSpPr>
              <a:spLocks noChangeArrowheads="1"/>
            </p:cNvSpPr>
            <p:nvPr/>
          </p:nvSpPr>
          <p:spPr bwMode="auto">
            <a:xfrm>
              <a:off x="144" y="2601"/>
              <a:ext cx="2016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latin typeface="Times New Roman" panose="02020603050405020304" pitchFamily="18" charset="0"/>
                </a:rPr>
                <a:t>R31</a:t>
              </a:r>
            </a:p>
          </p:txBody>
        </p:sp>
        <p:sp>
          <p:nvSpPr>
            <p:cNvPr id="356396" name="Oval 44"/>
            <p:cNvSpPr>
              <a:spLocks noChangeArrowheads="1"/>
            </p:cNvSpPr>
            <p:nvPr/>
          </p:nvSpPr>
          <p:spPr bwMode="auto">
            <a:xfrm>
              <a:off x="1104" y="2192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6397" name="Oval 45"/>
            <p:cNvSpPr>
              <a:spLocks noChangeArrowheads="1"/>
            </p:cNvSpPr>
            <p:nvPr/>
          </p:nvSpPr>
          <p:spPr bwMode="auto">
            <a:xfrm>
              <a:off x="1104" y="2288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6398" name="Oval 46"/>
            <p:cNvSpPr>
              <a:spLocks noChangeArrowheads="1"/>
            </p:cNvSpPr>
            <p:nvPr/>
          </p:nvSpPr>
          <p:spPr bwMode="auto">
            <a:xfrm>
              <a:off x="1104" y="2384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6399" name="Text Box 47"/>
            <p:cNvSpPr txBox="1">
              <a:spLocks noChangeArrowheads="1"/>
            </p:cNvSpPr>
            <p:nvPr/>
          </p:nvSpPr>
          <p:spPr bwMode="auto">
            <a:xfrm>
              <a:off x="1142" y="1178"/>
              <a:ext cx="155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56400" name="Rectangle 48"/>
            <p:cNvSpPr>
              <a:spLocks noChangeArrowheads="1"/>
            </p:cNvSpPr>
            <p:nvPr/>
          </p:nvSpPr>
          <p:spPr bwMode="auto">
            <a:xfrm>
              <a:off x="144" y="1728"/>
              <a:ext cx="2016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latin typeface="Times New Roman" panose="02020603050405020304" pitchFamily="18" charset="0"/>
                </a:rPr>
                <a:t>R3</a:t>
              </a:r>
            </a:p>
          </p:txBody>
        </p:sp>
        <p:sp>
          <p:nvSpPr>
            <p:cNvPr id="356401" name="Rectangle 49"/>
            <p:cNvSpPr>
              <a:spLocks noChangeArrowheads="1"/>
            </p:cNvSpPr>
            <p:nvPr/>
          </p:nvSpPr>
          <p:spPr bwMode="auto">
            <a:xfrm>
              <a:off x="144" y="1872"/>
              <a:ext cx="2016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latin typeface="Times New Roman" panose="02020603050405020304" pitchFamily="18" charset="0"/>
                </a:rPr>
                <a:t>R4</a:t>
              </a:r>
            </a:p>
          </p:txBody>
        </p:sp>
        <p:sp>
          <p:nvSpPr>
            <p:cNvPr id="356402" name="Rectangle 50"/>
            <p:cNvSpPr>
              <a:spLocks noChangeArrowheads="1"/>
            </p:cNvSpPr>
            <p:nvPr/>
          </p:nvSpPr>
          <p:spPr bwMode="auto">
            <a:xfrm>
              <a:off x="144" y="2016"/>
              <a:ext cx="2016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latin typeface="Times New Roman" panose="02020603050405020304" pitchFamily="18" charset="0"/>
                </a:rPr>
                <a:t>R5</a:t>
              </a:r>
            </a:p>
          </p:txBody>
        </p:sp>
        <p:sp>
          <p:nvSpPr>
            <p:cNvPr id="356403" name="Rectangle 51"/>
            <p:cNvSpPr>
              <a:spLocks noChangeArrowheads="1"/>
            </p:cNvSpPr>
            <p:nvPr/>
          </p:nvSpPr>
          <p:spPr bwMode="auto">
            <a:xfrm>
              <a:off x="144" y="2016"/>
              <a:ext cx="2016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latin typeface="Times New Roman" panose="02020603050405020304" pitchFamily="18" charset="0"/>
                </a:rPr>
                <a:t>R5</a:t>
              </a:r>
            </a:p>
          </p:txBody>
        </p:sp>
      </p:grpSp>
      <p:sp>
        <p:nvSpPr>
          <p:cNvPr id="356404" name="Rectangle 52"/>
          <p:cNvSpPr>
            <a:spLocks noChangeArrowheads="1"/>
          </p:cNvSpPr>
          <p:nvPr/>
        </p:nvSpPr>
        <p:spPr bwMode="auto">
          <a:xfrm>
            <a:off x="1314450" y="2743200"/>
            <a:ext cx="2400300" cy="17145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rPr>
              <a:t>R2=0x10</a:t>
            </a:r>
          </a:p>
        </p:txBody>
      </p:sp>
      <p:sp>
        <p:nvSpPr>
          <p:cNvPr id="356405" name="Rectangle 53"/>
          <p:cNvSpPr>
            <a:spLocks noChangeArrowheads="1"/>
          </p:cNvSpPr>
          <p:nvPr/>
        </p:nvSpPr>
        <p:spPr bwMode="auto">
          <a:xfrm>
            <a:off x="1314450" y="3257550"/>
            <a:ext cx="2400300" cy="17145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350" dirty="0">
                <a:solidFill>
                  <a:srgbClr val="990000"/>
                </a:solidFill>
                <a:latin typeface="Times New Roman" panose="02020603050405020304" pitchFamily="18" charset="0"/>
              </a:rPr>
              <a:t>R5 = 692310</a:t>
            </a:r>
          </a:p>
        </p:txBody>
      </p:sp>
      <p:sp>
        <p:nvSpPr>
          <p:cNvPr id="356406" name="Rectangle 54"/>
          <p:cNvSpPr>
            <a:spLocks noChangeArrowheads="1"/>
          </p:cNvSpPr>
          <p:nvPr/>
        </p:nvSpPr>
        <p:spPr bwMode="auto">
          <a:xfrm>
            <a:off x="5314950" y="3429000"/>
            <a:ext cx="2286000" cy="17145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350" dirty="0">
                <a:latin typeface="Courier" charset="0"/>
              </a:rPr>
              <a:t>Variable Z = 692310</a:t>
            </a:r>
          </a:p>
        </p:txBody>
      </p:sp>
      <p:grpSp>
        <p:nvGrpSpPr>
          <p:cNvPr id="356407" name="Group 55"/>
          <p:cNvGrpSpPr>
            <a:grpSpLocks/>
          </p:cNvGrpSpPr>
          <p:nvPr/>
        </p:nvGrpSpPr>
        <p:grpSpPr bwMode="auto">
          <a:xfrm>
            <a:off x="3714750" y="3371850"/>
            <a:ext cx="1714500" cy="171450"/>
            <a:chOff x="2160" y="2112"/>
            <a:chExt cx="1440" cy="144"/>
          </a:xfrm>
        </p:grpSpPr>
        <p:sp>
          <p:nvSpPr>
            <p:cNvPr id="356408" name="Line 56"/>
            <p:cNvSpPr>
              <a:spLocks noChangeShapeType="1"/>
            </p:cNvSpPr>
            <p:nvPr/>
          </p:nvSpPr>
          <p:spPr bwMode="auto">
            <a:xfrm flipH="1">
              <a:off x="2544" y="2256"/>
              <a:ext cx="1056" cy="0"/>
            </a:xfrm>
            <a:prstGeom prst="line">
              <a:avLst/>
            </a:prstGeom>
            <a:noFill/>
            <a:ln w="57150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6409" name="Line 57"/>
            <p:cNvSpPr>
              <a:spLocks noChangeShapeType="1"/>
            </p:cNvSpPr>
            <p:nvPr/>
          </p:nvSpPr>
          <p:spPr bwMode="auto">
            <a:xfrm flipV="1">
              <a:off x="2544" y="2112"/>
              <a:ext cx="0" cy="144"/>
            </a:xfrm>
            <a:prstGeom prst="line">
              <a:avLst/>
            </a:prstGeom>
            <a:noFill/>
            <a:ln w="57150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6410" name="Line 58"/>
            <p:cNvSpPr>
              <a:spLocks noChangeShapeType="1"/>
            </p:cNvSpPr>
            <p:nvPr/>
          </p:nvSpPr>
          <p:spPr bwMode="auto">
            <a:xfrm flipH="1">
              <a:off x="2160" y="2112"/>
              <a:ext cx="384" cy="0"/>
            </a:xfrm>
            <a:prstGeom prst="line">
              <a:avLst/>
            </a:prstGeom>
            <a:noFill/>
            <a:ln w="57150">
              <a:solidFill>
                <a:srgbClr val="99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49983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6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6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5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5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5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81" grpId="0" autoUpdateAnimBg="0"/>
      <p:bldP spid="356404" grpId="0" animBg="1" autoUpdateAnimBg="0"/>
      <p:bldP spid="356405" grpId="0" animBg="1" autoUpdateAnimBg="0"/>
      <p:bldP spid="356406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Transfer Example - Array Variable</a:t>
            </a:r>
          </a:p>
        </p:txBody>
      </p:sp>
      <p:grpSp>
        <p:nvGrpSpPr>
          <p:cNvPr id="357379" name="Group 3"/>
          <p:cNvGrpSpPr>
            <a:grpSpLocks/>
          </p:cNvGrpSpPr>
          <p:nvPr/>
        </p:nvGrpSpPr>
        <p:grpSpPr bwMode="auto">
          <a:xfrm>
            <a:off x="1314450" y="2400301"/>
            <a:ext cx="2400300" cy="2082403"/>
            <a:chOff x="144" y="1296"/>
            <a:chExt cx="2016" cy="1749"/>
          </a:xfrm>
        </p:grpSpPr>
        <p:sp>
          <p:nvSpPr>
            <p:cNvPr id="357380" name="Text Box 4"/>
            <p:cNvSpPr txBox="1">
              <a:spLocks noChangeArrowheads="1"/>
            </p:cNvSpPr>
            <p:nvPr/>
          </p:nvSpPr>
          <p:spPr bwMode="auto">
            <a:xfrm>
              <a:off x="744" y="2793"/>
              <a:ext cx="76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350">
                  <a:latin typeface="Helvetica" panose="020B0604020202020204" pitchFamily="34" charset="0"/>
                </a:rPr>
                <a:t>Registers</a:t>
              </a:r>
            </a:p>
          </p:txBody>
        </p:sp>
        <p:sp>
          <p:nvSpPr>
            <p:cNvPr id="357381" name="Rectangle 5"/>
            <p:cNvSpPr>
              <a:spLocks noChangeArrowheads="1"/>
            </p:cNvSpPr>
            <p:nvPr/>
          </p:nvSpPr>
          <p:spPr bwMode="auto">
            <a:xfrm>
              <a:off x="144" y="1296"/>
              <a:ext cx="2016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latin typeface="Times New Roman" panose="02020603050405020304" pitchFamily="18" charset="0"/>
                </a:rPr>
                <a:t>R0=0 (constant)</a:t>
              </a:r>
            </a:p>
          </p:txBody>
        </p:sp>
        <p:sp>
          <p:nvSpPr>
            <p:cNvPr id="357382" name="Rectangle 6"/>
            <p:cNvSpPr>
              <a:spLocks noChangeArrowheads="1"/>
            </p:cNvSpPr>
            <p:nvPr/>
          </p:nvSpPr>
          <p:spPr bwMode="auto">
            <a:xfrm>
              <a:off x="144" y="1440"/>
              <a:ext cx="2016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latin typeface="Times New Roman" panose="02020603050405020304" pitchFamily="18" charset="0"/>
                </a:rPr>
                <a:t>R1</a:t>
              </a:r>
            </a:p>
          </p:txBody>
        </p:sp>
        <p:sp>
          <p:nvSpPr>
            <p:cNvPr id="357383" name="Rectangle 7"/>
            <p:cNvSpPr>
              <a:spLocks noChangeArrowheads="1"/>
            </p:cNvSpPr>
            <p:nvPr/>
          </p:nvSpPr>
          <p:spPr bwMode="auto">
            <a:xfrm>
              <a:off x="144" y="1584"/>
              <a:ext cx="2016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latin typeface="Times New Roman" panose="02020603050405020304" pitchFamily="18" charset="0"/>
                </a:rPr>
                <a:t>R2=0x08</a:t>
              </a:r>
            </a:p>
          </p:txBody>
        </p:sp>
        <p:sp>
          <p:nvSpPr>
            <p:cNvPr id="357384" name="Rectangle 8"/>
            <p:cNvSpPr>
              <a:spLocks noChangeArrowheads="1"/>
            </p:cNvSpPr>
            <p:nvPr/>
          </p:nvSpPr>
          <p:spPr bwMode="auto">
            <a:xfrm>
              <a:off x="144" y="2457"/>
              <a:ext cx="2016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latin typeface="Times New Roman" panose="02020603050405020304" pitchFamily="18" charset="0"/>
                </a:rPr>
                <a:t>R30</a:t>
              </a:r>
            </a:p>
          </p:txBody>
        </p:sp>
        <p:sp>
          <p:nvSpPr>
            <p:cNvPr id="357385" name="Rectangle 9"/>
            <p:cNvSpPr>
              <a:spLocks noChangeArrowheads="1"/>
            </p:cNvSpPr>
            <p:nvPr/>
          </p:nvSpPr>
          <p:spPr bwMode="auto">
            <a:xfrm>
              <a:off x="144" y="2601"/>
              <a:ext cx="2016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latin typeface="Times New Roman" panose="02020603050405020304" pitchFamily="18" charset="0"/>
                </a:rPr>
                <a:t>R31</a:t>
              </a:r>
            </a:p>
          </p:txBody>
        </p:sp>
        <p:sp>
          <p:nvSpPr>
            <p:cNvPr id="357386" name="Oval 10"/>
            <p:cNvSpPr>
              <a:spLocks noChangeArrowheads="1"/>
            </p:cNvSpPr>
            <p:nvPr/>
          </p:nvSpPr>
          <p:spPr bwMode="auto">
            <a:xfrm>
              <a:off x="1104" y="2184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7387" name="Oval 11"/>
            <p:cNvSpPr>
              <a:spLocks noChangeArrowheads="1"/>
            </p:cNvSpPr>
            <p:nvPr/>
          </p:nvSpPr>
          <p:spPr bwMode="auto">
            <a:xfrm>
              <a:off x="1104" y="2280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7388" name="Oval 12"/>
            <p:cNvSpPr>
              <a:spLocks noChangeArrowheads="1"/>
            </p:cNvSpPr>
            <p:nvPr/>
          </p:nvSpPr>
          <p:spPr bwMode="auto">
            <a:xfrm>
              <a:off x="1104" y="2376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7389" name="Rectangle 13"/>
            <p:cNvSpPr>
              <a:spLocks noChangeArrowheads="1"/>
            </p:cNvSpPr>
            <p:nvPr/>
          </p:nvSpPr>
          <p:spPr bwMode="auto">
            <a:xfrm>
              <a:off x="144" y="1728"/>
              <a:ext cx="2016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latin typeface="Times New Roman" panose="02020603050405020304" pitchFamily="18" charset="0"/>
                </a:rPr>
                <a:t>R3</a:t>
              </a:r>
            </a:p>
          </p:txBody>
        </p:sp>
        <p:sp>
          <p:nvSpPr>
            <p:cNvPr id="357390" name="Rectangle 14"/>
            <p:cNvSpPr>
              <a:spLocks noChangeArrowheads="1"/>
            </p:cNvSpPr>
            <p:nvPr/>
          </p:nvSpPr>
          <p:spPr bwMode="auto">
            <a:xfrm>
              <a:off x="144" y="1872"/>
              <a:ext cx="2016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latin typeface="Times New Roman" panose="02020603050405020304" pitchFamily="18" charset="0"/>
                </a:rPr>
                <a:t>R4</a:t>
              </a:r>
            </a:p>
          </p:txBody>
        </p:sp>
        <p:sp>
          <p:nvSpPr>
            <p:cNvPr id="357391" name="Rectangle 15"/>
            <p:cNvSpPr>
              <a:spLocks noChangeArrowheads="1"/>
            </p:cNvSpPr>
            <p:nvPr/>
          </p:nvSpPr>
          <p:spPr bwMode="auto">
            <a:xfrm>
              <a:off x="144" y="2016"/>
              <a:ext cx="2016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latin typeface="Times New Roman" panose="02020603050405020304" pitchFamily="18" charset="0"/>
                </a:rPr>
                <a:t>R5=105</a:t>
              </a:r>
            </a:p>
          </p:txBody>
        </p:sp>
      </p:grpSp>
      <p:sp>
        <p:nvSpPr>
          <p:cNvPr id="357392" name="Text Box 16"/>
          <p:cNvSpPr txBox="1">
            <a:spLocks noChangeArrowheads="1"/>
          </p:cNvSpPr>
          <p:nvPr/>
        </p:nvSpPr>
        <p:spPr bwMode="auto">
          <a:xfrm>
            <a:off x="1600201" y="4457701"/>
            <a:ext cx="192552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350" dirty="0">
                <a:latin typeface="Helvetica" panose="020B0604020202020204" pitchFamily="34" charset="0"/>
              </a:rPr>
              <a:t>C Program:	</a:t>
            </a:r>
            <a:r>
              <a:rPr lang="en-US" altLang="en-US" sz="1350" dirty="0" err="1">
                <a:solidFill>
                  <a:srgbClr val="0237BC"/>
                </a:solidFill>
                <a:latin typeface="Arial Narrow" panose="020B0606020202030204" pitchFamily="34" charset="0"/>
              </a:rPr>
              <a:t>int</a:t>
            </a:r>
            <a:r>
              <a:rPr lang="en-US" altLang="en-US" sz="1350" dirty="0">
                <a:solidFill>
                  <a:srgbClr val="0237BC"/>
                </a:solidFill>
                <a:latin typeface="Arial Narrow" panose="020B0606020202030204" pitchFamily="34" charset="0"/>
              </a:rPr>
              <a:t> a[5];</a:t>
            </a:r>
          </a:p>
          <a:p>
            <a:pPr algn="l"/>
            <a:r>
              <a:rPr lang="en-US" altLang="en-US" sz="1350" dirty="0">
                <a:solidFill>
                  <a:srgbClr val="0237BC"/>
                </a:solidFill>
                <a:latin typeface="Arial Narrow" panose="020B0606020202030204" pitchFamily="34" charset="0"/>
              </a:rPr>
              <a:t>	</a:t>
            </a:r>
            <a:r>
              <a:rPr lang="en-US" altLang="en-US" sz="1350" dirty="0" smtClean="0">
                <a:solidFill>
                  <a:srgbClr val="0237BC"/>
                </a:solidFill>
                <a:latin typeface="Arial Narrow" panose="020B0606020202030204" pitchFamily="34" charset="0"/>
              </a:rPr>
              <a:t>a[3</a:t>
            </a:r>
            <a:r>
              <a:rPr lang="en-US" altLang="en-US" sz="1350" dirty="0">
                <a:solidFill>
                  <a:srgbClr val="0237BC"/>
                </a:solidFill>
                <a:latin typeface="Arial Narrow" panose="020B0606020202030204" pitchFamily="34" charset="0"/>
              </a:rPr>
              <a:t>] = z;</a:t>
            </a:r>
          </a:p>
          <a:p>
            <a:pPr algn="l"/>
            <a:endParaRPr lang="en-US" altLang="en-US" sz="1350" dirty="0">
              <a:latin typeface="Courier" charset="0"/>
            </a:endParaRPr>
          </a:p>
          <a:p>
            <a:pPr algn="l"/>
            <a:r>
              <a:rPr lang="en-US" altLang="en-US" sz="1350" dirty="0">
                <a:latin typeface="Helvetica" panose="020B0604020202020204" pitchFamily="34" charset="0"/>
              </a:rPr>
              <a:t>Assembly:	</a:t>
            </a:r>
            <a:r>
              <a:rPr lang="en-US" altLang="en-US" sz="1350" dirty="0" err="1">
                <a:solidFill>
                  <a:srgbClr val="0237BC"/>
                </a:solidFill>
                <a:latin typeface="Arial Narrow" panose="020B0606020202030204" pitchFamily="34" charset="0"/>
              </a:rPr>
              <a:t>sw</a:t>
            </a:r>
            <a:r>
              <a:rPr lang="en-US" altLang="en-US" sz="1350" dirty="0">
                <a:solidFill>
                  <a:srgbClr val="0237BC"/>
                </a:solidFill>
                <a:latin typeface="Arial Narrow" panose="020B0606020202030204" pitchFamily="34" charset="0"/>
              </a:rPr>
              <a:t> $5,12($2)</a:t>
            </a:r>
            <a:endParaRPr lang="en-US" altLang="en-US" dirty="0">
              <a:solidFill>
                <a:srgbClr val="0237BC"/>
              </a:solidFill>
              <a:latin typeface="Arial Narrow" panose="020B0606020202030204" pitchFamily="34" charset="0"/>
            </a:endParaRPr>
          </a:p>
        </p:txBody>
      </p:sp>
      <p:sp>
        <p:nvSpPr>
          <p:cNvPr id="357393" name="Text Box 17"/>
          <p:cNvSpPr txBox="1">
            <a:spLocks noChangeArrowheads="1"/>
          </p:cNvSpPr>
          <p:nvPr/>
        </p:nvSpPr>
        <p:spPr bwMode="auto">
          <a:xfrm>
            <a:off x="3931444" y="471725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57394" name="Text Box 18"/>
          <p:cNvSpPr txBox="1">
            <a:spLocks noChangeArrowheads="1"/>
          </p:cNvSpPr>
          <p:nvPr/>
        </p:nvSpPr>
        <p:spPr bwMode="auto">
          <a:xfrm>
            <a:off x="3886201" y="2057400"/>
            <a:ext cx="8787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rgbClr val="990000"/>
                </a:solidFill>
                <a:latin typeface="Times New Roman" panose="02020603050405020304" pitchFamily="18" charset="0"/>
              </a:rPr>
              <a:t>12=0xc</a:t>
            </a:r>
          </a:p>
        </p:txBody>
      </p:sp>
      <p:grpSp>
        <p:nvGrpSpPr>
          <p:cNvPr id="357395" name="Group 19"/>
          <p:cNvGrpSpPr>
            <a:grpSpLocks/>
          </p:cNvGrpSpPr>
          <p:nvPr/>
        </p:nvGrpSpPr>
        <p:grpSpPr bwMode="auto">
          <a:xfrm>
            <a:off x="3714750" y="2343150"/>
            <a:ext cx="1143000" cy="971550"/>
            <a:chOff x="2160" y="1248"/>
            <a:chExt cx="960" cy="816"/>
          </a:xfrm>
        </p:grpSpPr>
        <p:sp>
          <p:nvSpPr>
            <p:cNvPr id="357396" name="Line 20"/>
            <p:cNvSpPr>
              <a:spLocks noChangeShapeType="1"/>
            </p:cNvSpPr>
            <p:nvPr/>
          </p:nvSpPr>
          <p:spPr bwMode="auto">
            <a:xfrm>
              <a:off x="2784" y="1632"/>
              <a:ext cx="192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7397" name="Line 21"/>
            <p:cNvSpPr>
              <a:spLocks noChangeShapeType="1"/>
            </p:cNvSpPr>
            <p:nvPr/>
          </p:nvSpPr>
          <p:spPr bwMode="auto">
            <a:xfrm>
              <a:off x="2160" y="1632"/>
              <a:ext cx="336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7398" name="Line 22"/>
            <p:cNvSpPr>
              <a:spLocks noChangeShapeType="1"/>
            </p:cNvSpPr>
            <p:nvPr/>
          </p:nvSpPr>
          <p:spPr bwMode="auto">
            <a:xfrm flipV="1">
              <a:off x="2640" y="1248"/>
              <a:ext cx="0" cy="24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7399" name="Oval 23"/>
            <p:cNvSpPr>
              <a:spLocks noChangeArrowheads="1"/>
            </p:cNvSpPr>
            <p:nvPr/>
          </p:nvSpPr>
          <p:spPr bwMode="auto">
            <a:xfrm>
              <a:off x="2496" y="1488"/>
              <a:ext cx="288" cy="288"/>
            </a:xfrm>
            <a:prstGeom prst="ellips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57400" name="Line 24"/>
            <p:cNvSpPr>
              <a:spLocks noChangeShapeType="1"/>
            </p:cNvSpPr>
            <p:nvPr/>
          </p:nvSpPr>
          <p:spPr bwMode="auto">
            <a:xfrm>
              <a:off x="2976" y="1632"/>
              <a:ext cx="0" cy="288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7401" name="Line 25"/>
            <p:cNvSpPr>
              <a:spLocks noChangeShapeType="1"/>
            </p:cNvSpPr>
            <p:nvPr/>
          </p:nvSpPr>
          <p:spPr bwMode="auto">
            <a:xfrm>
              <a:off x="2976" y="1920"/>
              <a:ext cx="144" cy="144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grpSp>
        <p:nvGrpSpPr>
          <p:cNvPr id="357402" name="Group 26"/>
          <p:cNvGrpSpPr>
            <a:grpSpLocks/>
          </p:cNvGrpSpPr>
          <p:nvPr/>
        </p:nvGrpSpPr>
        <p:grpSpPr bwMode="auto">
          <a:xfrm>
            <a:off x="4800600" y="2097883"/>
            <a:ext cx="2800350" cy="3117056"/>
            <a:chOff x="3072" y="1042"/>
            <a:chExt cx="2352" cy="2618"/>
          </a:xfrm>
        </p:grpSpPr>
        <p:sp>
          <p:nvSpPr>
            <p:cNvPr id="357403" name="Text Box 27"/>
            <p:cNvSpPr txBox="1">
              <a:spLocks noChangeArrowheads="1"/>
            </p:cNvSpPr>
            <p:nvPr/>
          </p:nvSpPr>
          <p:spPr bwMode="auto">
            <a:xfrm>
              <a:off x="4111" y="3408"/>
              <a:ext cx="68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350">
                  <a:latin typeface="Helvetica" panose="020B0604020202020204" pitchFamily="34" charset="0"/>
                </a:rPr>
                <a:t>Memory</a:t>
              </a:r>
            </a:p>
          </p:txBody>
        </p:sp>
        <p:sp>
          <p:nvSpPr>
            <p:cNvPr id="357404" name="Rectangle 28"/>
            <p:cNvSpPr>
              <a:spLocks noChangeArrowheads="1"/>
            </p:cNvSpPr>
            <p:nvPr/>
          </p:nvSpPr>
          <p:spPr bwMode="auto">
            <a:xfrm>
              <a:off x="3504" y="1296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latin typeface="Times New Roman" panose="02020603050405020304" pitchFamily="18" charset="0"/>
              </a:endParaRPr>
            </a:p>
          </p:txBody>
        </p:sp>
        <p:sp>
          <p:nvSpPr>
            <p:cNvPr id="357405" name="Text Box 29"/>
            <p:cNvSpPr txBox="1">
              <a:spLocks noChangeArrowheads="1"/>
            </p:cNvSpPr>
            <p:nvPr/>
          </p:nvSpPr>
          <p:spPr bwMode="auto">
            <a:xfrm>
              <a:off x="3072" y="1248"/>
              <a:ext cx="42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050">
                  <a:latin typeface="Courier" charset="0"/>
                </a:rPr>
                <a:t>0x00</a:t>
              </a:r>
              <a:endParaRPr lang="en-US" altLang="en-US" sz="900">
                <a:latin typeface="Courier" charset="0"/>
              </a:endParaRPr>
            </a:p>
          </p:txBody>
        </p:sp>
        <p:sp>
          <p:nvSpPr>
            <p:cNvPr id="357406" name="Rectangle 30"/>
            <p:cNvSpPr>
              <a:spLocks noChangeArrowheads="1"/>
            </p:cNvSpPr>
            <p:nvPr/>
          </p:nvSpPr>
          <p:spPr bwMode="auto">
            <a:xfrm>
              <a:off x="3504" y="1440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latin typeface="Courier" charset="0"/>
              </a:endParaRPr>
            </a:p>
          </p:txBody>
        </p:sp>
        <p:sp>
          <p:nvSpPr>
            <p:cNvPr id="357407" name="Rectangle 31"/>
            <p:cNvSpPr>
              <a:spLocks noChangeArrowheads="1"/>
            </p:cNvSpPr>
            <p:nvPr/>
          </p:nvSpPr>
          <p:spPr bwMode="auto">
            <a:xfrm>
              <a:off x="3504" y="1584"/>
              <a:ext cx="1920" cy="14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 dirty="0">
                  <a:latin typeface="Courier" charset="0"/>
                </a:rPr>
                <a:t>a[0]</a:t>
              </a:r>
            </a:p>
          </p:txBody>
        </p:sp>
        <p:sp>
          <p:nvSpPr>
            <p:cNvPr id="357408" name="Rectangle 32"/>
            <p:cNvSpPr>
              <a:spLocks noChangeArrowheads="1"/>
            </p:cNvSpPr>
            <p:nvPr/>
          </p:nvSpPr>
          <p:spPr bwMode="auto">
            <a:xfrm>
              <a:off x="3504" y="2304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latin typeface="Courier" charset="0"/>
              </a:endParaRPr>
            </a:p>
          </p:txBody>
        </p:sp>
        <p:sp>
          <p:nvSpPr>
            <p:cNvPr id="357409" name="Rectangle 33"/>
            <p:cNvSpPr>
              <a:spLocks noChangeArrowheads="1"/>
            </p:cNvSpPr>
            <p:nvPr/>
          </p:nvSpPr>
          <p:spPr bwMode="auto">
            <a:xfrm>
              <a:off x="3504" y="2880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latin typeface="Times New Roman" panose="02020603050405020304" pitchFamily="18" charset="0"/>
              </a:endParaRPr>
            </a:p>
          </p:txBody>
        </p:sp>
        <p:sp>
          <p:nvSpPr>
            <p:cNvPr id="357410" name="Rectangle 34"/>
            <p:cNvSpPr>
              <a:spLocks noChangeArrowheads="1"/>
            </p:cNvSpPr>
            <p:nvPr/>
          </p:nvSpPr>
          <p:spPr bwMode="auto">
            <a:xfrm>
              <a:off x="3504" y="3024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latin typeface="Times New Roman" panose="02020603050405020304" pitchFamily="18" charset="0"/>
              </a:endParaRPr>
            </a:p>
          </p:txBody>
        </p:sp>
        <p:sp>
          <p:nvSpPr>
            <p:cNvPr id="357411" name="Rectangle 35"/>
            <p:cNvSpPr>
              <a:spLocks noChangeArrowheads="1"/>
            </p:cNvSpPr>
            <p:nvPr/>
          </p:nvSpPr>
          <p:spPr bwMode="auto">
            <a:xfrm>
              <a:off x="3504" y="3168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latin typeface="Times New Roman" panose="02020603050405020304" pitchFamily="18" charset="0"/>
              </a:endParaRPr>
            </a:p>
          </p:txBody>
        </p:sp>
        <p:sp>
          <p:nvSpPr>
            <p:cNvPr id="357412" name="Oval 36"/>
            <p:cNvSpPr>
              <a:spLocks noChangeArrowheads="1"/>
            </p:cNvSpPr>
            <p:nvPr/>
          </p:nvSpPr>
          <p:spPr bwMode="auto">
            <a:xfrm>
              <a:off x="4464" y="2544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7413" name="Oval 37"/>
            <p:cNvSpPr>
              <a:spLocks noChangeArrowheads="1"/>
            </p:cNvSpPr>
            <p:nvPr/>
          </p:nvSpPr>
          <p:spPr bwMode="auto">
            <a:xfrm>
              <a:off x="4464" y="2640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7414" name="Oval 38"/>
            <p:cNvSpPr>
              <a:spLocks noChangeArrowheads="1"/>
            </p:cNvSpPr>
            <p:nvPr/>
          </p:nvSpPr>
          <p:spPr bwMode="auto">
            <a:xfrm>
              <a:off x="4464" y="2736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7415" name="Rectangle 39"/>
            <p:cNvSpPr>
              <a:spLocks noChangeArrowheads="1"/>
            </p:cNvSpPr>
            <p:nvPr/>
          </p:nvSpPr>
          <p:spPr bwMode="auto">
            <a:xfrm>
              <a:off x="3504" y="2160"/>
              <a:ext cx="1920" cy="14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latin typeface="Courier" charset="0"/>
                </a:rPr>
                <a:t>a[4]</a:t>
              </a:r>
            </a:p>
          </p:txBody>
        </p:sp>
        <p:sp>
          <p:nvSpPr>
            <p:cNvPr id="357416" name="Rectangle 40"/>
            <p:cNvSpPr>
              <a:spLocks noChangeArrowheads="1"/>
            </p:cNvSpPr>
            <p:nvPr/>
          </p:nvSpPr>
          <p:spPr bwMode="auto">
            <a:xfrm>
              <a:off x="3504" y="1872"/>
              <a:ext cx="1920" cy="14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latin typeface="Courier" charset="0"/>
                </a:rPr>
                <a:t>a[2]</a:t>
              </a:r>
            </a:p>
          </p:txBody>
        </p:sp>
        <p:sp>
          <p:nvSpPr>
            <p:cNvPr id="357417" name="Rectangle 41"/>
            <p:cNvSpPr>
              <a:spLocks noChangeArrowheads="1"/>
            </p:cNvSpPr>
            <p:nvPr/>
          </p:nvSpPr>
          <p:spPr bwMode="auto">
            <a:xfrm>
              <a:off x="3504" y="1728"/>
              <a:ext cx="1920" cy="14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latin typeface="Courier" charset="0"/>
                </a:rPr>
                <a:t>a[1]</a:t>
              </a:r>
            </a:p>
          </p:txBody>
        </p:sp>
        <p:sp>
          <p:nvSpPr>
            <p:cNvPr id="357418" name="Rectangle 42"/>
            <p:cNvSpPr>
              <a:spLocks noChangeArrowheads="1"/>
            </p:cNvSpPr>
            <p:nvPr/>
          </p:nvSpPr>
          <p:spPr bwMode="auto">
            <a:xfrm>
              <a:off x="3504" y="2016"/>
              <a:ext cx="1920" cy="144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latin typeface="Courier" charset="0"/>
                </a:rPr>
                <a:t>a[3]</a:t>
              </a:r>
            </a:p>
          </p:txBody>
        </p:sp>
        <p:sp>
          <p:nvSpPr>
            <p:cNvPr id="357419" name="Text Box 43"/>
            <p:cNvSpPr txBox="1">
              <a:spLocks noChangeArrowheads="1"/>
            </p:cNvSpPr>
            <p:nvPr/>
          </p:nvSpPr>
          <p:spPr bwMode="auto">
            <a:xfrm>
              <a:off x="3072" y="1392"/>
              <a:ext cx="42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050">
                  <a:latin typeface="Courier" charset="0"/>
                </a:rPr>
                <a:t>0x04</a:t>
              </a:r>
              <a:endParaRPr lang="en-US" altLang="en-US" sz="900">
                <a:latin typeface="Courier" charset="0"/>
              </a:endParaRPr>
            </a:p>
          </p:txBody>
        </p:sp>
        <p:sp>
          <p:nvSpPr>
            <p:cNvPr id="357420" name="Text Box 44"/>
            <p:cNvSpPr txBox="1">
              <a:spLocks noChangeArrowheads="1"/>
            </p:cNvSpPr>
            <p:nvPr/>
          </p:nvSpPr>
          <p:spPr bwMode="auto">
            <a:xfrm>
              <a:off x="3072" y="1536"/>
              <a:ext cx="424" cy="21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050" dirty="0">
                  <a:latin typeface="Courier" charset="0"/>
                </a:rPr>
                <a:t>0x08</a:t>
              </a:r>
              <a:endParaRPr lang="en-US" altLang="en-US" sz="900" dirty="0">
                <a:latin typeface="Courier" charset="0"/>
              </a:endParaRPr>
            </a:p>
          </p:txBody>
        </p:sp>
        <p:sp>
          <p:nvSpPr>
            <p:cNvPr id="357421" name="Text Box 45"/>
            <p:cNvSpPr txBox="1">
              <a:spLocks noChangeArrowheads="1"/>
            </p:cNvSpPr>
            <p:nvPr/>
          </p:nvSpPr>
          <p:spPr bwMode="auto">
            <a:xfrm>
              <a:off x="3072" y="1680"/>
              <a:ext cx="42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050">
                  <a:latin typeface="Courier" charset="0"/>
                </a:rPr>
                <a:t>0x0c</a:t>
              </a:r>
              <a:endParaRPr lang="en-US" altLang="en-US" sz="900">
                <a:latin typeface="Courier" charset="0"/>
              </a:endParaRPr>
            </a:p>
          </p:txBody>
        </p:sp>
        <p:sp>
          <p:nvSpPr>
            <p:cNvPr id="357422" name="Text Box 46"/>
            <p:cNvSpPr txBox="1">
              <a:spLocks noChangeArrowheads="1"/>
            </p:cNvSpPr>
            <p:nvPr/>
          </p:nvSpPr>
          <p:spPr bwMode="auto">
            <a:xfrm>
              <a:off x="3072" y="1824"/>
              <a:ext cx="42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050">
                  <a:latin typeface="Courier" charset="0"/>
                </a:rPr>
                <a:t>0x10</a:t>
              </a:r>
              <a:endParaRPr lang="en-US" altLang="en-US" sz="900">
                <a:latin typeface="Courier" charset="0"/>
              </a:endParaRPr>
            </a:p>
          </p:txBody>
        </p:sp>
        <p:sp>
          <p:nvSpPr>
            <p:cNvPr id="357423" name="Text Box 47"/>
            <p:cNvSpPr txBox="1">
              <a:spLocks noChangeArrowheads="1"/>
            </p:cNvSpPr>
            <p:nvPr/>
          </p:nvSpPr>
          <p:spPr bwMode="auto">
            <a:xfrm>
              <a:off x="3072" y="1968"/>
              <a:ext cx="42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050">
                  <a:solidFill>
                    <a:srgbClr val="990000"/>
                  </a:solidFill>
                  <a:latin typeface="Courier" charset="0"/>
                </a:rPr>
                <a:t>0x14</a:t>
              </a:r>
              <a:endParaRPr lang="en-US" altLang="en-US" sz="900">
                <a:solidFill>
                  <a:srgbClr val="990000"/>
                </a:solidFill>
                <a:latin typeface="Courier" charset="0"/>
              </a:endParaRPr>
            </a:p>
          </p:txBody>
        </p:sp>
        <p:sp>
          <p:nvSpPr>
            <p:cNvPr id="357424" name="Text Box 48"/>
            <p:cNvSpPr txBox="1">
              <a:spLocks noChangeArrowheads="1"/>
            </p:cNvSpPr>
            <p:nvPr/>
          </p:nvSpPr>
          <p:spPr bwMode="auto">
            <a:xfrm>
              <a:off x="3072" y="2112"/>
              <a:ext cx="42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050">
                  <a:latin typeface="Courier" charset="0"/>
                </a:rPr>
                <a:t>0x18</a:t>
              </a:r>
              <a:endParaRPr lang="en-US" altLang="en-US" sz="900">
                <a:solidFill>
                  <a:srgbClr val="990000"/>
                </a:solidFill>
                <a:latin typeface="Courier" charset="0"/>
              </a:endParaRPr>
            </a:p>
          </p:txBody>
        </p:sp>
        <p:sp>
          <p:nvSpPr>
            <p:cNvPr id="357425" name="Text Box 49"/>
            <p:cNvSpPr txBox="1">
              <a:spLocks noChangeArrowheads="1"/>
            </p:cNvSpPr>
            <p:nvPr/>
          </p:nvSpPr>
          <p:spPr bwMode="auto">
            <a:xfrm>
              <a:off x="3072" y="2256"/>
              <a:ext cx="42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050">
                  <a:latin typeface="Courier" charset="0"/>
                </a:rPr>
                <a:t>0x1c</a:t>
              </a:r>
              <a:endParaRPr lang="en-US" altLang="en-US" sz="900">
                <a:latin typeface="Courier" charset="0"/>
              </a:endParaRPr>
            </a:p>
          </p:txBody>
        </p:sp>
        <p:sp>
          <p:nvSpPr>
            <p:cNvPr id="357426" name="Line 50"/>
            <p:cNvSpPr>
              <a:spLocks noChangeShapeType="1"/>
            </p:cNvSpPr>
            <p:nvPr/>
          </p:nvSpPr>
          <p:spPr bwMode="auto">
            <a:xfrm flipV="1">
              <a:off x="3408" y="1200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7427" name="Text Box 51"/>
            <p:cNvSpPr txBox="1">
              <a:spLocks noChangeArrowheads="1"/>
            </p:cNvSpPr>
            <p:nvPr/>
          </p:nvSpPr>
          <p:spPr bwMode="auto">
            <a:xfrm>
              <a:off x="3264" y="1042"/>
              <a:ext cx="96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en-US" sz="1050">
                  <a:latin typeface="Helvetica" panose="020B0604020202020204" pitchFamily="34" charset="0"/>
                </a:rPr>
                <a:t>Base Address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</p:grpSp>
      <p:sp>
        <p:nvSpPr>
          <p:cNvPr id="357428" name="Rectangle 52"/>
          <p:cNvSpPr>
            <a:spLocks noChangeArrowheads="1"/>
          </p:cNvSpPr>
          <p:nvPr/>
        </p:nvSpPr>
        <p:spPr bwMode="auto">
          <a:xfrm>
            <a:off x="1314450" y="3257550"/>
            <a:ext cx="2400300" cy="17145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rPr>
              <a:t>R5=105</a:t>
            </a:r>
          </a:p>
        </p:txBody>
      </p:sp>
      <p:sp>
        <p:nvSpPr>
          <p:cNvPr id="357429" name="Rectangle 53"/>
          <p:cNvSpPr>
            <a:spLocks noChangeArrowheads="1"/>
          </p:cNvSpPr>
          <p:nvPr/>
        </p:nvSpPr>
        <p:spPr bwMode="auto">
          <a:xfrm>
            <a:off x="1314450" y="2743200"/>
            <a:ext cx="2400300" cy="17145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1350" dirty="0">
                <a:solidFill>
                  <a:srgbClr val="990000"/>
                </a:solidFill>
                <a:latin typeface="Times New Roman" panose="02020603050405020304" pitchFamily="18" charset="0"/>
              </a:rPr>
              <a:t>R2=0x08</a:t>
            </a:r>
          </a:p>
        </p:txBody>
      </p:sp>
      <p:sp>
        <p:nvSpPr>
          <p:cNvPr id="357430" name="Rectangle 54"/>
          <p:cNvSpPr>
            <a:spLocks noChangeArrowheads="1"/>
          </p:cNvSpPr>
          <p:nvPr/>
        </p:nvSpPr>
        <p:spPr bwMode="auto">
          <a:xfrm>
            <a:off x="5301962" y="3257550"/>
            <a:ext cx="2286000" cy="17145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350" dirty="0">
                <a:solidFill>
                  <a:srgbClr val="990000"/>
                </a:solidFill>
                <a:latin typeface="Courier" charset="0"/>
              </a:rPr>
              <a:t>a[3]=105</a:t>
            </a:r>
          </a:p>
        </p:txBody>
      </p:sp>
      <p:sp>
        <p:nvSpPr>
          <p:cNvPr id="357431" name="Line 55"/>
          <p:cNvSpPr>
            <a:spLocks noChangeShapeType="1"/>
          </p:cNvSpPr>
          <p:nvPr/>
        </p:nvSpPr>
        <p:spPr bwMode="auto">
          <a:xfrm flipH="1" flipV="1">
            <a:off x="3771900" y="3371850"/>
            <a:ext cx="1600200" cy="0"/>
          </a:xfrm>
          <a:prstGeom prst="line">
            <a:avLst/>
          </a:prstGeom>
          <a:noFill/>
          <a:ln w="57150">
            <a:solidFill>
              <a:srgbClr val="99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grpSp>
        <p:nvGrpSpPr>
          <p:cNvPr id="357432" name="Group 56"/>
          <p:cNvGrpSpPr>
            <a:grpSpLocks/>
          </p:cNvGrpSpPr>
          <p:nvPr/>
        </p:nvGrpSpPr>
        <p:grpSpPr bwMode="auto">
          <a:xfrm>
            <a:off x="3495555" y="4752640"/>
            <a:ext cx="1775344" cy="470302"/>
            <a:chOff x="2256" y="3262"/>
            <a:chExt cx="1211" cy="290"/>
          </a:xfrm>
        </p:grpSpPr>
        <p:sp>
          <p:nvSpPr>
            <p:cNvPr id="357433" name="Line 57"/>
            <p:cNvSpPr>
              <a:spLocks noChangeShapeType="1"/>
            </p:cNvSpPr>
            <p:nvPr/>
          </p:nvSpPr>
          <p:spPr bwMode="auto">
            <a:xfrm flipH="1">
              <a:off x="2256" y="3408"/>
              <a:ext cx="288" cy="144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7434" name="Text Box 58"/>
            <p:cNvSpPr txBox="1">
              <a:spLocks noChangeArrowheads="1"/>
            </p:cNvSpPr>
            <p:nvPr/>
          </p:nvSpPr>
          <p:spPr bwMode="auto">
            <a:xfrm>
              <a:off x="2496" y="3262"/>
              <a:ext cx="97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350" u="sng">
                  <a:solidFill>
                    <a:srgbClr val="990000"/>
                  </a:solidFill>
                  <a:latin typeface="Helvetica" panose="020B0604020202020204" pitchFamily="34" charset="0"/>
                </a:rPr>
                <a:t>scaled</a:t>
              </a:r>
              <a:r>
                <a:rPr lang="en-US" altLang="en-US" sz="1350">
                  <a:solidFill>
                    <a:srgbClr val="990000"/>
                  </a:solidFill>
                  <a:latin typeface="Helvetica" panose="020B0604020202020204" pitchFamily="34" charset="0"/>
                </a:rPr>
                <a:t> </a:t>
              </a:r>
              <a:r>
                <a:rPr lang="en-US" altLang="en-US" sz="1350">
                  <a:solidFill>
                    <a:srgbClr val="000066"/>
                  </a:solidFill>
                  <a:latin typeface="Helvetica" panose="020B0604020202020204" pitchFamily="34" charset="0"/>
                </a:rPr>
                <a:t>offset</a:t>
              </a:r>
              <a:endParaRPr lang="en-US" altLang="en-US" sz="1350">
                <a:solidFill>
                  <a:srgbClr val="990000"/>
                </a:solidFill>
                <a:latin typeface="Helvetica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108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7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94" grpId="0" build="p" autoUpdateAnimBg="0"/>
      <p:bldP spid="357428" grpId="0" animBg="1" autoUpdateAnimBg="0"/>
      <p:bldP spid="357429" grpId="0" animBg="1" autoUpdateAnimBg="0"/>
      <p:bldP spid="357430" grpId="0" animBg="1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Branch Example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5950" y="2114550"/>
            <a:ext cx="5372100" cy="3086100"/>
          </a:xfrm>
        </p:spPr>
        <p:txBody>
          <a:bodyPr/>
          <a:lstStyle/>
          <a:p>
            <a:r>
              <a:rPr lang="en-US" altLang="en-US"/>
              <a:t>Machine language for </a:t>
            </a:r>
            <a:br>
              <a:rPr lang="en-US" altLang="en-US"/>
            </a:br>
            <a:r>
              <a:rPr lang="en-US" altLang="en-US"/>
              <a:t>		</a:t>
            </a:r>
            <a:r>
              <a:rPr lang="en-US" altLang="en-US" sz="1500">
                <a:solidFill>
                  <a:srgbClr val="0237BC"/>
                </a:solidFill>
                <a:latin typeface="Arial Narrow" panose="020B0606020202030204" pitchFamily="34" charset="0"/>
              </a:rPr>
              <a:t>beq $s3, $s4, L1</a:t>
            </a:r>
            <a:br>
              <a:rPr lang="en-US" altLang="en-US" sz="1500">
                <a:solidFill>
                  <a:srgbClr val="0237BC"/>
                </a:solidFill>
                <a:latin typeface="Arial Narrow" panose="020B0606020202030204" pitchFamily="34" charset="0"/>
              </a:rPr>
            </a:br>
            <a:r>
              <a:rPr lang="en-US" altLang="en-US" sz="1500">
                <a:solidFill>
                  <a:srgbClr val="0237BC"/>
                </a:solidFill>
                <a:latin typeface="Arial Narrow" panose="020B0606020202030204" pitchFamily="34" charset="0"/>
              </a:rPr>
              <a:t>		add $s0, $s1, $s2</a:t>
            </a:r>
            <a:br>
              <a:rPr lang="en-US" altLang="en-US" sz="1500">
                <a:solidFill>
                  <a:srgbClr val="0237BC"/>
                </a:solidFill>
                <a:latin typeface="Arial Narrow" panose="020B0606020202030204" pitchFamily="34" charset="0"/>
              </a:rPr>
            </a:br>
            <a:r>
              <a:rPr lang="en-US" altLang="en-US" sz="1500">
                <a:solidFill>
                  <a:srgbClr val="0237BC"/>
                </a:solidFill>
                <a:latin typeface="Arial Narrow" panose="020B0606020202030204" pitchFamily="34" charset="0"/>
              </a:rPr>
              <a:t>	  L1:	sub $s0, $s0, $s3</a:t>
            </a:r>
            <a:r>
              <a:rPr lang="en-US" altLang="en-US"/>
              <a:t> </a:t>
            </a:r>
          </a:p>
        </p:txBody>
      </p:sp>
      <p:grpSp>
        <p:nvGrpSpPr>
          <p:cNvPr id="364548" name="Group 4"/>
          <p:cNvGrpSpPr>
            <a:grpSpLocks/>
          </p:cNvGrpSpPr>
          <p:nvPr/>
        </p:nvGrpSpPr>
        <p:grpSpPr bwMode="auto">
          <a:xfrm>
            <a:off x="2286000" y="3200401"/>
            <a:ext cx="4581525" cy="2139553"/>
            <a:chOff x="960" y="1632"/>
            <a:chExt cx="3848" cy="1797"/>
          </a:xfrm>
        </p:grpSpPr>
        <p:sp>
          <p:nvSpPr>
            <p:cNvPr id="364549" name="Rectangle 5"/>
            <p:cNvSpPr>
              <a:spLocks noChangeArrowheads="1"/>
            </p:cNvSpPr>
            <p:nvPr/>
          </p:nvSpPr>
          <p:spPr bwMode="auto">
            <a:xfrm>
              <a:off x="960" y="1920"/>
              <a:ext cx="576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op</a:t>
              </a:r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4550" name="Rectangle 6"/>
            <p:cNvSpPr>
              <a:spLocks noChangeArrowheads="1"/>
            </p:cNvSpPr>
            <p:nvPr/>
          </p:nvSpPr>
          <p:spPr bwMode="auto">
            <a:xfrm>
              <a:off x="1536" y="1920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rs</a:t>
              </a:r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4551" name="Rectangle 7"/>
            <p:cNvSpPr>
              <a:spLocks noChangeArrowheads="1"/>
            </p:cNvSpPr>
            <p:nvPr/>
          </p:nvSpPr>
          <p:spPr bwMode="auto">
            <a:xfrm>
              <a:off x="2016" y="1920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rt</a:t>
              </a:r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4552" name="Rectangle 8"/>
            <p:cNvSpPr>
              <a:spLocks noChangeArrowheads="1"/>
            </p:cNvSpPr>
            <p:nvPr/>
          </p:nvSpPr>
          <p:spPr bwMode="auto">
            <a:xfrm>
              <a:off x="2496" y="1920"/>
              <a:ext cx="1536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offset</a:t>
              </a:r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4553" name="Line 9"/>
            <p:cNvSpPr>
              <a:spLocks noChangeShapeType="1"/>
            </p:cNvSpPr>
            <p:nvPr/>
          </p:nvSpPr>
          <p:spPr bwMode="auto">
            <a:xfrm flipV="1">
              <a:off x="960" y="177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4554" name="Line 10"/>
            <p:cNvSpPr>
              <a:spLocks noChangeShapeType="1"/>
            </p:cNvSpPr>
            <p:nvPr/>
          </p:nvSpPr>
          <p:spPr bwMode="auto">
            <a:xfrm>
              <a:off x="1008" y="1824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4555" name="Line 11"/>
            <p:cNvSpPr>
              <a:spLocks noChangeShapeType="1"/>
            </p:cNvSpPr>
            <p:nvPr/>
          </p:nvSpPr>
          <p:spPr bwMode="auto">
            <a:xfrm flipV="1">
              <a:off x="1536" y="177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4556" name="Line 12"/>
            <p:cNvSpPr>
              <a:spLocks noChangeShapeType="1"/>
            </p:cNvSpPr>
            <p:nvPr/>
          </p:nvSpPr>
          <p:spPr bwMode="auto">
            <a:xfrm flipV="1">
              <a:off x="2016" y="177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4557" name="Line 13"/>
            <p:cNvSpPr>
              <a:spLocks noChangeShapeType="1"/>
            </p:cNvSpPr>
            <p:nvPr/>
          </p:nvSpPr>
          <p:spPr bwMode="auto">
            <a:xfrm>
              <a:off x="1584" y="182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4558" name="Line 14"/>
            <p:cNvSpPr>
              <a:spLocks noChangeShapeType="1"/>
            </p:cNvSpPr>
            <p:nvPr/>
          </p:nvSpPr>
          <p:spPr bwMode="auto">
            <a:xfrm flipV="1">
              <a:off x="2496" y="177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4559" name="Line 15"/>
            <p:cNvSpPr>
              <a:spLocks noChangeShapeType="1"/>
            </p:cNvSpPr>
            <p:nvPr/>
          </p:nvSpPr>
          <p:spPr bwMode="auto">
            <a:xfrm>
              <a:off x="2064" y="182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4560" name="Line 16"/>
            <p:cNvSpPr>
              <a:spLocks noChangeShapeType="1"/>
            </p:cNvSpPr>
            <p:nvPr/>
          </p:nvSpPr>
          <p:spPr bwMode="auto">
            <a:xfrm>
              <a:off x="2544" y="1824"/>
              <a:ext cx="14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4561" name="Line 17"/>
            <p:cNvSpPr>
              <a:spLocks noChangeShapeType="1"/>
            </p:cNvSpPr>
            <p:nvPr/>
          </p:nvSpPr>
          <p:spPr bwMode="auto">
            <a:xfrm flipV="1">
              <a:off x="4032" y="177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4562" name="Text Box 18"/>
            <p:cNvSpPr txBox="1">
              <a:spLocks noChangeArrowheads="1"/>
            </p:cNvSpPr>
            <p:nvPr/>
          </p:nvSpPr>
          <p:spPr bwMode="auto">
            <a:xfrm>
              <a:off x="1056" y="1632"/>
              <a:ext cx="4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6 bits</a:t>
              </a:r>
            </a:p>
          </p:txBody>
        </p:sp>
        <p:sp>
          <p:nvSpPr>
            <p:cNvPr id="364563" name="Text Box 19"/>
            <p:cNvSpPr txBox="1">
              <a:spLocks noChangeArrowheads="1"/>
            </p:cNvSpPr>
            <p:nvPr/>
          </p:nvSpPr>
          <p:spPr bwMode="auto">
            <a:xfrm>
              <a:off x="1594" y="1632"/>
              <a:ext cx="4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364564" name="Text Box 20"/>
            <p:cNvSpPr txBox="1">
              <a:spLocks noChangeArrowheads="1"/>
            </p:cNvSpPr>
            <p:nvPr/>
          </p:nvSpPr>
          <p:spPr bwMode="auto">
            <a:xfrm>
              <a:off x="2074" y="1632"/>
              <a:ext cx="4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364565" name="Text Box 21"/>
            <p:cNvSpPr txBox="1">
              <a:spLocks noChangeArrowheads="1"/>
            </p:cNvSpPr>
            <p:nvPr/>
          </p:nvSpPr>
          <p:spPr bwMode="auto">
            <a:xfrm>
              <a:off x="3024" y="1632"/>
              <a:ext cx="45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16 bits</a:t>
              </a:r>
            </a:p>
          </p:txBody>
        </p:sp>
        <p:sp>
          <p:nvSpPr>
            <p:cNvPr id="364566" name="Line 22"/>
            <p:cNvSpPr>
              <a:spLocks noChangeShapeType="1"/>
            </p:cNvSpPr>
            <p:nvPr/>
          </p:nvSpPr>
          <p:spPr bwMode="auto">
            <a:xfrm flipV="1">
              <a:off x="960" y="235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4567" name="Line 23"/>
            <p:cNvSpPr>
              <a:spLocks noChangeShapeType="1"/>
            </p:cNvSpPr>
            <p:nvPr/>
          </p:nvSpPr>
          <p:spPr bwMode="auto">
            <a:xfrm flipV="1">
              <a:off x="1536" y="235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4568" name="Line 24"/>
            <p:cNvSpPr>
              <a:spLocks noChangeShapeType="1"/>
            </p:cNvSpPr>
            <p:nvPr/>
          </p:nvSpPr>
          <p:spPr bwMode="auto">
            <a:xfrm flipV="1">
              <a:off x="2016" y="235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4569" name="Line 25"/>
            <p:cNvSpPr>
              <a:spLocks noChangeShapeType="1"/>
            </p:cNvSpPr>
            <p:nvPr/>
          </p:nvSpPr>
          <p:spPr bwMode="auto">
            <a:xfrm flipV="1">
              <a:off x="2496" y="235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4570" name="Line 26"/>
            <p:cNvSpPr>
              <a:spLocks noChangeShapeType="1"/>
            </p:cNvSpPr>
            <p:nvPr/>
          </p:nvSpPr>
          <p:spPr bwMode="auto">
            <a:xfrm flipV="1">
              <a:off x="4032" y="235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4571" name="Line 27"/>
            <p:cNvSpPr>
              <a:spLocks noChangeShapeType="1"/>
            </p:cNvSpPr>
            <p:nvPr/>
          </p:nvSpPr>
          <p:spPr bwMode="auto">
            <a:xfrm flipV="1">
              <a:off x="960" y="292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4572" name="Line 28"/>
            <p:cNvSpPr>
              <a:spLocks noChangeShapeType="1"/>
            </p:cNvSpPr>
            <p:nvPr/>
          </p:nvSpPr>
          <p:spPr bwMode="auto">
            <a:xfrm flipV="1">
              <a:off x="1536" y="292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4573" name="Line 29"/>
            <p:cNvSpPr>
              <a:spLocks noChangeShapeType="1"/>
            </p:cNvSpPr>
            <p:nvPr/>
          </p:nvSpPr>
          <p:spPr bwMode="auto">
            <a:xfrm flipV="1">
              <a:off x="2016" y="292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4574" name="Line 30"/>
            <p:cNvSpPr>
              <a:spLocks noChangeShapeType="1"/>
            </p:cNvSpPr>
            <p:nvPr/>
          </p:nvSpPr>
          <p:spPr bwMode="auto">
            <a:xfrm flipV="1">
              <a:off x="2496" y="292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4575" name="Line 31"/>
            <p:cNvSpPr>
              <a:spLocks noChangeShapeType="1"/>
            </p:cNvSpPr>
            <p:nvPr/>
          </p:nvSpPr>
          <p:spPr bwMode="auto">
            <a:xfrm flipV="1">
              <a:off x="4032" y="292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4576" name="Text Box 32"/>
            <p:cNvSpPr txBox="1">
              <a:spLocks noChangeArrowheads="1"/>
            </p:cNvSpPr>
            <p:nvPr/>
          </p:nvSpPr>
          <p:spPr bwMode="auto">
            <a:xfrm>
              <a:off x="4118" y="3177"/>
              <a:ext cx="56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350">
                  <a:latin typeface="Helvetica" panose="020B0604020202020204" pitchFamily="34" charset="0"/>
                </a:rPr>
                <a:t>Binary</a:t>
              </a:r>
            </a:p>
          </p:txBody>
        </p:sp>
        <p:sp>
          <p:nvSpPr>
            <p:cNvPr id="364577" name="Text Box 33"/>
            <p:cNvSpPr txBox="1">
              <a:spLocks noChangeArrowheads="1"/>
            </p:cNvSpPr>
            <p:nvPr/>
          </p:nvSpPr>
          <p:spPr bwMode="auto">
            <a:xfrm>
              <a:off x="4128" y="2505"/>
              <a:ext cx="68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350">
                  <a:latin typeface="Helvetica" panose="020B0604020202020204" pitchFamily="34" charset="0"/>
                </a:rPr>
                <a:t>Decimal</a:t>
              </a:r>
            </a:p>
          </p:txBody>
        </p:sp>
        <p:sp>
          <p:nvSpPr>
            <p:cNvPr id="364578" name="Rectangle 34"/>
            <p:cNvSpPr>
              <a:spLocks noChangeArrowheads="1"/>
            </p:cNvSpPr>
            <p:nvPr/>
          </p:nvSpPr>
          <p:spPr bwMode="auto">
            <a:xfrm>
              <a:off x="960" y="3120"/>
              <a:ext cx="576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4579" name="Rectangle 35"/>
            <p:cNvSpPr>
              <a:spLocks noChangeArrowheads="1"/>
            </p:cNvSpPr>
            <p:nvPr/>
          </p:nvSpPr>
          <p:spPr bwMode="auto">
            <a:xfrm>
              <a:off x="1536" y="3120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4580" name="Rectangle 36"/>
            <p:cNvSpPr>
              <a:spLocks noChangeArrowheads="1"/>
            </p:cNvSpPr>
            <p:nvPr/>
          </p:nvSpPr>
          <p:spPr bwMode="auto">
            <a:xfrm>
              <a:off x="2016" y="3120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4581" name="Rectangle 37"/>
            <p:cNvSpPr>
              <a:spLocks noChangeArrowheads="1"/>
            </p:cNvSpPr>
            <p:nvPr/>
          </p:nvSpPr>
          <p:spPr bwMode="auto">
            <a:xfrm>
              <a:off x="2496" y="3120"/>
              <a:ext cx="1536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4582" name="Rectangle 38"/>
            <p:cNvSpPr>
              <a:spLocks noChangeArrowheads="1"/>
            </p:cNvSpPr>
            <p:nvPr/>
          </p:nvSpPr>
          <p:spPr bwMode="auto">
            <a:xfrm>
              <a:off x="960" y="2496"/>
              <a:ext cx="576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4583" name="Rectangle 39"/>
            <p:cNvSpPr>
              <a:spLocks noChangeArrowheads="1"/>
            </p:cNvSpPr>
            <p:nvPr/>
          </p:nvSpPr>
          <p:spPr bwMode="auto">
            <a:xfrm>
              <a:off x="1536" y="2496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4584" name="Rectangle 40"/>
            <p:cNvSpPr>
              <a:spLocks noChangeArrowheads="1"/>
            </p:cNvSpPr>
            <p:nvPr/>
          </p:nvSpPr>
          <p:spPr bwMode="auto">
            <a:xfrm>
              <a:off x="2016" y="2496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4585" name="Rectangle 41"/>
            <p:cNvSpPr>
              <a:spLocks noChangeArrowheads="1"/>
            </p:cNvSpPr>
            <p:nvPr/>
          </p:nvSpPr>
          <p:spPr bwMode="auto">
            <a:xfrm>
              <a:off x="2496" y="2496"/>
              <a:ext cx="1536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64586" name="Rectangle 42"/>
          <p:cNvSpPr>
            <a:spLocks noChangeArrowheads="1"/>
          </p:cNvSpPr>
          <p:nvPr/>
        </p:nvSpPr>
        <p:spPr bwMode="auto">
          <a:xfrm>
            <a:off x="2286000" y="4229100"/>
            <a:ext cx="685800" cy="28575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350">
                <a:solidFill>
                  <a:srgbClr val="990000"/>
                </a:solidFill>
                <a:latin typeface="Courier" charset="0"/>
              </a:rPr>
              <a:t>4</a:t>
            </a:r>
            <a:endParaRPr lang="en-US" altLang="en-US">
              <a:solidFill>
                <a:srgbClr val="99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4587" name="Rectangle 43"/>
          <p:cNvSpPr>
            <a:spLocks noChangeArrowheads="1"/>
          </p:cNvSpPr>
          <p:nvPr/>
        </p:nvSpPr>
        <p:spPr bwMode="auto">
          <a:xfrm>
            <a:off x="2971800" y="4229100"/>
            <a:ext cx="571500" cy="28575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350">
                <a:solidFill>
                  <a:srgbClr val="990000"/>
                </a:solidFill>
                <a:latin typeface="Courier" charset="0"/>
              </a:rPr>
              <a:t>19</a:t>
            </a:r>
            <a:endParaRPr lang="en-US" altLang="en-US" sz="1350">
              <a:solidFill>
                <a:srgbClr val="99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4588" name="Rectangle 44"/>
          <p:cNvSpPr>
            <a:spLocks noChangeArrowheads="1"/>
          </p:cNvSpPr>
          <p:nvPr/>
        </p:nvSpPr>
        <p:spPr bwMode="auto">
          <a:xfrm>
            <a:off x="3543300" y="4229100"/>
            <a:ext cx="571500" cy="28575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350">
                <a:solidFill>
                  <a:srgbClr val="990000"/>
                </a:solidFill>
                <a:latin typeface="Courier" charset="0"/>
              </a:rPr>
              <a:t>20</a:t>
            </a:r>
            <a:endParaRPr lang="en-US" altLang="en-US" sz="1350">
              <a:solidFill>
                <a:srgbClr val="99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4589" name="Rectangle 45"/>
          <p:cNvSpPr>
            <a:spLocks noChangeArrowheads="1"/>
          </p:cNvSpPr>
          <p:nvPr/>
        </p:nvSpPr>
        <p:spPr bwMode="auto">
          <a:xfrm>
            <a:off x="4114800" y="4229100"/>
            <a:ext cx="1828800" cy="28575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350">
                <a:solidFill>
                  <a:srgbClr val="990000"/>
                </a:solidFill>
                <a:latin typeface="Courier" charset="0"/>
              </a:rPr>
              <a:t>1</a:t>
            </a:r>
            <a:endParaRPr lang="en-US" altLang="en-US" sz="1350">
              <a:solidFill>
                <a:srgbClr val="99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4590" name="Rectangle 46"/>
          <p:cNvSpPr>
            <a:spLocks noChangeArrowheads="1"/>
          </p:cNvSpPr>
          <p:nvPr/>
        </p:nvSpPr>
        <p:spPr bwMode="auto">
          <a:xfrm>
            <a:off x="2286000" y="4972050"/>
            <a:ext cx="685800" cy="28575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350">
                <a:solidFill>
                  <a:srgbClr val="990000"/>
                </a:solidFill>
                <a:latin typeface="Courier" charset="0"/>
              </a:rPr>
              <a:t>000100</a:t>
            </a:r>
            <a:endParaRPr lang="en-US" altLang="en-US">
              <a:solidFill>
                <a:srgbClr val="99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4591" name="Rectangle 47"/>
          <p:cNvSpPr>
            <a:spLocks noChangeArrowheads="1"/>
          </p:cNvSpPr>
          <p:nvPr/>
        </p:nvSpPr>
        <p:spPr bwMode="auto">
          <a:xfrm>
            <a:off x="2971800" y="4972050"/>
            <a:ext cx="571500" cy="28575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350">
                <a:solidFill>
                  <a:srgbClr val="990000"/>
                </a:solidFill>
                <a:latin typeface="Courier" charset="0"/>
              </a:rPr>
              <a:t>10011</a:t>
            </a:r>
            <a:endParaRPr lang="en-US" altLang="en-US" sz="1350">
              <a:solidFill>
                <a:srgbClr val="99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4592" name="Rectangle 48"/>
          <p:cNvSpPr>
            <a:spLocks noChangeArrowheads="1"/>
          </p:cNvSpPr>
          <p:nvPr/>
        </p:nvSpPr>
        <p:spPr bwMode="auto">
          <a:xfrm>
            <a:off x="3543300" y="4972050"/>
            <a:ext cx="571500" cy="28575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350">
                <a:solidFill>
                  <a:srgbClr val="990000"/>
                </a:solidFill>
                <a:latin typeface="Courier" charset="0"/>
              </a:rPr>
              <a:t>10100</a:t>
            </a:r>
            <a:endParaRPr lang="en-US" altLang="en-US" sz="1350">
              <a:solidFill>
                <a:srgbClr val="99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4593" name="Rectangle 49"/>
          <p:cNvSpPr>
            <a:spLocks noChangeArrowheads="1"/>
          </p:cNvSpPr>
          <p:nvPr/>
        </p:nvSpPr>
        <p:spPr bwMode="auto">
          <a:xfrm>
            <a:off x="4114800" y="4972050"/>
            <a:ext cx="1828800" cy="28575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350">
                <a:solidFill>
                  <a:srgbClr val="990000"/>
                </a:solidFill>
                <a:latin typeface="Courier" charset="0"/>
              </a:rPr>
              <a:t>0000000000000001</a:t>
            </a:r>
            <a:endParaRPr lang="en-US" altLang="en-US" sz="1350">
              <a:solidFill>
                <a:srgbClr val="99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64594" name="Group 50"/>
          <p:cNvGrpSpPr>
            <a:grpSpLocks/>
          </p:cNvGrpSpPr>
          <p:nvPr/>
        </p:nvGrpSpPr>
        <p:grpSpPr bwMode="auto">
          <a:xfrm>
            <a:off x="2286000" y="4229100"/>
            <a:ext cx="3657600" cy="1028700"/>
            <a:chOff x="960" y="2496"/>
            <a:chExt cx="3072" cy="864"/>
          </a:xfrm>
        </p:grpSpPr>
        <p:grpSp>
          <p:nvGrpSpPr>
            <p:cNvPr id="364595" name="Group 51"/>
            <p:cNvGrpSpPr>
              <a:grpSpLocks/>
            </p:cNvGrpSpPr>
            <p:nvPr/>
          </p:nvGrpSpPr>
          <p:grpSpPr bwMode="auto">
            <a:xfrm>
              <a:off x="960" y="2496"/>
              <a:ext cx="3072" cy="240"/>
              <a:chOff x="960" y="3552"/>
              <a:chExt cx="3072" cy="240"/>
            </a:xfrm>
          </p:grpSpPr>
          <p:sp>
            <p:nvSpPr>
              <p:cNvPr id="364596" name="Rectangle 52"/>
              <p:cNvSpPr>
                <a:spLocks noChangeArrowheads="1"/>
              </p:cNvSpPr>
              <p:nvPr/>
            </p:nvSpPr>
            <p:spPr bwMode="auto">
              <a:xfrm>
                <a:off x="960" y="3552"/>
                <a:ext cx="576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>
                  <a:solidFill>
                    <a:srgbClr val="99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4597" name="Rectangle 53"/>
              <p:cNvSpPr>
                <a:spLocks noChangeArrowheads="1"/>
              </p:cNvSpPr>
              <p:nvPr/>
            </p:nvSpPr>
            <p:spPr bwMode="auto">
              <a:xfrm>
                <a:off x="1536" y="3552"/>
                <a:ext cx="480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1350">
                  <a:solidFill>
                    <a:srgbClr val="99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4598" name="Rectangle 54"/>
              <p:cNvSpPr>
                <a:spLocks noChangeArrowheads="1"/>
              </p:cNvSpPr>
              <p:nvPr/>
            </p:nvSpPr>
            <p:spPr bwMode="auto">
              <a:xfrm>
                <a:off x="2016" y="3552"/>
                <a:ext cx="480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1350">
                  <a:solidFill>
                    <a:srgbClr val="99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4599" name="Rectangle 55"/>
              <p:cNvSpPr>
                <a:spLocks noChangeArrowheads="1"/>
              </p:cNvSpPr>
              <p:nvPr/>
            </p:nvSpPr>
            <p:spPr bwMode="auto">
              <a:xfrm>
                <a:off x="2496" y="3552"/>
                <a:ext cx="1536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1350">
                  <a:solidFill>
                    <a:srgbClr val="99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64600" name="Group 56"/>
            <p:cNvGrpSpPr>
              <a:grpSpLocks/>
            </p:cNvGrpSpPr>
            <p:nvPr/>
          </p:nvGrpSpPr>
          <p:grpSpPr bwMode="auto">
            <a:xfrm>
              <a:off x="960" y="3120"/>
              <a:ext cx="3072" cy="240"/>
              <a:chOff x="960" y="3552"/>
              <a:chExt cx="3072" cy="240"/>
            </a:xfrm>
          </p:grpSpPr>
          <p:sp>
            <p:nvSpPr>
              <p:cNvPr id="364601" name="Rectangle 57"/>
              <p:cNvSpPr>
                <a:spLocks noChangeArrowheads="1"/>
              </p:cNvSpPr>
              <p:nvPr/>
            </p:nvSpPr>
            <p:spPr bwMode="auto">
              <a:xfrm>
                <a:off x="960" y="3552"/>
                <a:ext cx="576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>
                  <a:solidFill>
                    <a:srgbClr val="99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4602" name="Rectangle 58"/>
              <p:cNvSpPr>
                <a:spLocks noChangeArrowheads="1"/>
              </p:cNvSpPr>
              <p:nvPr/>
            </p:nvSpPr>
            <p:spPr bwMode="auto">
              <a:xfrm>
                <a:off x="1536" y="3552"/>
                <a:ext cx="480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1350">
                  <a:solidFill>
                    <a:srgbClr val="99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4603" name="Rectangle 59"/>
              <p:cNvSpPr>
                <a:spLocks noChangeArrowheads="1"/>
              </p:cNvSpPr>
              <p:nvPr/>
            </p:nvSpPr>
            <p:spPr bwMode="auto">
              <a:xfrm>
                <a:off x="2016" y="3552"/>
                <a:ext cx="480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1350">
                  <a:solidFill>
                    <a:srgbClr val="99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4604" name="Rectangle 60"/>
              <p:cNvSpPr>
                <a:spLocks noChangeArrowheads="1"/>
              </p:cNvSpPr>
              <p:nvPr/>
            </p:nvSpPr>
            <p:spPr bwMode="auto">
              <a:xfrm>
                <a:off x="2496" y="3552"/>
                <a:ext cx="1536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1350">
                  <a:solidFill>
                    <a:srgbClr val="990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64605" name="Group 61"/>
          <p:cNvGrpSpPr>
            <a:grpSpLocks/>
          </p:cNvGrpSpPr>
          <p:nvPr/>
        </p:nvGrpSpPr>
        <p:grpSpPr bwMode="auto">
          <a:xfrm>
            <a:off x="4071395" y="2112896"/>
            <a:ext cx="906066" cy="345281"/>
            <a:chOff x="2304" y="1006"/>
            <a:chExt cx="761" cy="290"/>
          </a:xfrm>
        </p:grpSpPr>
        <p:sp>
          <p:nvSpPr>
            <p:cNvPr id="364606" name="Line 62"/>
            <p:cNvSpPr>
              <a:spLocks noChangeShapeType="1"/>
            </p:cNvSpPr>
            <p:nvPr/>
          </p:nvSpPr>
          <p:spPr bwMode="auto">
            <a:xfrm flipH="1">
              <a:off x="2304" y="1152"/>
              <a:ext cx="432" cy="144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4607" name="Text Box 63"/>
            <p:cNvSpPr txBox="1">
              <a:spLocks noChangeArrowheads="1"/>
            </p:cNvSpPr>
            <p:nvPr/>
          </p:nvSpPr>
          <p:spPr bwMode="auto">
            <a:xfrm>
              <a:off x="2692" y="1006"/>
              <a:ext cx="37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350">
                  <a:solidFill>
                    <a:srgbClr val="990000"/>
                  </a:solidFill>
                  <a:latin typeface="Times New Roman" panose="02020603050405020304" pitchFamily="18" charset="0"/>
                </a:rPr>
                <a:t>$19</a:t>
              </a:r>
              <a:endParaRPr lang="en-US" altLang="en-US" sz="21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64608" name="Group 64"/>
          <p:cNvGrpSpPr>
            <a:grpSpLocks/>
          </p:cNvGrpSpPr>
          <p:nvPr/>
        </p:nvGrpSpPr>
        <p:grpSpPr bwMode="auto">
          <a:xfrm>
            <a:off x="4642895" y="2102178"/>
            <a:ext cx="906066" cy="345281"/>
            <a:chOff x="2304" y="1006"/>
            <a:chExt cx="761" cy="290"/>
          </a:xfrm>
        </p:grpSpPr>
        <p:sp>
          <p:nvSpPr>
            <p:cNvPr id="364609" name="Line 65"/>
            <p:cNvSpPr>
              <a:spLocks noChangeShapeType="1"/>
            </p:cNvSpPr>
            <p:nvPr/>
          </p:nvSpPr>
          <p:spPr bwMode="auto">
            <a:xfrm flipH="1">
              <a:off x="2304" y="1152"/>
              <a:ext cx="432" cy="144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4610" name="Text Box 66"/>
            <p:cNvSpPr txBox="1">
              <a:spLocks noChangeArrowheads="1"/>
            </p:cNvSpPr>
            <p:nvPr/>
          </p:nvSpPr>
          <p:spPr bwMode="auto">
            <a:xfrm>
              <a:off x="2692" y="1006"/>
              <a:ext cx="37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350">
                  <a:solidFill>
                    <a:srgbClr val="990000"/>
                  </a:solidFill>
                  <a:latin typeface="Times New Roman" panose="02020603050405020304" pitchFamily="18" charset="0"/>
                </a:rPr>
                <a:t>$20</a:t>
              </a:r>
              <a:endParaRPr lang="en-US" altLang="en-US" sz="21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64611" name="Group 67"/>
          <p:cNvGrpSpPr>
            <a:grpSpLocks/>
          </p:cNvGrpSpPr>
          <p:nvPr/>
        </p:nvGrpSpPr>
        <p:grpSpPr bwMode="auto">
          <a:xfrm>
            <a:off x="1690687" y="2364580"/>
            <a:ext cx="1109663" cy="300037"/>
            <a:chOff x="412" y="1266"/>
            <a:chExt cx="932" cy="252"/>
          </a:xfrm>
        </p:grpSpPr>
        <p:sp>
          <p:nvSpPr>
            <p:cNvPr id="364612" name="Line 68"/>
            <p:cNvSpPr>
              <a:spLocks noChangeShapeType="1"/>
            </p:cNvSpPr>
            <p:nvPr/>
          </p:nvSpPr>
          <p:spPr bwMode="auto">
            <a:xfrm>
              <a:off x="720" y="1392"/>
              <a:ext cx="624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4613" name="Text Box 69"/>
            <p:cNvSpPr txBox="1">
              <a:spLocks noChangeArrowheads="1"/>
            </p:cNvSpPr>
            <p:nvPr/>
          </p:nvSpPr>
          <p:spPr bwMode="auto">
            <a:xfrm>
              <a:off x="412" y="1266"/>
              <a:ext cx="33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en-US" sz="1350">
                  <a:solidFill>
                    <a:srgbClr val="990000"/>
                  </a:solidFill>
                  <a:latin typeface="Times New Roman" panose="02020603050405020304" pitchFamily="18" charset="0"/>
                </a:rPr>
                <a:t>PC</a:t>
              </a:r>
            </a:p>
          </p:txBody>
        </p:sp>
      </p:grpSp>
      <p:grpSp>
        <p:nvGrpSpPr>
          <p:cNvPr id="364614" name="Group 70"/>
          <p:cNvGrpSpPr>
            <a:grpSpLocks/>
          </p:cNvGrpSpPr>
          <p:nvPr/>
        </p:nvGrpSpPr>
        <p:grpSpPr bwMode="auto">
          <a:xfrm>
            <a:off x="1678782" y="2626517"/>
            <a:ext cx="1121569" cy="300037"/>
            <a:chOff x="402" y="1486"/>
            <a:chExt cx="942" cy="252"/>
          </a:xfrm>
        </p:grpSpPr>
        <p:sp>
          <p:nvSpPr>
            <p:cNvPr id="364615" name="Line 71"/>
            <p:cNvSpPr>
              <a:spLocks noChangeShapeType="1"/>
            </p:cNvSpPr>
            <p:nvPr/>
          </p:nvSpPr>
          <p:spPr bwMode="auto">
            <a:xfrm>
              <a:off x="864" y="1632"/>
              <a:ext cx="480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4616" name="Text Box 72"/>
            <p:cNvSpPr txBox="1">
              <a:spLocks noChangeArrowheads="1"/>
            </p:cNvSpPr>
            <p:nvPr/>
          </p:nvSpPr>
          <p:spPr bwMode="auto">
            <a:xfrm>
              <a:off x="402" y="1486"/>
              <a:ext cx="48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en-US" sz="1350">
                  <a:solidFill>
                    <a:srgbClr val="990000"/>
                  </a:solidFill>
                  <a:latin typeface="Times New Roman" panose="02020603050405020304" pitchFamily="18" charset="0"/>
                </a:rPr>
                <a:t>PC+4</a:t>
              </a:r>
            </a:p>
          </p:txBody>
        </p:sp>
      </p:grpSp>
      <p:grpSp>
        <p:nvGrpSpPr>
          <p:cNvPr id="364617" name="Group 73"/>
          <p:cNvGrpSpPr>
            <a:grpSpLocks/>
          </p:cNvGrpSpPr>
          <p:nvPr/>
        </p:nvGrpSpPr>
        <p:grpSpPr bwMode="auto">
          <a:xfrm>
            <a:off x="1309687" y="2770585"/>
            <a:ext cx="1090613" cy="508397"/>
            <a:chOff x="140" y="1607"/>
            <a:chExt cx="916" cy="427"/>
          </a:xfrm>
        </p:grpSpPr>
        <p:sp>
          <p:nvSpPr>
            <p:cNvPr id="364618" name="Line 74"/>
            <p:cNvSpPr>
              <a:spLocks noChangeShapeType="1"/>
            </p:cNvSpPr>
            <p:nvPr/>
          </p:nvSpPr>
          <p:spPr bwMode="auto">
            <a:xfrm>
              <a:off x="624" y="1824"/>
              <a:ext cx="432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4619" name="Text Box 75"/>
            <p:cNvSpPr txBox="1">
              <a:spLocks noChangeArrowheads="1"/>
            </p:cNvSpPr>
            <p:nvPr/>
          </p:nvSpPr>
          <p:spPr bwMode="auto">
            <a:xfrm>
              <a:off x="140" y="1607"/>
              <a:ext cx="575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en-US" sz="1350">
                  <a:solidFill>
                    <a:srgbClr val="990000"/>
                  </a:solidFill>
                  <a:latin typeface="Times New Roman" panose="02020603050405020304" pitchFamily="18" charset="0"/>
                </a:rPr>
                <a:t>Target</a:t>
              </a:r>
            </a:p>
            <a:p>
              <a:pPr algn="l"/>
              <a:r>
                <a:rPr lang="en-US" altLang="en-US" sz="1350">
                  <a:solidFill>
                    <a:srgbClr val="990000"/>
                  </a:solidFill>
                  <a:latin typeface="Times New Roman" panose="02020603050405020304" pitchFamily="18" charset="0"/>
                </a:rPr>
                <a:t>of </a:t>
              </a:r>
              <a:r>
                <a:rPr lang="en-US" altLang="en-US" sz="1350">
                  <a:solidFill>
                    <a:srgbClr val="990000"/>
                  </a:solidFill>
                  <a:latin typeface="Courier New" panose="02070309020205020404" pitchFamily="49" charset="0"/>
                </a:rPr>
                <a:t>beq</a:t>
              </a:r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64620" name="Group 76"/>
          <p:cNvGrpSpPr>
            <a:grpSpLocks/>
          </p:cNvGrpSpPr>
          <p:nvPr/>
        </p:nvGrpSpPr>
        <p:grpSpPr bwMode="auto">
          <a:xfrm>
            <a:off x="5314950" y="2662240"/>
            <a:ext cx="1131094" cy="508397"/>
            <a:chOff x="3504" y="1516"/>
            <a:chExt cx="950" cy="427"/>
          </a:xfrm>
        </p:grpSpPr>
        <p:sp>
          <p:nvSpPr>
            <p:cNvPr id="364621" name="AutoShape 77"/>
            <p:cNvSpPr>
              <a:spLocks/>
            </p:cNvSpPr>
            <p:nvPr/>
          </p:nvSpPr>
          <p:spPr bwMode="auto">
            <a:xfrm>
              <a:off x="3504" y="1536"/>
              <a:ext cx="48" cy="384"/>
            </a:xfrm>
            <a:prstGeom prst="rightBrace">
              <a:avLst>
                <a:gd name="adj1" fmla="val 66667"/>
                <a:gd name="adj2" fmla="val 50000"/>
              </a:avLst>
            </a:prstGeom>
            <a:noFill/>
            <a:ln w="38100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4622" name="Text Box 78"/>
            <p:cNvSpPr txBox="1">
              <a:spLocks noChangeArrowheads="1"/>
            </p:cNvSpPr>
            <p:nvPr/>
          </p:nvSpPr>
          <p:spPr bwMode="auto">
            <a:xfrm>
              <a:off x="3556" y="1516"/>
              <a:ext cx="898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en-US" sz="1350">
                  <a:solidFill>
                    <a:srgbClr val="990000"/>
                  </a:solidFill>
                  <a:latin typeface="Times New Roman" panose="02020603050405020304" pitchFamily="18" charset="0"/>
                </a:rPr>
                <a:t>1-instruction</a:t>
              </a:r>
            </a:p>
            <a:p>
              <a:pPr algn="l"/>
              <a:r>
                <a:rPr lang="en-US" altLang="en-US" sz="1350" u="sng">
                  <a:solidFill>
                    <a:srgbClr val="990000"/>
                  </a:solidFill>
                  <a:latin typeface="Times New Roman" panose="02020603050405020304" pitchFamily="18" charset="0"/>
                </a:rPr>
                <a:t>offset</a:t>
              </a:r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64623" name="Text Box 79"/>
          <p:cNvSpPr txBox="1">
            <a:spLocks noChangeArrowheads="1"/>
          </p:cNvSpPr>
          <p:nvPr/>
        </p:nvSpPr>
        <p:spPr bwMode="auto">
          <a:xfrm>
            <a:off x="5929312" y="3688556"/>
            <a:ext cx="28084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350"/>
              <a:t>0</a:t>
            </a:r>
          </a:p>
        </p:txBody>
      </p:sp>
      <p:sp>
        <p:nvSpPr>
          <p:cNvPr id="364624" name="Text Box 80"/>
          <p:cNvSpPr txBox="1">
            <a:spLocks noChangeArrowheads="1"/>
          </p:cNvSpPr>
          <p:nvPr/>
        </p:nvSpPr>
        <p:spPr bwMode="auto">
          <a:xfrm>
            <a:off x="1940719" y="3688556"/>
            <a:ext cx="37702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350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254933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4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4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4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4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4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6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6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6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6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6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6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6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86" grpId="0" animBg="1" autoUpdateAnimBg="0"/>
      <p:bldP spid="364587" grpId="0" animBg="1" autoUpdateAnimBg="0"/>
      <p:bldP spid="364588" grpId="0" animBg="1" autoUpdateAnimBg="0"/>
      <p:bldP spid="364589" grpId="0" animBg="1" autoUpdateAnimBg="0"/>
      <p:bldP spid="364590" grpId="0" animBg="1" autoUpdateAnimBg="0"/>
      <p:bldP spid="364591" grpId="0" animBg="1" autoUpdateAnimBg="0"/>
      <p:bldP spid="364592" grpId="0" animBg="1" autoUpdateAnimBg="0"/>
      <p:bldP spid="364593" grpId="0" animBg="1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366146"/>
            <a:ext cx="8782050" cy="3914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12" y="4489122"/>
            <a:ext cx="78771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26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I-Format Example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5950" y="2228850"/>
            <a:ext cx="5372100" cy="3086100"/>
          </a:xfrm>
        </p:spPr>
        <p:txBody>
          <a:bodyPr/>
          <a:lstStyle/>
          <a:p>
            <a:r>
              <a:rPr lang="en-US" altLang="en-US"/>
              <a:t>Machine language for </a:t>
            </a:r>
            <a:br>
              <a:rPr lang="en-US" altLang="en-US"/>
            </a:br>
            <a:r>
              <a:rPr lang="en-US" altLang="en-US"/>
              <a:t>	</a:t>
            </a:r>
            <a:r>
              <a:rPr lang="en-US" altLang="en-US">
                <a:solidFill>
                  <a:srgbClr val="0237BC"/>
                </a:solidFill>
                <a:latin typeface="Arial Narrow" panose="020B0606020202030204" pitchFamily="34" charset="0"/>
              </a:rPr>
              <a:t>lw $9, 1200($8) == lw $t1, 1200($t0)</a:t>
            </a:r>
          </a:p>
        </p:txBody>
      </p:sp>
      <p:grpSp>
        <p:nvGrpSpPr>
          <p:cNvPr id="360452" name="Group 4"/>
          <p:cNvGrpSpPr>
            <a:grpSpLocks/>
          </p:cNvGrpSpPr>
          <p:nvPr/>
        </p:nvGrpSpPr>
        <p:grpSpPr bwMode="auto">
          <a:xfrm>
            <a:off x="2286000" y="3078151"/>
            <a:ext cx="4581525" cy="2139553"/>
            <a:chOff x="960" y="1632"/>
            <a:chExt cx="3848" cy="1797"/>
          </a:xfrm>
        </p:grpSpPr>
        <p:sp>
          <p:nvSpPr>
            <p:cNvPr id="360453" name="Rectangle 5"/>
            <p:cNvSpPr>
              <a:spLocks noChangeArrowheads="1"/>
            </p:cNvSpPr>
            <p:nvPr/>
          </p:nvSpPr>
          <p:spPr bwMode="auto">
            <a:xfrm>
              <a:off x="960" y="1920"/>
              <a:ext cx="576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op</a:t>
              </a:r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0454" name="Rectangle 6"/>
            <p:cNvSpPr>
              <a:spLocks noChangeArrowheads="1"/>
            </p:cNvSpPr>
            <p:nvPr/>
          </p:nvSpPr>
          <p:spPr bwMode="auto">
            <a:xfrm>
              <a:off x="1536" y="1920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rs</a:t>
              </a:r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0455" name="Rectangle 7"/>
            <p:cNvSpPr>
              <a:spLocks noChangeArrowheads="1"/>
            </p:cNvSpPr>
            <p:nvPr/>
          </p:nvSpPr>
          <p:spPr bwMode="auto">
            <a:xfrm>
              <a:off x="2016" y="1920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rt</a:t>
              </a:r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0456" name="Rectangle 8"/>
            <p:cNvSpPr>
              <a:spLocks noChangeArrowheads="1"/>
            </p:cNvSpPr>
            <p:nvPr/>
          </p:nvSpPr>
          <p:spPr bwMode="auto">
            <a:xfrm>
              <a:off x="2496" y="1920"/>
              <a:ext cx="1536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offset</a:t>
              </a:r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0457" name="Line 9"/>
            <p:cNvSpPr>
              <a:spLocks noChangeShapeType="1"/>
            </p:cNvSpPr>
            <p:nvPr/>
          </p:nvSpPr>
          <p:spPr bwMode="auto">
            <a:xfrm flipV="1">
              <a:off x="960" y="177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0458" name="Line 10"/>
            <p:cNvSpPr>
              <a:spLocks noChangeShapeType="1"/>
            </p:cNvSpPr>
            <p:nvPr/>
          </p:nvSpPr>
          <p:spPr bwMode="auto">
            <a:xfrm>
              <a:off x="1008" y="1824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0459" name="Line 11"/>
            <p:cNvSpPr>
              <a:spLocks noChangeShapeType="1"/>
            </p:cNvSpPr>
            <p:nvPr/>
          </p:nvSpPr>
          <p:spPr bwMode="auto">
            <a:xfrm flipV="1">
              <a:off x="1536" y="177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0460" name="Line 12"/>
            <p:cNvSpPr>
              <a:spLocks noChangeShapeType="1"/>
            </p:cNvSpPr>
            <p:nvPr/>
          </p:nvSpPr>
          <p:spPr bwMode="auto">
            <a:xfrm flipV="1">
              <a:off x="2016" y="177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0461" name="Line 13"/>
            <p:cNvSpPr>
              <a:spLocks noChangeShapeType="1"/>
            </p:cNvSpPr>
            <p:nvPr/>
          </p:nvSpPr>
          <p:spPr bwMode="auto">
            <a:xfrm>
              <a:off x="1584" y="182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0462" name="Line 14"/>
            <p:cNvSpPr>
              <a:spLocks noChangeShapeType="1"/>
            </p:cNvSpPr>
            <p:nvPr/>
          </p:nvSpPr>
          <p:spPr bwMode="auto">
            <a:xfrm flipV="1">
              <a:off x="2496" y="177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0463" name="Line 15"/>
            <p:cNvSpPr>
              <a:spLocks noChangeShapeType="1"/>
            </p:cNvSpPr>
            <p:nvPr/>
          </p:nvSpPr>
          <p:spPr bwMode="auto">
            <a:xfrm>
              <a:off x="2064" y="182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0464" name="Line 16"/>
            <p:cNvSpPr>
              <a:spLocks noChangeShapeType="1"/>
            </p:cNvSpPr>
            <p:nvPr/>
          </p:nvSpPr>
          <p:spPr bwMode="auto">
            <a:xfrm>
              <a:off x="2544" y="1824"/>
              <a:ext cx="14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0465" name="Line 17"/>
            <p:cNvSpPr>
              <a:spLocks noChangeShapeType="1"/>
            </p:cNvSpPr>
            <p:nvPr/>
          </p:nvSpPr>
          <p:spPr bwMode="auto">
            <a:xfrm flipV="1">
              <a:off x="4032" y="177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0466" name="Text Box 18"/>
            <p:cNvSpPr txBox="1">
              <a:spLocks noChangeArrowheads="1"/>
            </p:cNvSpPr>
            <p:nvPr/>
          </p:nvSpPr>
          <p:spPr bwMode="auto">
            <a:xfrm>
              <a:off x="1056" y="1632"/>
              <a:ext cx="4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6 bits</a:t>
              </a:r>
            </a:p>
          </p:txBody>
        </p:sp>
        <p:sp>
          <p:nvSpPr>
            <p:cNvPr id="360467" name="Text Box 19"/>
            <p:cNvSpPr txBox="1">
              <a:spLocks noChangeArrowheads="1"/>
            </p:cNvSpPr>
            <p:nvPr/>
          </p:nvSpPr>
          <p:spPr bwMode="auto">
            <a:xfrm>
              <a:off x="1594" y="1632"/>
              <a:ext cx="4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360468" name="Text Box 20"/>
            <p:cNvSpPr txBox="1">
              <a:spLocks noChangeArrowheads="1"/>
            </p:cNvSpPr>
            <p:nvPr/>
          </p:nvSpPr>
          <p:spPr bwMode="auto">
            <a:xfrm>
              <a:off x="2074" y="1632"/>
              <a:ext cx="4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360469" name="Text Box 21"/>
            <p:cNvSpPr txBox="1">
              <a:spLocks noChangeArrowheads="1"/>
            </p:cNvSpPr>
            <p:nvPr/>
          </p:nvSpPr>
          <p:spPr bwMode="auto">
            <a:xfrm>
              <a:off x="3024" y="1632"/>
              <a:ext cx="45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16 bits</a:t>
              </a:r>
            </a:p>
          </p:txBody>
        </p:sp>
        <p:sp>
          <p:nvSpPr>
            <p:cNvPr id="360470" name="Line 22"/>
            <p:cNvSpPr>
              <a:spLocks noChangeShapeType="1"/>
            </p:cNvSpPr>
            <p:nvPr/>
          </p:nvSpPr>
          <p:spPr bwMode="auto">
            <a:xfrm flipV="1">
              <a:off x="960" y="235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0471" name="Line 23"/>
            <p:cNvSpPr>
              <a:spLocks noChangeShapeType="1"/>
            </p:cNvSpPr>
            <p:nvPr/>
          </p:nvSpPr>
          <p:spPr bwMode="auto">
            <a:xfrm flipV="1">
              <a:off x="1536" y="235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0472" name="Line 24"/>
            <p:cNvSpPr>
              <a:spLocks noChangeShapeType="1"/>
            </p:cNvSpPr>
            <p:nvPr/>
          </p:nvSpPr>
          <p:spPr bwMode="auto">
            <a:xfrm flipV="1">
              <a:off x="2016" y="235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0473" name="Line 25"/>
            <p:cNvSpPr>
              <a:spLocks noChangeShapeType="1"/>
            </p:cNvSpPr>
            <p:nvPr/>
          </p:nvSpPr>
          <p:spPr bwMode="auto">
            <a:xfrm flipV="1">
              <a:off x="2496" y="235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0474" name="Line 26"/>
            <p:cNvSpPr>
              <a:spLocks noChangeShapeType="1"/>
            </p:cNvSpPr>
            <p:nvPr/>
          </p:nvSpPr>
          <p:spPr bwMode="auto">
            <a:xfrm flipV="1">
              <a:off x="4032" y="235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0475" name="Line 27"/>
            <p:cNvSpPr>
              <a:spLocks noChangeShapeType="1"/>
            </p:cNvSpPr>
            <p:nvPr/>
          </p:nvSpPr>
          <p:spPr bwMode="auto">
            <a:xfrm flipV="1">
              <a:off x="960" y="292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0476" name="Line 28"/>
            <p:cNvSpPr>
              <a:spLocks noChangeShapeType="1"/>
            </p:cNvSpPr>
            <p:nvPr/>
          </p:nvSpPr>
          <p:spPr bwMode="auto">
            <a:xfrm flipV="1">
              <a:off x="1536" y="292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0477" name="Line 29"/>
            <p:cNvSpPr>
              <a:spLocks noChangeShapeType="1"/>
            </p:cNvSpPr>
            <p:nvPr/>
          </p:nvSpPr>
          <p:spPr bwMode="auto">
            <a:xfrm flipV="1">
              <a:off x="2016" y="292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0478" name="Line 30"/>
            <p:cNvSpPr>
              <a:spLocks noChangeShapeType="1"/>
            </p:cNvSpPr>
            <p:nvPr/>
          </p:nvSpPr>
          <p:spPr bwMode="auto">
            <a:xfrm flipV="1">
              <a:off x="2496" y="292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0479" name="Line 31"/>
            <p:cNvSpPr>
              <a:spLocks noChangeShapeType="1"/>
            </p:cNvSpPr>
            <p:nvPr/>
          </p:nvSpPr>
          <p:spPr bwMode="auto">
            <a:xfrm flipV="1">
              <a:off x="4032" y="292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0480" name="Text Box 32"/>
            <p:cNvSpPr txBox="1">
              <a:spLocks noChangeArrowheads="1"/>
            </p:cNvSpPr>
            <p:nvPr/>
          </p:nvSpPr>
          <p:spPr bwMode="auto">
            <a:xfrm>
              <a:off x="4118" y="3177"/>
              <a:ext cx="56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350">
                  <a:latin typeface="Helvetica" panose="020B0604020202020204" pitchFamily="34" charset="0"/>
                </a:rPr>
                <a:t>Binary</a:t>
              </a:r>
            </a:p>
          </p:txBody>
        </p:sp>
        <p:sp>
          <p:nvSpPr>
            <p:cNvPr id="360481" name="Text Box 33"/>
            <p:cNvSpPr txBox="1">
              <a:spLocks noChangeArrowheads="1"/>
            </p:cNvSpPr>
            <p:nvPr/>
          </p:nvSpPr>
          <p:spPr bwMode="auto">
            <a:xfrm>
              <a:off x="4128" y="2505"/>
              <a:ext cx="68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350">
                  <a:latin typeface="Helvetica" panose="020B0604020202020204" pitchFamily="34" charset="0"/>
                </a:rPr>
                <a:t>Decimal</a:t>
              </a:r>
            </a:p>
          </p:txBody>
        </p:sp>
        <p:sp>
          <p:nvSpPr>
            <p:cNvPr id="360482" name="Rectangle 34"/>
            <p:cNvSpPr>
              <a:spLocks noChangeArrowheads="1"/>
            </p:cNvSpPr>
            <p:nvPr/>
          </p:nvSpPr>
          <p:spPr bwMode="auto">
            <a:xfrm>
              <a:off x="960" y="3120"/>
              <a:ext cx="576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0483" name="Rectangle 35"/>
            <p:cNvSpPr>
              <a:spLocks noChangeArrowheads="1"/>
            </p:cNvSpPr>
            <p:nvPr/>
          </p:nvSpPr>
          <p:spPr bwMode="auto">
            <a:xfrm>
              <a:off x="1536" y="3120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0484" name="Rectangle 36"/>
            <p:cNvSpPr>
              <a:spLocks noChangeArrowheads="1"/>
            </p:cNvSpPr>
            <p:nvPr/>
          </p:nvSpPr>
          <p:spPr bwMode="auto">
            <a:xfrm>
              <a:off x="2016" y="3120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0485" name="Rectangle 37"/>
            <p:cNvSpPr>
              <a:spLocks noChangeArrowheads="1"/>
            </p:cNvSpPr>
            <p:nvPr/>
          </p:nvSpPr>
          <p:spPr bwMode="auto">
            <a:xfrm>
              <a:off x="2496" y="3120"/>
              <a:ext cx="1536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0486" name="Rectangle 38"/>
            <p:cNvSpPr>
              <a:spLocks noChangeArrowheads="1"/>
            </p:cNvSpPr>
            <p:nvPr/>
          </p:nvSpPr>
          <p:spPr bwMode="auto">
            <a:xfrm>
              <a:off x="960" y="2496"/>
              <a:ext cx="576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0487" name="Rectangle 39"/>
            <p:cNvSpPr>
              <a:spLocks noChangeArrowheads="1"/>
            </p:cNvSpPr>
            <p:nvPr/>
          </p:nvSpPr>
          <p:spPr bwMode="auto">
            <a:xfrm>
              <a:off x="1536" y="2496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0488" name="Rectangle 40"/>
            <p:cNvSpPr>
              <a:spLocks noChangeArrowheads="1"/>
            </p:cNvSpPr>
            <p:nvPr/>
          </p:nvSpPr>
          <p:spPr bwMode="auto">
            <a:xfrm>
              <a:off x="2016" y="2496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0489" name="Rectangle 41"/>
            <p:cNvSpPr>
              <a:spLocks noChangeArrowheads="1"/>
            </p:cNvSpPr>
            <p:nvPr/>
          </p:nvSpPr>
          <p:spPr bwMode="auto">
            <a:xfrm>
              <a:off x="2496" y="2496"/>
              <a:ext cx="1536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60490" name="Rectangle 42"/>
          <p:cNvSpPr>
            <a:spLocks noChangeArrowheads="1"/>
          </p:cNvSpPr>
          <p:nvPr/>
        </p:nvSpPr>
        <p:spPr bwMode="auto">
          <a:xfrm>
            <a:off x="2286000" y="4106850"/>
            <a:ext cx="685800" cy="28575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350">
                <a:solidFill>
                  <a:srgbClr val="990000"/>
                </a:solidFill>
                <a:latin typeface="Courier" charset="0"/>
              </a:rPr>
              <a:t>35</a:t>
            </a:r>
            <a:endParaRPr lang="en-US" altLang="en-US">
              <a:solidFill>
                <a:srgbClr val="99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0491" name="Rectangle 43"/>
          <p:cNvSpPr>
            <a:spLocks noChangeArrowheads="1"/>
          </p:cNvSpPr>
          <p:nvPr/>
        </p:nvSpPr>
        <p:spPr bwMode="auto">
          <a:xfrm>
            <a:off x="2971800" y="4106850"/>
            <a:ext cx="571500" cy="28575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350">
                <a:solidFill>
                  <a:srgbClr val="990000"/>
                </a:solidFill>
                <a:latin typeface="Courier" charset="0"/>
              </a:rPr>
              <a:t>8</a:t>
            </a:r>
            <a:endParaRPr lang="en-US" altLang="en-US" sz="1350">
              <a:solidFill>
                <a:srgbClr val="99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0492" name="Rectangle 44"/>
          <p:cNvSpPr>
            <a:spLocks noChangeArrowheads="1"/>
          </p:cNvSpPr>
          <p:nvPr/>
        </p:nvSpPr>
        <p:spPr bwMode="auto">
          <a:xfrm>
            <a:off x="3543300" y="4106850"/>
            <a:ext cx="571500" cy="28575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350">
                <a:solidFill>
                  <a:srgbClr val="990000"/>
                </a:solidFill>
                <a:latin typeface="Courier" charset="0"/>
              </a:rPr>
              <a:t>9</a:t>
            </a:r>
            <a:endParaRPr lang="en-US" altLang="en-US" sz="1350">
              <a:solidFill>
                <a:srgbClr val="99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0493" name="Rectangle 45"/>
          <p:cNvSpPr>
            <a:spLocks noChangeArrowheads="1"/>
          </p:cNvSpPr>
          <p:nvPr/>
        </p:nvSpPr>
        <p:spPr bwMode="auto">
          <a:xfrm>
            <a:off x="4114800" y="4106850"/>
            <a:ext cx="1828800" cy="28575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350">
                <a:solidFill>
                  <a:srgbClr val="990000"/>
                </a:solidFill>
                <a:latin typeface="Courier" charset="0"/>
              </a:rPr>
              <a:t>1200</a:t>
            </a:r>
            <a:endParaRPr lang="en-US" altLang="en-US" sz="1350">
              <a:solidFill>
                <a:srgbClr val="99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0494" name="Rectangle 46"/>
          <p:cNvSpPr>
            <a:spLocks noChangeArrowheads="1"/>
          </p:cNvSpPr>
          <p:nvPr/>
        </p:nvSpPr>
        <p:spPr bwMode="auto">
          <a:xfrm>
            <a:off x="2286000" y="4849800"/>
            <a:ext cx="685800" cy="28575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350">
                <a:solidFill>
                  <a:srgbClr val="990000"/>
                </a:solidFill>
                <a:latin typeface="Courier" charset="0"/>
              </a:rPr>
              <a:t>100011</a:t>
            </a:r>
            <a:endParaRPr lang="en-US" altLang="en-US">
              <a:solidFill>
                <a:srgbClr val="99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0495" name="Rectangle 47"/>
          <p:cNvSpPr>
            <a:spLocks noChangeArrowheads="1"/>
          </p:cNvSpPr>
          <p:nvPr/>
        </p:nvSpPr>
        <p:spPr bwMode="auto">
          <a:xfrm>
            <a:off x="2971800" y="4849800"/>
            <a:ext cx="571500" cy="28575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350">
                <a:solidFill>
                  <a:srgbClr val="990000"/>
                </a:solidFill>
                <a:latin typeface="Courier" charset="0"/>
              </a:rPr>
              <a:t>01000</a:t>
            </a:r>
            <a:endParaRPr lang="en-US" altLang="en-US" sz="1350">
              <a:solidFill>
                <a:srgbClr val="99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0496" name="Rectangle 48"/>
          <p:cNvSpPr>
            <a:spLocks noChangeArrowheads="1"/>
          </p:cNvSpPr>
          <p:nvPr/>
        </p:nvSpPr>
        <p:spPr bwMode="auto">
          <a:xfrm>
            <a:off x="3543300" y="4849800"/>
            <a:ext cx="571500" cy="28575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350">
                <a:solidFill>
                  <a:srgbClr val="990000"/>
                </a:solidFill>
                <a:latin typeface="Courier" charset="0"/>
              </a:rPr>
              <a:t>01001</a:t>
            </a:r>
            <a:endParaRPr lang="en-US" altLang="en-US" sz="1350">
              <a:solidFill>
                <a:srgbClr val="99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0497" name="Rectangle 49"/>
          <p:cNvSpPr>
            <a:spLocks noChangeArrowheads="1"/>
          </p:cNvSpPr>
          <p:nvPr/>
        </p:nvSpPr>
        <p:spPr bwMode="auto">
          <a:xfrm>
            <a:off x="4114800" y="4849800"/>
            <a:ext cx="1828800" cy="28575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350">
                <a:solidFill>
                  <a:srgbClr val="990000"/>
                </a:solidFill>
                <a:latin typeface="Courier" charset="0"/>
              </a:rPr>
              <a:t>0000010010110000</a:t>
            </a:r>
            <a:endParaRPr lang="en-US" altLang="en-US" sz="1350">
              <a:solidFill>
                <a:srgbClr val="99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60498" name="Group 50"/>
          <p:cNvGrpSpPr>
            <a:grpSpLocks/>
          </p:cNvGrpSpPr>
          <p:nvPr/>
        </p:nvGrpSpPr>
        <p:grpSpPr bwMode="auto">
          <a:xfrm>
            <a:off x="2286000" y="4106850"/>
            <a:ext cx="3657600" cy="1028700"/>
            <a:chOff x="960" y="2496"/>
            <a:chExt cx="3072" cy="864"/>
          </a:xfrm>
        </p:grpSpPr>
        <p:grpSp>
          <p:nvGrpSpPr>
            <p:cNvPr id="360499" name="Group 51"/>
            <p:cNvGrpSpPr>
              <a:grpSpLocks/>
            </p:cNvGrpSpPr>
            <p:nvPr/>
          </p:nvGrpSpPr>
          <p:grpSpPr bwMode="auto">
            <a:xfrm>
              <a:off x="960" y="2496"/>
              <a:ext cx="3072" cy="240"/>
              <a:chOff x="960" y="3552"/>
              <a:chExt cx="3072" cy="240"/>
            </a:xfrm>
          </p:grpSpPr>
          <p:sp>
            <p:nvSpPr>
              <p:cNvPr id="360500" name="Rectangle 52"/>
              <p:cNvSpPr>
                <a:spLocks noChangeArrowheads="1"/>
              </p:cNvSpPr>
              <p:nvPr/>
            </p:nvSpPr>
            <p:spPr bwMode="auto">
              <a:xfrm>
                <a:off x="960" y="3552"/>
                <a:ext cx="576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>
                  <a:solidFill>
                    <a:srgbClr val="99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0501" name="Rectangle 53"/>
              <p:cNvSpPr>
                <a:spLocks noChangeArrowheads="1"/>
              </p:cNvSpPr>
              <p:nvPr/>
            </p:nvSpPr>
            <p:spPr bwMode="auto">
              <a:xfrm>
                <a:off x="1536" y="3552"/>
                <a:ext cx="480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1350">
                  <a:solidFill>
                    <a:srgbClr val="99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0502" name="Rectangle 54"/>
              <p:cNvSpPr>
                <a:spLocks noChangeArrowheads="1"/>
              </p:cNvSpPr>
              <p:nvPr/>
            </p:nvSpPr>
            <p:spPr bwMode="auto">
              <a:xfrm>
                <a:off x="2016" y="3552"/>
                <a:ext cx="480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1350">
                  <a:solidFill>
                    <a:srgbClr val="99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0503" name="Rectangle 55"/>
              <p:cNvSpPr>
                <a:spLocks noChangeArrowheads="1"/>
              </p:cNvSpPr>
              <p:nvPr/>
            </p:nvSpPr>
            <p:spPr bwMode="auto">
              <a:xfrm>
                <a:off x="2496" y="3552"/>
                <a:ext cx="1536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1350">
                  <a:solidFill>
                    <a:srgbClr val="99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60504" name="Group 56"/>
            <p:cNvGrpSpPr>
              <a:grpSpLocks/>
            </p:cNvGrpSpPr>
            <p:nvPr/>
          </p:nvGrpSpPr>
          <p:grpSpPr bwMode="auto">
            <a:xfrm>
              <a:off x="960" y="3120"/>
              <a:ext cx="3072" cy="240"/>
              <a:chOff x="960" y="3552"/>
              <a:chExt cx="3072" cy="240"/>
            </a:xfrm>
          </p:grpSpPr>
          <p:sp>
            <p:nvSpPr>
              <p:cNvPr id="360505" name="Rectangle 57"/>
              <p:cNvSpPr>
                <a:spLocks noChangeArrowheads="1"/>
              </p:cNvSpPr>
              <p:nvPr/>
            </p:nvSpPr>
            <p:spPr bwMode="auto">
              <a:xfrm>
                <a:off x="960" y="3552"/>
                <a:ext cx="576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>
                  <a:solidFill>
                    <a:srgbClr val="99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0506" name="Rectangle 58"/>
              <p:cNvSpPr>
                <a:spLocks noChangeArrowheads="1"/>
              </p:cNvSpPr>
              <p:nvPr/>
            </p:nvSpPr>
            <p:spPr bwMode="auto">
              <a:xfrm>
                <a:off x="1536" y="3552"/>
                <a:ext cx="480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1350">
                  <a:solidFill>
                    <a:srgbClr val="99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0507" name="Rectangle 59"/>
              <p:cNvSpPr>
                <a:spLocks noChangeArrowheads="1"/>
              </p:cNvSpPr>
              <p:nvPr/>
            </p:nvSpPr>
            <p:spPr bwMode="auto">
              <a:xfrm>
                <a:off x="2016" y="3552"/>
                <a:ext cx="480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1350">
                  <a:solidFill>
                    <a:srgbClr val="99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0508" name="Rectangle 60"/>
              <p:cNvSpPr>
                <a:spLocks noChangeArrowheads="1"/>
              </p:cNvSpPr>
              <p:nvPr/>
            </p:nvSpPr>
            <p:spPr bwMode="auto">
              <a:xfrm>
                <a:off x="2496" y="3552"/>
                <a:ext cx="1536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1350">
                  <a:solidFill>
                    <a:srgbClr val="990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60509" name="Text Box 61"/>
          <p:cNvSpPr txBox="1">
            <a:spLocks noChangeArrowheads="1"/>
          </p:cNvSpPr>
          <p:nvPr/>
        </p:nvSpPr>
        <p:spPr bwMode="auto">
          <a:xfrm>
            <a:off x="5936456" y="3566306"/>
            <a:ext cx="28084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350"/>
              <a:t>0</a:t>
            </a:r>
          </a:p>
        </p:txBody>
      </p:sp>
      <p:sp>
        <p:nvSpPr>
          <p:cNvPr id="360510" name="Text Box 62"/>
          <p:cNvSpPr txBox="1">
            <a:spLocks noChangeArrowheads="1"/>
          </p:cNvSpPr>
          <p:nvPr/>
        </p:nvSpPr>
        <p:spPr bwMode="auto">
          <a:xfrm>
            <a:off x="1943100" y="3546066"/>
            <a:ext cx="37702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350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212061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6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6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6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6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6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90" grpId="0" animBg="1" autoUpdateAnimBg="0"/>
      <p:bldP spid="360491" grpId="0" animBg="1" autoUpdateAnimBg="0"/>
      <p:bldP spid="360492" grpId="0" animBg="1" autoUpdateAnimBg="0"/>
      <p:bldP spid="360493" grpId="0" animBg="1" autoUpdateAnimBg="0"/>
      <p:bldP spid="360494" grpId="0" animBg="1" autoUpdateAnimBg="0"/>
      <p:bldP spid="360495" grpId="0" animBg="1" autoUpdateAnimBg="0"/>
      <p:bldP spid="360496" grpId="0" animBg="1" autoUpdateAnimBg="0"/>
      <p:bldP spid="360497" grpId="0" animBg="1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Representation - Branch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4874" y="2781373"/>
            <a:ext cx="6725615" cy="2520553"/>
          </a:xfrm>
        </p:spPr>
        <p:txBody>
          <a:bodyPr>
            <a:noAutofit/>
          </a:bodyPr>
          <a:lstStyle/>
          <a:p>
            <a:r>
              <a:rPr lang="en-US" altLang="en-US" sz="2400" dirty="0"/>
              <a:t>Branch instructions use </a:t>
            </a:r>
            <a:r>
              <a:rPr lang="en-US" altLang="en-US" sz="2400" dirty="0">
                <a:solidFill>
                  <a:srgbClr val="CC0000"/>
                </a:solidFill>
              </a:rPr>
              <a:t>I-Format</a:t>
            </a:r>
          </a:p>
          <a:p>
            <a:r>
              <a:rPr lang="en-US" altLang="en-US" sz="2400" dirty="0">
                <a:solidFill>
                  <a:srgbClr val="990000"/>
                </a:solidFill>
                <a:latin typeface="Courier New" panose="02070309020205020404" pitchFamily="49" charset="0"/>
              </a:rPr>
              <a:t>offset</a:t>
            </a:r>
            <a:r>
              <a:rPr lang="en-US" altLang="en-US" sz="2400" dirty="0"/>
              <a:t> is added to PC when branch is </a:t>
            </a:r>
            <a:r>
              <a:rPr lang="en-US" altLang="en-US" sz="2400" u="sng" dirty="0">
                <a:solidFill>
                  <a:srgbClr val="990000"/>
                </a:solidFill>
              </a:rPr>
              <a:t>taken</a:t>
            </a:r>
            <a:r>
              <a:rPr lang="en-US" altLang="en-US" sz="2400" u="sng" dirty="0"/>
              <a:t/>
            </a:r>
            <a:br>
              <a:rPr lang="en-US" altLang="en-US" sz="2400" u="sng" dirty="0"/>
            </a:br>
            <a:r>
              <a:rPr lang="en-US" altLang="en-US" sz="1800" dirty="0">
                <a:latin typeface="Courier" charset="0"/>
              </a:rPr>
              <a:t>		</a:t>
            </a:r>
            <a:br>
              <a:rPr lang="en-US" altLang="en-US" sz="1800" dirty="0">
                <a:latin typeface="Courier" charset="0"/>
              </a:rPr>
            </a:br>
            <a:r>
              <a:rPr lang="en-US" altLang="en-US" sz="1800" dirty="0">
                <a:latin typeface="Courier" charset="0"/>
              </a:rPr>
              <a:t>		</a:t>
            </a:r>
            <a:r>
              <a:rPr lang="en-US" altLang="en-US" sz="1800" dirty="0" err="1">
                <a:solidFill>
                  <a:srgbClr val="0237BC"/>
                </a:solidFill>
                <a:latin typeface="Arial Narrow" panose="020B0606020202030204" pitchFamily="34" charset="0"/>
              </a:rPr>
              <a:t>beq</a:t>
            </a:r>
            <a:r>
              <a:rPr lang="en-US" altLang="en-US" sz="1800" dirty="0">
                <a:solidFill>
                  <a:srgbClr val="0237BC"/>
                </a:solidFill>
                <a:latin typeface="Arial Narrow" panose="020B0606020202030204" pitchFamily="34" charset="0"/>
              </a:rPr>
              <a:t> r0, r1, offset</a:t>
            </a:r>
            <a:r>
              <a:rPr lang="en-US" altLang="en-US" sz="1800" dirty="0">
                <a:latin typeface="Courier" charset="0"/>
              </a:rPr>
              <a:t/>
            </a:r>
            <a:br>
              <a:rPr lang="en-US" altLang="en-US" sz="1800" dirty="0">
                <a:latin typeface="Courier" charset="0"/>
              </a:rPr>
            </a:br>
            <a:r>
              <a:rPr lang="en-US" altLang="en-US" sz="1800" dirty="0">
                <a:latin typeface="Courier" charset="0"/>
              </a:rPr>
              <a:t>	</a:t>
            </a:r>
            <a:br>
              <a:rPr lang="en-US" altLang="en-US" sz="1800" dirty="0">
                <a:latin typeface="Courier" charset="0"/>
              </a:rPr>
            </a:br>
            <a:r>
              <a:rPr lang="en-US" altLang="en-US" sz="1800" dirty="0">
                <a:latin typeface="Courier" charset="0"/>
              </a:rPr>
              <a:t>	</a:t>
            </a:r>
            <a:r>
              <a:rPr lang="en-US" altLang="en-US" sz="2400" dirty="0"/>
              <a:t>has the effect:</a:t>
            </a:r>
            <a:r>
              <a:rPr lang="en-US" altLang="en-US" sz="1800" dirty="0">
                <a:latin typeface="Courier" charset="0"/>
              </a:rPr>
              <a:t/>
            </a:r>
            <a:br>
              <a:rPr lang="en-US" altLang="en-US" sz="1800" dirty="0">
                <a:latin typeface="Courier" charset="0"/>
              </a:rPr>
            </a:br>
            <a:r>
              <a:rPr lang="en-US" altLang="en-US" sz="1800" dirty="0">
                <a:latin typeface="Courier" charset="0"/>
              </a:rPr>
              <a:t/>
            </a:r>
            <a:br>
              <a:rPr lang="en-US" altLang="en-US" sz="1800" dirty="0">
                <a:latin typeface="Courier" charset="0"/>
              </a:rPr>
            </a:br>
            <a:r>
              <a:rPr lang="en-US" altLang="en-US" sz="1800" dirty="0">
                <a:latin typeface="Courier" charset="0"/>
              </a:rPr>
              <a:t>		</a:t>
            </a:r>
            <a:r>
              <a:rPr lang="en-US" altLang="en-US" sz="1800" dirty="0">
                <a:solidFill>
                  <a:srgbClr val="0237BC"/>
                </a:solidFill>
                <a:latin typeface="Arial Narrow" panose="020B0606020202030204" pitchFamily="34" charset="0"/>
              </a:rPr>
              <a:t>if (r0==r1) pc = pc + 4 + (offset &lt;&lt; 2)</a:t>
            </a:r>
            <a:br>
              <a:rPr lang="en-US" altLang="en-US" sz="1800" dirty="0">
                <a:solidFill>
                  <a:srgbClr val="0237BC"/>
                </a:solidFill>
                <a:latin typeface="Arial Narrow" panose="020B0606020202030204" pitchFamily="34" charset="0"/>
              </a:rPr>
            </a:br>
            <a:r>
              <a:rPr lang="en-US" altLang="en-US" sz="1800" dirty="0">
                <a:solidFill>
                  <a:srgbClr val="0237BC"/>
                </a:solidFill>
                <a:latin typeface="Arial Narrow" panose="020B0606020202030204" pitchFamily="34" charset="0"/>
              </a:rPr>
              <a:t>		else pc = pc + 4;</a:t>
            </a:r>
            <a:endParaRPr lang="en-US" altLang="en-US" sz="2400" dirty="0">
              <a:solidFill>
                <a:srgbClr val="0237BC"/>
              </a:solidFill>
              <a:latin typeface="Arial Narrow" panose="020B0606020202030204" pitchFamily="34" charset="0"/>
            </a:endParaRPr>
          </a:p>
          <a:p>
            <a:r>
              <a:rPr lang="en-US" altLang="en-US" sz="2400" dirty="0"/>
              <a:t>Offset is specified in instruction </a:t>
            </a:r>
            <a:r>
              <a:rPr lang="en-US" altLang="en-US" sz="2400" dirty="0">
                <a:solidFill>
                  <a:srgbClr val="990000"/>
                </a:solidFill>
              </a:rPr>
              <a:t>words</a:t>
            </a:r>
            <a:r>
              <a:rPr lang="en-US" altLang="en-US" sz="2400" dirty="0"/>
              <a:t> (why?) </a:t>
            </a:r>
          </a:p>
          <a:p>
            <a:r>
              <a:rPr lang="en-US" altLang="en-US" sz="2400" dirty="0"/>
              <a:t>What is the </a:t>
            </a:r>
            <a:r>
              <a:rPr lang="en-US" altLang="en-US" sz="2400" u="sng" dirty="0"/>
              <a:t>range</a:t>
            </a:r>
            <a:r>
              <a:rPr lang="en-US" altLang="en-US" sz="2400" dirty="0"/>
              <a:t> of the branch target addresses?</a:t>
            </a:r>
            <a:br>
              <a:rPr lang="en-US" altLang="en-US" sz="2400" dirty="0"/>
            </a:br>
            <a:endParaRPr lang="en-US" altLang="en-US" sz="2400" dirty="0"/>
          </a:p>
        </p:txBody>
      </p:sp>
      <p:grpSp>
        <p:nvGrpSpPr>
          <p:cNvPr id="363524" name="Group 4"/>
          <p:cNvGrpSpPr>
            <a:grpSpLocks/>
          </p:cNvGrpSpPr>
          <p:nvPr/>
        </p:nvGrpSpPr>
        <p:grpSpPr bwMode="auto">
          <a:xfrm>
            <a:off x="2286000" y="1943100"/>
            <a:ext cx="3657600" cy="628650"/>
            <a:chOff x="960" y="912"/>
            <a:chExt cx="3072" cy="528"/>
          </a:xfrm>
        </p:grpSpPr>
        <p:sp>
          <p:nvSpPr>
            <p:cNvPr id="363525" name="Rectangle 5"/>
            <p:cNvSpPr>
              <a:spLocks noChangeArrowheads="1"/>
            </p:cNvSpPr>
            <p:nvPr/>
          </p:nvSpPr>
          <p:spPr bwMode="auto">
            <a:xfrm>
              <a:off x="960" y="1200"/>
              <a:ext cx="576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op</a:t>
              </a:r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3526" name="Rectangle 6"/>
            <p:cNvSpPr>
              <a:spLocks noChangeArrowheads="1"/>
            </p:cNvSpPr>
            <p:nvPr/>
          </p:nvSpPr>
          <p:spPr bwMode="auto">
            <a:xfrm>
              <a:off x="1536" y="1200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rs</a:t>
              </a:r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3527" name="Rectangle 7"/>
            <p:cNvSpPr>
              <a:spLocks noChangeArrowheads="1"/>
            </p:cNvSpPr>
            <p:nvPr/>
          </p:nvSpPr>
          <p:spPr bwMode="auto">
            <a:xfrm>
              <a:off x="2016" y="1200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rt</a:t>
              </a:r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3528" name="Rectangle 8"/>
            <p:cNvSpPr>
              <a:spLocks noChangeArrowheads="1"/>
            </p:cNvSpPr>
            <p:nvPr/>
          </p:nvSpPr>
          <p:spPr bwMode="auto">
            <a:xfrm>
              <a:off x="2496" y="1200"/>
              <a:ext cx="1536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350">
                  <a:solidFill>
                    <a:srgbClr val="990000"/>
                  </a:solidFill>
                  <a:latin typeface="Courier" charset="0"/>
                </a:rPr>
                <a:t>offset</a:t>
              </a:r>
              <a:endParaRPr lang="en-US" altLang="en-US" sz="135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3529" name="Line 9"/>
            <p:cNvSpPr>
              <a:spLocks noChangeShapeType="1"/>
            </p:cNvSpPr>
            <p:nvPr/>
          </p:nvSpPr>
          <p:spPr bwMode="auto">
            <a:xfrm flipV="1">
              <a:off x="960" y="105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3530" name="Line 10"/>
            <p:cNvSpPr>
              <a:spLocks noChangeShapeType="1"/>
            </p:cNvSpPr>
            <p:nvPr/>
          </p:nvSpPr>
          <p:spPr bwMode="auto">
            <a:xfrm>
              <a:off x="1008" y="1104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3531" name="Line 11"/>
            <p:cNvSpPr>
              <a:spLocks noChangeShapeType="1"/>
            </p:cNvSpPr>
            <p:nvPr/>
          </p:nvSpPr>
          <p:spPr bwMode="auto">
            <a:xfrm flipV="1">
              <a:off x="1536" y="105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3532" name="Line 12"/>
            <p:cNvSpPr>
              <a:spLocks noChangeShapeType="1"/>
            </p:cNvSpPr>
            <p:nvPr/>
          </p:nvSpPr>
          <p:spPr bwMode="auto">
            <a:xfrm flipV="1">
              <a:off x="2016" y="105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3533" name="Line 13"/>
            <p:cNvSpPr>
              <a:spLocks noChangeShapeType="1"/>
            </p:cNvSpPr>
            <p:nvPr/>
          </p:nvSpPr>
          <p:spPr bwMode="auto">
            <a:xfrm>
              <a:off x="1584" y="110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3534" name="Line 14"/>
            <p:cNvSpPr>
              <a:spLocks noChangeShapeType="1"/>
            </p:cNvSpPr>
            <p:nvPr/>
          </p:nvSpPr>
          <p:spPr bwMode="auto">
            <a:xfrm flipV="1">
              <a:off x="2496" y="105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3535" name="Line 15"/>
            <p:cNvSpPr>
              <a:spLocks noChangeShapeType="1"/>
            </p:cNvSpPr>
            <p:nvPr/>
          </p:nvSpPr>
          <p:spPr bwMode="auto">
            <a:xfrm>
              <a:off x="2064" y="110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3536" name="Line 16"/>
            <p:cNvSpPr>
              <a:spLocks noChangeShapeType="1"/>
            </p:cNvSpPr>
            <p:nvPr/>
          </p:nvSpPr>
          <p:spPr bwMode="auto">
            <a:xfrm>
              <a:off x="2592" y="1104"/>
              <a:ext cx="13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3537" name="Line 17"/>
            <p:cNvSpPr>
              <a:spLocks noChangeShapeType="1"/>
            </p:cNvSpPr>
            <p:nvPr/>
          </p:nvSpPr>
          <p:spPr bwMode="auto">
            <a:xfrm flipV="1">
              <a:off x="4032" y="105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3538" name="Text Box 18"/>
            <p:cNvSpPr txBox="1">
              <a:spLocks noChangeArrowheads="1"/>
            </p:cNvSpPr>
            <p:nvPr/>
          </p:nvSpPr>
          <p:spPr bwMode="auto">
            <a:xfrm>
              <a:off x="1056" y="912"/>
              <a:ext cx="4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6 bits</a:t>
              </a:r>
            </a:p>
          </p:txBody>
        </p:sp>
        <p:sp>
          <p:nvSpPr>
            <p:cNvPr id="363539" name="Text Box 19"/>
            <p:cNvSpPr txBox="1">
              <a:spLocks noChangeArrowheads="1"/>
            </p:cNvSpPr>
            <p:nvPr/>
          </p:nvSpPr>
          <p:spPr bwMode="auto">
            <a:xfrm>
              <a:off x="1594" y="912"/>
              <a:ext cx="4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363540" name="Text Box 20"/>
            <p:cNvSpPr txBox="1">
              <a:spLocks noChangeArrowheads="1"/>
            </p:cNvSpPr>
            <p:nvPr/>
          </p:nvSpPr>
          <p:spPr bwMode="auto">
            <a:xfrm>
              <a:off x="2074" y="912"/>
              <a:ext cx="4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363541" name="Text Box 21"/>
            <p:cNvSpPr txBox="1">
              <a:spLocks noChangeArrowheads="1"/>
            </p:cNvSpPr>
            <p:nvPr/>
          </p:nvSpPr>
          <p:spPr bwMode="auto">
            <a:xfrm>
              <a:off x="3054" y="912"/>
              <a:ext cx="45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latin typeface="Times New Roman" panose="02020603050405020304" pitchFamily="18" charset="0"/>
                </a:rPr>
                <a:t>16 bits</a:t>
              </a:r>
            </a:p>
          </p:txBody>
        </p:sp>
      </p:grpSp>
      <p:grpSp>
        <p:nvGrpSpPr>
          <p:cNvPr id="363542" name="Group 22"/>
          <p:cNvGrpSpPr>
            <a:grpSpLocks/>
          </p:cNvGrpSpPr>
          <p:nvPr/>
        </p:nvGrpSpPr>
        <p:grpSpPr bwMode="auto">
          <a:xfrm>
            <a:off x="4938838" y="4356412"/>
            <a:ext cx="1300163" cy="551259"/>
            <a:chOff x="4348" y="2081"/>
            <a:chExt cx="1092" cy="463"/>
          </a:xfrm>
        </p:grpSpPr>
        <p:sp>
          <p:nvSpPr>
            <p:cNvPr id="363543" name="Text Box 23"/>
            <p:cNvSpPr txBox="1">
              <a:spLocks noChangeArrowheads="1"/>
            </p:cNvSpPr>
            <p:nvPr/>
          </p:nvSpPr>
          <p:spPr bwMode="auto">
            <a:xfrm>
              <a:off x="4348" y="2081"/>
              <a:ext cx="1092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350" dirty="0">
                  <a:latin typeface="Helvetica" panose="020B0604020202020204" pitchFamily="34" charset="0"/>
                </a:rPr>
                <a:t>Conversion to </a:t>
              </a:r>
            </a:p>
            <a:p>
              <a:r>
                <a:rPr lang="en-US" altLang="en-US" sz="1350" dirty="0">
                  <a:solidFill>
                    <a:srgbClr val="990000"/>
                  </a:solidFill>
                  <a:latin typeface="Helvetica" panose="020B0604020202020204" pitchFamily="34" charset="0"/>
                </a:rPr>
                <a:t>word offset</a:t>
              </a:r>
              <a:endParaRPr lang="en-US" altLang="en-US" sz="1350" dirty="0">
                <a:latin typeface="Helvetica" panose="020B0604020202020204" pitchFamily="34" charset="0"/>
              </a:endParaRPr>
            </a:p>
          </p:txBody>
        </p:sp>
        <p:sp>
          <p:nvSpPr>
            <p:cNvPr id="363544" name="AutoShape 24"/>
            <p:cNvSpPr>
              <a:spLocks/>
            </p:cNvSpPr>
            <p:nvPr/>
          </p:nvSpPr>
          <p:spPr bwMode="auto">
            <a:xfrm rot="5400000">
              <a:off x="4872" y="2328"/>
              <a:ext cx="96" cy="336"/>
            </a:xfrm>
            <a:prstGeom prst="leftBrace">
              <a:avLst>
                <a:gd name="adj1" fmla="val 2916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59328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664899"/>
            <a:ext cx="8181975" cy="1543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685" y="3183908"/>
            <a:ext cx="1009650" cy="381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30" y="4420878"/>
            <a:ext cx="8957409" cy="124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88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5858"/>
          <a:stretch/>
        </p:blipFill>
        <p:spPr>
          <a:xfrm>
            <a:off x="1023593" y="1690048"/>
            <a:ext cx="6696420" cy="35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36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901" y="283111"/>
            <a:ext cx="6646459" cy="643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60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229" y="315529"/>
            <a:ext cx="6782937" cy="612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49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do we need to study different architectures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Every </a:t>
            </a:r>
            <a:r>
              <a:rPr lang="en-US" dirty="0"/>
              <a:t>application is different, and hence requires different </a:t>
            </a:r>
            <a:r>
              <a:rPr lang="en-US" dirty="0" smtClean="0"/>
              <a:t>crucial factors </a:t>
            </a:r>
            <a:r>
              <a:rPr lang="en-US" dirty="0"/>
              <a:t>that decide the architecture to use.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Some may be performance dependent, some crucial with respect </a:t>
            </a:r>
            <a:r>
              <a:rPr lang="en-US" dirty="0" smtClean="0"/>
              <a:t>to reliability</a:t>
            </a:r>
            <a:r>
              <a:rPr lang="en-US" dirty="0"/>
              <a:t>, some might require to reduce the cost.</a:t>
            </a:r>
          </a:p>
        </p:txBody>
      </p:sp>
    </p:spTree>
    <p:extLst>
      <p:ext uri="{BB962C8B-B14F-4D97-AF65-F5344CB8AC3E}">
        <p14:creationId xmlns:p14="http://schemas.microsoft.com/office/powerpoint/2010/main" val="111748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31" y="832511"/>
            <a:ext cx="8813644" cy="546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64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6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RISC / CISC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Both are Instruction Set Architecture (ISA).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Emphasize on instructions; not the hardware.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CISC</a:t>
            </a:r>
            <a:r>
              <a:rPr lang="en-US" dirty="0"/>
              <a:t> = </a:t>
            </a:r>
            <a:r>
              <a:rPr lang="en-US" b="1" dirty="0"/>
              <a:t>C</a:t>
            </a:r>
            <a:r>
              <a:rPr lang="en-US" dirty="0"/>
              <a:t>omplex </a:t>
            </a:r>
            <a:r>
              <a:rPr lang="en-US" b="1" dirty="0"/>
              <a:t>I</a:t>
            </a:r>
            <a:r>
              <a:rPr lang="en-US" dirty="0"/>
              <a:t>nstruction </a:t>
            </a:r>
            <a:r>
              <a:rPr lang="en-US" b="1" dirty="0"/>
              <a:t>S</a:t>
            </a:r>
            <a:r>
              <a:rPr lang="en-US" dirty="0"/>
              <a:t>et </a:t>
            </a:r>
            <a:r>
              <a:rPr lang="en-US" b="1" dirty="0"/>
              <a:t>C</a:t>
            </a:r>
            <a:r>
              <a:rPr lang="en-US" dirty="0"/>
              <a:t>omputer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Slower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Fewer Instructions per </a:t>
            </a:r>
            <a:r>
              <a:rPr lang="en-US" dirty="0" smtClean="0"/>
              <a:t>program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E.g. x86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algn="just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 smtClean="0"/>
              <a:t>RISC = R</a:t>
            </a:r>
            <a:r>
              <a:rPr lang="en-US" dirty="0" smtClean="0"/>
              <a:t>educed </a:t>
            </a:r>
            <a:r>
              <a:rPr lang="en-US" b="1" dirty="0" smtClean="0"/>
              <a:t>I</a:t>
            </a:r>
            <a:r>
              <a:rPr lang="en-US" dirty="0" smtClean="0"/>
              <a:t>nstruction </a:t>
            </a:r>
            <a:r>
              <a:rPr lang="en-US" b="1" dirty="0" smtClean="0"/>
              <a:t>S</a:t>
            </a:r>
            <a:r>
              <a:rPr lang="en-US" dirty="0" smtClean="0"/>
              <a:t>et </a:t>
            </a:r>
            <a:r>
              <a:rPr lang="en-US" b="1" dirty="0" smtClean="0"/>
              <a:t>C</a:t>
            </a:r>
            <a:r>
              <a:rPr lang="en-US" dirty="0" smtClean="0"/>
              <a:t>omputer.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Faster, simpler hardware.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More Instruction per program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E.g. MIPS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828056" y="6268755"/>
            <a:ext cx="75064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https://cs.stanford.edu/people/eroberts/courses/soco/projects/risc/risccisc/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67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The primary goal of CISC architecture is to complete a task in as few lines of assembly as possible</a:t>
            </a:r>
            <a:r>
              <a:rPr lang="en-US" dirty="0" smtClean="0"/>
              <a:t>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is achieved by building processor hardware that is capable of understanding and executing a series of operations</a:t>
            </a:r>
            <a:r>
              <a:rPr lang="en-US" dirty="0" smtClean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One </a:t>
            </a:r>
            <a:r>
              <a:rPr lang="en-US" dirty="0"/>
              <a:t>of the primary advantages of </a:t>
            </a:r>
            <a:r>
              <a:rPr lang="en-US" dirty="0" smtClean="0"/>
              <a:t>CISC </a:t>
            </a:r>
            <a:r>
              <a:rPr lang="en-US" dirty="0"/>
              <a:t>is that the compiler has to do very little work to translate a high-level language statement into assembly. </a:t>
            </a:r>
            <a:endParaRPr lang="en-US" dirty="0" smtClean="0"/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Because </a:t>
            </a:r>
            <a:r>
              <a:rPr lang="en-US" dirty="0"/>
              <a:t>the length of the code is relatively short, very little RAM is required to store instructions. </a:t>
            </a:r>
            <a:endParaRPr lang="en-US" dirty="0" smtClean="0"/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emphasis is put on building complex instructions directly into the hardware.</a:t>
            </a:r>
            <a:endParaRPr lang="en-US" dirty="0" smtClean="0"/>
          </a:p>
          <a:p>
            <a:pPr lvl="1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22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084832"/>
            <a:ext cx="7290055" cy="4224528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RISC processors only use simple instructions that can be executed within one clock </a:t>
            </a:r>
            <a:r>
              <a:rPr lang="en-US" dirty="0" smtClean="0"/>
              <a:t>cycle.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At </a:t>
            </a:r>
            <a:r>
              <a:rPr lang="en-US" dirty="0"/>
              <a:t>first, this may seem like a much less efficient way of completing the operation. </a:t>
            </a:r>
            <a:endParaRPr lang="en-US" dirty="0" smtClean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Because </a:t>
            </a:r>
            <a:r>
              <a:rPr lang="en-US" dirty="0"/>
              <a:t>there are more lines of code, more RAM is needed to store the assembly level instructions. </a:t>
            </a:r>
            <a:endParaRPr lang="en-US" dirty="0" smtClean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compiler must also perform more work to convert a high-level language statement into code of this form</a:t>
            </a:r>
            <a:r>
              <a:rPr lang="en-US" dirty="0" smtClean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However, </a:t>
            </a:r>
            <a:r>
              <a:rPr lang="en-US" dirty="0"/>
              <a:t> Because each instruction requires only one clock cycle to execute, the entire program will execute in approximately the same amount of time as the multi-cycle </a:t>
            </a:r>
            <a:r>
              <a:rPr lang="en-US" dirty="0" smtClean="0"/>
              <a:t>command</a:t>
            </a:r>
            <a:r>
              <a:rPr lang="en-US" dirty="0"/>
              <a:t>. </a:t>
            </a:r>
            <a:endParaRPr lang="en-US" dirty="0" smtClean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These </a:t>
            </a:r>
            <a:r>
              <a:rPr lang="en-US" dirty="0"/>
              <a:t>RISC "reduced instructions" require less transistors of hardware space than the complex instructions, leaving more room for general purpose registers. </a:t>
            </a:r>
            <a:endParaRPr lang="en-US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Because </a:t>
            </a:r>
            <a:r>
              <a:rPr lang="en-US" dirty="0"/>
              <a:t>all of the instructions execute in a uniform amount of time (i.e. one clock), pipelining is </a:t>
            </a:r>
            <a:r>
              <a:rPr lang="en-US" dirty="0" smtClean="0"/>
              <a:t>possible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503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63996</TotalTime>
  <Words>2574</Words>
  <Application>Microsoft Office PowerPoint</Application>
  <PresentationFormat>On-screen Show (4:3)</PresentationFormat>
  <Paragraphs>523</Paragraphs>
  <Slides>61</Slides>
  <Notes>3</Notes>
  <HiddenSlides>3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4" baseType="lpstr">
      <vt:lpstr>Arial</vt:lpstr>
      <vt:lpstr>Arial Narrow</vt:lpstr>
      <vt:lpstr>Calibri</vt:lpstr>
      <vt:lpstr>Courier</vt:lpstr>
      <vt:lpstr>Courier New</vt:lpstr>
      <vt:lpstr>Helvetica</vt:lpstr>
      <vt:lpstr>Jameel Noori Nastaleeq</vt:lpstr>
      <vt:lpstr>Peignot Demi</vt:lpstr>
      <vt:lpstr>Times New Roman</vt:lpstr>
      <vt:lpstr>Tw Cen MT</vt:lpstr>
      <vt:lpstr>Tw Cen MT Condensed</vt:lpstr>
      <vt:lpstr>Wingdings 3</vt:lpstr>
      <vt:lpstr>Integral</vt:lpstr>
      <vt:lpstr>PowerPoint Presentation</vt:lpstr>
      <vt:lpstr>EE213 Computer organization and assembly language</vt:lpstr>
      <vt:lpstr>PowerPoint Presentation</vt:lpstr>
      <vt:lpstr>Outlines</vt:lpstr>
      <vt:lpstr>The Instruction set architecture (ISA)</vt:lpstr>
      <vt:lpstr>Why do we need to study different architectures?</vt:lpstr>
      <vt:lpstr>RISC / CISC</vt:lpstr>
      <vt:lpstr>CISC</vt:lpstr>
      <vt:lpstr>RISC</vt:lpstr>
      <vt:lpstr>RISC</vt:lpstr>
      <vt:lpstr>RISC VS CISC</vt:lpstr>
      <vt:lpstr>MIPS</vt:lpstr>
      <vt:lpstr>MIPS Basic</vt:lpstr>
      <vt:lpstr>MIPS32 Registers and Memory</vt:lpstr>
      <vt:lpstr>PowerPoint Presentation</vt:lpstr>
      <vt:lpstr>MIPS Registers and Usage</vt:lpstr>
      <vt:lpstr>PowerPoint Presentation</vt:lpstr>
      <vt:lpstr>Miscellaneous Registers</vt:lpstr>
      <vt:lpstr>PowerPoint Presentation</vt:lpstr>
      <vt:lpstr>MEMORY</vt:lpstr>
      <vt:lpstr>More about MIPS Memory Organization</vt:lpstr>
      <vt:lpstr>BYTE ADDRESSABLE vs WORD ADDRESSABLE</vt:lpstr>
      <vt:lpstr>Memory Layout</vt:lpstr>
      <vt:lpstr>MIPS Instruction Set</vt:lpstr>
      <vt:lpstr>Loads and Stores</vt:lpstr>
      <vt:lpstr>ALU</vt:lpstr>
      <vt:lpstr>SHIFTS</vt:lpstr>
      <vt:lpstr>MULT and DIV</vt:lpstr>
      <vt:lpstr>JUMP and BRANCH</vt:lpstr>
      <vt:lpstr>PowerPoint Presentation</vt:lpstr>
      <vt:lpstr>MIPS Instruction Types</vt:lpstr>
      <vt:lpstr>MIPS Instruction Types</vt:lpstr>
      <vt:lpstr>.data, .text, .globL Directives</vt:lpstr>
      <vt:lpstr>Data Declarations</vt:lpstr>
      <vt:lpstr>String Data Declarations</vt:lpstr>
      <vt:lpstr>Program Code</vt:lpstr>
      <vt:lpstr>Pseudo-Instructions vs Bare-Instructions</vt:lpstr>
      <vt:lpstr>Notational Conventions</vt:lpstr>
      <vt:lpstr>PowerPoint Presentation</vt:lpstr>
      <vt:lpstr>PowerPoint Presentation</vt:lpstr>
      <vt:lpstr>PowerPoint Presentation</vt:lpstr>
      <vt:lpstr>Example Program: Integer Arithmetic</vt:lpstr>
      <vt:lpstr>PowerPoint Presentation</vt:lpstr>
      <vt:lpstr>PowerPoint Presentation</vt:lpstr>
      <vt:lpstr>MIPS Instructions</vt:lpstr>
      <vt:lpstr>Arithmetic &amp; Logical Instructions - Binary Representation</vt:lpstr>
      <vt:lpstr>Arithmetic &amp; Logical Instructions - Binary Representation Example</vt:lpstr>
      <vt:lpstr>PowerPoint Presentation</vt:lpstr>
      <vt:lpstr>Data Transfer Instructions -  Binary Representation</vt:lpstr>
      <vt:lpstr>Example - Loading a Simple Variable</vt:lpstr>
      <vt:lpstr>Data Transfer Example - Array Variable</vt:lpstr>
      <vt:lpstr>Branch Example</vt:lpstr>
      <vt:lpstr>PowerPoint Presentation</vt:lpstr>
      <vt:lpstr>I-Format Example</vt:lpstr>
      <vt:lpstr>Binary Representation - Branch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بسم اللہ الرّحمٰن الرّحیم</dc:title>
  <dc:creator>Muhammad Danish Khan</dc:creator>
  <cp:lastModifiedBy>Muhammad Danish</cp:lastModifiedBy>
  <cp:revision>1105</cp:revision>
  <dcterms:created xsi:type="dcterms:W3CDTF">2017-08-09T08:18:56Z</dcterms:created>
  <dcterms:modified xsi:type="dcterms:W3CDTF">2020-12-17T17:20:33Z</dcterms:modified>
</cp:coreProperties>
</file>