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5" r:id="rId4"/>
    <p:sldId id="258" r:id="rId5"/>
    <p:sldId id="295" r:id="rId6"/>
    <p:sldId id="296" r:id="rId7"/>
    <p:sldId id="259" r:id="rId8"/>
    <p:sldId id="261" r:id="rId9"/>
    <p:sldId id="265" r:id="rId10"/>
    <p:sldId id="266" r:id="rId11"/>
    <p:sldId id="270" r:id="rId12"/>
    <p:sldId id="273" r:id="rId13"/>
    <p:sldId id="274" r:id="rId14"/>
    <p:sldId id="297" r:id="rId15"/>
    <p:sldId id="301" r:id="rId16"/>
    <p:sldId id="302" r:id="rId17"/>
    <p:sldId id="298" r:id="rId18"/>
    <p:sldId id="299" r:id="rId19"/>
    <p:sldId id="276" r:id="rId20"/>
    <p:sldId id="277" r:id="rId21"/>
    <p:sldId id="278" r:id="rId22"/>
    <p:sldId id="281" r:id="rId23"/>
    <p:sldId id="282" r:id="rId24"/>
    <p:sldId id="283" r:id="rId25"/>
    <p:sldId id="284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0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Data Structures</a:t>
            </a:r>
            <a:br>
              <a:rPr lang="en-US" sz="4000" dirty="0" smtClean="0"/>
            </a:br>
            <a:r>
              <a:rPr lang="en-US" sz="4000" dirty="0" smtClean="0"/>
              <a:t>(DS)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49036"/>
            <a:ext cx="6815669" cy="1556131"/>
          </a:xfrm>
        </p:spPr>
        <p:txBody>
          <a:bodyPr>
            <a:normAutofit fontScale="47500" lnSpcReduction="20000"/>
          </a:bodyPr>
          <a:lstStyle/>
          <a:p>
            <a:r>
              <a:rPr lang="en-US" sz="2500" dirty="0" smtClean="0"/>
              <a:t>Week – 01</a:t>
            </a:r>
          </a:p>
          <a:p>
            <a:r>
              <a:rPr lang="en-US" sz="2500" dirty="0" smtClean="0"/>
              <a:t>Aug 31 &amp; Sep 1-4, 2020</a:t>
            </a:r>
          </a:p>
          <a:p>
            <a:r>
              <a:rPr lang="en-US" sz="2500" dirty="0" smtClean="0"/>
              <a:t>Instructor: </a:t>
            </a:r>
            <a:r>
              <a:rPr lang="en-US" sz="2500" b="1" dirty="0" err="1" smtClean="0"/>
              <a:t>Basit</a:t>
            </a:r>
            <a:r>
              <a:rPr lang="en-US" sz="2500" b="1" dirty="0" smtClean="0"/>
              <a:t> Ali</a:t>
            </a:r>
          </a:p>
          <a:p>
            <a:r>
              <a:rPr lang="en-US" sz="2500" b="1" dirty="0" smtClean="0"/>
              <a:t>Email: Basit.jasani@nu.edu.pk </a:t>
            </a:r>
          </a:p>
          <a:p>
            <a:r>
              <a:rPr lang="en-US" sz="3000" dirty="0"/>
              <a:t>Data </a:t>
            </a:r>
            <a:r>
              <a:rPr lang="en-US" sz="3000" dirty="0" smtClean="0"/>
              <a:t>Structures (CS-201)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we need </a:t>
            </a:r>
            <a:r>
              <a:rPr lang="en-US" altLang="en-US" dirty="0" smtClean="0"/>
              <a:t>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Requirements for a good software: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Clean Design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Easy maintenance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Reliable (no core dumps)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Easy to use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Fast algorithms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®"/>
            </a:pPr>
            <a:r>
              <a:rPr lang="en-US" altLang="en-US" sz="3600" b="1" dirty="0">
                <a:solidFill>
                  <a:srgbClr val="00CC00"/>
                </a:solidFill>
                <a:sym typeface="Symbol" panose="05050102010706020507" pitchFamily="18" charset="2"/>
              </a:rPr>
              <a:t>Efficient data structures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®"/>
            </a:pPr>
            <a:r>
              <a:rPr lang="en-US" altLang="en-US" sz="3600" b="1" dirty="0">
                <a:solidFill>
                  <a:srgbClr val="00CC00"/>
                </a:solidFill>
              </a:rPr>
              <a:t>Efficient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5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Tentative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Algorithm Analysis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Arrays, Stacks and Queues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Vectors, lists and sequences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Trees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Heaps / Priority Queues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Binary Search Trees – 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Search Trees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Hashing / Dictionaries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Sorting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Graphs and graph </a:t>
            </a:r>
            <a:r>
              <a:rPr lang="en-US" altLang="en-US" dirty="0" smtClean="0">
                <a:cs typeface="Times New Roman" panose="02020603050405020304" pitchFamily="18" charset="0"/>
              </a:rPr>
              <a:t>algorithms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3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will you learn?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What </a:t>
            </a:r>
            <a:r>
              <a:rPr lang="en-US" altLang="en-US" dirty="0"/>
              <a:t>are some of the common data structures</a:t>
            </a:r>
          </a:p>
          <a:p>
            <a:endParaRPr lang="en-US" altLang="en-US" dirty="0"/>
          </a:p>
          <a:p>
            <a:r>
              <a:rPr lang="en-US" altLang="en-US" dirty="0"/>
              <a:t>What are some ways to implement them</a:t>
            </a:r>
          </a:p>
          <a:p>
            <a:endParaRPr lang="en-US" altLang="en-US" dirty="0"/>
          </a:p>
          <a:p>
            <a:r>
              <a:rPr lang="en-US" altLang="en-US" dirty="0"/>
              <a:t>How to analyze the complexity of your algorithms using the data structures</a:t>
            </a:r>
          </a:p>
          <a:p>
            <a:endParaRPr lang="en-US" altLang="en-US" dirty="0"/>
          </a:p>
          <a:p>
            <a:r>
              <a:rPr lang="en-US" altLang="en-US" dirty="0"/>
              <a:t>How to use them to solve practical problems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2209800" y="1371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2362200" y="1524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74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</a:t>
            </a:r>
            <a:r>
              <a:rPr lang="en-US" altLang="en-US" dirty="0" smtClean="0"/>
              <a:t>++ (OOP)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0611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Basic </a:t>
            </a:r>
            <a:r>
              <a:rPr lang="en-US" altLang="en-US" dirty="0"/>
              <a:t>features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Parameter passing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Classes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Inheritance and </a:t>
            </a:r>
            <a:r>
              <a:rPr lang="en-US" altLang="en-US" dirty="0" smtClean="0"/>
              <a:t>virtual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Four </a:t>
            </a:r>
            <a:r>
              <a:rPr lang="en-US" dirty="0"/>
              <a:t>Pillars of </a:t>
            </a:r>
            <a:r>
              <a:rPr lang="en-US" dirty="0" smtClean="0"/>
              <a:t>OOP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Abstract Data Types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Header file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IO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Memory Management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Big three: destructor, copy constructor, and assignment operator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Const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Template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5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tr-TR" dirty="0"/>
          </a:p>
          <a:p>
            <a:pPr marL="0" indent="0">
              <a:buNone/>
            </a:pPr>
            <a:r>
              <a:rPr lang="en-US" altLang="tr-TR" sz="2800" dirty="0" smtClean="0"/>
              <a:t>The </a:t>
            </a:r>
            <a:r>
              <a:rPr lang="en-US" altLang="tr-TR" sz="2800" dirty="0"/>
              <a:t>emphasis is on creating a set of tools which can be used cleanly, with a minimum knowledge about implementation in the user’s driver files.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5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tr-TR" sz="2800" b="1" u="sng" dirty="0"/>
              <a:t>Class:</a:t>
            </a:r>
            <a:r>
              <a:rPr lang="en-US" altLang="tr-TR" sz="2800" dirty="0"/>
              <a:t> a type definition that includes both</a:t>
            </a:r>
          </a:p>
          <a:p>
            <a:pPr lvl="1"/>
            <a:r>
              <a:rPr lang="en-US" altLang="tr-TR" sz="2400" dirty="0"/>
              <a:t>data properties, and</a:t>
            </a:r>
          </a:p>
          <a:p>
            <a:pPr lvl="1"/>
            <a:r>
              <a:rPr lang="en-US" altLang="tr-TR" sz="2400" dirty="0"/>
              <a:t>operations permitted on that data</a:t>
            </a:r>
          </a:p>
          <a:p>
            <a:r>
              <a:rPr lang="en-US" altLang="tr-TR" sz="2800" b="1" u="sng" dirty="0"/>
              <a:t>Object:</a:t>
            </a:r>
            <a:r>
              <a:rPr lang="en-US" altLang="tr-TR" sz="2800" dirty="0"/>
              <a:t> a variable that</a:t>
            </a:r>
          </a:p>
          <a:p>
            <a:pPr lvl="1"/>
            <a:r>
              <a:rPr lang="en-US" altLang="tr-TR" sz="2400" dirty="0"/>
              <a:t>is declared to be of some Class</a:t>
            </a:r>
          </a:p>
          <a:p>
            <a:pPr lvl="1"/>
            <a:r>
              <a:rPr lang="en-US" altLang="tr-TR" sz="2400" dirty="0"/>
              <a:t>therefore includes both data and operations for that data</a:t>
            </a:r>
          </a:p>
          <a:p>
            <a:r>
              <a:rPr lang="en-US" altLang="tr-TR" sz="2800" b="1" dirty="0"/>
              <a:t>Appropriate usage:</a:t>
            </a:r>
          </a:p>
          <a:p>
            <a:pPr lvl="1">
              <a:buNone/>
            </a:pPr>
            <a:r>
              <a:rPr lang="en-US" altLang="tr-TR" sz="2400" dirty="0"/>
              <a:t>“A variable is an instance of a type.”</a:t>
            </a:r>
          </a:p>
          <a:p>
            <a:pPr lvl="1">
              <a:buNone/>
            </a:pPr>
            <a:r>
              <a:rPr lang="en-US" altLang="tr-TR" sz="2400" dirty="0"/>
              <a:t>“An object is an instance of a class.”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6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syntax -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446637"/>
            <a:ext cx="7324725" cy="36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71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51935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/>
              <a:t>Providing only essential information to </a:t>
            </a:r>
            <a:r>
              <a:rPr lang="en-US" dirty="0" smtClean="0"/>
              <a:t>the</a:t>
            </a:r>
          </a:p>
          <a:p>
            <a:pPr marL="0" lvl="1" indent="0">
              <a:buNone/>
            </a:pPr>
            <a:r>
              <a:rPr lang="en-US" dirty="0" smtClean="0"/>
              <a:t>outside </a:t>
            </a:r>
            <a:r>
              <a:rPr lang="en-US" dirty="0"/>
              <a:t>world </a:t>
            </a:r>
            <a:r>
              <a:rPr lang="en-US" dirty="0" smtClean="0"/>
              <a:t>and </a:t>
            </a:r>
            <a:r>
              <a:rPr lang="en-US" dirty="0"/>
              <a:t>hiding their background details, </a:t>
            </a: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i.e</a:t>
            </a:r>
            <a:r>
              <a:rPr lang="en-US" dirty="0"/>
              <a:t>., to represent the needed information </a:t>
            </a: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in </a:t>
            </a:r>
            <a:r>
              <a:rPr lang="en-US" dirty="0"/>
              <a:t>program without presenting the details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59" y="1740472"/>
            <a:ext cx="3628125" cy="441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48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54" y="520813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Information </a:t>
            </a:r>
            <a:r>
              <a:rPr lang="en-US" dirty="0" smtClean="0"/>
              <a:t>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tr-TR" dirty="0"/>
              <a:t>Restrict access to data so that it can be </a:t>
            </a:r>
            <a:endParaRPr lang="en-US" altLang="tr-TR" dirty="0" smtClean="0"/>
          </a:p>
          <a:p>
            <a:pPr marL="0" indent="0">
              <a:buNone/>
            </a:pPr>
            <a:r>
              <a:rPr lang="en-US" altLang="tr-TR" dirty="0" smtClean="0"/>
              <a:t>manipulated </a:t>
            </a:r>
            <a:r>
              <a:rPr lang="en-US" altLang="tr-TR" dirty="0"/>
              <a:t>only in authorized ways. </a:t>
            </a:r>
            <a:endParaRPr lang="en-US" altLang="tr-TR" dirty="0" smtClean="0"/>
          </a:p>
          <a:p>
            <a:pPr marL="0" indent="0">
              <a:buNone/>
            </a:pPr>
            <a:r>
              <a:rPr lang="en-US" altLang="tr-TR" dirty="0" smtClean="0"/>
              <a:t>Separate </a:t>
            </a:r>
            <a:r>
              <a:rPr lang="en-US" altLang="tr-TR" dirty="0"/>
              <a:t>class declarations from </a:t>
            </a:r>
            <a:endParaRPr lang="en-US" altLang="tr-TR" dirty="0" smtClean="0"/>
          </a:p>
          <a:p>
            <a:pPr marL="0" indent="0">
              <a:buNone/>
            </a:pPr>
            <a:r>
              <a:rPr lang="en-US" altLang="tr-TR" dirty="0" smtClean="0"/>
              <a:t>implementation </a:t>
            </a:r>
            <a:r>
              <a:rPr lang="en-US" altLang="tr-TR" dirty="0"/>
              <a:t>(e.g. public, private in C++).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997" y="1664042"/>
            <a:ext cx="3070225" cy="449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704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Diagram for what we describe may be shown as the following box:</a:t>
            </a:r>
          </a:p>
          <a:p>
            <a:endParaRPr lang="en-US" dirty="0"/>
          </a:p>
        </p:txBody>
      </p:sp>
      <p:pic>
        <p:nvPicPr>
          <p:cNvPr id="4" name="Picture 4" descr="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786" y="3233651"/>
            <a:ext cx="4671752" cy="27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63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80268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en-US" dirty="0"/>
              <a:t>To understand the design of fundamental data structures and algorithms </a:t>
            </a:r>
            <a:r>
              <a:rPr lang="en-US" altLang="en-US" dirty="0" smtClean="0"/>
              <a:t>for problem </a:t>
            </a:r>
            <a:r>
              <a:rPr lang="en-US" altLang="en-US" dirty="0"/>
              <a:t>solving through computer </a:t>
            </a:r>
            <a:r>
              <a:rPr lang="en-US" altLang="en-US" dirty="0" smtClean="0"/>
              <a:t>system</a:t>
            </a:r>
            <a:endParaRPr lang="en-US" altLang="en-US" dirty="0"/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en-US" dirty="0"/>
              <a:t>To study the tradeoff choices in the design and implementation of </a:t>
            </a:r>
            <a:r>
              <a:rPr lang="en-US" altLang="en-US" dirty="0" smtClean="0"/>
              <a:t>data structures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en-US" dirty="0"/>
              <a:t>To provide a rigorous “hands-on” experience with implementing </a:t>
            </a:r>
            <a:r>
              <a:rPr lang="en-US" altLang="en-US" dirty="0" smtClean="0"/>
              <a:t>different data </a:t>
            </a:r>
            <a:r>
              <a:rPr lang="en-US" altLang="en-US" dirty="0"/>
              <a:t>structures in a high-level programming language</a:t>
            </a:r>
            <a:endParaRPr lang="en-US" altLang="en-US" dirty="0" smtClean="0"/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en-US" dirty="0"/>
              <a:t>To analyze time/space tradeoff for different solutions to the same </a:t>
            </a:r>
            <a:r>
              <a:rPr lang="en-US" altLang="en-US" dirty="0" smtClean="0"/>
              <a:t>problem</a:t>
            </a:r>
            <a:endParaRPr lang="en-US" altLang="en-US" dirty="0"/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en-US" dirty="0" smtClean="0"/>
              <a:t>Understand </a:t>
            </a:r>
            <a:r>
              <a:rPr lang="en-US" altLang="en-US" dirty="0"/>
              <a:t>dictionary/search data structures (lists, trees, hash tables). 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en-US" dirty="0"/>
              <a:t>Understand graph representations and algorithms. </a:t>
            </a:r>
          </a:p>
          <a:p>
            <a:pPr algn="ctr">
              <a:lnSpc>
                <a:spcPct val="80000"/>
              </a:lnSpc>
              <a:spcBef>
                <a:spcPct val="35000"/>
              </a:spcBef>
              <a:buFontTx/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0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02132"/>
            <a:ext cx="9601196" cy="3644669"/>
          </a:xfrm>
        </p:spPr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dirty="0"/>
              <a:t>three components include:</a:t>
            </a:r>
          </a:p>
          <a:p>
            <a:pPr lvl="2"/>
            <a:r>
              <a:rPr lang="en-US" sz="2400" dirty="0"/>
              <a:t>the name, the attributes, and the operations</a:t>
            </a:r>
          </a:p>
          <a:p>
            <a:endParaRPr lang="en-US" dirty="0"/>
          </a:p>
        </p:txBody>
      </p:sp>
      <p:pic>
        <p:nvPicPr>
          <p:cNvPr id="4" name="Picture 5" descr="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102" y="3690850"/>
            <a:ext cx="4538748" cy="237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735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86173"/>
          </a:xfrm>
        </p:spPr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dirty="0"/>
              <a:t>attributes are described by:</a:t>
            </a:r>
          </a:p>
          <a:p>
            <a:pPr lvl="2"/>
            <a:r>
              <a:rPr lang="en-US" sz="2400" dirty="0"/>
              <a:t>a visibility modifier, a name, and a type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6" descr="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642" y="3853411"/>
            <a:ext cx="4430713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38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+mj-lt"/>
                <a:cs typeface="Arial" charset="0"/>
              </a:rPr>
              <a:t>Visibility in C# and Java is described by placing public/private/protected in front of each class member or member function</a:t>
            </a:r>
          </a:p>
          <a:p>
            <a:endParaRPr lang="en-US" dirty="0">
              <a:latin typeface="+mj-lt"/>
              <a:cs typeface="Arial" charset="0"/>
            </a:endParaRPr>
          </a:p>
          <a:p>
            <a:r>
              <a:rPr lang="en-US" dirty="0">
                <a:latin typeface="+mj-lt"/>
                <a:cs typeface="Arial" charset="0"/>
              </a:rPr>
              <a:t>	In C++, this is described by a block prefixed by one of</a:t>
            </a:r>
          </a:p>
          <a:p>
            <a:pPr lvl="1"/>
            <a:r>
              <a:rPr lang="en-US" b="1" dirty="0">
                <a:latin typeface="+mj-lt"/>
                <a:cs typeface="Arial" charset="0"/>
              </a:rPr>
              <a:t>		private:</a:t>
            </a:r>
          </a:p>
          <a:p>
            <a:pPr lvl="1"/>
            <a:r>
              <a:rPr lang="en-US" b="1" dirty="0">
                <a:latin typeface="+mj-lt"/>
                <a:cs typeface="Arial" charset="0"/>
              </a:rPr>
              <a:t>		protected:</a:t>
            </a:r>
          </a:p>
          <a:p>
            <a:pPr lvl="1"/>
            <a:r>
              <a:rPr lang="en-US" b="1" dirty="0">
                <a:latin typeface="+mj-lt"/>
                <a:cs typeface="Arial" charset="0"/>
              </a:rPr>
              <a:t>		public: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25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Accessors</a:t>
            </a:r>
            <a:r>
              <a:rPr lang="en-US" dirty="0"/>
              <a:t> and </a:t>
            </a:r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+mj-lt"/>
                <a:cs typeface="Arial" charset="0"/>
              </a:rPr>
              <a:t>	We can classify member functions into two categories:</a:t>
            </a:r>
          </a:p>
          <a:p>
            <a:pPr lvl="1"/>
            <a:r>
              <a:rPr lang="en-US" dirty="0">
                <a:latin typeface="+mj-lt"/>
                <a:cs typeface="Arial" charset="0"/>
              </a:rPr>
              <a:t>Those leaving the object unchanged</a:t>
            </a:r>
          </a:p>
          <a:p>
            <a:pPr lvl="1"/>
            <a:r>
              <a:rPr lang="en-US" dirty="0">
                <a:latin typeface="+mj-lt"/>
                <a:cs typeface="Arial" charset="0"/>
              </a:rPr>
              <a:t>Those modifying the member variables of the object</a:t>
            </a:r>
          </a:p>
          <a:p>
            <a:pPr>
              <a:buFont typeface="Arial" charset="0"/>
              <a:buNone/>
            </a:pPr>
            <a:r>
              <a:rPr lang="en-US" dirty="0">
                <a:latin typeface="+mj-lt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+mj-lt"/>
                <a:cs typeface="Arial" charset="0"/>
              </a:rPr>
              <a:t>	Respectively, these are referred to as:</a:t>
            </a:r>
          </a:p>
          <a:p>
            <a:pPr lvl="1"/>
            <a:r>
              <a:rPr lang="en-US" b="1" dirty="0" err="1">
                <a:latin typeface="+mj-lt"/>
                <a:cs typeface="Arial" charset="0"/>
              </a:rPr>
              <a:t>Accessors</a:t>
            </a:r>
            <a:r>
              <a:rPr lang="en-US" b="1" dirty="0">
                <a:latin typeface="+mj-lt"/>
                <a:cs typeface="Arial" charset="0"/>
              </a:rPr>
              <a:t>:	</a:t>
            </a:r>
            <a:r>
              <a:rPr lang="en-US" dirty="0">
                <a:latin typeface="+mj-lt"/>
                <a:cs typeface="Arial" charset="0"/>
              </a:rPr>
              <a:t>we are accessing and using the class members</a:t>
            </a:r>
          </a:p>
          <a:p>
            <a:pPr lvl="1"/>
            <a:r>
              <a:rPr lang="en-US" b="1" dirty="0" err="1">
                <a:latin typeface="+mj-lt"/>
                <a:cs typeface="Arial" charset="0"/>
              </a:rPr>
              <a:t>Mutators</a:t>
            </a:r>
            <a:r>
              <a:rPr lang="en-US" b="1" dirty="0">
                <a:latin typeface="+mj-lt"/>
                <a:cs typeface="Arial" charset="0"/>
              </a:rPr>
              <a:t>:		</a:t>
            </a:r>
            <a:r>
              <a:rPr lang="en-US" dirty="0">
                <a:latin typeface="+mj-lt"/>
                <a:cs typeface="Arial" charset="0"/>
              </a:rPr>
              <a:t>we are changing—mutating—the class members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00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+mj-lt"/>
                <a:cs typeface="Arial" charset="0"/>
              </a:rPr>
              <a:t>	</a:t>
            </a:r>
            <a:endParaRPr lang="en-US" dirty="0" smtClean="0">
              <a:latin typeface="+mj-lt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+mj-lt"/>
                <a:cs typeface="Arial" charset="0"/>
              </a:rPr>
              <a:t>This </a:t>
            </a:r>
            <a:r>
              <a:rPr lang="en-US" dirty="0">
                <a:latin typeface="+mj-lt"/>
                <a:cs typeface="Arial" charset="0"/>
              </a:rPr>
              <a:t>mechanism uses a tool called templates</a:t>
            </a:r>
          </a:p>
          <a:p>
            <a:pPr lvl="1"/>
            <a:r>
              <a:rPr lang="en-US" dirty="0">
                <a:latin typeface="+mj-lt"/>
                <a:cs typeface="Arial" charset="0"/>
              </a:rPr>
              <a:t>A function has parameters which are of a specific type</a:t>
            </a:r>
          </a:p>
          <a:p>
            <a:pPr lvl="1"/>
            <a:r>
              <a:rPr lang="en-US" dirty="0">
                <a:latin typeface="+mj-lt"/>
                <a:cs typeface="Arial" charset="0"/>
              </a:rPr>
              <a:t>A template is like a function, however, the parameters themselves are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9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+mj-lt"/>
                <a:cs typeface="Arial" charset="0"/>
              </a:rPr>
              <a:t>	That mechanism is called a template:</a:t>
            </a:r>
          </a:p>
          <a:p>
            <a:pPr>
              <a:buFontTx/>
              <a:buNone/>
            </a:pPr>
            <a:endParaRPr lang="en-US" sz="2000" b="1" dirty="0">
              <a:latin typeface="+mj-lt"/>
              <a:cs typeface="Arial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+mj-lt"/>
                <a:cs typeface="Arial" charset="0"/>
              </a:rPr>
              <a:t>		</a:t>
            </a:r>
            <a:r>
              <a:rPr lang="en-US" sz="2000" dirty="0">
                <a:latin typeface="+mj-lt"/>
                <a:cs typeface="Arial" charset="0"/>
              </a:rPr>
              <a:t>template &lt;</a:t>
            </a:r>
            <a:r>
              <a:rPr lang="en-US" sz="2000" dirty="0" err="1">
                <a:latin typeface="+mj-lt"/>
                <a:cs typeface="Arial" charset="0"/>
              </a:rPr>
              <a:t>typename</a:t>
            </a:r>
            <a:r>
              <a:rPr lang="en-US" sz="2000" dirty="0">
                <a:latin typeface="+mj-lt"/>
                <a:cs typeface="Arial" charset="0"/>
              </a:rPr>
              <a:t> </a:t>
            </a:r>
            <a:r>
              <a:rPr lang="en-US" sz="2000" dirty="0">
                <a:solidFill>
                  <a:srgbClr val="D20000"/>
                </a:solidFill>
                <a:latin typeface="+mj-lt"/>
                <a:cs typeface="Arial" charset="0"/>
              </a:rPr>
              <a:t>Type</a:t>
            </a:r>
            <a:r>
              <a:rPr lang="en-US" sz="2000" dirty="0">
                <a:latin typeface="+mj-lt"/>
                <a:cs typeface="Arial" charset="0"/>
              </a:rPr>
              <a:t>&gt;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D20000"/>
                </a:solidFill>
                <a:latin typeface="+mj-lt"/>
                <a:cs typeface="Arial" charset="0"/>
              </a:rPr>
              <a:t>		Type</a:t>
            </a:r>
            <a:r>
              <a:rPr lang="en-US" sz="2000" dirty="0">
                <a:latin typeface="+mj-lt"/>
                <a:cs typeface="Arial" charset="0"/>
              </a:rPr>
              <a:t> </a:t>
            </a:r>
            <a:r>
              <a:rPr lang="en-US" sz="2000" dirty="0" err="1">
                <a:latin typeface="+mj-lt"/>
                <a:cs typeface="Arial" charset="0"/>
              </a:rPr>
              <a:t>sqr</a:t>
            </a:r>
            <a:r>
              <a:rPr lang="en-US" sz="2000" dirty="0">
                <a:latin typeface="+mj-lt"/>
                <a:cs typeface="Arial" charset="0"/>
              </a:rPr>
              <a:t>( </a:t>
            </a:r>
            <a:r>
              <a:rPr lang="en-US" sz="2000" dirty="0">
                <a:solidFill>
                  <a:srgbClr val="D20000"/>
                </a:solidFill>
                <a:latin typeface="+mj-lt"/>
                <a:cs typeface="Arial" charset="0"/>
              </a:rPr>
              <a:t>Type</a:t>
            </a:r>
            <a:r>
              <a:rPr lang="en-US" sz="2000" dirty="0">
                <a:latin typeface="+mj-lt"/>
                <a:cs typeface="Arial" charset="0"/>
              </a:rPr>
              <a:t> </a:t>
            </a:r>
            <a:r>
              <a:rPr lang="en-US" sz="2000" dirty="0">
                <a:solidFill>
                  <a:schemeClr val="hlink"/>
                </a:solidFill>
                <a:latin typeface="+mj-lt"/>
                <a:cs typeface="Arial" charset="0"/>
              </a:rPr>
              <a:t>x</a:t>
            </a:r>
            <a:r>
              <a:rPr lang="en-US" sz="2000" dirty="0">
                <a:latin typeface="+mj-lt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2000" dirty="0">
                <a:latin typeface="+mj-lt"/>
                <a:cs typeface="Arial" charset="0"/>
              </a:rPr>
              <a:t>		    return </a:t>
            </a:r>
            <a:r>
              <a:rPr lang="en-US" sz="2000" dirty="0">
                <a:solidFill>
                  <a:schemeClr val="hlink"/>
                </a:solidFill>
                <a:latin typeface="+mj-lt"/>
                <a:cs typeface="Arial" charset="0"/>
              </a:rPr>
              <a:t>x</a:t>
            </a:r>
            <a:r>
              <a:rPr lang="en-US" sz="2000" dirty="0">
                <a:latin typeface="+mj-lt"/>
                <a:cs typeface="Arial" charset="0"/>
              </a:rPr>
              <a:t>*</a:t>
            </a:r>
            <a:r>
              <a:rPr lang="en-US" sz="2000" dirty="0">
                <a:solidFill>
                  <a:schemeClr val="hlink"/>
                </a:solidFill>
                <a:latin typeface="+mj-lt"/>
                <a:cs typeface="Arial" charset="0"/>
              </a:rPr>
              <a:t>x</a:t>
            </a:r>
            <a:r>
              <a:rPr lang="en-US" sz="2000" dirty="0">
                <a:latin typeface="+mj-lt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+mj-lt"/>
                <a:cs typeface="Arial" charset="0"/>
              </a:rPr>
              <a:t>		}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+mj-lt"/>
                <a:cs typeface="Arial" charset="0"/>
              </a:rPr>
              <a:t>	This creates a function which returns something of the same type as the argument</a:t>
            </a:r>
            <a:endParaRPr lang="en-US" sz="2000" b="1" dirty="0">
              <a:latin typeface="+mj-lt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3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tr-TR" sz="2800" dirty="0"/>
              <a:t>There are two different ways that pointers and </a:t>
            </a:r>
            <a:r>
              <a:rPr lang="en-US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tr-TR" sz="2800" dirty="0"/>
              <a:t> can be intermixed</a:t>
            </a:r>
            <a:r>
              <a:rPr lang="tr-TR" altLang="tr-TR" sz="2800" dirty="0"/>
              <a:t>: </a:t>
            </a:r>
            <a:endParaRPr lang="en-US" altLang="tr-TR" sz="2800" dirty="0" smtClean="0"/>
          </a:p>
          <a:p>
            <a:pPr marL="0" indent="0">
              <a:buFontTx/>
              <a:buNone/>
            </a:pPr>
            <a:endParaRPr lang="tr-TR" altLang="tr-TR" sz="2800" dirty="0"/>
          </a:p>
          <a:p>
            <a:pPr marL="914400" lvl="1" indent="-514350">
              <a:buFont typeface="Times New Roman" panose="02020603050405020304" pitchFamily="18" charset="0"/>
              <a:buAutoNum type="arabicPeriod"/>
            </a:pPr>
            <a:r>
              <a:rPr lang="tr-TR" altLang="tr-TR" dirty="0"/>
              <a:t>Constant pointer</a:t>
            </a:r>
          </a:p>
          <a:p>
            <a:pPr marL="914400" lvl="1" indent="-514350">
              <a:buFont typeface="Times New Roman" panose="02020603050405020304" pitchFamily="18" charset="0"/>
              <a:buAutoNum type="arabicPeriod"/>
            </a:pPr>
            <a:r>
              <a:rPr lang="tr-TR" altLang="tr-TR" dirty="0"/>
              <a:t>Pointer to a constant variable</a:t>
            </a:r>
          </a:p>
          <a:p>
            <a:pPr marL="0" indent="0">
              <a:buFontTx/>
              <a:buNone/>
            </a:pPr>
            <a:endParaRPr lang="tr-TR" altLang="tr-TR" sz="2800" dirty="0"/>
          </a:p>
          <a:p>
            <a:pPr marL="0" indent="0">
              <a:buFontTx/>
              <a:buNone/>
            </a:pPr>
            <a:endParaRPr lang="tr-TR" alt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12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defRPr/>
            </a:pPr>
            <a:r>
              <a:rPr lang="tr-TR" sz="2800" dirty="0"/>
              <a:t>A</a:t>
            </a:r>
            <a:r>
              <a:rPr lang="en-US" sz="2800" dirty="0"/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dirty="0"/>
              <a:t> pointer must be initialized to a value upon declaration, and its value can not be changed</a:t>
            </a:r>
            <a:r>
              <a:rPr lang="tr-TR" sz="2800" dirty="0"/>
              <a:t>.</a:t>
            </a:r>
          </a:p>
          <a:p>
            <a:pPr algn="just">
              <a:defRPr/>
            </a:pPr>
            <a:r>
              <a:rPr lang="en-US" sz="2800" dirty="0"/>
              <a:t>However, because the value being pointed to is still non-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dirty="0"/>
              <a:t>, it is possible to change the value being pointed to via dereferencing the pointer</a:t>
            </a:r>
            <a:r>
              <a:rPr lang="tr-TR" sz="2800" dirty="0"/>
              <a:t>:</a:t>
            </a:r>
          </a:p>
          <a:p>
            <a:pPr marL="0" indent="0">
              <a:buFontTx/>
              <a:buNone/>
              <a:defRPr/>
            </a:pPr>
            <a:endParaRPr lang="tr-TR" dirty="0"/>
          </a:p>
          <a:p>
            <a:pPr marL="400050" lvl="1" indent="0">
              <a:buFontTx/>
              <a:buNone/>
              <a:defRPr/>
            </a:pPr>
            <a:r>
              <a:rPr 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*const p = &amp;i;</a:t>
            </a:r>
          </a:p>
          <a:p>
            <a:pPr marL="400050" lvl="1" indent="0">
              <a:buFontTx/>
              <a:buNone/>
              <a:defRPr/>
            </a:pPr>
            <a:r>
              <a:rPr 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*p = 6;	// it is O.K</a:t>
            </a:r>
            <a:r>
              <a:rPr lang="tr-TR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Tx/>
              <a:buNone/>
              <a:defRPr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10;</a:t>
            </a:r>
          </a:p>
          <a:p>
            <a:pPr marL="400050" lvl="1" indent="0">
              <a:buFontTx/>
              <a:buNone/>
              <a:defRPr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I++;</a:t>
            </a:r>
          </a:p>
          <a:p>
            <a:pPr marL="400050" lvl="1" indent="0">
              <a:buFontTx/>
              <a:buNone/>
              <a:defRPr/>
            </a:pPr>
            <a:r>
              <a:rPr lang="tr-TR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tr-TR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&amp;j;    // NOT O.K</a:t>
            </a:r>
            <a:r>
              <a:rPr lang="tr-TR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Tx/>
              <a:buNone/>
              <a:defRPr/>
            </a:pPr>
            <a:endParaRPr lang="tr-TR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75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a </a:t>
            </a:r>
            <a:r>
              <a:rPr lang="en-US" dirty="0" err="1"/>
              <a:t>const</a:t>
            </a:r>
            <a:r>
              <a:rPr lang="en-US" dirty="0"/>
              <a:t>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97879"/>
          </a:xfrm>
        </p:spPr>
        <p:txBody>
          <a:bodyPr>
            <a:normAutofit fontScale="40000" lnSpcReduction="20000"/>
          </a:bodyPr>
          <a:lstStyle/>
          <a:p>
            <a:r>
              <a:rPr lang="en-US" altLang="en-US" sz="2800" dirty="0"/>
              <a:t>It is also possible to declare a pointer to a constant variable by using the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800" dirty="0"/>
              <a:t> before the data type</a:t>
            </a:r>
            <a:r>
              <a:rPr lang="tr-TR" altLang="en-US" sz="2800" dirty="0"/>
              <a:t>:</a:t>
            </a:r>
          </a:p>
          <a:p>
            <a:pPr marL="400050" lvl="1" indent="0">
              <a:buFontTx/>
              <a:buNone/>
            </a:pPr>
            <a:r>
              <a:rPr lang="tr-T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pPr marL="400050" lvl="1" indent="0">
              <a:buFontTx/>
              <a:buNone/>
            </a:pPr>
            <a:r>
              <a:rPr lang="tr-T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* p = &amp;i</a:t>
            </a:r>
            <a:r>
              <a:rPr lang="tr-TR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Tx/>
              <a:buNone/>
            </a:pPr>
            <a:r>
              <a:rPr lang="tr-TR" alt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tr-TR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6;  // it is </a:t>
            </a:r>
            <a:r>
              <a:rPr lang="tr-TR" altLang="en-US" sz="22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O.K.,</a:t>
            </a:r>
            <a:r>
              <a:rPr lang="en-US" altLang="en-US" sz="22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because </a:t>
            </a: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endParaRPr lang="tr-TR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Tx/>
              <a:buNone/>
            </a:pPr>
            <a:r>
              <a:rPr lang="tr-TR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treated as constant when accessed by p</a:t>
            </a:r>
            <a:r>
              <a:rPr lang="en-US" alt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00050" lvl="1" indent="0">
              <a:buFontTx/>
              <a:buNone/>
            </a:pPr>
            <a:r>
              <a:rPr lang="en-US" alt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&amp;m;</a:t>
            </a:r>
          </a:p>
          <a:p>
            <a:pPr marL="400050" lvl="1" indent="0">
              <a:buFontTx/>
              <a:buNone/>
            </a:pPr>
            <a:r>
              <a:rPr lang="en-US" alt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7;</a:t>
            </a:r>
          </a:p>
          <a:p>
            <a:pPr marL="400050" lvl="1" indent="0">
              <a:buFontTx/>
              <a:buNone/>
            </a:pPr>
            <a:r>
              <a:rPr lang="en-US" alt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= 7; //</a:t>
            </a:r>
            <a:endParaRPr lang="tr-TR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en-US" sz="2800" dirty="0"/>
              <a:t>However, it can be changed independently:</a:t>
            </a:r>
          </a:p>
          <a:p>
            <a:pPr marL="400050" lvl="1" indent="0">
              <a:buFontTx/>
              <a:buNone/>
            </a:pPr>
            <a:r>
              <a:rPr lang="tr-T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= 6;  // It is O.K. </a:t>
            </a:r>
          </a:p>
          <a:p>
            <a:r>
              <a:rPr lang="tr-TR" altLang="en-US" sz="2800" dirty="0"/>
              <a:t>It is also possible to declare a </a:t>
            </a:r>
            <a:r>
              <a:rPr lang="tr-TR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tr-TR" altLang="en-US" sz="2800" dirty="0"/>
              <a:t> pointer to a constant value:</a:t>
            </a:r>
          </a:p>
          <a:p>
            <a:pPr marL="400050" lvl="1" indent="0">
              <a:buFontTx/>
              <a:buNone/>
            </a:pPr>
            <a:r>
              <a:rPr lang="tr-T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const  int n = 5;</a:t>
            </a:r>
          </a:p>
          <a:p>
            <a:pPr marL="400050" lvl="1" indent="0">
              <a:buFontTx/>
              <a:buNone/>
            </a:pPr>
            <a:r>
              <a:rPr lang="tr-T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* const p = &amp;n</a:t>
            </a:r>
            <a:r>
              <a:rPr lang="tr-TR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 = 10;</a:t>
            </a:r>
          </a:p>
          <a:p>
            <a:pPr marL="400050" lvl="1" indent="0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&amp;x;</a:t>
            </a:r>
          </a:p>
          <a:p>
            <a:pPr>
              <a:buFontTx/>
              <a:buNone/>
            </a:pPr>
            <a:endParaRPr lang="tr-T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64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04304"/>
            <a:ext cx="9601196" cy="359993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tr-TR" altLang="tr-TR" sz="2800" dirty="0"/>
              <a:t>In C, all parameters are passed by value (call by value). But C++ offers three options:</a:t>
            </a:r>
          </a:p>
          <a:p>
            <a:pPr>
              <a:lnSpc>
                <a:spcPct val="90000"/>
              </a:lnSpc>
              <a:defRPr/>
            </a:pPr>
            <a:r>
              <a:rPr lang="en-US" altLang="tr-TR" sz="2800" b="1" dirty="0"/>
              <a:t>Call by value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tr-TR" sz="2400" dirty="0"/>
              <a:t>Copy of data passed to function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tr-TR" sz="2400" dirty="0"/>
              <a:t>Changes to copy do not change original</a:t>
            </a:r>
          </a:p>
          <a:p>
            <a:pPr>
              <a:lnSpc>
                <a:spcPct val="90000"/>
              </a:lnSpc>
              <a:defRPr/>
            </a:pPr>
            <a:r>
              <a:rPr lang="en-US" altLang="tr-TR" sz="2800" b="1" dirty="0"/>
              <a:t>Call by reference</a:t>
            </a:r>
            <a:r>
              <a:rPr lang="en-US" altLang="tr-TR" sz="2800" dirty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tr-TR" sz="2400" dirty="0"/>
              <a:t>Use</a:t>
            </a:r>
            <a:r>
              <a:rPr lang="tr-TR" altLang="tr-TR" sz="2400" dirty="0"/>
              <a:t>s</a:t>
            </a:r>
            <a:r>
              <a:rPr lang="en-US" altLang="tr-TR" sz="2400" dirty="0"/>
              <a:t> &amp;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tr-TR" sz="2400" dirty="0"/>
              <a:t>Avoids a copy and allows changes to the original</a:t>
            </a:r>
          </a:p>
          <a:p>
            <a:pPr>
              <a:lnSpc>
                <a:spcPct val="90000"/>
              </a:lnSpc>
              <a:defRPr/>
            </a:pPr>
            <a:r>
              <a:rPr lang="en-US" altLang="tr-TR" sz="2800" b="1" dirty="0"/>
              <a:t>Call by constant reference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tr-TR" sz="2400" dirty="0"/>
              <a:t>Use</a:t>
            </a:r>
            <a:r>
              <a:rPr lang="tr-TR" altLang="tr-TR" sz="2400" dirty="0"/>
              <a:t>s</a:t>
            </a:r>
            <a:r>
              <a:rPr lang="en-US" altLang="tr-TR" sz="2400" dirty="0"/>
              <a:t> </a:t>
            </a:r>
            <a:r>
              <a:rPr lang="en-US" altLang="tr-TR" sz="2400" dirty="0" err="1">
                <a:latin typeface="Courier New" panose="02070309020205020404" pitchFamily="49" charset="0"/>
              </a:rPr>
              <a:t>const</a:t>
            </a:r>
            <a:r>
              <a:rPr lang="tr-TR" altLang="tr-TR" sz="2400" dirty="0">
                <a:latin typeface="Courier New" panose="02070309020205020404" pitchFamily="49" charset="0"/>
              </a:rPr>
              <a:t>&amp;</a:t>
            </a:r>
            <a:endParaRPr lang="en-US" altLang="tr-TR" sz="24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tr-TR" sz="2400" dirty="0"/>
              <a:t>Avoids a copy and guarantees that actual parameter will not be </a:t>
            </a:r>
            <a:r>
              <a:rPr lang="en-US" altLang="tr-TR" sz="2400" dirty="0" smtClean="0"/>
              <a:t>changed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altLang="tr-TR" sz="2400" dirty="0"/>
          </a:p>
        </p:txBody>
      </p:sp>
    </p:spTree>
    <p:extLst>
      <p:ext uri="{BB962C8B-B14F-4D97-AF65-F5344CB8AC3E}">
        <p14:creationId xmlns:p14="http://schemas.microsoft.com/office/powerpoint/2010/main" val="33555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90977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en-US" dirty="0"/>
              <a:t>Understand time and space analysis for both iterative and recursive algorithms and be able to prove the correctness a non-trivial algorithm. 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en-US" dirty="0"/>
              <a:t>Be able to translate high-level, abstract data structure descriptions into concrete code. 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en-US" dirty="0"/>
              <a:t>Understand how real-world problems map to abstract graph problems. 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en-US" dirty="0"/>
              <a:t>Be able to communicate clearly and precisely about the correctness and analysis of basic algorithms (both oral and written communication).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10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504404" cy="36955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tr-TR" sz="700" dirty="0">
                <a:latin typeface="Courier New" panose="02070309020205020404" pitchFamily="49" charset="0"/>
              </a:rPr>
              <a:t>#include &lt;</a:t>
            </a:r>
            <a:r>
              <a:rPr lang="en-US" altLang="tr-TR" sz="700" dirty="0" err="1">
                <a:latin typeface="Courier New" panose="02070309020205020404" pitchFamily="49" charset="0"/>
              </a:rPr>
              <a:t>iostream</a:t>
            </a:r>
            <a:r>
              <a:rPr lang="en-US" altLang="tr-TR" sz="7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tr-TR" sz="700" dirty="0">
                <a:latin typeface="Courier New" panose="02070309020205020404" pitchFamily="49" charset="0"/>
              </a:rPr>
              <a:t>using </a:t>
            </a:r>
            <a:r>
              <a:rPr lang="en-US" altLang="tr-TR" sz="700" dirty="0" err="1">
                <a:latin typeface="Courier New" panose="02070309020205020404" pitchFamily="49" charset="0"/>
              </a:rPr>
              <a:t>std</a:t>
            </a:r>
            <a:r>
              <a:rPr lang="en-US" altLang="tr-TR" sz="700" dirty="0">
                <a:latin typeface="Courier New" panose="02070309020205020404" pitchFamily="49" charset="0"/>
              </a:rPr>
              <a:t>::</a:t>
            </a:r>
            <a:r>
              <a:rPr lang="en-US" altLang="tr-TR" sz="700" dirty="0" err="1">
                <a:latin typeface="Courier New" panose="02070309020205020404" pitchFamily="49" charset="0"/>
              </a:rPr>
              <a:t>cout</a:t>
            </a:r>
            <a:r>
              <a:rPr lang="en-US" altLang="tr-TR" sz="7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tr-TR" sz="700" dirty="0">
                <a:latin typeface="Courier New" panose="02070309020205020404" pitchFamily="49" charset="0"/>
              </a:rPr>
              <a:t>using </a:t>
            </a:r>
            <a:r>
              <a:rPr lang="en-US" altLang="tr-TR" sz="700" dirty="0" err="1">
                <a:latin typeface="Courier New" panose="02070309020205020404" pitchFamily="49" charset="0"/>
              </a:rPr>
              <a:t>std</a:t>
            </a:r>
            <a:r>
              <a:rPr lang="en-US" altLang="tr-TR" sz="700" dirty="0">
                <a:latin typeface="Courier New" panose="02070309020205020404" pitchFamily="49" charset="0"/>
              </a:rPr>
              <a:t>::</a:t>
            </a:r>
            <a:r>
              <a:rPr lang="en-US" altLang="tr-TR" sz="700" dirty="0" err="1">
                <a:latin typeface="Courier New" panose="02070309020205020404" pitchFamily="49" charset="0"/>
              </a:rPr>
              <a:t>endl</a:t>
            </a:r>
            <a:r>
              <a:rPr lang="en-US" altLang="tr-TR" sz="700" dirty="0">
                <a:latin typeface="Courier New" panose="02070309020205020404" pitchFamily="49" charset="0"/>
              </a:rPr>
              <a:t>;</a:t>
            </a:r>
            <a:endParaRPr lang="tr-TR" altLang="tr-TR" sz="7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tr-TR" sz="7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FontTx/>
              <a:buNone/>
            </a:pPr>
            <a:r>
              <a:rPr lang="tr-TR" altLang="tr-TR" sz="700" dirty="0">
                <a:latin typeface="Courier New" panose="02070309020205020404" pitchFamily="49" charset="0"/>
              </a:rPr>
              <a:t>int squareByValue( int ); </a:t>
            </a:r>
            <a:r>
              <a:rPr lang="tr-TR" altLang="tr-TR" sz="700" dirty="0">
                <a:solidFill>
                  <a:srgbClr val="FF0000"/>
                </a:solidFill>
                <a:latin typeface="Courier New" panose="02070309020205020404" pitchFamily="49" charset="0"/>
              </a:rPr>
              <a:t>// pass by value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Tx/>
              <a:buNone/>
            </a:pPr>
            <a:r>
              <a:rPr lang="tr-TR" altLang="tr-TR" sz="700" dirty="0">
                <a:latin typeface="Courier New" panose="02070309020205020404" pitchFamily="49" charset="0"/>
              </a:rPr>
              <a:t>void squareByReference( int &amp; ); </a:t>
            </a:r>
            <a:r>
              <a:rPr lang="tr-TR" altLang="tr-TR" sz="700" dirty="0">
                <a:solidFill>
                  <a:srgbClr val="FF0000"/>
                </a:solidFill>
                <a:latin typeface="Courier New" panose="02070309020205020404" pitchFamily="49" charset="0"/>
              </a:rPr>
              <a:t>// pass by reference</a:t>
            </a:r>
            <a:r>
              <a:rPr lang="tr-TR" altLang="tr-TR" sz="700" dirty="0">
                <a:latin typeface="Courier New" panose="02070309020205020404" pitchFamily="49" charset="0"/>
              </a:rPr>
              <a:t>     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Tx/>
              <a:buNone/>
            </a:pPr>
            <a:r>
              <a:rPr lang="tr-TR" altLang="tr-TR" sz="700" dirty="0">
                <a:latin typeface="Courier New" panose="02070309020205020404" pitchFamily="49" charset="0"/>
              </a:rPr>
              <a:t>int squareByConstReference ( const int &amp; ); </a:t>
            </a:r>
            <a:r>
              <a:rPr lang="tr-TR" altLang="tr-TR" sz="700" dirty="0">
                <a:solidFill>
                  <a:srgbClr val="FF0000"/>
                </a:solidFill>
                <a:latin typeface="Courier New" panose="02070309020205020404" pitchFamily="49" charset="0"/>
              </a:rPr>
              <a:t>// const ref.</a:t>
            </a:r>
          </a:p>
          <a:p>
            <a:pPr>
              <a:lnSpc>
                <a:spcPct val="90000"/>
              </a:lnSpc>
              <a:buNone/>
            </a:pPr>
            <a:endParaRPr lang="en-US" altLang="tr-TR" sz="7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tr-TR" sz="700" dirty="0" err="1">
                <a:latin typeface="Courier New" panose="02070309020205020404" pitchFamily="49" charset="0"/>
              </a:rPr>
              <a:t>int</a:t>
            </a:r>
            <a:r>
              <a:rPr lang="en-US" altLang="tr-TR" sz="700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90000"/>
              </a:lnSpc>
              <a:buNone/>
            </a:pPr>
            <a:r>
              <a:rPr lang="en-US" altLang="tr-TR" sz="700" dirty="0">
                <a:latin typeface="Courier New" panose="02070309020205020404" pitchFamily="49" charset="0"/>
              </a:rPr>
              <a:t>{  </a:t>
            </a:r>
            <a:r>
              <a:rPr lang="en-US" altLang="tr-TR" sz="700" dirty="0" err="1">
                <a:latin typeface="Courier New" panose="02070309020205020404" pitchFamily="49" charset="0"/>
              </a:rPr>
              <a:t>int</a:t>
            </a:r>
            <a:r>
              <a:rPr lang="en-US" altLang="tr-TR" sz="700" dirty="0">
                <a:latin typeface="Courier New" panose="02070309020205020404" pitchFamily="49" charset="0"/>
              </a:rPr>
              <a:t> x = 2, z = 4, r1, r2;</a:t>
            </a:r>
          </a:p>
          <a:p>
            <a:pPr>
              <a:lnSpc>
                <a:spcPct val="90000"/>
              </a:lnSpc>
              <a:buNone/>
            </a:pPr>
            <a:r>
              <a:rPr lang="en-US" altLang="tr-TR" sz="700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US" altLang="tr-TR" sz="700" dirty="0">
                <a:latin typeface="Courier New" panose="02070309020205020404" pitchFamily="49" charset="0"/>
              </a:rPr>
              <a:t>   r1 = </a:t>
            </a:r>
            <a:r>
              <a:rPr lang="en-US" altLang="tr-TR" sz="700" dirty="0" err="1">
                <a:latin typeface="Courier New" panose="02070309020205020404" pitchFamily="49" charset="0"/>
              </a:rPr>
              <a:t>squareByValue</a:t>
            </a:r>
            <a:r>
              <a:rPr lang="en-US" altLang="tr-TR" sz="700" dirty="0">
                <a:latin typeface="Courier New" panose="02070309020205020404" pitchFamily="49" charset="0"/>
              </a:rPr>
              <a:t>(x);</a:t>
            </a:r>
          </a:p>
          <a:p>
            <a:pPr>
              <a:lnSpc>
                <a:spcPct val="90000"/>
              </a:lnSpc>
              <a:buNone/>
            </a:pPr>
            <a:r>
              <a:rPr lang="en-US" altLang="tr-TR" sz="700" dirty="0">
                <a:latin typeface="Courier New" panose="02070309020205020404" pitchFamily="49" charset="0"/>
              </a:rPr>
              <a:t>   </a:t>
            </a:r>
            <a:r>
              <a:rPr lang="en-US" altLang="tr-TR" sz="700" dirty="0" err="1">
                <a:latin typeface="Courier New" panose="02070309020205020404" pitchFamily="49" charset="0"/>
              </a:rPr>
              <a:t>squareByReference</a:t>
            </a:r>
            <a:r>
              <a:rPr lang="en-US" altLang="tr-TR" sz="700" dirty="0">
                <a:latin typeface="Courier New" panose="02070309020205020404" pitchFamily="49" charset="0"/>
              </a:rPr>
              <a:t>( z );</a:t>
            </a:r>
          </a:p>
          <a:p>
            <a:pPr>
              <a:lnSpc>
                <a:spcPct val="90000"/>
              </a:lnSpc>
              <a:buNone/>
            </a:pPr>
            <a:r>
              <a:rPr lang="en-US" altLang="tr-TR" sz="700" dirty="0">
                <a:latin typeface="Courier New" panose="02070309020205020404" pitchFamily="49" charset="0"/>
              </a:rPr>
              <a:t>   r2 = </a:t>
            </a:r>
            <a:r>
              <a:rPr lang="en-US" altLang="tr-TR" sz="700" dirty="0" err="1">
                <a:latin typeface="Courier New" panose="02070309020205020404" pitchFamily="49" charset="0"/>
              </a:rPr>
              <a:t>squareByConstReference</a:t>
            </a:r>
            <a:r>
              <a:rPr lang="en-US" altLang="tr-TR" sz="700" dirty="0">
                <a:latin typeface="Courier New" panose="02070309020205020404" pitchFamily="49" charset="0"/>
              </a:rPr>
              <a:t>(x);</a:t>
            </a:r>
          </a:p>
          <a:p>
            <a:pPr>
              <a:lnSpc>
                <a:spcPct val="90000"/>
              </a:lnSpc>
              <a:buNone/>
            </a:pPr>
            <a:r>
              <a:rPr lang="en-US" altLang="tr-TR" sz="700" dirty="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altLang="tr-TR" sz="700" dirty="0">
                <a:latin typeface="Courier New" panose="02070309020205020404" pitchFamily="49" charset="0"/>
              </a:rPr>
              <a:t>   </a:t>
            </a:r>
            <a:r>
              <a:rPr lang="en-US" altLang="tr-TR" sz="700" dirty="0" err="1">
                <a:latin typeface="Courier New" panose="02070309020205020404" pitchFamily="49" charset="0"/>
              </a:rPr>
              <a:t>cout</a:t>
            </a:r>
            <a:r>
              <a:rPr lang="en-US" altLang="tr-TR" sz="700" dirty="0">
                <a:latin typeface="Courier New" panose="02070309020205020404" pitchFamily="49" charset="0"/>
              </a:rPr>
              <a:t> &lt;&lt; "x = " &lt;&lt; x &lt;&lt; " z = “ &lt;&lt; z &lt;&lt; </a:t>
            </a:r>
            <a:r>
              <a:rPr lang="en-US" altLang="tr-TR" sz="700" dirty="0" err="1">
                <a:latin typeface="Courier New" panose="02070309020205020404" pitchFamily="49" charset="0"/>
              </a:rPr>
              <a:t>endl</a:t>
            </a:r>
            <a:r>
              <a:rPr lang="en-US" altLang="tr-TR" sz="700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buNone/>
            </a:pPr>
            <a:r>
              <a:rPr lang="en-US" altLang="tr-TR" sz="700" dirty="0">
                <a:latin typeface="Courier New" panose="02070309020205020404" pitchFamily="49" charset="0"/>
              </a:rPr>
              <a:t>   </a:t>
            </a:r>
            <a:r>
              <a:rPr lang="en-US" altLang="tr-TR" sz="700" dirty="0" err="1">
                <a:latin typeface="Courier New" panose="02070309020205020404" pitchFamily="49" charset="0"/>
              </a:rPr>
              <a:t>cout</a:t>
            </a:r>
            <a:r>
              <a:rPr lang="en-US" altLang="tr-TR" sz="700" dirty="0">
                <a:latin typeface="Courier New" panose="02070309020205020404" pitchFamily="49" charset="0"/>
              </a:rPr>
              <a:t> &lt;&lt; “r1 = " &lt;&lt; r1 &lt;&lt; " r2 = " &lt;&lt; r2 &lt;&lt; </a:t>
            </a:r>
            <a:r>
              <a:rPr lang="en-US" altLang="tr-TR" sz="700" dirty="0" err="1">
                <a:latin typeface="Courier New" panose="02070309020205020404" pitchFamily="49" charset="0"/>
              </a:rPr>
              <a:t>endl</a:t>
            </a:r>
            <a:r>
              <a:rPr lang="en-US" altLang="tr-TR" sz="7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tr-TR" sz="700" dirty="0">
                <a:latin typeface="Courier New" panose="02070309020205020404" pitchFamily="49" charset="0"/>
              </a:rPr>
              <a:t>   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tr-TR" sz="7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altLang="tr-TR" sz="700" dirty="0">
              <a:latin typeface="Courier New" panose="02070309020205020404" pitchFamily="49" charset="0"/>
            </a:endParaRPr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025314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547" y="3189873"/>
            <a:ext cx="9601196" cy="1303867"/>
          </a:xfrm>
        </p:spPr>
        <p:txBody>
          <a:bodyPr>
            <a:normAutofit/>
          </a:bodyPr>
          <a:lstStyle/>
          <a:p>
            <a:r>
              <a:rPr lang="en-US" sz="5400" dirty="0"/>
              <a:t>Pointers to Functions </a:t>
            </a:r>
          </a:p>
        </p:txBody>
      </p:sp>
    </p:spTree>
    <p:extLst>
      <p:ext uri="{BB962C8B-B14F-4D97-AF65-F5344CB8AC3E}">
        <p14:creationId xmlns:p14="http://schemas.microsoft.com/office/powerpoint/2010/main" val="1035474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 Members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tr-TR" sz="2800" dirty="0"/>
              <a:t>Shared by all objects of a class </a:t>
            </a:r>
          </a:p>
          <a:p>
            <a:pPr lvl="1"/>
            <a:r>
              <a:rPr lang="en-US" altLang="tr-TR" sz="2400" dirty="0"/>
              <a:t>Normally, each object gets its own copy of each variable</a:t>
            </a:r>
          </a:p>
          <a:p>
            <a:r>
              <a:rPr lang="en-US" altLang="tr-TR" sz="2800" dirty="0"/>
              <a:t>Efficient when a single copy of data is enough </a:t>
            </a:r>
          </a:p>
          <a:p>
            <a:pPr lvl="1"/>
            <a:r>
              <a:rPr lang="en-US" altLang="tr-TR" sz="2400" dirty="0"/>
              <a:t>Only the static variable has to be updated</a:t>
            </a:r>
          </a:p>
          <a:p>
            <a:r>
              <a:rPr lang="en-US" altLang="tr-TR" sz="2800" dirty="0"/>
              <a:t>May seem like global variables, but have class scope</a:t>
            </a:r>
          </a:p>
          <a:p>
            <a:pPr lvl="1"/>
            <a:r>
              <a:rPr lang="en-US" altLang="tr-TR" sz="2400" dirty="0"/>
              <a:t>Only accessible to objects of same class</a:t>
            </a:r>
          </a:p>
          <a:p>
            <a:r>
              <a:rPr lang="en-US" altLang="tr-TR" sz="2800" dirty="0"/>
              <a:t>Exist even if no instances (objects) of the class exist</a:t>
            </a:r>
          </a:p>
          <a:p>
            <a:r>
              <a:rPr lang="en-US" altLang="tr-TR" sz="2800" dirty="0"/>
              <a:t>Can be variables or functions </a:t>
            </a:r>
          </a:p>
          <a:p>
            <a:pPr lvl="2"/>
            <a:r>
              <a:rPr lang="en-US" altLang="tr-TR" sz="2000" dirty="0"/>
              <a:t>public, private, or </a:t>
            </a:r>
            <a:r>
              <a:rPr lang="en-US" altLang="tr-TR" sz="2000" dirty="0" smtClean="0"/>
              <a:t>protected</a:t>
            </a:r>
          </a:p>
          <a:p>
            <a:pPr lvl="2"/>
            <a:endParaRPr lang="en-US" altLang="tr-TR" sz="2000" dirty="0"/>
          </a:p>
          <a:p>
            <a:pPr>
              <a:buNone/>
            </a:pPr>
            <a:endParaRPr lang="en-US" altLang="tr-TR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35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tr-TR" dirty="0"/>
              <a:t>I/O Facilities: </a:t>
            </a:r>
            <a:r>
              <a:rPr lang="en-US" altLang="tr-TR" dirty="0" err="1"/>
              <a:t>iostream</a:t>
            </a:r>
            <a:endParaRPr lang="en-US" altLang="tr-TR" dirty="0"/>
          </a:p>
          <a:p>
            <a:r>
              <a:rPr lang="en-US" altLang="tr-TR" dirty="0"/>
              <a:t>Garbage-collected String class</a:t>
            </a:r>
          </a:p>
          <a:p>
            <a:r>
              <a:rPr lang="en-US" altLang="tr-TR" dirty="0"/>
              <a:t>Containers</a:t>
            </a:r>
          </a:p>
          <a:p>
            <a:pPr lvl="1"/>
            <a:r>
              <a:rPr lang="en-US" altLang="tr-TR" dirty="0"/>
              <a:t>vector, list, queue, stack, map, set</a:t>
            </a:r>
          </a:p>
          <a:p>
            <a:r>
              <a:rPr lang="en-US" altLang="tr-TR" dirty="0"/>
              <a:t>Numerical</a:t>
            </a:r>
          </a:p>
          <a:p>
            <a:pPr lvl="1"/>
            <a:r>
              <a:rPr lang="en-US" altLang="tr-TR" dirty="0"/>
              <a:t>complex</a:t>
            </a:r>
          </a:p>
          <a:p>
            <a:r>
              <a:rPr lang="en-US" altLang="tr-TR" dirty="0"/>
              <a:t>General algorithms</a:t>
            </a:r>
          </a:p>
          <a:p>
            <a:pPr lvl="1"/>
            <a:r>
              <a:rPr lang="en-US" altLang="tr-TR" dirty="0"/>
              <a:t>search, sort</a:t>
            </a:r>
          </a:p>
          <a:p>
            <a:endParaRPr lang="tr-TR" alt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95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FontTx/>
              <a:buChar char="•"/>
            </a:pPr>
            <a:r>
              <a:rPr lang="tr-TR" altLang="en-US" sz="2400" dirty="0"/>
              <a:t>Vector: </a:t>
            </a:r>
            <a:r>
              <a:rPr lang="en-US" altLang="en-US" sz="2400" dirty="0"/>
              <a:t>Dynamically growing, shrinking array of elements</a:t>
            </a:r>
          </a:p>
          <a:p>
            <a:r>
              <a:rPr lang="tr-TR" altLang="en-US" dirty="0"/>
              <a:t>To use it include library header file:</a:t>
            </a:r>
          </a:p>
          <a:p>
            <a:pPr marL="342900" lvl="1" indent="-342900">
              <a:buFontTx/>
              <a:buNone/>
            </a:pPr>
            <a:r>
              <a:rPr lang="tr-TR" altLang="en-US" sz="2400" dirty="0"/>
              <a:t>#include &lt;vector&gt;</a:t>
            </a:r>
          </a:p>
          <a:p>
            <a:r>
              <a:rPr lang="tr-TR" altLang="en-US" dirty="0"/>
              <a:t>Vectors are declared as</a:t>
            </a:r>
          </a:p>
          <a:p>
            <a:pPr marL="342900" lvl="1" indent="-342900">
              <a:buFontTx/>
              <a:buNone/>
            </a:pPr>
            <a:r>
              <a:rPr lang="tr-T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a(4); //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vector called </a:t>
            </a:r>
            <a:r>
              <a:rPr lang="tr-TR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tr-T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FontTx/>
              <a:buNone/>
            </a:pPr>
            <a:r>
              <a:rPr lang="tr-T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//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containing four integers</a:t>
            </a:r>
            <a:endParaRPr lang="tr-T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FontTx/>
              <a:buNone/>
            </a:pPr>
            <a:r>
              <a:rPr lang="tr-T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b(4, 3); //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vector of four </a:t>
            </a:r>
            <a:endParaRPr lang="tr-T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FontTx/>
              <a:buNone/>
            </a:pPr>
            <a:r>
              <a:rPr lang="tr-T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elements, each initialized to 3.</a:t>
            </a:r>
            <a:endParaRPr lang="tr-T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FontTx/>
              <a:buNone/>
            </a:pPr>
            <a:r>
              <a:rPr lang="tr-T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c; // 0 int objects</a:t>
            </a:r>
          </a:p>
          <a:p>
            <a:r>
              <a:rPr lang="tr-TR" altLang="en-US" dirty="0"/>
              <a:t>The elements of an integer vector behave just like ordinary integer variables</a:t>
            </a:r>
            <a:br>
              <a:rPr lang="tr-TR" altLang="en-US" dirty="0"/>
            </a:br>
            <a:r>
              <a:rPr lang="tr-T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a[2] = 45;</a:t>
            </a:r>
          </a:p>
          <a:p>
            <a:endParaRPr lang="tr-T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14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b="1" dirty="0"/>
              <a:t>The size() member function</a:t>
            </a:r>
            <a:r>
              <a:rPr lang="tr-TR" altLang="tr-TR" dirty="0"/>
              <a:t> returns the number of elements in the vector. </a:t>
            </a:r>
          </a:p>
          <a:p>
            <a:pPr lvl="1">
              <a:buFontTx/>
              <a:buNone/>
            </a:pPr>
            <a:r>
              <a:rPr lang="tr-T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a.size()</a:t>
            </a:r>
            <a:r>
              <a:rPr lang="tr-TR" altLang="tr-TR" dirty="0"/>
              <a:t> returns a value of 4. </a:t>
            </a:r>
          </a:p>
          <a:p>
            <a:r>
              <a:rPr lang="tr-TR" altLang="tr-TR" b="1" dirty="0"/>
              <a:t>The = operator </a:t>
            </a:r>
            <a:r>
              <a:rPr lang="tr-TR" altLang="tr-TR" dirty="0"/>
              <a:t>can be used to assign one vector to another. </a:t>
            </a:r>
          </a:p>
          <a:p>
            <a:r>
              <a:rPr lang="tr-TR" altLang="tr-TR" dirty="0"/>
              <a:t>e.g.  v1 = v2, so long as they are vectors of the same type.</a:t>
            </a:r>
          </a:p>
          <a:p>
            <a:r>
              <a:rPr lang="tr-TR" altLang="tr-TR" b="1" dirty="0"/>
              <a:t>The push_back() member function </a:t>
            </a:r>
            <a:r>
              <a:rPr lang="tr-TR" altLang="tr-TR" dirty="0"/>
              <a:t>allows you to add elements to the end of a vector. </a:t>
            </a:r>
          </a:p>
          <a:p>
            <a:pPr>
              <a:buFontTx/>
              <a:buNone/>
            </a:pPr>
            <a:endParaRPr lang="tr-TR" alt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20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and </a:t>
            </a:r>
            <a:r>
              <a:rPr lang="en-US" dirty="0" err="1"/>
              <a:t>pop_back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  <a:p>
            <a:pPr>
              <a:buNone/>
            </a:pP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(3);	</a:t>
            </a:r>
          </a:p>
          <a:p>
            <a:pPr>
              <a:buNone/>
            </a:pP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endParaRPr lang="tr-TR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tr-T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// v[0] is 3, v[1] is 2, v.size() is 2</a:t>
            </a:r>
          </a:p>
          <a:p>
            <a:pPr>
              <a:buNone/>
            </a:pPr>
            <a:r>
              <a:rPr lang="tr-T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v.pop_back();</a:t>
            </a:r>
          </a:p>
          <a:p>
            <a:pPr>
              <a:buNone/>
            </a:pPr>
            <a:r>
              <a:rPr lang="tr-T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int t = v[v.size()-1]; 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//t=3</a:t>
            </a:r>
            <a:endParaRPr lang="tr-TR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tr-T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v.pop_back();</a:t>
            </a:r>
            <a:endParaRPr lang="en-US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tr-TR" alt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3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OO </a:t>
            </a:r>
            <a:r>
              <a:rPr lang="en-US" sz="2800" dirty="0"/>
              <a:t>allow for creating a hierarchy of classes so that objects do not have to be instantiations of a single </a:t>
            </a:r>
            <a:r>
              <a:rPr lang="en-US" sz="2800" dirty="0" smtClean="0"/>
              <a:t>class.</a:t>
            </a: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753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Data structures will include lists, vectors, queues, stacks, trees, hash-tables, and graphs.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Algorithms include searching, sorting using the above data structures, iterative, and recursive algorithms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On assignments, students are asked to implement data structures and algorithms using a high-level programming language.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On exams, students are asked to solve problems using analytical methods and programming skills acquired from lectures and assignments to demonstrate knowledge and comprehension of course material.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7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81" y="2660822"/>
            <a:ext cx="6400799" cy="327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9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Outline (cont..)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243" y="2557463"/>
            <a:ext cx="6268995" cy="35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&amp;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Prerequisites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smtClean="0"/>
              <a:t>OOP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Text </a:t>
            </a:r>
            <a:r>
              <a:rPr lang="en-US" dirty="0"/>
              <a:t>Book</a:t>
            </a:r>
          </a:p>
          <a:p>
            <a:pPr lvl="1"/>
            <a:r>
              <a:rPr lang="en-US" dirty="0"/>
              <a:t>Data Structures and Algorithms in C++ 4th Edition- by Adam Drozdek     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Structures &amp; Algorithm Analysis in C</a:t>
            </a:r>
            <a:r>
              <a:rPr lang="en-US" dirty="0" smtClean="0"/>
              <a:t>++ </a:t>
            </a:r>
            <a:r>
              <a:rPr lang="en-US" dirty="0"/>
              <a:t>(3rd Edition). Mark Allen </a:t>
            </a:r>
            <a:r>
              <a:rPr lang="en-US" dirty="0" smtClean="0"/>
              <a:t>Weiss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Other </a:t>
            </a:r>
            <a:r>
              <a:rPr lang="en-US" dirty="0"/>
              <a:t>Reference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en-US" dirty="0"/>
              <a:t>++ How to </a:t>
            </a:r>
            <a:r>
              <a:rPr lang="en-US" dirty="0" smtClean="0"/>
              <a:t>Program, </a:t>
            </a:r>
            <a:r>
              <a:rPr lang="en-US" dirty="0"/>
              <a:t>5th edition, H. M. </a:t>
            </a:r>
            <a:r>
              <a:rPr lang="en-US" dirty="0" err="1"/>
              <a:t>Deitel</a:t>
            </a:r>
            <a:r>
              <a:rPr lang="en-US" dirty="0"/>
              <a:t>, P. J. </a:t>
            </a:r>
            <a:r>
              <a:rPr lang="en-US" dirty="0" err="1"/>
              <a:t>Deitel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4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6050" lvl="6" indent="0">
              <a:lnSpc>
                <a:spcPct val="80000"/>
              </a:lnSpc>
              <a:buNone/>
            </a:pPr>
            <a:r>
              <a:rPr lang="en-US" altLang="en-US" sz="3600" b="1" dirty="0" smtClean="0"/>
              <a:t>Assignments:  	20 %</a:t>
            </a:r>
            <a:endParaRPr lang="en-US" altLang="en-US" sz="3600" b="1" dirty="0"/>
          </a:p>
          <a:p>
            <a:pPr marL="2686050" lvl="6" indent="0">
              <a:lnSpc>
                <a:spcPct val="80000"/>
              </a:lnSpc>
              <a:buNone/>
            </a:pPr>
            <a:r>
              <a:rPr lang="en-US" altLang="en-US" sz="3600" b="1" dirty="0" smtClean="0"/>
              <a:t>Projects : 			10 %</a:t>
            </a:r>
            <a:endParaRPr lang="en-US" altLang="en-US" sz="3600" b="1" dirty="0"/>
          </a:p>
          <a:p>
            <a:pPr marL="2686050" lvl="6" indent="0">
              <a:lnSpc>
                <a:spcPct val="80000"/>
              </a:lnSpc>
              <a:buNone/>
            </a:pPr>
            <a:r>
              <a:rPr lang="en-US" altLang="en-US" sz="3600" b="1" dirty="0" smtClean="0"/>
              <a:t>Two </a:t>
            </a:r>
            <a:r>
              <a:rPr lang="en-US" altLang="en-US" sz="3600" b="1" dirty="0"/>
              <a:t>exams: </a:t>
            </a:r>
            <a:r>
              <a:rPr lang="en-US" altLang="en-US" sz="3600" b="1" dirty="0" smtClean="0"/>
              <a:t>		20 %</a:t>
            </a:r>
          </a:p>
          <a:p>
            <a:pPr marL="2686050" lvl="6" indent="0">
              <a:lnSpc>
                <a:spcPct val="80000"/>
              </a:lnSpc>
              <a:buNone/>
            </a:pPr>
            <a:r>
              <a:rPr lang="en-US" altLang="en-US" sz="3600" b="1" dirty="0" smtClean="0"/>
              <a:t>Quiz : 					10 %</a:t>
            </a:r>
            <a:endParaRPr lang="en-US" altLang="en-US" sz="3600" b="1" dirty="0"/>
          </a:p>
          <a:p>
            <a:pPr marL="2686050" lvl="6" indent="0">
              <a:lnSpc>
                <a:spcPct val="80000"/>
              </a:lnSpc>
              <a:buNone/>
            </a:pPr>
            <a:r>
              <a:rPr lang="en-US" altLang="en-US" sz="3600" b="1" dirty="0" smtClean="0"/>
              <a:t>Final Exam: 	</a:t>
            </a:r>
            <a:r>
              <a:rPr lang="en-US" altLang="en-US" sz="3600" b="1" smtClean="0"/>
              <a:t>	40 </a:t>
            </a:r>
            <a:r>
              <a:rPr lang="en-US" altLang="en-US" sz="3600" b="1" dirty="0" smtClean="0"/>
              <a:t>%</a:t>
            </a:r>
            <a:endParaRPr lang="en-US" alt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this course is about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</a:t>
            </a:r>
            <a:r>
              <a:rPr lang="en-US" altLang="en-US" dirty="0"/>
              <a:t>structures: conceptual and concrete ways to organize data for </a:t>
            </a:r>
            <a:r>
              <a:rPr lang="en-US" altLang="en-US" u="sng" dirty="0"/>
              <a:t>efficient storage</a:t>
            </a:r>
            <a:r>
              <a:rPr lang="en-US" altLang="en-US" dirty="0"/>
              <a:t> and </a:t>
            </a:r>
            <a:r>
              <a:rPr lang="en-US" altLang="en-US" u="sng" dirty="0"/>
              <a:t>efficient </a:t>
            </a:r>
            <a:r>
              <a:rPr lang="en-US" altLang="en-US" u="sng" dirty="0" smtClean="0"/>
              <a:t>manipulation</a:t>
            </a:r>
          </a:p>
          <a:p>
            <a:endParaRPr lang="en-US" altLang="en-US" dirty="0"/>
          </a:p>
          <a:p>
            <a:r>
              <a:rPr lang="en-US" altLang="en-US" dirty="0"/>
              <a:t>Employment of this data structures in the design of </a:t>
            </a:r>
            <a:r>
              <a:rPr lang="en-US" altLang="en-US" u="sng" dirty="0"/>
              <a:t>efficient </a:t>
            </a:r>
            <a:r>
              <a:rPr lang="en-US" altLang="en-US" u="sng" dirty="0" smtClean="0"/>
              <a:t>algorithms</a:t>
            </a:r>
          </a:p>
          <a:p>
            <a:endParaRPr lang="en-US" altLang="en-US" u="sng" dirty="0"/>
          </a:p>
          <a:p>
            <a:r>
              <a:rPr lang="en-US" altLang="en-US" u="sng" dirty="0"/>
              <a:t>Analysis </a:t>
            </a:r>
            <a:r>
              <a:rPr lang="en-US" altLang="en-US" dirty="0"/>
              <a:t>of the complexity of your algorithms</a:t>
            </a:r>
          </a:p>
          <a:p>
            <a:endParaRPr lang="en-US" alt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61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1636</TotalTime>
  <Words>1346</Words>
  <Application>Microsoft Office PowerPoint</Application>
  <PresentationFormat>Widescreen</PresentationFormat>
  <Paragraphs>259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Courier New</vt:lpstr>
      <vt:lpstr>Garamond</vt:lpstr>
      <vt:lpstr>Symbol</vt:lpstr>
      <vt:lpstr>Times New Roman</vt:lpstr>
      <vt:lpstr>Wingdings</vt:lpstr>
      <vt:lpstr>Organic</vt:lpstr>
      <vt:lpstr>Data Structures (DS)</vt:lpstr>
      <vt:lpstr>Objectives</vt:lpstr>
      <vt:lpstr>Objectives (cont..)</vt:lpstr>
      <vt:lpstr>Objectives (cont..)</vt:lpstr>
      <vt:lpstr>Course Outline</vt:lpstr>
      <vt:lpstr>Course Outline (cont..)</vt:lpstr>
      <vt:lpstr>Book &amp; References</vt:lpstr>
      <vt:lpstr>Marks Distribution</vt:lpstr>
      <vt:lpstr>What this course is about ?</vt:lpstr>
      <vt:lpstr>Why do we need them?</vt:lpstr>
      <vt:lpstr>Tentative Topics</vt:lpstr>
      <vt:lpstr>What will you learn?</vt:lpstr>
      <vt:lpstr>C++ (OOP) warm-up</vt:lpstr>
      <vt:lpstr>Object Oriented Programming</vt:lpstr>
      <vt:lpstr>Classes and Objects</vt:lpstr>
      <vt:lpstr>Class syntax - Example</vt:lpstr>
      <vt:lpstr>Data Abstraction</vt:lpstr>
      <vt:lpstr>Information hiding</vt:lpstr>
      <vt:lpstr>UML Class Diagrams</vt:lpstr>
      <vt:lpstr>UML Class Diagrams</vt:lpstr>
      <vt:lpstr>UML Class Diagrams</vt:lpstr>
      <vt:lpstr>Visibility</vt:lpstr>
      <vt:lpstr>Accessors and Mutators</vt:lpstr>
      <vt:lpstr>Templates</vt:lpstr>
      <vt:lpstr>Templates</vt:lpstr>
      <vt:lpstr>Pointers and const</vt:lpstr>
      <vt:lpstr>Constant Pointer</vt:lpstr>
      <vt:lpstr>Pointer to a const variable</vt:lpstr>
      <vt:lpstr>Parameter Passing </vt:lpstr>
      <vt:lpstr>Example</vt:lpstr>
      <vt:lpstr>Pointers to Functions </vt:lpstr>
      <vt:lpstr>static Class Members </vt:lpstr>
      <vt:lpstr>Standard Template Library</vt:lpstr>
      <vt:lpstr>Using the vector</vt:lpstr>
      <vt:lpstr>Manipulating vectors</vt:lpstr>
      <vt:lpstr>push_back() and pop_back()</vt:lpstr>
      <vt:lpstr>Inheritance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92</cp:revision>
  <dcterms:created xsi:type="dcterms:W3CDTF">2019-01-21T07:30:30Z</dcterms:created>
  <dcterms:modified xsi:type="dcterms:W3CDTF">2020-09-03T08:32:54Z</dcterms:modified>
</cp:coreProperties>
</file>