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57" r:id="rId9"/>
    <p:sldId id="258" r:id="rId10"/>
    <p:sldId id="267" r:id="rId11"/>
    <p:sldId id="260" r:id="rId12"/>
    <p:sldId id="268" r:id="rId13"/>
    <p:sldId id="261" r:id="rId14"/>
    <p:sldId id="262" r:id="rId15"/>
    <p:sldId id="263" r:id="rId16"/>
    <p:sldId id="264" r:id="rId17"/>
    <p:sldId id="265" r:id="rId18"/>
    <p:sldId id="295" r:id="rId19"/>
    <p:sldId id="294" r:id="rId20"/>
    <p:sldId id="269" r:id="rId21"/>
    <p:sldId id="270" r:id="rId22"/>
    <p:sldId id="273" r:id="rId23"/>
    <p:sldId id="271" r:id="rId24"/>
    <p:sldId id="274" r:id="rId25"/>
    <p:sldId id="27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Data Structures</a:t>
            </a:r>
            <a:br>
              <a:rPr lang="en-US" sz="4000" dirty="0" smtClean="0"/>
            </a:br>
            <a:r>
              <a:rPr lang="en-US" sz="4000" dirty="0" smtClean="0"/>
              <a:t>(DS)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49036"/>
            <a:ext cx="6815669" cy="1556131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/>
              <a:t>Week – </a:t>
            </a:r>
            <a:r>
              <a:rPr lang="en-US" sz="2500" dirty="0" smtClean="0"/>
              <a:t>02</a:t>
            </a:r>
            <a:endParaRPr lang="en-US" sz="2500" dirty="0"/>
          </a:p>
          <a:p>
            <a:r>
              <a:rPr lang="en-US" sz="2500" dirty="0"/>
              <a:t>Sep </a:t>
            </a:r>
            <a:r>
              <a:rPr lang="en-US" sz="2500" dirty="0" smtClean="0"/>
              <a:t>7-11, 2020</a:t>
            </a:r>
          </a:p>
          <a:p>
            <a:r>
              <a:rPr lang="en-US" sz="2500" dirty="0" smtClean="0"/>
              <a:t>Instructor: </a:t>
            </a:r>
            <a:r>
              <a:rPr lang="en-US" sz="2500" b="1" dirty="0" err="1" smtClean="0"/>
              <a:t>Basit</a:t>
            </a:r>
            <a:r>
              <a:rPr lang="en-US" sz="2500" b="1" dirty="0" smtClean="0"/>
              <a:t> Ali</a:t>
            </a:r>
          </a:p>
          <a:p>
            <a:r>
              <a:rPr lang="en-US" sz="2500" b="1" dirty="0" smtClean="0"/>
              <a:t>Email: Basit.jasani@nu.edu.pk </a:t>
            </a:r>
          </a:p>
          <a:p>
            <a:r>
              <a:rPr lang="en-US" sz="3000" dirty="0"/>
              <a:t>Data </a:t>
            </a:r>
            <a:r>
              <a:rPr lang="en-US" sz="3000" dirty="0" smtClean="0"/>
              <a:t>Structures (CS-201)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declared in various ways in different languages. For illustration, let's take </a:t>
            </a:r>
            <a:r>
              <a:rPr lang="en-US" dirty="0" smtClean="0"/>
              <a:t>C++ </a:t>
            </a:r>
            <a:r>
              <a:rPr lang="en-US" dirty="0"/>
              <a:t>array declaration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99" y="3661819"/>
            <a:ext cx="4276725" cy="1061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00" y="4994060"/>
            <a:ext cx="4276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7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TW" b="1" i="1" dirty="0"/>
              <a:t>#include &lt;</a:t>
            </a:r>
            <a:r>
              <a:rPr kumimoji="1" lang="en-US" altLang="zh-TW" b="1" i="1" dirty="0" err="1"/>
              <a:t>iostream</a:t>
            </a:r>
            <a:r>
              <a:rPr kumimoji="1" lang="en-US" altLang="zh-TW" b="1" i="1" dirty="0"/>
              <a:t>&gt;</a:t>
            </a:r>
          </a:p>
          <a:p>
            <a:pPr marL="0" indent="0">
              <a:buNone/>
            </a:pPr>
            <a:r>
              <a:rPr kumimoji="1" lang="en-US" altLang="zh-TW" b="1" i="1" dirty="0"/>
              <a:t>void print1(</a:t>
            </a:r>
            <a:r>
              <a:rPr kumimoji="1" lang="en-US" altLang="zh-TW" b="1" i="1" dirty="0" err="1"/>
              <a:t>int</a:t>
            </a:r>
            <a:r>
              <a:rPr kumimoji="1" lang="en-US" altLang="zh-TW" b="1" i="1" dirty="0"/>
              <a:t> *</a:t>
            </a:r>
            <a:r>
              <a:rPr kumimoji="1" lang="en-US" altLang="zh-TW" b="1" i="1" dirty="0" err="1"/>
              <a:t>ptr</a:t>
            </a:r>
            <a:r>
              <a:rPr kumimoji="1" lang="en-US" altLang="zh-TW" b="1" i="1" dirty="0"/>
              <a:t>, </a:t>
            </a:r>
            <a:r>
              <a:rPr kumimoji="1" lang="en-US" altLang="zh-TW" b="1" i="1" dirty="0" err="1"/>
              <a:t>int</a:t>
            </a:r>
            <a:r>
              <a:rPr kumimoji="1" lang="en-US" altLang="zh-TW" b="1" i="1" dirty="0"/>
              <a:t> rows)</a:t>
            </a:r>
          </a:p>
          <a:p>
            <a:pPr marL="0" indent="0">
              <a:buNone/>
            </a:pPr>
            <a:r>
              <a:rPr kumimoji="1" lang="en-US" altLang="zh-TW" b="1" i="1" dirty="0"/>
              <a:t>{</a:t>
            </a:r>
          </a:p>
          <a:p>
            <a:pPr marL="0" indent="0">
              <a:buNone/>
            </a:pPr>
            <a:r>
              <a:rPr kumimoji="1" lang="en-US" altLang="zh-TW" b="1" i="1" dirty="0"/>
              <a:t>  </a:t>
            </a:r>
            <a:r>
              <a:rPr kumimoji="1" lang="en-US" altLang="zh-TW" b="1" i="1" dirty="0" err="1"/>
              <a:t>int</a:t>
            </a:r>
            <a:r>
              <a:rPr kumimoji="1" lang="en-US" altLang="zh-TW" b="1" i="1" dirty="0"/>
              <a:t> </a:t>
            </a:r>
            <a:r>
              <a:rPr kumimoji="1" lang="en-US" altLang="zh-TW" b="1" i="1" dirty="0" err="1"/>
              <a:t>i</a:t>
            </a:r>
            <a:r>
              <a:rPr kumimoji="1" lang="en-US" altLang="zh-TW" b="1" i="1" dirty="0"/>
              <a:t>;</a:t>
            </a:r>
          </a:p>
          <a:p>
            <a:pPr marL="0" indent="0">
              <a:buNone/>
            </a:pPr>
            <a:r>
              <a:rPr kumimoji="1" lang="en-US" altLang="zh-TW" b="1" i="1" dirty="0"/>
              <a:t>  </a:t>
            </a:r>
            <a:r>
              <a:rPr kumimoji="1" lang="en-US" altLang="zh-TW" b="1" i="1" dirty="0" err="1"/>
              <a:t>cout</a:t>
            </a:r>
            <a:r>
              <a:rPr kumimoji="1" lang="en-US" altLang="zh-TW" b="1" i="1" dirty="0"/>
              <a:t> &lt;&lt; "Address Contents" &lt;&lt; </a:t>
            </a:r>
            <a:r>
              <a:rPr kumimoji="1" lang="en-US" altLang="zh-TW" b="1" i="1" dirty="0" err="1"/>
              <a:t>endl</a:t>
            </a:r>
            <a:r>
              <a:rPr kumimoji="1" lang="en-US" altLang="zh-TW" b="1" i="1" dirty="0"/>
              <a:t>;</a:t>
            </a:r>
          </a:p>
          <a:p>
            <a:pPr marL="0" indent="0">
              <a:buNone/>
            </a:pPr>
            <a:r>
              <a:rPr kumimoji="1" lang="en-US" altLang="zh-TW" b="1" i="1" dirty="0"/>
              <a:t>  for (</a:t>
            </a:r>
            <a:r>
              <a:rPr kumimoji="1" lang="en-US" altLang="zh-TW" b="1" i="1" dirty="0" err="1"/>
              <a:t>i</a:t>
            </a:r>
            <a:r>
              <a:rPr kumimoji="1" lang="en-US" altLang="zh-TW" b="1" i="1" dirty="0"/>
              <a:t>=0; </a:t>
            </a:r>
            <a:r>
              <a:rPr kumimoji="1" lang="en-US" altLang="zh-TW" b="1" i="1" dirty="0" err="1"/>
              <a:t>i</a:t>
            </a:r>
            <a:r>
              <a:rPr kumimoji="1" lang="en-US" altLang="zh-TW" b="1" i="1" dirty="0"/>
              <a:t> &lt; rows; </a:t>
            </a:r>
            <a:r>
              <a:rPr kumimoji="1" lang="en-US" altLang="zh-TW" b="1" i="1" dirty="0" err="1"/>
              <a:t>i</a:t>
            </a:r>
            <a:r>
              <a:rPr kumimoji="1" lang="en-US" altLang="zh-TW" b="1" i="1" dirty="0"/>
              <a:t>++)</a:t>
            </a:r>
          </a:p>
          <a:p>
            <a:pPr marL="0" indent="0">
              <a:buNone/>
            </a:pPr>
            <a:r>
              <a:rPr kumimoji="1" lang="en-US" altLang="zh-TW" b="1" i="1" dirty="0"/>
              <a:t>  </a:t>
            </a:r>
            <a:r>
              <a:rPr kumimoji="1" lang="en-US" altLang="zh-TW" b="1" i="1" dirty="0" err="1"/>
              <a:t>cout</a:t>
            </a:r>
            <a:r>
              <a:rPr kumimoji="1" lang="en-US" altLang="zh-TW" b="1" i="1" dirty="0"/>
              <a:t> &lt;&lt; </a:t>
            </a:r>
            <a:r>
              <a:rPr kumimoji="1" lang="en-US" altLang="zh-TW" b="1" i="1" dirty="0" err="1"/>
              <a:t>ptr+i</a:t>
            </a:r>
            <a:r>
              <a:rPr kumimoji="1" lang="en-US" altLang="zh-TW" b="1" i="1" dirty="0"/>
              <a:t> &lt;&lt; " " &lt;&lt; *(</a:t>
            </a:r>
            <a:r>
              <a:rPr kumimoji="1" lang="en-US" altLang="zh-TW" b="1" i="1" dirty="0" err="1"/>
              <a:t>ptr+i</a:t>
            </a:r>
            <a:r>
              <a:rPr kumimoji="1" lang="en-US" altLang="zh-TW" b="1" i="1" dirty="0"/>
              <a:t>) &lt;&lt; </a:t>
            </a:r>
            <a:r>
              <a:rPr kumimoji="1" lang="en-US" altLang="zh-TW" b="1" i="1" dirty="0" err="1"/>
              <a:t>endl</a:t>
            </a:r>
            <a:r>
              <a:rPr kumimoji="1" lang="en-US" altLang="zh-TW" b="1" i="1" dirty="0"/>
              <a:t>;</a:t>
            </a:r>
          </a:p>
          <a:p>
            <a:pPr marL="0" indent="0">
              <a:buNone/>
            </a:pPr>
            <a:r>
              <a:rPr kumimoji="1" lang="en-US" altLang="zh-TW" b="1" i="1" dirty="0"/>
              <a:t>}</a:t>
            </a:r>
          </a:p>
          <a:p>
            <a:pPr marL="0" indent="0">
              <a:buNone/>
            </a:pPr>
            <a:r>
              <a:rPr kumimoji="1" lang="en-US" altLang="zh-TW" b="1" i="1" dirty="0"/>
              <a:t>void main(){</a:t>
            </a:r>
          </a:p>
          <a:p>
            <a:pPr marL="0" indent="0">
              <a:buNone/>
            </a:pPr>
            <a:r>
              <a:rPr kumimoji="1" lang="en-US" altLang="zh-TW" b="1" i="1" dirty="0" err="1"/>
              <a:t>int</a:t>
            </a:r>
            <a:r>
              <a:rPr kumimoji="1" lang="en-US" altLang="zh-TW" b="1" i="1" dirty="0"/>
              <a:t> one[] = {0, 1, 2, 3, 4}; //Goal: print out address and value</a:t>
            </a:r>
          </a:p>
          <a:p>
            <a:pPr marL="0" indent="0">
              <a:buNone/>
            </a:pPr>
            <a:r>
              <a:rPr kumimoji="1" lang="en-US" altLang="zh-TW" b="1" i="1" dirty="0"/>
              <a:t> print1(one, 5);</a:t>
            </a:r>
          </a:p>
          <a:p>
            <a:pPr marL="0" indent="0">
              <a:buNone/>
            </a:pPr>
            <a:r>
              <a:rPr kumimoji="1" lang="en-US" altLang="zh-TW" b="1" i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035225" y="2844328"/>
            <a:ext cx="2438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Address Contents</a:t>
            </a:r>
          </a:p>
          <a:p>
            <a:r>
              <a:rPr lang="en-US" altLang="en-US" dirty="0"/>
              <a:t>0xbffffbb4 0</a:t>
            </a:r>
          </a:p>
          <a:p>
            <a:r>
              <a:rPr lang="en-US" altLang="en-US" dirty="0"/>
              <a:t>0xbffffbb8 1</a:t>
            </a:r>
          </a:p>
          <a:p>
            <a:r>
              <a:rPr lang="en-US" altLang="en-US" dirty="0"/>
              <a:t>0xbffffbbc 2</a:t>
            </a:r>
          </a:p>
          <a:p>
            <a:r>
              <a:rPr lang="en-US" altLang="en-US" dirty="0"/>
              <a:t>0xbffffbc0 3</a:t>
            </a:r>
          </a:p>
          <a:p>
            <a:r>
              <a:rPr lang="en-US" altLang="en-US" dirty="0"/>
              <a:t>0xbffffbc4 4</a:t>
            </a:r>
          </a:p>
        </p:txBody>
      </p:sp>
    </p:spTree>
    <p:extLst>
      <p:ext uri="{BB962C8B-B14F-4D97-AF65-F5344CB8AC3E}">
        <p14:creationId xmlns:p14="http://schemas.microsoft.com/office/powerpoint/2010/main" val="30813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the basic operations supported by an array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Traverse</a:t>
            </a:r>
            <a:r>
              <a:rPr lang="en-US" dirty="0"/>
              <a:t> − print all the array elements one by one.</a:t>
            </a:r>
          </a:p>
          <a:p>
            <a:pPr lvl="1"/>
            <a:r>
              <a:rPr lang="en-US" b="1" dirty="0"/>
              <a:t>Insertion</a:t>
            </a:r>
            <a:r>
              <a:rPr lang="en-US" dirty="0"/>
              <a:t> − Adds an element at the given index.</a:t>
            </a:r>
          </a:p>
          <a:p>
            <a:pPr lvl="1"/>
            <a:r>
              <a:rPr lang="en-US" b="1" dirty="0"/>
              <a:t>Deletion</a:t>
            </a:r>
            <a:r>
              <a:rPr lang="en-US" dirty="0"/>
              <a:t> − Deletes an element at the given index.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 − Searches an element using the given index or by the value.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 − Updates an element at the given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built-in data structures that can be used to organize data, or to create other data structures</a:t>
            </a:r>
            <a:r>
              <a:rPr lang="en-US" dirty="0" smtClean="0"/>
              <a:t>: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125000"/>
              <a:buFontTx/>
              <a:buChar char="•"/>
            </a:pPr>
            <a:r>
              <a:rPr lang="en-US" dirty="0"/>
              <a:t>Lists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/>
              <a:t>Arrays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91" y="3204105"/>
            <a:ext cx="3567112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3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/>
              <a:t>A list is an ordered set of data. It is often used to store objects that are to be processed sequentially. </a:t>
            </a:r>
          </a:p>
          <a:p>
            <a:pPr>
              <a:spcBef>
                <a:spcPct val="75000"/>
              </a:spcBef>
            </a:pPr>
            <a:r>
              <a:rPr lang="en-US" dirty="0"/>
              <a:t>A list can be </a:t>
            </a:r>
            <a:r>
              <a:rPr lang="en-US" dirty="0" smtClean="0"/>
              <a:t>used to </a:t>
            </a:r>
            <a:r>
              <a:rPr lang="en-US" dirty="0"/>
              <a:t>create a queue.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79" y="3204105"/>
            <a:ext cx="3567112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dirty="0"/>
              <a:t>An array is an indexed set of variables, such as  dancer</a:t>
            </a:r>
            <a:r>
              <a:rPr lang="en-US" baseline="-25000" dirty="0"/>
              <a:t>[1]</a:t>
            </a:r>
            <a:r>
              <a:rPr lang="en-US" dirty="0"/>
              <a:t>, dancer</a:t>
            </a:r>
            <a:r>
              <a:rPr lang="en-US" baseline="-25000" dirty="0"/>
              <a:t>[2]</a:t>
            </a:r>
            <a:r>
              <a:rPr lang="en-US" dirty="0"/>
              <a:t>, dancer</a:t>
            </a:r>
            <a:r>
              <a:rPr lang="en-US" baseline="-25000" dirty="0"/>
              <a:t>[3]</a:t>
            </a:r>
            <a:r>
              <a:rPr lang="en-US" dirty="0"/>
              <a:t>,… It is like a set of boxes that hold things. </a:t>
            </a:r>
          </a:p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dirty="0"/>
              <a:t>A list is a set of items.</a:t>
            </a:r>
          </a:p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dirty="0"/>
              <a:t>An array is a set of</a:t>
            </a:r>
            <a:br>
              <a:rPr lang="en-US" dirty="0"/>
            </a:br>
            <a:r>
              <a:rPr lang="en-US" dirty="0"/>
              <a:t>variables that each </a:t>
            </a:r>
            <a:br>
              <a:rPr lang="en-US" dirty="0"/>
            </a:br>
            <a:r>
              <a:rPr lang="en-US" dirty="0"/>
              <a:t>store an item.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80" y="3475038"/>
            <a:ext cx="3567112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71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smtClean="0"/>
              <a:t>&amp; </a:t>
            </a:r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the difference between arrays and lists when you delete items.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30" y="3320493"/>
            <a:ext cx="57150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5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smtClean="0"/>
              <a:t>&amp; </a:t>
            </a:r>
            <a:r>
              <a:rPr lang="en-US" dirty="0"/>
              <a:t>Lists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03" y="3310100"/>
            <a:ext cx="5715495" cy="27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2" y="2585683"/>
            <a:ext cx="581761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dirty="0"/>
              <a:t>In a list, the missing spot is filled in when something is deleted.</a:t>
            </a:r>
          </a:p>
        </p:txBody>
      </p:sp>
    </p:spTree>
    <p:extLst>
      <p:ext uri="{BB962C8B-B14F-4D97-AF65-F5344CB8AC3E}">
        <p14:creationId xmlns:p14="http://schemas.microsoft.com/office/powerpoint/2010/main" val="348747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80" y="2557463"/>
            <a:ext cx="5306840" cy="3317875"/>
          </a:xfrm>
        </p:spPr>
      </p:pic>
    </p:spTree>
    <p:extLst>
      <p:ext uri="{BB962C8B-B14F-4D97-AF65-F5344CB8AC3E}">
        <p14:creationId xmlns:p14="http://schemas.microsoft.com/office/powerpoint/2010/main" val="170529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Three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153278"/>
            <a:ext cx="9601196" cy="331893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				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 Reading Material Shared!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02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data with predefined </a:t>
            </a:r>
            <a:r>
              <a:rPr lang="en-US" dirty="0" smtClean="0"/>
              <a:t>values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				OR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Something that can store particular “type” of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4730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Recursion </a:t>
            </a:r>
            <a:r>
              <a:rPr lang="en-US" sz="3600" i="1" u="sng" dirty="0"/>
              <a:t>splits a problem</a:t>
            </a:r>
            <a:r>
              <a:rPr lang="en-US" sz="3600" dirty="0"/>
              <a:t>:</a:t>
            </a:r>
          </a:p>
          <a:p>
            <a:pPr lvl="1"/>
            <a:r>
              <a:rPr lang="en-US" sz="3100" dirty="0"/>
              <a:t>Into one or more </a:t>
            </a:r>
            <a:r>
              <a:rPr lang="en-US" sz="3100" i="1" u="sng" dirty="0"/>
              <a:t>simpler versions of </a:t>
            </a:r>
            <a:r>
              <a:rPr lang="en-US" sz="3100" b="1" i="1" u="sng" dirty="0"/>
              <a:t>itself</a:t>
            </a:r>
          </a:p>
          <a:p>
            <a:r>
              <a:rPr lang="en-US" sz="2600" dirty="0"/>
              <a:t>The General </a:t>
            </a:r>
            <a:r>
              <a:rPr lang="en-US" sz="2600" dirty="0" smtClean="0"/>
              <a:t>Approach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if problem is “</a:t>
            </a:r>
            <a:r>
              <a:rPr lang="en-US" sz="2300" i="1" u="sng" dirty="0"/>
              <a:t>small enough</a:t>
            </a:r>
            <a:r>
              <a:rPr lang="en-US" sz="2300" dirty="0"/>
              <a:t>”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solve it </a:t>
            </a:r>
            <a:r>
              <a:rPr lang="en-US" sz="2300" i="1" u="sng" dirty="0"/>
              <a:t>directly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else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break into one or more </a:t>
            </a:r>
            <a:r>
              <a:rPr lang="en-US" sz="2300" i="1" u="sng" dirty="0"/>
              <a:t>smaller </a:t>
            </a:r>
            <a:r>
              <a:rPr lang="en-US" sz="2300" i="1" u="sng" dirty="0" err="1"/>
              <a:t>subproblems</a:t>
            </a:r>
            <a:endParaRPr lang="en-US" sz="2300" i="1" u="sng" dirty="0"/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solve each </a:t>
            </a:r>
            <a:r>
              <a:rPr lang="en-US" sz="2300" dirty="0" err="1"/>
              <a:t>subproblem</a:t>
            </a:r>
            <a:r>
              <a:rPr lang="en-US" sz="2300" dirty="0"/>
              <a:t> </a:t>
            </a:r>
            <a:r>
              <a:rPr lang="en-US" sz="2300" i="1" u="sng" dirty="0"/>
              <a:t>recursively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</a:t>
            </a:r>
            <a:r>
              <a:rPr lang="en-US" sz="2300" i="1" u="sng" dirty="0"/>
              <a:t>combine</a:t>
            </a:r>
            <a:r>
              <a:rPr lang="en-US" sz="2300" dirty="0"/>
              <a:t> results into solution to whole problem</a:t>
            </a:r>
          </a:p>
          <a:p>
            <a:pPr marL="533400" indent="-533400">
              <a:buFontTx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Recursive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/>
              <a:t>Identify the </a:t>
            </a:r>
            <a:r>
              <a:rPr lang="en-US" sz="2800" i="1" u="sng" dirty="0"/>
              <a:t>base case(s)</a:t>
            </a:r>
            <a:r>
              <a:rPr lang="en-US" sz="2800" dirty="0"/>
              <a:t>   (for direct solution)</a:t>
            </a:r>
          </a:p>
          <a:p>
            <a:pPr marL="533400" indent="-533400"/>
            <a:r>
              <a:rPr lang="en-US" sz="2800" dirty="0"/>
              <a:t>Devise a problem </a:t>
            </a:r>
            <a:r>
              <a:rPr lang="en-US" sz="2800" i="1" u="sng" dirty="0"/>
              <a:t>splitting strategy</a:t>
            </a:r>
            <a:endParaRPr lang="en-US" sz="2800" dirty="0"/>
          </a:p>
          <a:p>
            <a:pPr marL="990600" lvl="1" indent="-533400"/>
            <a:r>
              <a:rPr lang="en-US" sz="2400" dirty="0" err="1"/>
              <a:t>Subproblems</a:t>
            </a:r>
            <a:r>
              <a:rPr lang="en-US" sz="2400" dirty="0"/>
              <a:t> must be smaller</a:t>
            </a:r>
          </a:p>
          <a:p>
            <a:pPr marL="990600" lvl="1" indent="-533400"/>
            <a:r>
              <a:rPr lang="en-US" sz="2400" dirty="0" err="1"/>
              <a:t>Subproblems</a:t>
            </a:r>
            <a:r>
              <a:rPr lang="en-US" sz="2400" dirty="0"/>
              <a:t> must work towards a base case</a:t>
            </a:r>
          </a:p>
          <a:p>
            <a:pPr marL="533400" indent="-533400"/>
            <a:r>
              <a:rPr lang="en-US" sz="2800" dirty="0"/>
              <a:t>Devise a solution </a:t>
            </a:r>
            <a:r>
              <a:rPr lang="en-US" sz="2800" i="1" u="sng" dirty="0"/>
              <a:t>combining strategy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public static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factorial (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if (n == 0) // or: throw exc. if &lt;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return n * factorial(n-1);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0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38" y="2833816"/>
            <a:ext cx="5371070" cy="275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69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Versus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Recursion and iteration are </a:t>
            </a:r>
            <a:r>
              <a:rPr lang="en-US" i="1" u="sng" dirty="0"/>
              <a:t>similar</a:t>
            </a:r>
            <a:endParaRPr lang="en-US" dirty="0"/>
          </a:p>
          <a:p>
            <a:r>
              <a:rPr lang="en-US" b="1" dirty="0"/>
              <a:t>Iteration:</a:t>
            </a:r>
          </a:p>
          <a:p>
            <a:pPr lvl="1"/>
            <a:r>
              <a:rPr lang="en-US" dirty="0"/>
              <a:t>Loop repetition test determines whether to exit</a:t>
            </a:r>
          </a:p>
          <a:p>
            <a:r>
              <a:rPr lang="en-US" b="1" dirty="0"/>
              <a:t>Recursion:</a:t>
            </a:r>
          </a:p>
          <a:p>
            <a:pPr lvl="1"/>
            <a:r>
              <a:rPr lang="en-US" dirty="0"/>
              <a:t>Condition tests for a base case </a:t>
            </a:r>
          </a:p>
          <a:p>
            <a:r>
              <a:rPr lang="en-US" dirty="0"/>
              <a:t>Can always write iterative solution to a problem solved recursively, </a:t>
            </a:r>
            <a:r>
              <a:rPr lang="en-US" i="1" u="sng" dirty="0"/>
              <a:t>but:</a:t>
            </a:r>
            <a:endParaRPr lang="en-US" dirty="0"/>
          </a:p>
          <a:p>
            <a:r>
              <a:rPr lang="en-US" dirty="0"/>
              <a:t>Recursive code often simpler than iterative</a:t>
            </a:r>
          </a:p>
          <a:p>
            <a:pPr lvl="1"/>
            <a:r>
              <a:rPr lang="en-US" dirty="0"/>
              <a:t>Thus easier to write, read, and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8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Recursive method often </a:t>
            </a:r>
            <a:r>
              <a:rPr lang="en-US" i="1" u="sng" dirty="0"/>
              <a:t>slower</a:t>
            </a:r>
            <a:r>
              <a:rPr lang="en-US" dirty="0"/>
              <a:t> than iterative; </a:t>
            </a:r>
            <a:r>
              <a:rPr lang="en-US" b="1" i="1" dirty="0"/>
              <a:t>why?</a:t>
            </a:r>
          </a:p>
          <a:p>
            <a:pPr lvl="1"/>
            <a:r>
              <a:rPr lang="en-US" dirty="0"/>
              <a:t>Overhead for loop repetition smaller than</a:t>
            </a:r>
          </a:p>
          <a:p>
            <a:pPr lvl="1"/>
            <a:r>
              <a:rPr lang="en-US" dirty="0"/>
              <a:t>Overhead for call and return</a:t>
            </a:r>
          </a:p>
          <a:p>
            <a:r>
              <a:rPr lang="en-US" dirty="0"/>
              <a:t>If easier to develop algorithm using recursion,</a:t>
            </a:r>
          </a:p>
          <a:p>
            <a:pPr lvl="1"/>
            <a:r>
              <a:rPr lang="en-US" dirty="0"/>
              <a:t>Then code it as a recursive method:</a:t>
            </a:r>
          </a:p>
          <a:p>
            <a:pPr lvl="1"/>
            <a:r>
              <a:rPr lang="en-US" dirty="0"/>
              <a:t>Software engineering benefit probably outweighs ...</a:t>
            </a:r>
          </a:p>
          <a:p>
            <a:pPr lvl="1"/>
            <a:r>
              <a:rPr lang="en-US" dirty="0"/>
              <a:t>Reduction in efficiency</a:t>
            </a:r>
          </a:p>
          <a:p>
            <a:r>
              <a:rPr lang="en-US" dirty="0"/>
              <a:t>Don’t “optimize” prematurely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 (Dynamically)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Rectangle *p; </a:t>
            </a:r>
          </a:p>
          <a:p>
            <a:pPr marL="0" indent="0">
              <a:buNone/>
            </a:pPr>
            <a:r>
              <a:rPr lang="en-US" dirty="0"/>
              <a:t>  try { </a:t>
            </a:r>
          </a:p>
          <a:p>
            <a:pPr marL="0" indent="0">
              <a:buNone/>
            </a:pPr>
            <a:r>
              <a:rPr lang="en-US" dirty="0"/>
              <a:t>    p = new Rectangle [3]; </a:t>
            </a:r>
          </a:p>
          <a:p>
            <a:pPr marL="0" indent="0">
              <a:buNone/>
            </a:pPr>
            <a:r>
              <a:rPr lang="en-US" dirty="0"/>
              <a:t>  } catch (</a:t>
            </a:r>
            <a:r>
              <a:rPr lang="en-US" dirty="0" err="1"/>
              <a:t>bad_alloc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"Allocation Failure\n"; </a:t>
            </a:r>
          </a:p>
          <a:p>
            <a:pPr marL="0" indent="0">
              <a:buNone/>
            </a:pPr>
            <a:r>
              <a:rPr lang="en-US" dirty="0"/>
              <a:t>    return 1;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//free</a:t>
            </a:r>
          </a:p>
          <a:p>
            <a:pPr marL="0" indent="0">
              <a:buNone/>
            </a:pPr>
            <a:r>
              <a:rPr lang="en-US" dirty="0"/>
              <a:t>delete [] p;  </a:t>
            </a:r>
          </a:p>
        </p:txBody>
      </p:sp>
    </p:spTree>
    <p:extLst>
      <p:ext uri="{BB962C8B-B14F-4D97-AF65-F5344CB8AC3E}">
        <p14:creationId xmlns:p14="http://schemas.microsoft.com/office/powerpoint/2010/main" val="17605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top level, there are two types of data types: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Types (System-defined Data Types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User-defined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9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types defined by the system</a:t>
            </a:r>
          </a:p>
          <a:p>
            <a:endParaRPr lang="en-US" dirty="0"/>
          </a:p>
          <a:p>
            <a:r>
              <a:rPr lang="en-US" dirty="0"/>
              <a:t>Examples are: 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, float, char, double, etc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programming languages allow users to define their own data types</a:t>
            </a:r>
          </a:p>
          <a:p>
            <a:endParaRPr lang="en-US" dirty="0"/>
          </a:p>
          <a:p>
            <a:r>
              <a:rPr lang="en-US" dirty="0"/>
              <a:t>Examples are: </a:t>
            </a:r>
            <a:r>
              <a:rPr lang="en-US" i="1" dirty="0">
                <a:solidFill>
                  <a:srgbClr val="00B050"/>
                </a:solidFill>
              </a:rPr>
              <a:t>structures in C, classes in C++ &amp;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Data structure </a:t>
            </a:r>
            <a:r>
              <a:rPr lang="en-US" dirty="0"/>
              <a:t>is a particular way of storing and arranging data (in a computer) so that it can be used efficiently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59" y="3647303"/>
            <a:ext cx="422563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primitive data types (</a:t>
            </a:r>
            <a:r>
              <a:rPr lang="en-US" dirty="0" err="1"/>
              <a:t>int</a:t>
            </a:r>
            <a:r>
              <a:rPr lang="en-US" dirty="0"/>
              <a:t>, float etc.) support basic operations like addition, subtraction</a:t>
            </a:r>
          </a:p>
          <a:p>
            <a:endParaRPr lang="en-US" dirty="0"/>
          </a:p>
          <a:p>
            <a:r>
              <a:rPr lang="en-US" dirty="0"/>
              <a:t>But what about user-defined data types???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2541"/>
            <a:ext cx="9601196" cy="36328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ADT = Abstract Data </a:t>
            </a:r>
            <a:r>
              <a:rPr lang="en-US" altLang="en-US" dirty="0" smtClean="0"/>
              <a:t>Types</a:t>
            </a:r>
          </a:p>
          <a:p>
            <a:endParaRPr lang="en-US" altLang="en-US" dirty="0"/>
          </a:p>
          <a:p>
            <a:r>
              <a:rPr lang="en-US" altLang="en-US" dirty="0"/>
              <a:t>A logical view of the data objects together with specifications of the operations required to create and manipulate them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Describe an algorithm – </a:t>
            </a:r>
            <a:r>
              <a:rPr lang="en-US" altLang="en-US" dirty="0" smtClean="0"/>
              <a:t>pseudo-code</a:t>
            </a:r>
          </a:p>
          <a:p>
            <a:endParaRPr lang="en-US" altLang="en-US" dirty="0"/>
          </a:p>
          <a:p>
            <a:r>
              <a:rPr lang="en-US" altLang="en-US" dirty="0"/>
              <a:t>Describe a data structure – ADT 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Array: a set of pairs (</a:t>
            </a:r>
            <a:r>
              <a:rPr kumimoji="1" lang="en-US" altLang="zh-TW" dirty="0">
                <a:solidFill>
                  <a:srgbClr val="009900"/>
                </a:solidFill>
              </a:rPr>
              <a:t>index </a:t>
            </a:r>
            <a:r>
              <a:rPr kumimoji="1" lang="en-US" altLang="zh-TW" dirty="0"/>
              <a:t>and </a:t>
            </a:r>
            <a:r>
              <a:rPr kumimoji="1" lang="en-US" altLang="zh-TW" dirty="0">
                <a:solidFill>
                  <a:srgbClr val="009900"/>
                </a:solidFill>
              </a:rPr>
              <a:t>value</a:t>
            </a:r>
            <a:r>
              <a:rPr kumimoji="1" lang="en-US" altLang="zh-TW" dirty="0"/>
              <a:t>)</a:t>
            </a:r>
            <a:endParaRPr kumimoji="1" lang="en-US" altLang="zh-TW" dirty="0">
              <a:solidFill>
                <a:srgbClr val="009900"/>
              </a:solidFill>
            </a:endParaRPr>
          </a:p>
          <a:p>
            <a:endParaRPr kumimoji="1" lang="en-US" altLang="zh-TW" dirty="0"/>
          </a:p>
          <a:p>
            <a:r>
              <a:rPr kumimoji="1" lang="en-US" altLang="zh-TW" dirty="0">
                <a:solidFill>
                  <a:srgbClr val="FF822D"/>
                </a:solidFill>
              </a:rPr>
              <a:t>data structure</a:t>
            </a:r>
          </a:p>
          <a:p>
            <a:pPr marL="0" indent="0">
              <a:buNone/>
            </a:pPr>
            <a:r>
              <a:rPr kumimoji="1" lang="en-US" altLang="zh-TW" dirty="0"/>
              <a:t>	For each index, there is a value associated with that index.</a:t>
            </a:r>
          </a:p>
          <a:p>
            <a:r>
              <a:rPr kumimoji="1" lang="en-US" altLang="zh-TW" dirty="0">
                <a:solidFill>
                  <a:srgbClr val="FF822D"/>
                </a:solidFill>
              </a:rPr>
              <a:t>representation (possible)</a:t>
            </a:r>
          </a:p>
          <a:p>
            <a:pPr marL="0" indent="0">
              <a:buNone/>
            </a:pPr>
            <a:r>
              <a:rPr kumimoji="1" lang="en-US" altLang="zh-TW" dirty="0"/>
              <a:t>	implemented by using consecutive 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4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1607</TotalTime>
  <Words>771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Courier New</vt:lpstr>
      <vt:lpstr>Garamond</vt:lpstr>
      <vt:lpstr>Organic</vt:lpstr>
      <vt:lpstr>Data Structures (DS)</vt:lpstr>
      <vt:lpstr>Data Type</vt:lpstr>
      <vt:lpstr>Data Type</vt:lpstr>
      <vt:lpstr>Primitive Data Types</vt:lpstr>
      <vt:lpstr>User-defined Data Types</vt:lpstr>
      <vt:lpstr>Data Structures</vt:lpstr>
      <vt:lpstr>Abstract Data Type (ADT)</vt:lpstr>
      <vt:lpstr>ADT</vt:lpstr>
      <vt:lpstr>Arrays</vt:lpstr>
      <vt:lpstr>Array Representation</vt:lpstr>
      <vt:lpstr>Example </vt:lpstr>
      <vt:lpstr>Basic Operations</vt:lpstr>
      <vt:lpstr>Arrays &amp; Lists</vt:lpstr>
      <vt:lpstr>Lists</vt:lpstr>
      <vt:lpstr>Arrays</vt:lpstr>
      <vt:lpstr>Arrays &amp; Lists</vt:lpstr>
      <vt:lpstr>Arrays &amp; Lists</vt:lpstr>
      <vt:lpstr>Class Activity!</vt:lpstr>
      <vt:lpstr>Rule OF Three in C++</vt:lpstr>
      <vt:lpstr>Recursive Thinking</vt:lpstr>
      <vt:lpstr>General Recursive Design Strategy</vt:lpstr>
      <vt:lpstr>Example</vt:lpstr>
      <vt:lpstr>Example</vt:lpstr>
      <vt:lpstr>Recursion Versus Iteration</vt:lpstr>
      <vt:lpstr>Efficiency of Recursion</vt:lpstr>
      <vt:lpstr>Array of Objects (Dynamically)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117</cp:revision>
  <dcterms:created xsi:type="dcterms:W3CDTF">2019-01-21T07:30:30Z</dcterms:created>
  <dcterms:modified xsi:type="dcterms:W3CDTF">2020-09-14T05:30:35Z</dcterms:modified>
</cp:coreProperties>
</file>