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9" r:id="rId5"/>
    <p:sldId id="273" r:id="rId6"/>
    <p:sldId id="271" r:id="rId7"/>
    <p:sldId id="274" r:id="rId8"/>
    <p:sldId id="272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Data Structures</a:t>
            </a:r>
            <a:br>
              <a:rPr lang="en-US" sz="4000" dirty="0" smtClean="0"/>
            </a:br>
            <a:r>
              <a:rPr lang="en-US" sz="4000" dirty="0" smtClean="0"/>
              <a:t>(DS)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49036"/>
            <a:ext cx="6815669" cy="1556131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/>
              <a:t>Week – </a:t>
            </a:r>
            <a:r>
              <a:rPr lang="en-US" sz="2500" dirty="0" smtClean="0"/>
              <a:t>03</a:t>
            </a:r>
            <a:endParaRPr lang="en-US" sz="2500" dirty="0"/>
          </a:p>
          <a:p>
            <a:r>
              <a:rPr lang="en-US" sz="2500" dirty="0"/>
              <a:t>Sep </a:t>
            </a:r>
            <a:r>
              <a:rPr lang="en-US" sz="2500" dirty="0" smtClean="0"/>
              <a:t>14</a:t>
            </a:r>
            <a:r>
              <a:rPr lang="en-US" sz="2500" dirty="0" smtClean="0"/>
              <a:t>-18, </a:t>
            </a:r>
            <a:r>
              <a:rPr lang="en-US" sz="2500" dirty="0" smtClean="0"/>
              <a:t>2020</a:t>
            </a:r>
          </a:p>
          <a:p>
            <a:r>
              <a:rPr lang="en-US" sz="2500" dirty="0" smtClean="0"/>
              <a:t>Instructor: </a:t>
            </a:r>
            <a:r>
              <a:rPr lang="en-US" sz="2500" b="1" dirty="0" err="1" smtClean="0"/>
              <a:t>Basit</a:t>
            </a:r>
            <a:r>
              <a:rPr lang="en-US" sz="2500" b="1" dirty="0" smtClean="0"/>
              <a:t> Ali</a:t>
            </a:r>
          </a:p>
          <a:p>
            <a:r>
              <a:rPr lang="en-US" sz="2500" b="1" dirty="0" smtClean="0"/>
              <a:t>Email: Basit.jasani@nu.edu.pk </a:t>
            </a:r>
          </a:p>
          <a:p>
            <a:r>
              <a:rPr lang="en-US" sz="3000" dirty="0"/>
              <a:t>Data </a:t>
            </a:r>
            <a:r>
              <a:rPr lang="en-US" sz="3000" dirty="0" smtClean="0"/>
              <a:t>Structures (CS-201)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Non-tail 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76" y="2660864"/>
            <a:ext cx="6063048" cy="31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9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Non-tail Recursion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3" y="2557463"/>
            <a:ext cx="80798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f</a:t>
            </a:r>
            <a:r>
              <a:rPr lang="en-US" sz="2800" dirty="0"/>
              <a:t>() -&gt; f1() -&gt; f2() -&gt; ... -&gt; </a:t>
            </a:r>
            <a:r>
              <a:rPr lang="en-US" sz="2800" dirty="0" err="1"/>
              <a:t>fn</a:t>
            </a:r>
            <a:r>
              <a:rPr lang="en-US" sz="2800" dirty="0"/>
              <a:t>() -&gt; f()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/>
              <a:t>f() -&gt; g1() -&gt; g2() -&gt; ... -&gt; </a:t>
            </a:r>
            <a:r>
              <a:rPr lang="en-US" sz="2800" dirty="0" err="1"/>
              <a:t>gm</a:t>
            </a:r>
            <a:r>
              <a:rPr lang="en-US" sz="2800" dirty="0"/>
              <a:t>() -&gt; f()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7" y="4950683"/>
            <a:ext cx="9086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4730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Recursion </a:t>
            </a:r>
            <a:r>
              <a:rPr lang="en-US" sz="3600" i="1" u="sng" dirty="0"/>
              <a:t>splits a problem</a:t>
            </a:r>
            <a:r>
              <a:rPr lang="en-US" sz="3600" dirty="0"/>
              <a:t>:</a:t>
            </a:r>
          </a:p>
          <a:p>
            <a:pPr lvl="1"/>
            <a:r>
              <a:rPr lang="en-US" sz="3100" dirty="0"/>
              <a:t>Into one or more </a:t>
            </a:r>
            <a:r>
              <a:rPr lang="en-US" sz="3100" i="1" u="sng" dirty="0"/>
              <a:t>simpler versions of </a:t>
            </a:r>
            <a:r>
              <a:rPr lang="en-US" sz="3100" b="1" i="1" u="sng" dirty="0"/>
              <a:t>itself</a:t>
            </a:r>
          </a:p>
          <a:p>
            <a:r>
              <a:rPr lang="en-US" sz="2600" dirty="0"/>
              <a:t>The General </a:t>
            </a:r>
            <a:r>
              <a:rPr lang="en-US" sz="2600" dirty="0" smtClean="0"/>
              <a:t>Approach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if problem is “</a:t>
            </a:r>
            <a:r>
              <a:rPr lang="en-US" sz="2300" i="1" u="sng" dirty="0"/>
              <a:t>small enough</a:t>
            </a:r>
            <a:r>
              <a:rPr lang="en-US" sz="2300" dirty="0"/>
              <a:t>”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solve it </a:t>
            </a:r>
            <a:r>
              <a:rPr lang="en-US" sz="2300" i="1" u="sng" dirty="0"/>
              <a:t>directly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else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break into one or more </a:t>
            </a:r>
            <a:r>
              <a:rPr lang="en-US" sz="2300" i="1" u="sng" dirty="0"/>
              <a:t>smaller </a:t>
            </a:r>
            <a:r>
              <a:rPr lang="en-US" sz="2300" i="1" u="sng" dirty="0" err="1"/>
              <a:t>subproblems</a:t>
            </a:r>
            <a:endParaRPr lang="en-US" sz="2300" i="1" u="sng" dirty="0"/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solve each </a:t>
            </a:r>
            <a:r>
              <a:rPr lang="en-US" sz="2300" dirty="0" err="1"/>
              <a:t>subproblem</a:t>
            </a:r>
            <a:r>
              <a:rPr lang="en-US" sz="2300" dirty="0"/>
              <a:t> </a:t>
            </a:r>
            <a:r>
              <a:rPr lang="en-US" sz="2300" i="1" u="sng" dirty="0"/>
              <a:t>recursively</a:t>
            </a:r>
          </a:p>
          <a:p>
            <a:pPr marL="990600" lvl="1" indent="-533400">
              <a:buFontTx/>
              <a:buAutoNum type="arabicPeriod"/>
            </a:pPr>
            <a:r>
              <a:rPr lang="en-US" sz="2300" dirty="0"/>
              <a:t>      </a:t>
            </a:r>
            <a:r>
              <a:rPr lang="en-US" sz="2300" i="1" u="sng" dirty="0"/>
              <a:t>combine</a:t>
            </a:r>
            <a:r>
              <a:rPr lang="en-US" sz="2300" dirty="0"/>
              <a:t> results into solution to whole problem</a:t>
            </a:r>
          </a:p>
          <a:p>
            <a:pPr marL="533400" indent="-533400">
              <a:buFontTx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Recursive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/>
              <a:t>Identify the </a:t>
            </a:r>
            <a:r>
              <a:rPr lang="en-US" sz="2800" i="1" u="sng" dirty="0"/>
              <a:t>base case(s)</a:t>
            </a:r>
            <a:r>
              <a:rPr lang="en-US" sz="2800" dirty="0"/>
              <a:t>   (for direct solution)</a:t>
            </a:r>
          </a:p>
          <a:p>
            <a:pPr marL="533400" indent="-533400"/>
            <a:r>
              <a:rPr lang="en-US" sz="2800" dirty="0"/>
              <a:t>Devise a problem </a:t>
            </a:r>
            <a:r>
              <a:rPr lang="en-US" sz="2800" i="1" u="sng" dirty="0"/>
              <a:t>splitting strategy</a:t>
            </a:r>
            <a:endParaRPr lang="en-US" sz="2800" dirty="0"/>
          </a:p>
          <a:p>
            <a:pPr marL="990600" lvl="1" indent="-533400"/>
            <a:r>
              <a:rPr lang="en-US" sz="2400" dirty="0" err="1"/>
              <a:t>Subproblems</a:t>
            </a:r>
            <a:r>
              <a:rPr lang="en-US" sz="2400" dirty="0"/>
              <a:t> must be smaller</a:t>
            </a:r>
          </a:p>
          <a:p>
            <a:pPr marL="990600" lvl="1" indent="-533400"/>
            <a:r>
              <a:rPr lang="en-US" sz="2400" dirty="0" err="1"/>
              <a:t>Subproblems</a:t>
            </a:r>
            <a:r>
              <a:rPr lang="en-US" sz="2400" dirty="0"/>
              <a:t> must work towards a base case</a:t>
            </a:r>
          </a:p>
          <a:p>
            <a:pPr marL="533400" indent="-533400"/>
            <a:r>
              <a:rPr lang="en-US" sz="2800" dirty="0"/>
              <a:t>Devise a solution </a:t>
            </a:r>
            <a:r>
              <a:rPr lang="en-US" sz="2800" i="1" u="sng" dirty="0"/>
              <a:t>combining strategy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55" y="2526485"/>
            <a:ext cx="2990334" cy="36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public static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factorial (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if (n == 0) // or: throw exc. if &lt;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return n * factorial(n-1);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0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38" y="2833816"/>
            <a:ext cx="5371070" cy="275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6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Versus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Recursion and iteration are </a:t>
            </a:r>
            <a:r>
              <a:rPr lang="en-US" i="1" u="sng" dirty="0"/>
              <a:t>similar</a:t>
            </a:r>
            <a:endParaRPr lang="en-US" dirty="0"/>
          </a:p>
          <a:p>
            <a:r>
              <a:rPr lang="en-US" b="1" dirty="0"/>
              <a:t>Iteration:</a:t>
            </a:r>
          </a:p>
          <a:p>
            <a:pPr lvl="1"/>
            <a:r>
              <a:rPr lang="en-US" dirty="0"/>
              <a:t>Loop repetition test determines whether to exit</a:t>
            </a:r>
          </a:p>
          <a:p>
            <a:r>
              <a:rPr lang="en-US" b="1" dirty="0"/>
              <a:t>Recursion:</a:t>
            </a:r>
          </a:p>
          <a:p>
            <a:pPr lvl="1"/>
            <a:r>
              <a:rPr lang="en-US" dirty="0"/>
              <a:t>Condition tests for a base case </a:t>
            </a:r>
          </a:p>
          <a:p>
            <a:r>
              <a:rPr lang="en-US" dirty="0"/>
              <a:t>Can always write iterative solution to a problem solved recursively, </a:t>
            </a:r>
            <a:r>
              <a:rPr lang="en-US" i="1" u="sng" dirty="0"/>
              <a:t>but:</a:t>
            </a:r>
            <a:endParaRPr lang="en-US" dirty="0"/>
          </a:p>
          <a:p>
            <a:r>
              <a:rPr lang="en-US" dirty="0"/>
              <a:t>Recursive code often simpler than iterative</a:t>
            </a:r>
          </a:p>
          <a:p>
            <a:pPr lvl="1"/>
            <a:r>
              <a:rPr lang="en-US" dirty="0"/>
              <a:t>Thus easier to write, read, and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Recursive method often </a:t>
            </a:r>
            <a:r>
              <a:rPr lang="en-US" i="1" u="sng" dirty="0"/>
              <a:t>slower</a:t>
            </a:r>
            <a:r>
              <a:rPr lang="en-US" dirty="0"/>
              <a:t> than iterative; </a:t>
            </a:r>
            <a:r>
              <a:rPr lang="en-US" b="1" i="1" dirty="0"/>
              <a:t>why?</a:t>
            </a:r>
          </a:p>
          <a:p>
            <a:pPr lvl="1"/>
            <a:r>
              <a:rPr lang="en-US" dirty="0"/>
              <a:t>Overhead for loop repetition smaller than</a:t>
            </a:r>
          </a:p>
          <a:p>
            <a:pPr lvl="1"/>
            <a:r>
              <a:rPr lang="en-US" dirty="0"/>
              <a:t>Overhead for call and return</a:t>
            </a:r>
          </a:p>
          <a:p>
            <a:r>
              <a:rPr lang="en-US" dirty="0"/>
              <a:t>If easier to develop algorithm using recursion,</a:t>
            </a:r>
          </a:p>
          <a:p>
            <a:pPr lvl="1"/>
            <a:r>
              <a:rPr lang="en-US" dirty="0"/>
              <a:t>Then code it as a recursive method:</a:t>
            </a:r>
          </a:p>
          <a:p>
            <a:pPr lvl="1"/>
            <a:r>
              <a:rPr lang="en-US" dirty="0"/>
              <a:t>Software engineering benefit probably outweighs ...</a:t>
            </a:r>
          </a:p>
          <a:p>
            <a:pPr lvl="1"/>
            <a:r>
              <a:rPr lang="en-US" dirty="0"/>
              <a:t>Reduction in efficiency</a:t>
            </a:r>
          </a:p>
          <a:p>
            <a:r>
              <a:rPr lang="en-US" dirty="0"/>
              <a:t>Don’t “optimize” prematurely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3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&amp; Non-tail 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84" y="3182423"/>
            <a:ext cx="358140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456" y="3182423"/>
            <a:ext cx="36004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1672</TotalTime>
  <Words>283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Garamond</vt:lpstr>
      <vt:lpstr>Organic</vt:lpstr>
      <vt:lpstr>Data Structures (DS)</vt:lpstr>
      <vt:lpstr>Recursive Thinking</vt:lpstr>
      <vt:lpstr>General Recursive Design Strategy</vt:lpstr>
      <vt:lpstr>Activation Records</vt:lpstr>
      <vt:lpstr>Example</vt:lpstr>
      <vt:lpstr>Example</vt:lpstr>
      <vt:lpstr>Recursion Versus Iteration</vt:lpstr>
      <vt:lpstr>Efficiency of Recursion</vt:lpstr>
      <vt:lpstr>Tail &amp; Non-tail Recursion</vt:lpstr>
      <vt:lpstr>Non-tail Recursion</vt:lpstr>
      <vt:lpstr>Non-tail Recursion Stack</vt:lpstr>
      <vt:lpstr>Indirect Recursion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121</cp:revision>
  <dcterms:created xsi:type="dcterms:W3CDTF">2019-01-21T07:30:30Z</dcterms:created>
  <dcterms:modified xsi:type="dcterms:W3CDTF">2020-09-14T07:19:54Z</dcterms:modified>
</cp:coreProperties>
</file>