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7" r:id="rId1"/>
  </p:sldMasterIdLst>
  <p:sldIdLst>
    <p:sldId id="256" r:id="rId2"/>
    <p:sldId id="257" r:id="rId3"/>
    <p:sldId id="263" r:id="rId4"/>
    <p:sldId id="258" r:id="rId5"/>
    <p:sldId id="264" r:id="rId6"/>
    <p:sldId id="259" r:id="rId7"/>
    <p:sldId id="260" r:id="rId8"/>
    <p:sldId id="261"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8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33773C-DD2F-4BAB-B915-DF7C1E42973A}" type="datetimeFigureOut">
              <a:rPr lang="en-IN" smtClean="0"/>
              <a:t>24-03-2021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B65084D-75BE-4A4F-A4E9-0C559FA6BAC1}" type="slidenum">
              <a:rPr lang="en-IN" smtClean="0"/>
              <a:t>‹#›</a:t>
            </a:fld>
            <a:endParaRPr lang="en-IN"/>
          </a:p>
        </p:txBody>
      </p:sp>
    </p:spTree>
    <p:extLst>
      <p:ext uri="{BB962C8B-B14F-4D97-AF65-F5344CB8AC3E}">
        <p14:creationId xmlns:p14="http://schemas.microsoft.com/office/powerpoint/2010/main" val="447699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33773C-DD2F-4BAB-B915-DF7C1E42973A}" type="datetimeFigureOut">
              <a:rPr lang="en-IN" smtClean="0"/>
              <a:t>24-03-2021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65084D-75BE-4A4F-A4E9-0C559FA6BAC1}" type="slidenum">
              <a:rPr lang="en-IN" smtClean="0"/>
              <a:t>‹#›</a:t>
            </a:fld>
            <a:endParaRPr lang="en-IN"/>
          </a:p>
        </p:txBody>
      </p:sp>
    </p:spTree>
    <p:extLst>
      <p:ext uri="{BB962C8B-B14F-4D97-AF65-F5344CB8AC3E}">
        <p14:creationId xmlns:p14="http://schemas.microsoft.com/office/powerpoint/2010/main" val="4107410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33773C-DD2F-4BAB-B915-DF7C1E42973A}" type="datetimeFigureOut">
              <a:rPr lang="en-IN" smtClean="0"/>
              <a:t>24-03-2021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65084D-75BE-4A4F-A4E9-0C559FA6BAC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65258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833773C-DD2F-4BAB-B915-DF7C1E42973A}" type="datetimeFigureOut">
              <a:rPr lang="en-IN" smtClean="0"/>
              <a:t>24-03-2021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65084D-75BE-4A4F-A4E9-0C559FA6BAC1}" type="slidenum">
              <a:rPr lang="en-IN" smtClean="0"/>
              <a:t>‹#›</a:t>
            </a:fld>
            <a:endParaRPr lang="en-IN"/>
          </a:p>
        </p:txBody>
      </p:sp>
    </p:spTree>
    <p:extLst>
      <p:ext uri="{BB962C8B-B14F-4D97-AF65-F5344CB8AC3E}">
        <p14:creationId xmlns:p14="http://schemas.microsoft.com/office/powerpoint/2010/main" val="1243233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833773C-DD2F-4BAB-B915-DF7C1E42973A}" type="datetimeFigureOut">
              <a:rPr lang="en-IN" smtClean="0"/>
              <a:t>24-03-2021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65084D-75BE-4A4F-A4E9-0C559FA6BAC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2535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833773C-DD2F-4BAB-B915-DF7C1E42973A}" type="datetimeFigureOut">
              <a:rPr lang="en-IN" smtClean="0"/>
              <a:t>24-03-2021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65084D-75BE-4A4F-A4E9-0C559FA6BAC1}" type="slidenum">
              <a:rPr lang="en-IN" smtClean="0"/>
              <a:t>‹#›</a:t>
            </a:fld>
            <a:endParaRPr lang="en-IN"/>
          </a:p>
        </p:txBody>
      </p:sp>
    </p:spTree>
    <p:extLst>
      <p:ext uri="{BB962C8B-B14F-4D97-AF65-F5344CB8AC3E}">
        <p14:creationId xmlns:p14="http://schemas.microsoft.com/office/powerpoint/2010/main" val="2995757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3773C-DD2F-4BAB-B915-DF7C1E42973A}" type="datetimeFigureOut">
              <a:rPr lang="en-IN" smtClean="0"/>
              <a:t>24-03-2021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65084D-75BE-4A4F-A4E9-0C559FA6BAC1}" type="slidenum">
              <a:rPr lang="en-IN" smtClean="0"/>
              <a:t>‹#›</a:t>
            </a:fld>
            <a:endParaRPr lang="en-IN"/>
          </a:p>
        </p:txBody>
      </p:sp>
    </p:spTree>
    <p:extLst>
      <p:ext uri="{BB962C8B-B14F-4D97-AF65-F5344CB8AC3E}">
        <p14:creationId xmlns:p14="http://schemas.microsoft.com/office/powerpoint/2010/main" val="21785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3773C-DD2F-4BAB-B915-DF7C1E42973A}" type="datetimeFigureOut">
              <a:rPr lang="en-IN" smtClean="0"/>
              <a:t>24-03-2021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65084D-75BE-4A4F-A4E9-0C559FA6BAC1}" type="slidenum">
              <a:rPr lang="en-IN" smtClean="0"/>
              <a:t>‹#›</a:t>
            </a:fld>
            <a:endParaRPr lang="en-IN"/>
          </a:p>
        </p:txBody>
      </p:sp>
    </p:spTree>
    <p:extLst>
      <p:ext uri="{BB962C8B-B14F-4D97-AF65-F5344CB8AC3E}">
        <p14:creationId xmlns:p14="http://schemas.microsoft.com/office/powerpoint/2010/main" val="529699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3773C-DD2F-4BAB-B915-DF7C1E42973A}" type="datetimeFigureOut">
              <a:rPr lang="en-IN" smtClean="0"/>
              <a:t>24-03-2021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65084D-75BE-4A4F-A4E9-0C559FA6BAC1}" type="slidenum">
              <a:rPr lang="en-IN" smtClean="0"/>
              <a:t>‹#›</a:t>
            </a:fld>
            <a:endParaRPr lang="en-IN"/>
          </a:p>
        </p:txBody>
      </p:sp>
    </p:spTree>
    <p:extLst>
      <p:ext uri="{BB962C8B-B14F-4D97-AF65-F5344CB8AC3E}">
        <p14:creationId xmlns:p14="http://schemas.microsoft.com/office/powerpoint/2010/main" val="30460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33773C-DD2F-4BAB-B915-DF7C1E42973A}" type="datetimeFigureOut">
              <a:rPr lang="en-IN" smtClean="0"/>
              <a:t>24-03-2021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65084D-75BE-4A4F-A4E9-0C559FA6BAC1}" type="slidenum">
              <a:rPr lang="en-IN" smtClean="0"/>
              <a:t>‹#›</a:t>
            </a:fld>
            <a:endParaRPr lang="en-IN"/>
          </a:p>
        </p:txBody>
      </p:sp>
    </p:spTree>
    <p:extLst>
      <p:ext uri="{BB962C8B-B14F-4D97-AF65-F5344CB8AC3E}">
        <p14:creationId xmlns:p14="http://schemas.microsoft.com/office/powerpoint/2010/main" val="218005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33773C-DD2F-4BAB-B915-DF7C1E42973A}" type="datetimeFigureOut">
              <a:rPr lang="en-IN" smtClean="0"/>
              <a:t>24-03-2021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B65084D-75BE-4A4F-A4E9-0C559FA6BAC1}" type="slidenum">
              <a:rPr lang="en-IN" smtClean="0"/>
              <a:t>‹#›</a:t>
            </a:fld>
            <a:endParaRPr lang="en-IN"/>
          </a:p>
        </p:txBody>
      </p:sp>
    </p:spTree>
    <p:extLst>
      <p:ext uri="{BB962C8B-B14F-4D97-AF65-F5344CB8AC3E}">
        <p14:creationId xmlns:p14="http://schemas.microsoft.com/office/powerpoint/2010/main" val="260065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33773C-DD2F-4BAB-B915-DF7C1E42973A}" type="datetimeFigureOut">
              <a:rPr lang="en-IN" smtClean="0"/>
              <a:t>24-03-2021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B65084D-75BE-4A4F-A4E9-0C559FA6BAC1}" type="slidenum">
              <a:rPr lang="en-IN" smtClean="0"/>
              <a:t>‹#›</a:t>
            </a:fld>
            <a:endParaRPr lang="en-IN"/>
          </a:p>
        </p:txBody>
      </p:sp>
    </p:spTree>
    <p:extLst>
      <p:ext uri="{BB962C8B-B14F-4D97-AF65-F5344CB8AC3E}">
        <p14:creationId xmlns:p14="http://schemas.microsoft.com/office/powerpoint/2010/main" val="3604478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33773C-DD2F-4BAB-B915-DF7C1E42973A}" type="datetimeFigureOut">
              <a:rPr lang="en-IN" smtClean="0"/>
              <a:t>24-03-2021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B65084D-75BE-4A4F-A4E9-0C559FA6BAC1}" type="slidenum">
              <a:rPr lang="en-IN" smtClean="0"/>
              <a:t>‹#›</a:t>
            </a:fld>
            <a:endParaRPr lang="en-IN"/>
          </a:p>
        </p:txBody>
      </p:sp>
    </p:spTree>
    <p:extLst>
      <p:ext uri="{BB962C8B-B14F-4D97-AF65-F5344CB8AC3E}">
        <p14:creationId xmlns:p14="http://schemas.microsoft.com/office/powerpoint/2010/main" val="166954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3773C-DD2F-4BAB-B915-DF7C1E42973A}" type="datetimeFigureOut">
              <a:rPr lang="en-IN" smtClean="0"/>
              <a:t>24-03-2021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B65084D-75BE-4A4F-A4E9-0C559FA6BAC1}" type="slidenum">
              <a:rPr lang="en-IN" smtClean="0"/>
              <a:t>‹#›</a:t>
            </a:fld>
            <a:endParaRPr lang="en-IN"/>
          </a:p>
        </p:txBody>
      </p:sp>
    </p:spTree>
    <p:extLst>
      <p:ext uri="{BB962C8B-B14F-4D97-AF65-F5344CB8AC3E}">
        <p14:creationId xmlns:p14="http://schemas.microsoft.com/office/powerpoint/2010/main" val="370883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33773C-DD2F-4BAB-B915-DF7C1E42973A}" type="datetimeFigureOut">
              <a:rPr lang="en-IN" smtClean="0"/>
              <a:t>24-03-2021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B65084D-75BE-4A4F-A4E9-0C559FA6BAC1}" type="slidenum">
              <a:rPr lang="en-IN" smtClean="0"/>
              <a:t>‹#›</a:t>
            </a:fld>
            <a:endParaRPr lang="en-IN"/>
          </a:p>
        </p:txBody>
      </p:sp>
    </p:spTree>
    <p:extLst>
      <p:ext uri="{BB962C8B-B14F-4D97-AF65-F5344CB8AC3E}">
        <p14:creationId xmlns:p14="http://schemas.microsoft.com/office/powerpoint/2010/main" val="102958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33773C-DD2F-4BAB-B915-DF7C1E42973A}" type="datetimeFigureOut">
              <a:rPr lang="en-IN" smtClean="0"/>
              <a:t>24-03-2021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65084D-75BE-4A4F-A4E9-0C559FA6BAC1}" type="slidenum">
              <a:rPr lang="en-IN" smtClean="0"/>
              <a:t>‹#›</a:t>
            </a:fld>
            <a:endParaRPr lang="en-IN"/>
          </a:p>
        </p:txBody>
      </p:sp>
    </p:spTree>
    <p:extLst>
      <p:ext uri="{BB962C8B-B14F-4D97-AF65-F5344CB8AC3E}">
        <p14:creationId xmlns:p14="http://schemas.microsoft.com/office/powerpoint/2010/main" val="246828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833773C-DD2F-4BAB-B915-DF7C1E42973A}" type="datetimeFigureOut">
              <a:rPr lang="en-IN" smtClean="0"/>
              <a:t>24-03-2021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B65084D-75BE-4A4F-A4E9-0C559FA6BAC1}" type="slidenum">
              <a:rPr lang="en-IN" smtClean="0"/>
              <a:t>‹#›</a:t>
            </a:fld>
            <a:endParaRPr lang="en-IN"/>
          </a:p>
        </p:txBody>
      </p:sp>
    </p:spTree>
    <p:extLst>
      <p:ext uri="{BB962C8B-B14F-4D97-AF65-F5344CB8AC3E}">
        <p14:creationId xmlns:p14="http://schemas.microsoft.com/office/powerpoint/2010/main" val="4008867774"/>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19" r:id="rId12"/>
    <p:sldLayoutId id="2147484020" r:id="rId13"/>
    <p:sldLayoutId id="2147484021" r:id="rId14"/>
    <p:sldLayoutId id="2147484022" r:id="rId15"/>
    <p:sldLayoutId id="21474840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ndex.php?title=List_of_postal_codes_of_Canada:_M&amp;oldid=101103796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0D54-E51B-4A3C-B782-5E63CB1A2F45}"/>
              </a:ext>
            </a:extLst>
          </p:cNvPr>
          <p:cNvSpPr>
            <a:spLocks noGrp="1"/>
          </p:cNvSpPr>
          <p:nvPr>
            <p:ph type="ctrTitle"/>
          </p:nvPr>
        </p:nvSpPr>
        <p:spPr>
          <a:xfrm>
            <a:off x="1524000" y="738050"/>
            <a:ext cx="9144000" cy="2387600"/>
          </a:xfrm>
        </p:spPr>
        <p:txBody>
          <a:bodyPr>
            <a:normAutofit fontScale="90000"/>
          </a:bodyPr>
          <a:lstStyle/>
          <a:p>
            <a:r>
              <a:rPr lang="en-IN" dirty="0"/>
              <a:t>Coursera Capstone Project</a:t>
            </a:r>
            <a:br>
              <a:rPr lang="en-IN" dirty="0"/>
            </a:br>
            <a:r>
              <a:rPr lang="en-IN" dirty="0"/>
              <a:t>IBM Data Science</a:t>
            </a:r>
          </a:p>
        </p:txBody>
      </p:sp>
      <p:sp>
        <p:nvSpPr>
          <p:cNvPr id="3" name="Subtitle 2">
            <a:extLst>
              <a:ext uri="{FF2B5EF4-FFF2-40B4-BE49-F238E27FC236}">
                <a16:creationId xmlns:a16="http://schemas.microsoft.com/office/drawing/2014/main" id="{521BB0E6-AF78-4E56-972C-9A8C8F896EC1}"/>
              </a:ext>
            </a:extLst>
          </p:cNvPr>
          <p:cNvSpPr>
            <a:spLocks noGrp="1"/>
          </p:cNvSpPr>
          <p:nvPr>
            <p:ph type="subTitle" idx="1"/>
          </p:nvPr>
        </p:nvSpPr>
        <p:spPr/>
        <p:txBody>
          <a:bodyPr>
            <a:normAutofit lnSpcReduction="10000"/>
          </a:bodyPr>
          <a:lstStyle/>
          <a:p>
            <a:r>
              <a:rPr lang="en-IN" sz="3200" dirty="0"/>
              <a:t>Battle of the </a:t>
            </a:r>
            <a:r>
              <a:rPr lang="en-IN" sz="3200" dirty="0" err="1"/>
              <a:t>Neighborhoods</a:t>
            </a:r>
            <a:r>
              <a:rPr lang="en-IN" sz="3200" dirty="0"/>
              <a:t> Week-2</a:t>
            </a:r>
          </a:p>
          <a:p>
            <a:r>
              <a:rPr lang="en-IN" sz="3200" dirty="0"/>
              <a:t>By Ashmitha S </a:t>
            </a:r>
            <a:r>
              <a:rPr lang="en-IN" sz="3200" dirty="0" err="1"/>
              <a:t>S</a:t>
            </a:r>
            <a:endParaRPr lang="en-IN" sz="3200" dirty="0"/>
          </a:p>
        </p:txBody>
      </p:sp>
    </p:spTree>
    <p:extLst>
      <p:ext uri="{BB962C8B-B14F-4D97-AF65-F5344CB8AC3E}">
        <p14:creationId xmlns:p14="http://schemas.microsoft.com/office/powerpoint/2010/main" val="470977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3D99CD-5E26-4B45-8B76-265353A0DC03}"/>
              </a:ext>
            </a:extLst>
          </p:cNvPr>
          <p:cNvSpPr>
            <a:spLocks noGrp="1"/>
          </p:cNvSpPr>
          <p:nvPr>
            <p:ph type="title"/>
          </p:nvPr>
        </p:nvSpPr>
        <p:spPr>
          <a:xfrm>
            <a:off x="838200" y="2549236"/>
            <a:ext cx="10515600" cy="1039524"/>
          </a:xfrm>
        </p:spPr>
        <p:txBody>
          <a:bodyPr/>
          <a:lstStyle/>
          <a:p>
            <a:pPr algn="ctr"/>
            <a:r>
              <a:rPr lang="en-IN" dirty="0"/>
              <a:t>Thank You</a:t>
            </a:r>
          </a:p>
        </p:txBody>
      </p:sp>
    </p:spTree>
    <p:extLst>
      <p:ext uri="{BB962C8B-B14F-4D97-AF65-F5344CB8AC3E}">
        <p14:creationId xmlns:p14="http://schemas.microsoft.com/office/powerpoint/2010/main" val="3699991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A2B01-8E8D-4F11-A796-BCC3842DC210}"/>
              </a:ext>
            </a:extLst>
          </p:cNvPr>
          <p:cNvSpPr>
            <a:spLocks noGrp="1"/>
          </p:cNvSpPr>
          <p:nvPr>
            <p:ph type="title"/>
          </p:nvPr>
        </p:nvSpPr>
        <p:spPr>
          <a:xfrm>
            <a:off x="1440873" y="624110"/>
            <a:ext cx="10063739" cy="1280890"/>
          </a:xfrm>
        </p:spPr>
        <p:txBody>
          <a:bodyPr/>
          <a:lstStyle/>
          <a:p>
            <a:r>
              <a:rPr lang="en-IN" dirty="0"/>
              <a:t>Introduction</a:t>
            </a:r>
          </a:p>
        </p:txBody>
      </p:sp>
      <p:sp>
        <p:nvSpPr>
          <p:cNvPr id="3" name="Content Placeholder 2">
            <a:extLst>
              <a:ext uri="{FF2B5EF4-FFF2-40B4-BE49-F238E27FC236}">
                <a16:creationId xmlns:a16="http://schemas.microsoft.com/office/drawing/2014/main" id="{0F817F6B-FC08-4652-A837-0DCED60CFACD}"/>
              </a:ext>
            </a:extLst>
          </p:cNvPr>
          <p:cNvSpPr>
            <a:spLocks noGrp="1"/>
          </p:cNvSpPr>
          <p:nvPr>
            <p:ph idx="1"/>
          </p:nvPr>
        </p:nvSpPr>
        <p:spPr>
          <a:xfrm>
            <a:off x="540327" y="2133600"/>
            <a:ext cx="10964285" cy="3777622"/>
          </a:xfrm>
        </p:spPr>
        <p:txBody>
          <a:bodyPr>
            <a:normAutofit fontScale="92500" lnSpcReduction="10000"/>
          </a:bodyPr>
          <a:lstStyle/>
          <a:p>
            <a:pPr algn="just">
              <a:lnSpc>
                <a:spcPct val="107000"/>
              </a:lnSpc>
              <a:spcBef>
                <a:spcPts val="1200"/>
              </a:spcBef>
              <a:spcAft>
                <a:spcPts val="800"/>
              </a:spcAft>
            </a:pPr>
            <a:r>
              <a:rPr lang="en-IN" sz="2400" dirty="0">
                <a:solidFill>
                  <a:srgbClr val="000000"/>
                </a:solidFill>
                <a:effectLst/>
                <a:ea typeface="Times New Roman" panose="02020603050405020304" pitchFamily="18" charset="0"/>
                <a:cs typeface="Calibri" panose="020F0502020204030204" pitchFamily="34" charset="0"/>
              </a:rPr>
              <a:t>This is a capstone project for my IBM Data Science Professional Certificate. In this situation I am creating a hypothetical situation where a client wants to open an Indian Restaurant in Toronto, Canada and the data scientist has to provide the best </a:t>
            </a:r>
            <a:r>
              <a:rPr lang="en-IN" sz="2400" dirty="0" err="1">
                <a:solidFill>
                  <a:srgbClr val="000000"/>
                </a:solidFill>
                <a:effectLst/>
                <a:ea typeface="Times New Roman" panose="02020603050405020304" pitchFamily="18" charset="0"/>
                <a:cs typeface="Calibri" panose="020F0502020204030204" pitchFamily="34" charset="0"/>
              </a:rPr>
              <a:t>neighborhood</a:t>
            </a:r>
            <a:r>
              <a:rPr lang="en-IN" sz="2400" dirty="0">
                <a:solidFill>
                  <a:srgbClr val="000000"/>
                </a:solidFill>
                <a:effectLst/>
                <a:ea typeface="Times New Roman" panose="02020603050405020304" pitchFamily="18" charset="0"/>
                <a:cs typeface="Calibri" panose="020F0502020204030204" pitchFamily="34" charset="0"/>
              </a:rPr>
              <a:t> to open one in Toronto.</a:t>
            </a:r>
            <a:endParaRPr lang="en-IN" sz="2400" dirty="0">
              <a:effectLst/>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2400" dirty="0">
                <a:solidFill>
                  <a:srgbClr val="000000"/>
                </a:solidFill>
                <a:effectLst/>
                <a:ea typeface="Times New Roman" panose="02020603050405020304" pitchFamily="18" charset="0"/>
                <a:cs typeface="Calibri" panose="020F0502020204030204" pitchFamily="34" charset="0"/>
              </a:rPr>
              <a:t> Indian food is one of the most popular cuisines in the world and the client is an up and coming chef who puts a spin on Indian food and wants to make it popular growing the business in that </a:t>
            </a:r>
            <a:r>
              <a:rPr lang="en-IN" sz="2400" dirty="0" err="1">
                <a:solidFill>
                  <a:srgbClr val="000000"/>
                </a:solidFill>
                <a:effectLst/>
                <a:ea typeface="Times New Roman" panose="02020603050405020304" pitchFamily="18" charset="0"/>
                <a:cs typeface="Calibri" panose="020F0502020204030204" pitchFamily="34" charset="0"/>
              </a:rPr>
              <a:t>neighborhood</a:t>
            </a:r>
            <a:r>
              <a:rPr lang="en-IN" sz="2400" dirty="0">
                <a:solidFill>
                  <a:srgbClr val="000000"/>
                </a:solidFill>
                <a:effectLst/>
                <a:ea typeface="Times New Roman" panose="02020603050405020304" pitchFamily="18" charset="0"/>
                <a:cs typeface="Calibri" panose="020F0502020204030204" pitchFamily="34" charset="0"/>
              </a:rPr>
              <a:t>. With the purpose of a good location where people will frequent Indian food with some edge , its </a:t>
            </a:r>
            <a:r>
              <a:rPr lang="en-IN" sz="2400" dirty="0" err="1">
                <a:solidFill>
                  <a:srgbClr val="000000"/>
                </a:solidFill>
                <a:effectLst/>
                <a:ea typeface="Times New Roman" panose="02020603050405020304" pitchFamily="18" charset="0"/>
                <a:cs typeface="Calibri" panose="020F0502020204030204" pitchFamily="34" charset="0"/>
              </a:rPr>
              <a:t>upto</a:t>
            </a:r>
            <a:r>
              <a:rPr lang="en-IN" sz="2400" dirty="0">
                <a:solidFill>
                  <a:srgbClr val="000000"/>
                </a:solidFill>
                <a:effectLst/>
                <a:ea typeface="Times New Roman" panose="02020603050405020304" pitchFamily="18" charset="0"/>
                <a:cs typeface="Calibri" panose="020F0502020204030204" pitchFamily="34" charset="0"/>
              </a:rPr>
              <a:t> the data scientist to perform analysis and predict a good location to open  the restaurant.</a:t>
            </a:r>
            <a:endParaRPr lang="en-IN" sz="24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70452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2914E-07D0-4688-BB29-A97AD83915D3}"/>
              </a:ext>
            </a:extLst>
          </p:cNvPr>
          <p:cNvSpPr>
            <a:spLocks noGrp="1"/>
          </p:cNvSpPr>
          <p:nvPr>
            <p:ph type="title"/>
          </p:nvPr>
        </p:nvSpPr>
        <p:spPr>
          <a:xfrm>
            <a:off x="838200" y="365125"/>
            <a:ext cx="10515600" cy="1214293"/>
          </a:xfrm>
        </p:spPr>
        <p:txBody>
          <a:bodyPr/>
          <a:lstStyle/>
          <a:p>
            <a:r>
              <a:rPr lang="en-IN" dirty="0"/>
              <a:t>Business Problem</a:t>
            </a:r>
          </a:p>
        </p:txBody>
      </p:sp>
      <p:sp>
        <p:nvSpPr>
          <p:cNvPr id="3" name="Content Placeholder 2">
            <a:extLst>
              <a:ext uri="{FF2B5EF4-FFF2-40B4-BE49-F238E27FC236}">
                <a16:creationId xmlns:a16="http://schemas.microsoft.com/office/drawing/2014/main" id="{5CFE4578-8A4D-46FE-B8B1-E5A7D5C188DC}"/>
              </a:ext>
            </a:extLst>
          </p:cNvPr>
          <p:cNvSpPr>
            <a:spLocks noGrp="1"/>
          </p:cNvSpPr>
          <p:nvPr>
            <p:ph idx="1"/>
          </p:nvPr>
        </p:nvSpPr>
        <p:spPr>
          <a:xfrm>
            <a:off x="838200" y="1825625"/>
            <a:ext cx="10515600" cy="4284230"/>
          </a:xfrm>
        </p:spPr>
        <p:txBody>
          <a:bodyPr>
            <a:normAutofit/>
          </a:bodyPr>
          <a:lstStyle/>
          <a:p>
            <a:pPr marL="0" indent="0">
              <a:buNone/>
            </a:pPr>
            <a:r>
              <a:rPr lang="en-IN" sz="2400" dirty="0">
                <a:solidFill>
                  <a:srgbClr val="000000"/>
                </a:solidFill>
                <a:effectLst/>
                <a:ea typeface="Calibri" panose="020F0502020204030204" pitchFamily="34" charset="0"/>
                <a:cs typeface="Calibri" panose="020F0502020204030204" pitchFamily="34" charset="0"/>
              </a:rPr>
              <a:t>The  main objective of this capstone project is for the data scientist to predict the most suitable location for the client to open an Indian Restaurant in Toronto , Canada where people will want Indian food and is a good market to run the business in. With the help of data analysis ,data visualisation and machine learning we should provide the best </a:t>
            </a:r>
            <a:r>
              <a:rPr lang="en-IN" sz="2400" dirty="0" err="1">
                <a:solidFill>
                  <a:srgbClr val="000000"/>
                </a:solidFill>
                <a:effectLst/>
                <a:ea typeface="Calibri" panose="020F0502020204030204" pitchFamily="34" charset="0"/>
                <a:cs typeface="Calibri" panose="020F0502020204030204" pitchFamily="34" charset="0"/>
              </a:rPr>
              <a:t>neighborhood</a:t>
            </a:r>
            <a:r>
              <a:rPr lang="en-IN" sz="2400" dirty="0">
                <a:solidFill>
                  <a:srgbClr val="000000"/>
                </a:solidFill>
                <a:effectLst/>
                <a:ea typeface="Calibri" panose="020F0502020204030204" pitchFamily="34" charset="0"/>
                <a:cs typeface="Calibri" panose="020F0502020204030204" pitchFamily="34" charset="0"/>
              </a:rPr>
              <a:t> for the client to open an Indian Restaurant.</a:t>
            </a:r>
          </a:p>
          <a:p>
            <a:pPr marL="0" indent="0">
              <a:buNone/>
            </a:pPr>
            <a:r>
              <a:rPr lang="en-IN" sz="2400" dirty="0">
                <a:solidFill>
                  <a:srgbClr val="000000"/>
                </a:solidFill>
                <a:effectLst/>
                <a:ea typeface="Calibri" panose="020F0502020204030204" pitchFamily="34" charset="0"/>
                <a:cs typeface="Calibri" panose="020F0502020204030204" pitchFamily="34" charset="0"/>
              </a:rPr>
              <a:t>The target audience here is the Client, an up and coming chef who wants to open an edgy Indian Restaurant that caters to the palettes of people who are familiar with Indian food and also to those who would be introduced to the food and to grow the business .</a:t>
            </a:r>
            <a:endParaRPr lang="en-IN" sz="2400" dirty="0">
              <a:effectLst/>
              <a:ea typeface="Calibri" panose="020F0502020204030204" pitchFamily="34" charset="0"/>
              <a:cs typeface="Times New Roman" panose="02020603050405020304" pitchFamily="18" charset="0"/>
            </a:endParaRPr>
          </a:p>
          <a:p>
            <a:pPr marL="0" indent="0">
              <a:buNone/>
            </a:pPr>
            <a:endPar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66390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2CEA3-F3CD-4725-A719-611702EC0A50}"/>
              </a:ext>
            </a:extLst>
          </p:cNvPr>
          <p:cNvSpPr>
            <a:spLocks noGrp="1"/>
          </p:cNvSpPr>
          <p:nvPr>
            <p:ph type="title"/>
          </p:nvPr>
        </p:nvSpPr>
        <p:spPr>
          <a:xfrm>
            <a:off x="1640156" y="365125"/>
            <a:ext cx="8911687" cy="1280890"/>
          </a:xfrm>
        </p:spPr>
        <p:txBody>
          <a:bodyPr/>
          <a:lstStyle/>
          <a:p>
            <a:r>
              <a:rPr lang="en-IN" dirty="0"/>
              <a:t>Data Requirement</a:t>
            </a:r>
          </a:p>
        </p:txBody>
      </p:sp>
      <p:sp>
        <p:nvSpPr>
          <p:cNvPr id="3" name="Content Placeholder 2">
            <a:extLst>
              <a:ext uri="{FF2B5EF4-FFF2-40B4-BE49-F238E27FC236}">
                <a16:creationId xmlns:a16="http://schemas.microsoft.com/office/drawing/2014/main" id="{602C12E2-D081-4634-B907-B0F356ECDD61}"/>
              </a:ext>
            </a:extLst>
          </p:cNvPr>
          <p:cNvSpPr>
            <a:spLocks noGrp="1"/>
          </p:cNvSpPr>
          <p:nvPr>
            <p:ph idx="1"/>
          </p:nvPr>
        </p:nvSpPr>
        <p:spPr>
          <a:xfrm>
            <a:off x="838200" y="1468582"/>
            <a:ext cx="10515600" cy="5024293"/>
          </a:xfrm>
        </p:spPr>
        <p:txBody>
          <a:bodyPr>
            <a:normAutofit fontScale="92500"/>
          </a:bodyPr>
          <a:lstStyle/>
          <a:p>
            <a:pPr marL="0" indent="0">
              <a:lnSpc>
                <a:spcPct val="107000"/>
              </a:lnSpc>
              <a:spcAft>
                <a:spcPts val="800"/>
              </a:spcAft>
              <a:buNone/>
            </a:pPr>
            <a:r>
              <a:rPr lang="en-IN" sz="2400" dirty="0">
                <a:solidFill>
                  <a:srgbClr val="000000"/>
                </a:solidFill>
                <a:effectLst/>
                <a:ea typeface="Calibri" panose="020F0502020204030204" pitchFamily="34" charset="0"/>
                <a:cs typeface="Calibri" panose="020F0502020204030204" pitchFamily="34" charset="0"/>
              </a:rPr>
              <a:t>The data that is required for this project are,</a:t>
            </a:r>
            <a:endParaRPr lang="en-IN" sz="2400" dirty="0">
              <a:effectLst/>
              <a:ea typeface="Calibri" panose="020F0502020204030204" pitchFamily="34" charset="0"/>
              <a:cs typeface="Times New Roman" panose="02020603050405020304" pitchFamily="18" charset="0"/>
            </a:endParaRPr>
          </a:p>
          <a:p>
            <a:pPr marL="342900" marR="304800" lvl="0" indent="-342900">
              <a:lnSpc>
                <a:spcPct val="107000"/>
              </a:lnSpc>
              <a:spcAft>
                <a:spcPts val="800"/>
              </a:spcAft>
              <a:buFont typeface="Symbol" panose="05050102010706020507" pitchFamily="18" charset="2"/>
              <a:buChar char=""/>
            </a:pPr>
            <a:r>
              <a:rPr lang="en-IN" sz="2400" dirty="0">
                <a:solidFill>
                  <a:srgbClr val="000000"/>
                </a:solidFill>
                <a:effectLst/>
                <a:ea typeface="Times New Roman" panose="02020603050405020304" pitchFamily="18" charset="0"/>
                <a:cs typeface="Calibri" panose="020F0502020204030204" pitchFamily="34" charset="0"/>
              </a:rPr>
              <a:t>The </a:t>
            </a:r>
            <a:r>
              <a:rPr lang="en-IN" sz="2400" dirty="0" err="1">
                <a:solidFill>
                  <a:srgbClr val="000000"/>
                </a:solidFill>
                <a:effectLst/>
                <a:ea typeface="Times New Roman" panose="02020603050405020304" pitchFamily="18" charset="0"/>
                <a:cs typeface="Calibri" panose="020F0502020204030204" pitchFamily="34" charset="0"/>
              </a:rPr>
              <a:t>wikipedia</a:t>
            </a:r>
            <a:r>
              <a:rPr lang="en-IN" sz="2400" dirty="0">
                <a:solidFill>
                  <a:srgbClr val="000000"/>
                </a:solidFill>
                <a:effectLst/>
                <a:ea typeface="Times New Roman" panose="02020603050405020304" pitchFamily="18" charset="0"/>
                <a:cs typeface="Calibri" panose="020F0502020204030204" pitchFamily="34" charset="0"/>
              </a:rPr>
              <a:t> data of the list of postal codes of all the </a:t>
            </a:r>
            <a:r>
              <a:rPr lang="en-IN" sz="2400" dirty="0" err="1">
                <a:solidFill>
                  <a:srgbClr val="000000"/>
                </a:solidFill>
                <a:effectLst/>
                <a:ea typeface="Times New Roman" panose="02020603050405020304" pitchFamily="18" charset="0"/>
                <a:cs typeface="Calibri" panose="020F0502020204030204" pitchFamily="34" charset="0"/>
              </a:rPr>
              <a:t>neighborhoods</a:t>
            </a:r>
            <a:r>
              <a:rPr lang="en-IN" sz="2400" dirty="0">
                <a:solidFill>
                  <a:srgbClr val="000000"/>
                </a:solidFill>
                <a:effectLst/>
                <a:ea typeface="Times New Roman" panose="02020603050405020304" pitchFamily="18" charset="0"/>
                <a:cs typeface="Calibri" panose="020F0502020204030204" pitchFamily="34" charset="0"/>
              </a:rPr>
              <a:t> in Toronto, Canada. This data provides the information about the names of the </a:t>
            </a:r>
            <a:r>
              <a:rPr lang="en-IN" sz="2400" dirty="0" err="1">
                <a:solidFill>
                  <a:srgbClr val="000000"/>
                </a:solidFill>
                <a:effectLst/>
                <a:ea typeface="Times New Roman" panose="02020603050405020304" pitchFamily="18" charset="0"/>
                <a:cs typeface="Calibri" panose="020F0502020204030204" pitchFamily="34" charset="0"/>
              </a:rPr>
              <a:t>neighborhoods</a:t>
            </a:r>
            <a:r>
              <a:rPr lang="en-IN" sz="2400" dirty="0">
                <a:solidFill>
                  <a:srgbClr val="000000"/>
                </a:solidFill>
                <a:effectLst/>
                <a:ea typeface="Times New Roman" panose="02020603050405020304" pitchFamily="18" charset="0"/>
                <a:cs typeface="Calibri" panose="020F0502020204030204" pitchFamily="34" charset="0"/>
              </a:rPr>
              <a:t> along with their postal codes. [</a:t>
            </a:r>
            <a:r>
              <a:rPr lang="en-IN" sz="2400" u="sng" dirty="0">
                <a:solidFill>
                  <a:srgbClr val="0088CC"/>
                </a:solidFill>
                <a:effectLst/>
                <a:ea typeface="Times New Roman" panose="02020603050405020304" pitchFamily="18" charset="0"/>
                <a:cs typeface="Calibri" panose="020F0502020204030204" pitchFamily="34" charset="0"/>
                <a:hlinkClick r:id="rId2"/>
              </a:rPr>
              <a:t>https://en.wikipedia.org/w/index.php?title=List_of_postal_codes_of_Canada:_M&amp;oldid=1011037969</a:t>
            </a:r>
            <a:r>
              <a:rPr lang="en-IN" sz="2400" dirty="0">
                <a:solidFill>
                  <a:srgbClr val="000000"/>
                </a:solidFill>
                <a:effectLst/>
                <a:ea typeface="Times New Roman" panose="02020603050405020304" pitchFamily="18" charset="0"/>
                <a:cs typeface="Calibri" panose="020F0502020204030204" pitchFamily="34" charset="0"/>
              </a:rPr>
              <a:t>]</a:t>
            </a:r>
            <a:endParaRPr lang="en-IN" sz="2400" dirty="0">
              <a:effectLst/>
              <a:ea typeface="Calibri" panose="020F0502020204030204" pitchFamily="34" charset="0"/>
              <a:cs typeface="Times New Roman" panose="02020603050405020304" pitchFamily="18" charset="0"/>
            </a:endParaRPr>
          </a:p>
          <a:p>
            <a:pPr marL="342900" marR="304800" lvl="0" indent="-342900">
              <a:lnSpc>
                <a:spcPct val="107000"/>
              </a:lnSpc>
              <a:spcAft>
                <a:spcPts val="800"/>
              </a:spcAft>
              <a:buFont typeface="Symbol" panose="05050102010706020507" pitchFamily="18" charset="2"/>
              <a:buChar char=""/>
            </a:pPr>
            <a:r>
              <a:rPr lang="en-IN" sz="2400" dirty="0">
                <a:solidFill>
                  <a:srgbClr val="000000"/>
                </a:solidFill>
                <a:effectLst/>
                <a:ea typeface="Times New Roman" panose="02020603050405020304" pitchFamily="18" charset="0"/>
                <a:cs typeface="Calibri" panose="020F0502020204030204" pitchFamily="34" charset="0"/>
              </a:rPr>
              <a:t>The geospatial data that lists the latitudes and the longitudes of the </a:t>
            </a:r>
            <a:r>
              <a:rPr lang="en-IN" sz="2400" dirty="0" err="1">
                <a:solidFill>
                  <a:srgbClr val="000000"/>
                </a:solidFill>
                <a:effectLst/>
                <a:ea typeface="Times New Roman" panose="02020603050405020304" pitchFamily="18" charset="0"/>
                <a:cs typeface="Calibri" panose="020F0502020204030204" pitchFamily="34" charset="0"/>
              </a:rPr>
              <a:t>neighborhoods</a:t>
            </a:r>
            <a:r>
              <a:rPr lang="en-IN" sz="2400" dirty="0">
                <a:solidFill>
                  <a:srgbClr val="000000"/>
                </a:solidFill>
                <a:effectLst/>
                <a:ea typeface="Times New Roman" panose="02020603050405020304" pitchFamily="18" charset="0"/>
                <a:cs typeface="Calibri" panose="020F0502020204030204" pitchFamily="34" charset="0"/>
              </a:rPr>
              <a:t>.[</a:t>
            </a:r>
            <a:r>
              <a:rPr lang="en-IN" sz="2400" u="sng" dirty="0">
                <a:solidFill>
                  <a:srgbClr val="0088CC"/>
                </a:solidFill>
                <a:effectLst/>
                <a:ea typeface="Times New Roman" panose="02020603050405020304" pitchFamily="18" charset="0"/>
                <a:cs typeface="Calibri" panose="020F0502020204030204" pitchFamily="34" charset="0"/>
                <a:hlinkClick r:id="rId3"/>
              </a:rPr>
              <a:t>https://cocl.us/Geospatial_data</a:t>
            </a:r>
            <a:r>
              <a:rPr lang="en-IN" sz="2400" dirty="0">
                <a:solidFill>
                  <a:srgbClr val="000000"/>
                </a:solidFill>
                <a:effectLst/>
                <a:ea typeface="Times New Roman" panose="02020603050405020304" pitchFamily="18" charset="0"/>
                <a:cs typeface="Calibri" panose="020F0502020204030204" pitchFamily="34" charset="0"/>
              </a:rPr>
              <a:t>]</a:t>
            </a:r>
            <a:endParaRPr lang="en-IN" sz="2400" dirty="0">
              <a:effectLst/>
              <a:ea typeface="Calibri" panose="020F0502020204030204" pitchFamily="34" charset="0"/>
              <a:cs typeface="Times New Roman" panose="02020603050405020304" pitchFamily="18" charset="0"/>
            </a:endParaRPr>
          </a:p>
          <a:p>
            <a:pPr marL="342900" marR="304800" lvl="0" indent="-342900">
              <a:lnSpc>
                <a:spcPct val="107000"/>
              </a:lnSpc>
              <a:spcAft>
                <a:spcPts val="800"/>
              </a:spcAft>
              <a:buFont typeface="Symbol" panose="05050102010706020507" pitchFamily="18" charset="2"/>
              <a:buChar char=""/>
            </a:pPr>
            <a:r>
              <a:rPr lang="en-IN" sz="2400" dirty="0">
                <a:solidFill>
                  <a:srgbClr val="000000"/>
                </a:solidFill>
                <a:effectLst/>
                <a:ea typeface="Times New Roman" panose="02020603050405020304" pitchFamily="18" charset="0"/>
                <a:cs typeface="Calibri" panose="020F0502020204030204" pitchFamily="34" charset="0"/>
              </a:rPr>
              <a:t>The data of the venues in the </a:t>
            </a:r>
            <a:r>
              <a:rPr lang="en-IN" sz="2400" dirty="0" err="1">
                <a:solidFill>
                  <a:srgbClr val="000000"/>
                </a:solidFill>
                <a:effectLst/>
                <a:ea typeface="Times New Roman" panose="02020603050405020304" pitchFamily="18" charset="0"/>
                <a:cs typeface="Calibri" panose="020F0502020204030204" pitchFamily="34" charset="0"/>
              </a:rPr>
              <a:t>neighborhood</a:t>
            </a:r>
            <a:r>
              <a:rPr lang="en-IN" sz="2400" dirty="0">
                <a:solidFill>
                  <a:srgbClr val="000000"/>
                </a:solidFill>
                <a:effectLst/>
                <a:ea typeface="Times New Roman" panose="02020603050405020304" pitchFamily="18" charset="0"/>
                <a:cs typeface="Calibri" panose="020F0502020204030204" pitchFamily="34" charset="0"/>
              </a:rPr>
              <a:t> that helps link the Indian Restaurants in all the </a:t>
            </a:r>
            <a:r>
              <a:rPr lang="en-IN" sz="2400" dirty="0" err="1">
                <a:solidFill>
                  <a:srgbClr val="000000"/>
                </a:solidFill>
                <a:effectLst/>
                <a:ea typeface="Times New Roman" panose="02020603050405020304" pitchFamily="18" charset="0"/>
                <a:cs typeface="Calibri" panose="020F0502020204030204" pitchFamily="34" charset="0"/>
              </a:rPr>
              <a:t>neighborhoods</a:t>
            </a:r>
            <a:r>
              <a:rPr lang="en-IN" sz="2400" dirty="0">
                <a:solidFill>
                  <a:srgbClr val="000000"/>
                </a:solidFill>
                <a:effectLst/>
                <a:ea typeface="Times New Roman" panose="02020603050405020304" pitchFamily="18" charset="0"/>
                <a:cs typeface="Calibri" panose="020F0502020204030204" pitchFamily="34" charset="0"/>
              </a:rPr>
              <a:t> which is found using Foursquare API.</a:t>
            </a:r>
            <a:endParaRPr lang="en-IN" sz="2400" dirty="0">
              <a:effectLst/>
              <a:ea typeface="Calibri" panose="020F0502020204030204" pitchFamily="34" charset="0"/>
              <a:cs typeface="Times New Roman" panose="02020603050405020304" pitchFamily="18" charset="0"/>
            </a:endParaRPr>
          </a:p>
          <a:p>
            <a:pPr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525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CBD5-7719-49DF-B6C4-393868C2E681}"/>
              </a:ext>
            </a:extLst>
          </p:cNvPr>
          <p:cNvSpPr>
            <a:spLocks noGrp="1"/>
          </p:cNvSpPr>
          <p:nvPr>
            <p:ph type="title"/>
          </p:nvPr>
        </p:nvSpPr>
        <p:spPr>
          <a:xfrm>
            <a:off x="1565565" y="624110"/>
            <a:ext cx="9939048" cy="1280890"/>
          </a:xfrm>
        </p:spPr>
        <p:txBody>
          <a:bodyPr/>
          <a:lstStyle/>
          <a:p>
            <a:r>
              <a:rPr lang="en-IN" dirty="0"/>
              <a:t>Data Extraction</a:t>
            </a:r>
          </a:p>
        </p:txBody>
      </p:sp>
      <p:sp>
        <p:nvSpPr>
          <p:cNvPr id="3" name="Content Placeholder 2">
            <a:extLst>
              <a:ext uri="{FF2B5EF4-FFF2-40B4-BE49-F238E27FC236}">
                <a16:creationId xmlns:a16="http://schemas.microsoft.com/office/drawing/2014/main" id="{4DA52B0C-DDFA-49C7-ACD8-B0F4E4D76949}"/>
              </a:ext>
            </a:extLst>
          </p:cNvPr>
          <p:cNvSpPr>
            <a:spLocks noGrp="1"/>
          </p:cNvSpPr>
          <p:nvPr>
            <p:ph idx="1"/>
          </p:nvPr>
        </p:nvSpPr>
        <p:spPr>
          <a:xfrm>
            <a:off x="1039091" y="1579418"/>
            <a:ext cx="10465521" cy="4331804"/>
          </a:xfrm>
        </p:spPr>
        <p:txBody>
          <a:bodyPr>
            <a:normAutofit fontScale="92500" lnSpcReduction="10000"/>
          </a:bodyPr>
          <a:lstStyle/>
          <a:p>
            <a:pPr marL="0" indent="0">
              <a:lnSpc>
                <a:spcPct val="107000"/>
              </a:lnSpc>
              <a:spcAft>
                <a:spcPts val="800"/>
              </a:spcAft>
              <a:buNone/>
            </a:pPr>
            <a:r>
              <a:rPr lang="en-IN" sz="2400" dirty="0">
                <a:solidFill>
                  <a:srgbClr val="000000"/>
                </a:solidFill>
                <a:effectLst/>
                <a:ea typeface="Calibri" panose="020F0502020204030204" pitchFamily="34" charset="0"/>
                <a:cs typeface="Calibri" panose="020F0502020204030204" pitchFamily="34" charset="0"/>
              </a:rPr>
              <a:t>The data is extracted by the means of,</a:t>
            </a:r>
            <a:endParaRPr lang="en-IN" sz="2400" dirty="0">
              <a:effectLst/>
              <a:ea typeface="Calibri" panose="020F0502020204030204" pitchFamily="34" charset="0"/>
              <a:cs typeface="Times New Roman" panose="02020603050405020304" pitchFamily="18" charset="0"/>
            </a:endParaRPr>
          </a:p>
          <a:p>
            <a:pPr marL="342900" marR="304800" lvl="0" indent="-342900">
              <a:lnSpc>
                <a:spcPct val="107000"/>
              </a:lnSpc>
              <a:spcAft>
                <a:spcPts val="800"/>
              </a:spcAft>
              <a:buFont typeface="Symbol" panose="05050102010706020507" pitchFamily="18" charset="2"/>
              <a:buChar char=""/>
            </a:pPr>
            <a:r>
              <a:rPr lang="en-IN" sz="2400" dirty="0">
                <a:solidFill>
                  <a:srgbClr val="000000"/>
                </a:solidFill>
                <a:effectLst/>
                <a:ea typeface="Times New Roman" panose="02020603050405020304" pitchFamily="18" charset="0"/>
                <a:cs typeface="Calibri" panose="020F0502020204030204" pitchFamily="34" charset="0"/>
              </a:rPr>
              <a:t>Web Scraping of </a:t>
            </a:r>
            <a:r>
              <a:rPr lang="en-IN" sz="2400" dirty="0" err="1">
                <a:solidFill>
                  <a:srgbClr val="000000"/>
                </a:solidFill>
                <a:effectLst/>
                <a:ea typeface="Times New Roman" panose="02020603050405020304" pitchFamily="18" charset="0"/>
                <a:cs typeface="Calibri" panose="020F0502020204030204" pitchFamily="34" charset="0"/>
              </a:rPr>
              <a:t>wikipedia</a:t>
            </a:r>
            <a:r>
              <a:rPr lang="en-IN" sz="2400" dirty="0">
                <a:solidFill>
                  <a:srgbClr val="000000"/>
                </a:solidFill>
                <a:effectLst/>
                <a:ea typeface="Times New Roman" panose="02020603050405020304" pitchFamily="18" charset="0"/>
                <a:cs typeface="Calibri" panose="020F0502020204030204" pitchFamily="34" charset="0"/>
              </a:rPr>
              <a:t> data with the help of Beautiful Soup.</a:t>
            </a:r>
            <a:endParaRPr lang="en-IN" sz="2400" dirty="0">
              <a:effectLst/>
              <a:ea typeface="Calibri" panose="020F0502020204030204" pitchFamily="34" charset="0"/>
              <a:cs typeface="Times New Roman" panose="02020603050405020304" pitchFamily="18" charset="0"/>
            </a:endParaRPr>
          </a:p>
          <a:p>
            <a:pPr marL="342900" marR="304800" lvl="0" indent="-342900">
              <a:lnSpc>
                <a:spcPct val="107000"/>
              </a:lnSpc>
              <a:spcAft>
                <a:spcPts val="800"/>
              </a:spcAft>
              <a:buFont typeface="Symbol" panose="05050102010706020507" pitchFamily="18" charset="2"/>
              <a:buChar char=""/>
            </a:pPr>
            <a:r>
              <a:rPr lang="en-IN" sz="2400" dirty="0">
                <a:solidFill>
                  <a:srgbClr val="000000"/>
                </a:solidFill>
                <a:effectLst/>
                <a:ea typeface="Times New Roman" panose="02020603050405020304" pitchFamily="18" charset="0"/>
                <a:cs typeface="Calibri" panose="020F0502020204030204" pitchFamily="34" charset="0"/>
              </a:rPr>
              <a:t>Extracting geospatial data using the file and the merging the datasets using data analysis and getting required data without duplicate values obtaining a dataset that has the latitudes and the longitudes of the </a:t>
            </a:r>
            <a:r>
              <a:rPr lang="en-IN" sz="2400" dirty="0" err="1">
                <a:solidFill>
                  <a:srgbClr val="000000"/>
                </a:solidFill>
                <a:effectLst/>
                <a:ea typeface="Times New Roman" panose="02020603050405020304" pitchFamily="18" charset="0"/>
                <a:cs typeface="Calibri" panose="020F0502020204030204" pitchFamily="34" charset="0"/>
              </a:rPr>
              <a:t>neighborhoods</a:t>
            </a:r>
            <a:r>
              <a:rPr lang="en-IN" sz="2400" dirty="0">
                <a:solidFill>
                  <a:srgbClr val="000000"/>
                </a:solidFill>
                <a:effectLst/>
                <a:ea typeface="Times New Roman" panose="02020603050405020304" pitchFamily="18" charset="0"/>
                <a:cs typeface="Calibri" panose="020F0502020204030204" pitchFamily="34" charset="0"/>
              </a:rPr>
              <a:t>.</a:t>
            </a:r>
            <a:endParaRPr lang="en-IN" sz="2400" dirty="0">
              <a:effectLst/>
              <a:ea typeface="Calibri" panose="020F0502020204030204" pitchFamily="34" charset="0"/>
              <a:cs typeface="Times New Roman" panose="02020603050405020304" pitchFamily="18" charset="0"/>
            </a:endParaRPr>
          </a:p>
          <a:p>
            <a:pPr marL="342900" marR="304800" lvl="0" indent="-342900">
              <a:lnSpc>
                <a:spcPct val="107000"/>
              </a:lnSpc>
              <a:spcAft>
                <a:spcPts val="800"/>
              </a:spcAft>
              <a:buFont typeface="Symbol" panose="05050102010706020507" pitchFamily="18" charset="2"/>
              <a:buChar char=""/>
            </a:pPr>
            <a:r>
              <a:rPr lang="en-IN" sz="2400" dirty="0">
                <a:solidFill>
                  <a:srgbClr val="000000"/>
                </a:solidFill>
                <a:effectLst/>
                <a:ea typeface="Times New Roman" panose="02020603050405020304" pitchFamily="18" charset="0"/>
                <a:cs typeface="Calibri" panose="020F0502020204030204" pitchFamily="34" charset="0"/>
              </a:rPr>
              <a:t>With the help of the Foursquare API and credentials the venue data is generated to know more about the Indian Restaurants in each </a:t>
            </a:r>
            <a:r>
              <a:rPr lang="en-IN" sz="2400" dirty="0" err="1">
                <a:solidFill>
                  <a:srgbClr val="000000"/>
                </a:solidFill>
                <a:effectLst/>
                <a:ea typeface="Times New Roman" panose="02020603050405020304" pitchFamily="18" charset="0"/>
                <a:cs typeface="Calibri" panose="020F0502020204030204" pitchFamily="34" charset="0"/>
              </a:rPr>
              <a:t>neighborhood</a:t>
            </a:r>
            <a:r>
              <a:rPr lang="en-IN" sz="2400" dirty="0">
                <a:solidFill>
                  <a:srgbClr val="000000"/>
                </a:solidFill>
                <a:effectLst/>
                <a:ea typeface="Times New Roman" panose="02020603050405020304" pitchFamily="18" charset="0"/>
                <a:cs typeface="Calibri" panose="020F0502020204030204" pitchFamily="34" charset="0"/>
              </a:rPr>
              <a:t> so it would aid in finding the best </a:t>
            </a:r>
            <a:r>
              <a:rPr lang="en-IN" sz="2400" dirty="0" err="1">
                <a:solidFill>
                  <a:srgbClr val="000000"/>
                </a:solidFill>
                <a:effectLst/>
                <a:ea typeface="Times New Roman" panose="02020603050405020304" pitchFamily="18" charset="0"/>
                <a:cs typeface="Calibri" panose="020F0502020204030204" pitchFamily="34" charset="0"/>
              </a:rPr>
              <a:t>neighborhood</a:t>
            </a:r>
            <a:r>
              <a:rPr lang="en-IN" sz="2400" dirty="0">
                <a:solidFill>
                  <a:srgbClr val="000000"/>
                </a:solidFill>
                <a:effectLst/>
                <a:ea typeface="Times New Roman" panose="02020603050405020304" pitchFamily="18" charset="0"/>
                <a:cs typeface="Calibri" panose="020F0502020204030204" pitchFamily="34" charset="0"/>
              </a:rPr>
              <a:t> to open one and the predict it with the help of K-means clustering.</a:t>
            </a:r>
            <a:endParaRPr lang="en-IN" sz="2400" dirty="0">
              <a:effectLst/>
              <a:ea typeface="Calibri" panose="020F0502020204030204" pitchFamily="34" charset="0"/>
              <a:cs typeface="Times New Roman" panose="02020603050405020304" pitchFamily="18" charset="0"/>
            </a:endParaRPr>
          </a:p>
          <a:p>
            <a:pPr marR="304800" indent="0">
              <a:lnSpc>
                <a:spcPct val="107000"/>
              </a:lnSpc>
              <a:spcAft>
                <a:spcPts val="800"/>
              </a:spcAft>
              <a:buNone/>
            </a:pPr>
            <a:endParaRPr lang="en-IN" sz="1800" dirty="0">
              <a:effectLst/>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43663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300FB-04C4-40E5-BBCD-F1F7C0737D16}"/>
              </a:ext>
            </a:extLst>
          </p:cNvPr>
          <p:cNvSpPr>
            <a:spLocks noGrp="1"/>
          </p:cNvSpPr>
          <p:nvPr>
            <p:ph type="title"/>
          </p:nvPr>
        </p:nvSpPr>
        <p:spPr>
          <a:xfrm>
            <a:off x="1205345" y="624110"/>
            <a:ext cx="10299267" cy="1280890"/>
          </a:xfrm>
        </p:spPr>
        <p:txBody>
          <a:bodyPr/>
          <a:lstStyle/>
          <a:p>
            <a:r>
              <a:rPr lang="en-IN" dirty="0"/>
              <a:t>Methodology</a:t>
            </a:r>
          </a:p>
        </p:txBody>
      </p:sp>
      <p:sp>
        <p:nvSpPr>
          <p:cNvPr id="3" name="Content Placeholder 2">
            <a:extLst>
              <a:ext uri="{FF2B5EF4-FFF2-40B4-BE49-F238E27FC236}">
                <a16:creationId xmlns:a16="http://schemas.microsoft.com/office/drawing/2014/main" id="{9F160B0C-9AEC-4819-88B3-F154E449EA52}"/>
              </a:ext>
            </a:extLst>
          </p:cNvPr>
          <p:cNvSpPr>
            <a:spLocks noGrp="1"/>
          </p:cNvSpPr>
          <p:nvPr>
            <p:ph idx="1"/>
          </p:nvPr>
        </p:nvSpPr>
        <p:spPr>
          <a:xfrm>
            <a:off x="1205345" y="1579418"/>
            <a:ext cx="10299267" cy="4779818"/>
          </a:xfrm>
        </p:spPr>
        <p:txBody>
          <a:bodyPr>
            <a:noAutofit/>
          </a:bodyPr>
          <a:lstStyle/>
          <a:p>
            <a:r>
              <a:rPr lang="en-IN" sz="2000" dirty="0"/>
              <a:t>Installing the required packages and then scraping the data to get the dataset that contains </a:t>
            </a:r>
            <a:r>
              <a:rPr lang="en-IN" sz="2000" dirty="0" err="1"/>
              <a:t>postalcode</a:t>
            </a:r>
            <a:r>
              <a:rPr lang="en-IN" sz="2000" dirty="0"/>
              <a:t> and </a:t>
            </a:r>
            <a:r>
              <a:rPr lang="en-IN" sz="2000" dirty="0" err="1"/>
              <a:t>neighborhood</a:t>
            </a:r>
            <a:r>
              <a:rPr lang="en-IN" sz="2000" dirty="0"/>
              <a:t> names.</a:t>
            </a:r>
          </a:p>
          <a:p>
            <a:r>
              <a:rPr lang="en-IN" sz="2000" dirty="0"/>
              <a:t>Obtaining the coordinates of the </a:t>
            </a:r>
            <a:r>
              <a:rPr lang="en-IN" sz="2000" dirty="0" err="1"/>
              <a:t>neighborhoods</a:t>
            </a:r>
            <a:r>
              <a:rPr lang="en-IN" sz="2000" dirty="0"/>
              <a:t> with the help of the csv file of the geospatial data and then merging both the data to obtain a data set that has </a:t>
            </a:r>
            <a:r>
              <a:rPr lang="en-IN" sz="2000" dirty="0" err="1"/>
              <a:t>neighborhood</a:t>
            </a:r>
            <a:r>
              <a:rPr lang="en-IN" sz="2000" dirty="0"/>
              <a:t> names along with their coordinates.</a:t>
            </a:r>
          </a:p>
          <a:p>
            <a:r>
              <a:rPr lang="en-IN" sz="2000" dirty="0"/>
              <a:t>Using foursquare credentials accessing the API to generate the venue data for all the </a:t>
            </a:r>
            <a:r>
              <a:rPr lang="en-IN" sz="2000" dirty="0" err="1"/>
              <a:t>neighborhoods</a:t>
            </a:r>
            <a:r>
              <a:rPr lang="en-IN" sz="2000" dirty="0"/>
              <a:t> that limit to 100 venues across a 500m radius.</a:t>
            </a:r>
          </a:p>
          <a:p>
            <a:r>
              <a:rPr lang="en-IN" sz="2000" dirty="0"/>
              <a:t>Clustering the data on basis of grouping by </a:t>
            </a:r>
            <a:r>
              <a:rPr lang="en-IN" sz="2000" dirty="0" err="1"/>
              <a:t>neighborhoods</a:t>
            </a:r>
            <a:r>
              <a:rPr lang="en-IN" sz="2000" dirty="0"/>
              <a:t> and setting the key to “Indian Restaurants” with the mean frequency by K-means clustering.</a:t>
            </a:r>
          </a:p>
          <a:p>
            <a:r>
              <a:rPr lang="en-IN" sz="2000" dirty="0"/>
              <a:t>Generating 3 clusters that provide data about Indian Restaurants in each one of them showcasing in which </a:t>
            </a:r>
            <a:r>
              <a:rPr lang="en-IN" sz="2000" dirty="0" err="1"/>
              <a:t>neighborhood</a:t>
            </a:r>
            <a:r>
              <a:rPr lang="en-IN" sz="2000" dirty="0"/>
              <a:t> its best to open the restaurant.</a:t>
            </a:r>
          </a:p>
        </p:txBody>
      </p:sp>
    </p:spTree>
    <p:extLst>
      <p:ext uri="{BB962C8B-B14F-4D97-AF65-F5344CB8AC3E}">
        <p14:creationId xmlns:p14="http://schemas.microsoft.com/office/powerpoint/2010/main" val="1015677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7BE6-18C4-4244-A311-75C1A345FDD9}"/>
              </a:ext>
            </a:extLst>
          </p:cNvPr>
          <p:cNvSpPr>
            <a:spLocks noGrp="1"/>
          </p:cNvSpPr>
          <p:nvPr>
            <p:ph type="title"/>
          </p:nvPr>
        </p:nvSpPr>
        <p:spPr>
          <a:xfrm>
            <a:off x="839788" y="457200"/>
            <a:ext cx="3932237" cy="845127"/>
          </a:xfrm>
        </p:spPr>
        <p:txBody>
          <a:bodyPr>
            <a:normAutofit/>
          </a:bodyPr>
          <a:lstStyle/>
          <a:p>
            <a:r>
              <a:rPr lang="en-IN" sz="4400" dirty="0"/>
              <a:t>Result</a:t>
            </a:r>
          </a:p>
        </p:txBody>
      </p:sp>
      <p:pic>
        <p:nvPicPr>
          <p:cNvPr id="7" name="Picture Placeholder 6">
            <a:extLst>
              <a:ext uri="{FF2B5EF4-FFF2-40B4-BE49-F238E27FC236}">
                <a16:creationId xmlns:a16="http://schemas.microsoft.com/office/drawing/2014/main" id="{FDD6D12B-75B1-4BCD-92C6-E1B5C934A66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9235" b="9235"/>
          <a:stretch>
            <a:fillRect/>
          </a:stretch>
        </p:blipFill>
        <p:spPr>
          <a:xfrm>
            <a:off x="6650182" y="634965"/>
            <a:ext cx="5389418" cy="4394235"/>
          </a:xfrm>
        </p:spPr>
      </p:pic>
      <p:sp>
        <p:nvSpPr>
          <p:cNvPr id="5" name="Text Placeholder 4">
            <a:extLst>
              <a:ext uri="{FF2B5EF4-FFF2-40B4-BE49-F238E27FC236}">
                <a16:creationId xmlns:a16="http://schemas.microsoft.com/office/drawing/2014/main" id="{A61930C1-5F43-457D-BC75-0EB573C2FE85}"/>
              </a:ext>
            </a:extLst>
          </p:cNvPr>
          <p:cNvSpPr>
            <a:spLocks noGrp="1"/>
          </p:cNvSpPr>
          <p:nvPr>
            <p:ph type="body" sz="half" idx="2"/>
          </p:nvPr>
        </p:nvSpPr>
        <p:spPr>
          <a:xfrm>
            <a:off x="839788" y="1413164"/>
            <a:ext cx="5020685" cy="4873624"/>
          </a:xfrm>
        </p:spPr>
        <p:txBody>
          <a:bodyPr>
            <a:normAutofit lnSpcReduction="10000"/>
          </a:bodyPr>
          <a:lstStyle/>
          <a:p>
            <a:r>
              <a:rPr lang="en-IN" sz="1800" dirty="0">
                <a:effectLst/>
                <a:ea typeface="Calibri" panose="020F0502020204030204" pitchFamily="34" charset="0"/>
                <a:cs typeface="Times New Roman" panose="02020603050405020304" pitchFamily="18" charset="0"/>
              </a:rPr>
              <a:t>The result is a folium map that consists of a cluster data of various Indian restaurants in each cluster that is represented by different </a:t>
            </a:r>
            <a:r>
              <a:rPr lang="en-IN" sz="1800" dirty="0" err="1">
                <a:effectLst/>
                <a:ea typeface="Calibri" panose="020F0502020204030204" pitchFamily="34" charset="0"/>
                <a:cs typeface="Times New Roman" panose="02020603050405020304" pitchFamily="18" charset="0"/>
              </a:rPr>
              <a:t>color</a:t>
            </a:r>
            <a:r>
              <a:rPr lang="en-IN" sz="1800" dirty="0">
                <a:effectLst/>
                <a:ea typeface="Calibri" panose="020F0502020204030204" pitchFamily="34" charset="0"/>
                <a:cs typeface="Times New Roman" panose="02020603050405020304" pitchFamily="18" charset="0"/>
              </a:rPr>
              <a:t> markers on the map.</a:t>
            </a:r>
          </a:p>
          <a:p>
            <a:pPr>
              <a:lnSpc>
                <a:spcPct val="107000"/>
              </a:lnSpc>
              <a:spcAft>
                <a:spcPts val="800"/>
              </a:spcAft>
            </a:pPr>
            <a:r>
              <a:rPr lang="en-IN" sz="1800" dirty="0">
                <a:effectLst/>
                <a:ea typeface="Calibri" panose="020F0502020204030204" pitchFamily="34" charset="0"/>
                <a:cs typeface="Times New Roman" panose="02020603050405020304" pitchFamily="18" charset="0"/>
              </a:rPr>
              <a:t>Here it represents three different clusters of </a:t>
            </a:r>
            <a:r>
              <a:rPr lang="en-IN" sz="1800" dirty="0" err="1">
                <a:effectLst/>
                <a:ea typeface="Calibri" panose="020F0502020204030204" pitchFamily="34" charset="0"/>
                <a:cs typeface="Times New Roman" panose="02020603050405020304" pitchFamily="18" charset="0"/>
              </a:rPr>
              <a:t>neighborhoods</a:t>
            </a:r>
            <a:r>
              <a:rPr lang="en-IN" sz="1800" dirty="0">
                <a:effectLst/>
                <a:ea typeface="Calibri" panose="020F0502020204030204" pitchFamily="34" charset="0"/>
                <a:cs typeface="Times New Roman" panose="02020603050405020304" pitchFamily="18" charset="0"/>
              </a:rPr>
              <a:t> in Toronto where,</a:t>
            </a:r>
          </a:p>
          <a:p>
            <a:pPr marL="342900" lvl="0" indent="-342900">
              <a:lnSpc>
                <a:spcPct val="107000"/>
              </a:lnSpc>
              <a:buFont typeface="Symbol" panose="05050102010706020507" pitchFamily="18" charset="2"/>
              <a:buChar char=""/>
            </a:pPr>
            <a:r>
              <a:rPr lang="en-IN" sz="1800" dirty="0">
                <a:effectLst/>
                <a:ea typeface="Calibri" panose="020F0502020204030204" pitchFamily="34" charset="0"/>
                <a:cs typeface="Times New Roman" panose="02020603050405020304" pitchFamily="18" charset="0"/>
              </a:rPr>
              <a:t>Cluster 0(green markers): Are the </a:t>
            </a:r>
            <a:r>
              <a:rPr lang="en-IN" sz="1800" dirty="0" err="1">
                <a:effectLst/>
                <a:ea typeface="Calibri" panose="020F0502020204030204" pitchFamily="34" charset="0"/>
                <a:cs typeface="Times New Roman" panose="02020603050405020304" pitchFamily="18" charset="0"/>
              </a:rPr>
              <a:t>neighborhoods</a:t>
            </a:r>
            <a:r>
              <a:rPr lang="en-IN" sz="1800" dirty="0">
                <a:effectLst/>
                <a:ea typeface="Calibri" panose="020F0502020204030204" pitchFamily="34" charset="0"/>
                <a:cs typeface="Times New Roman" panose="02020603050405020304" pitchFamily="18" charset="0"/>
              </a:rPr>
              <a:t> that have no Indian Restaurants in them.</a:t>
            </a:r>
          </a:p>
          <a:p>
            <a:pPr marL="342900" lvl="0" indent="-342900">
              <a:lnSpc>
                <a:spcPct val="107000"/>
              </a:lnSpc>
              <a:buFont typeface="Symbol" panose="05050102010706020507" pitchFamily="18" charset="2"/>
              <a:buChar char=""/>
            </a:pPr>
            <a:r>
              <a:rPr lang="en-IN" sz="1800" dirty="0">
                <a:effectLst/>
                <a:ea typeface="Calibri" panose="020F0502020204030204" pitchFamily="34" charset="0"/>
                <a:cs typeface="Times New Roman" panose="02020603050405020304" pitchFamily="18" charset="0"/>
              </a:rPr>
              <a:t>Cluster 1(red markers): Are the cluster of </a:t>
            </a:r>
            <a:r>
              <a:rPr lang="en-IN" sz="1800" dirty="0" err="1">
                <a:effectLst/>
                <a:ea typeface="Calibri" panose="020F0502020204030204" pitchFamily="34" charset="0"/>
                <a:cs typeface="Times New Roman" panose="02020603050405020304" pitchFamily="18" charset="0"/>
              </a:rPr>
              <a:t>neighborhoods</a:t>
            </a:r>
            <a:r>
              <a:rPr lang="en-IN" sz="1800" dirty="0">
                <a:effectLst/>
                <a:ea typeface="Calibri" panose="020F0502020204030204" pitchFamily="34" charset="0"/>
                <a:cs typeface="Times New Roman" panose="02020603050405020304" pitchFamily="18" charset="0"/>
              </a:rPr>
              <a:t> that have the most number of Indian Restaurants</a:t>
            </a:r>
          </a:p>
          <a:p>
            <a:pPr marL="342900" lvl="0" indent="-342900">
              <a:lnSpc>
                <a:spcPct val="107000"/>
              </a:lnSpc>
              <a:spcAft>
                <a:spcPts val="800"/>
              </a:spcAft>
              <a:buFont typeface="Symbol" panose="05050102010706020507" pitchFamily="18" charset="2"/>
              <a:buChar char=""/>
            </a:pPr>
            <a:r>
              <a:rPr lang="en-IN" sz="1800" dirty="0">
                <a:effectLst/>
                <a:ea typeface="Calibri" panose="020F0502020204030204" pitchFamily="34" charset="0"/>
                <a:cs typeface="Times New Roman" panose="02020603050405020304" pitchFamily="18" charset="0"/>
              </a:rPr>
              <a:t>Cluster 2(blue markers): Are the cluster of </a:t>
            </a:r>
            <a:r>
              <a:rPr lang="en-IN" sz="1800" dirty="0" err="1">
                <a:effectLst/>
                <a:ea typeface="Calibri" panose="020F0502020204030204" pitchFamily="34" charset="0"/>
                <a:cs typeface="Times New Roman" panose="02020603050405020304" pitchFamily="18" charset="0"/>
              </a:rPr>
              <a:t>neighborhoods</a:t>
            </a:r>
            <a:r>
              <a:rPr lang="en-IN" sz="1800" dirty="0">
                <a:effectLst/>
                <a:ea typeface="Calibri" panose="020F0502020204030204" pitchFamily="34" charset="0"/>
                <a:cs typeface="Times New Roman" panose="02020603050405020304" pitchFamily="18" charset="0"/>
              </a:rPr>
              <a:t> that have some Indian Restaurants in them.</a:t>
            </a:r>
          </a:p>
          <a:p>
            <a:endParaRPr lang="en-IN" dirty="0"/>
          </a:p>
        </p:txBody>
      </p:sp>
    </p:spTree>
    <p:extLst>
      <p:ext uri="{BB962C8B-B14F-4D97-AF65-F5344CB8AC3E}">
        <p14:creationId xmlns:p14="http://schemas.microsoft.com/office/powerpoint/2010/main" val="2957988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4798-67E7-4BC2-B494-193DD6261997}"/>
              </a:ext>
            </a:extLst>
          </p:cNvPr>
          <p:cNvSpPr>
            <a:spLocks noGrp="1"/>
          </p:cNvSpPr>
          <p:nvPr>
            <p:ph type="title"/>
          </p:nvPr>
        </p:nvSpPr>
        <p:spPr>
          <a:xfrm>
            <a:off x="1496291" y="624110"/>
            <a:ext cx="10008321" cy="1280890"/>
          </a:xfrm>
        </p:spPr>
        <p:txBody>
          <a:bodyPr/>
          <a:lstStyle/>
          <a:p>
            <a:r>
              <a:rPr lang="en-IN" dirty="0"/>
              <a:t>Discussion</a:t>
            </a:r>
          </a:p>
        </p:txBody>
      </p:sp>
      <p:sp>
        <p:nvSpPr>
          <p:cNvPr id="3" name="Content Placeholder 2">
            <a:extLst>
              <a:ext uri="{FF2B5EF4-FFF2-40B4-BE49-F238E27FC236}">
                <a16:creationId xmlns:a16="http://schemas.microsoft.com/office/drawing/2014/main" id="{18123A0B-A0C8-4EE9-9458-FBB57CFC026F}"/>
              </a:ext>
            </a:extLst>
          </p:cNvPr>
          <p:cNvSpPr>
            <a:spLocks noGrp="1"/>
          </p:cNvSpPr>
          <p:nvPr>
            <p:ph idx="1"/>
          </p:nvPr>
        </p:nvSpPr>
        <p:spPr>
          <a:xfrm>
            <a:off x="983673" y="2133600"/>
            <a:ext cx="10520939" cy="3777622"/>
          </a:xfrm>
        </p:spPr>
        <p:txBody>
          <a:bodyPr>
            <a:normAutofit/>
          </a:bodyPr>
          <a:lstStyle/>
          <a:p>
            <a:pPr marL="0" indent="0">
              <a:buNone/>
            </a:pPr>
            <a:r>
              <a:rPr lang="en-IN" sz="2400" dirty="0">
                <a:effectLst/>
                <a:ea typeface="Calibri" panose="020F0502020204030204" pitchFamily="34" charset="0"/>
                <a:cs typeface="Times New Roman" panose="02020603050405020304" pitchFamily="18" charset="0"/>
              </a:rPr>
              <a:t>From the above results of clusters we can infer that setting up an Indian Restaurant in a </a:t>
            </a:r>
            <a:r>
              <a:rPr lang="en-IN" sz="2400" dirty="0" err="1">
                <a:effectLst/>
                <a:ea typeface="Calibri" panose="020F0502020204030204" pitchFamily="34" charset="0"/>
                <a:cs typeface="Times New Roman" panose="02020603050405020304" pitchFamily="18" charset="0"/>
              </a:rPr>
              <a:t>neighborhood</a:t>
            </a:r>
            <a:r>
              <a:rPr lang="en-IN" sz="2400" dirty="0">
                <a:effectLst/>
                <a:ea typeface="Calibri" panose="020F0502020204030204" pitchFamily="34" charset="0"/>
                <a:cs typeface="Times New Roman" panose="02020603050405020304" pitchFamily="18" charset="0"/>
              </a:rPr>
              <a:t> in cluster 0 would be the best choice as there are no Indian restaurants there and is a best location for the chef for introduce people to the food there. Also setting up a restaurant in a </a:t>
            </a:r>
            <a:r>
              <a:rPr lang="en-IN" sz="2400" dirty="0" err="1">
                <a:effectLst/>
                <a:ea typeface="Calibri" panose="020F0502020204030204" pitchFamily="34" charset="0"/>
                <a:cs typeface="Times New Roman" panose="02020603050405020304" pitchFamily="18" charset="0"/>
              </a:rPr>
              <a:t>neighborhood</a:t>
            </a:r>
            <a:r>
              <a:rPr lang="en-IN" sz="2400" dirty="0">
                <a:effectLst/>
                <a:ea typeface="Calibri" panose="020F0502020204030204" pitchFamily="34" charset="0"/>
                <a:cs typeface="Times New Roman" panose="02020603050405020304" pitchFamily="18" charset="0"/>
              </a:rPr>
              <a:t> in cluster 2 isn’t a bad option as there are not many restaurants there and could be the next best option. Setting up one in a </a:t>
            </a:r>
            <a:r>
              <a:rPr lang="en-IN" sz="2400" dirty="0" err="1">
                <a:effectLst/>
                <a:ea typeface="Calibri" panose="020F0502020204030204" pitchFamily="34" charset="0"/>
                <a:cs typeface="Times New Roman" panose="02020603050405020304" pitchFamily="18" charset="0"/>
              </a:rPr>
              <a:t>neighborhood</a:t>
            </a:r>
            <a:r>
              <a:rPr lang="en-IN" sz="2400" dirty="0">
                <a:effectLst/>
                <a:ea typeface="Calibri" panose="020F0502020204030204" pitchFamily="34" charset="0"/>
                <a:cs typeface="Times New Roman" panose="02020603050405020304" pitchFamily="18" charset="0"/>
              </a:rPr>
              <a:t> in cluster 1 will not be considered as an ideal choice as there are many Indian Restaurants located there already.</a:t>
            </a:r>
          </a:p>
          <a:p>
            <a:pPr marL="0" indent="0">
              <a:buNone/>
            </a:pPr>
            <a:endParaRPr lang="en-IN" dirty="0"/>
          </a:p>
        </p:txBody>
      </p:sp>
    </p:spTree>
    <p:extLst>
      <p:ext uri="{BB962C8B-B14F-4D97-AF65-F5344CB8AC3E}">
        <p14:creationId xmlns:p14="http://schemas.microsoft.com/office/powerpoint/2010/main" val="689948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67A6-6B91-4CF0-8904-5BDFACC4B022}"/>
              </a:ext>
            </a:extLst>
          </p:cNvPr>
          <p:cNvSpPr>
            <a:spLocks noGrp="1"/>
          </p:cNvSpPr>
          <p:nvPr>
            <p:ph type="title"/>
          </p:nvPr>
        </p:nvSpPr>
        <p:spPr>
          <a:xfrm>
            <a:off x="1343891" y="624110"/>
            <a:ext cx="10160721" cy="1280890"/>
          </a:xfrm>
        </p:spPr>
        <p:txBody>
          <a:bodyPr/>
          <a:lstStyle/>
          <a:p>
            <a:r>
              <a:rPr lang="en-IN" dirty="0"/>
              <a:t>Conclusion</a:t>
            </a:r>
          </a:p>
        </p:txBody>
      </p:sp>
      <p:sp>
        <p:nvSpPr>
          <p:cNvPr id="3" name="Content Placeholder 2">
            <a:extLst>
              <a:ext uri="{FF2B5EF4-FFF2-40B4-BE49-F238E27FC236}">
                <a16:creationId xmlns:a16="http://schemas.microsoft.com/office/drawing/2014/main" id="{DFAD97DF-CAF9-44BD-95C3-1CD4FEDBD9E8}"/>
              </a:ext>
            </a:extLst>
          </p:cNvPr>
          <p:cNvSpPr>
            <a:spLocks noGrp="1"/>
          </p:cNvSpPr>
          <p:nvPr>
            <p:ph idx="1"/>
          </p:nvPr>
        </p:nvSpPr>
        <p:spPr>
          <a:xfrm>
            <a:off x="1025236" y="2133600"/>
            <a:ext cx="10479376" cy="3777622"/>
          </a:xfrm>
        </p:spPr>
        <p:txBody>
          <a:bodyPr>
            <a:normAutofit/>
          </a:bodyPr>
          <a:lstStyle/>
          <a:p>
            <a:pPr marL="0" indent="0">
              <a:buNone/>
            </a:pPr>
            <a:r>
              <a:rPr lang="en-IN" sz="2400" dirty="0">
                <a:solidFill>
                  <a:srgbClr val="000000"/>
                </a:solidFill>
                <a:effectLst/>
                <a:ea typeface="Calibri" panose="020F0502020204030204" pitchFamily="34" charset="0"/>
                <a:cs typeface="Calibri" panose="020F0502020204030204" pitchFamily="34" charset="0"/>
              </a:rPr>
              <a:t>From here, we can infer that </a:t>
            </a:r>
            <a:r>
              <a:rPr lang="en-IN" sz="2400" dirty="0" err="1">
                <a:solidFill>
                  <a:srgbClr val="000000"/>
                </a:solidFill>
                <a:effectLst/>
                <a:ea typeface="Calibri" panose="020F0502020204030204" pitchFamily="34" charset="0"/>
                <a:cs typeface="Calibri" panose="020F0502020204030204" pitchFamily="34" charset="0"/>
              </a:rPr>
              <a:t>neighborhoods</a:t>
            </a:r>
            <a:r>
              <a:rPr lang="en-IN" sz="2400" dirty="0">
                <a:solidFill>
                  <a:srgbClr val="000000"/>
                </a:solidFill>
                <a:effectLst/>
                <a:ea typeface="Calibri" panose="020F0502020204030204" pitchFamily="34" charset="0"/>
                <a:cs typeface="Calibri" panose="020F0502020204030204" pitchFamily="34" charset="0"/>
              </a:rPr>
              <a:t> in cluster 1 have the most number of Indian Restaurants followed by </a:t>
            </a:r>
            <a:r>
              <a:rPr lang="en-IN" sz="2400" dirty="0" err="1">
                <a:solidFill>
                  <a:srgbClr val="000000"/>
                </a:solidFill>
                <a:effectLst/>
                <a:ea typeface="Calibri" panose="020F0502020204030204" pitchFamily="34" charset="0"/>
                <a:cs typeface="Calibri" panose="020F0502020204030204" pitchFamily="34" charset="0"/>
              </a:rPr>
              <a:t>neighborhoods</a:t>
            </a:r>
            <a:r>
              <a:rPr lang="en-IN" sz="2400" dirty="0">
                <a:solidFill>
                  <a:srgbClr val="000000"/>
                </a:solidFill>
                <a:effectLst/>
                <a:ea typeface="Calibri" panose="020F0502020204030204" pitchFamily="34" charset="0"/>
                <a:cs typeface="Calibri" panose="020F0502020204030204" pitchFamily="34" charset="0"/>
              </a:rPr>
              <a:t> in cluster 2 which are the </a:t>
            </a:r>
            <a:r>
              <a:rPr lang="en-IN" sz="2400" dirty="0" err="1">
                <a:solidFill>
                  <a:srgbClr val="000000"/>
                </a:solidFill>
                <a:effectLst/>
                <a:ea typeface="Calibri" panose="020F0502020204030204" pitchFamily="34" charset="0"/>
                <a:cs typeface="Calibri" panose="020F0502020204030204" pitchFamily="34" charset="0"/>
              </a:rPr>
              <a:t>Annex,North</a:t>
            </a:r>
            <a:r>
              <a:rPr lang="en-IN" sz="2400" dirty="0">
                <a:solidFill>
                  <a:srgbClr val="000000"/>
                </a:solidFill>
                <a:effectLst/>
                <a:ea typeface="Calibri" panose="020F0502020204030204" pitchFamily="34" charset="0"/>
                <a:cs typeface="Calibri" panose="020F0502020204030204" pitchFamily="34" charset="0"/>
              </a:rPr>
              <a:t> Midtown and Yorkville having fewer Indian restaurants. So, it would be the best choice to start an Indian Restaurant in cluster 0 as there aren't any in those </a:t>
            </a:r>
            <a:r>
              <a:rPr lang="en-IN" sz="2400" dirty="0" err="1">
                <a:solidFill>
                  <a:srgbClr val="000000"/>
                </a:solidFill>
                <a:effectLst/>
                <a:ea typeface="Calibri" panose="020F0502020204030204" pitchFamily="34" charset="0"/>
                <a:cs typeface="Calibri" panose="020F0502020204030204" pitchFamily="34" charset="0"/>
              </a:rPr>
              <a:t>neighborhoods</a:t>
            </a:r>
            <a:r>
              <a:rPr lang="en-IN" sz="2400" dirty="0">
                <a:solidFill>
                  <a:srgbClr val="000000"/>
                </a:solidFill>
                <a:effectLst/>
                <a:ea typeface="Calibri" panose="020F0502020204030204" pitchFamily="34" charset="0"/>
                <a:cs typeface="Calibri" panose="020F0502020204030204" pitchFamily="34" charset="0"/>
              </a:rPr>
              <a:t> which would be a good location to open a new restaurant as it would be new in the area to open an edgy Indian Restaurant and generate better revenue. Thus we come to the conclusion that by K-means clustering we helped predict the most ideal location to open a new Indian Restaurant in Toronto.</a:t>
            </a:r>
            <a:endParaRPr lang="en-IN" sz="2400" dirty="0">
              <a:effectLst/>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3793634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134</TotalTime>
  <Words>967</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Symbol</vt:lpstr>
      <vt:lpstr>Wingdings 3</vt:lpstr>
      <vt:lpstr>Wisp</vt:lpstr>
      <vt:lpstr>Coursera Capstone Project IBM Data Science</vt:lpstr>
      <vt:lpstr>Introduction</vt:lpstr>
      <vt:lpstr>Business Problem</vt:lpstr>
      <vt:lpstr>Data Requirement</vt:lpstr>
      <vt:lpstr>Data Extraction</vt:lpstr>
      <vt:lpstr>Methodology</vt:lpstr>
      <vt:lpstr>Result</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IBM Data Science</dc:title>
  <dc:creator>Ashmitha Sabha</dc:creator>
  <cp:lastModifiedBy>Ashmitha Sabha</cp:lastModifiedBy>
  <cp:revision>5</cp:revision>
  <dcterms:created xsi:type="dcterms:W3CDTF">2021-03-23T19:18:46Z</dcterms:created>
  <dcterms:modified xsi:type="dcterms:W3CDTF">2021-03-24T15:57:08Z</dcterms:modified>
</cp:coreProperties>
</file>