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59" r:id="rId5"/>
    <p:sldId id="260" r:id="rId6"/>
    <p:sldId id="262" r:id="rId7"/>
    <p:sldId id="263" r:id="rId8"/>
    <p:sldId id="264" r:id="rId9"/>
    <p:sldId id="265" r:id="rId10"/>
    <p:sldId id="266" r:id="rId11"/>
    <p:sldId id="270" r:id="rId12"/>
    <p:sldId id="273" r:id="rId13"/>
    <p:sldId id="272" r:id="rId14"/>
    <p:sldId id="274" r:id="rId15"/>
    <p:sldId id="275" r:id="rId16"/>
    <p:sldId id="277" r:id="rId17"/>
    <p:sldId id="278"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4660"/>
  </p:normalViewPr>
  <p:slideViewPr>
    <p:cSldViewPr>
      <p:cViewPr varScale="1">
        <p:scale>
          <a:sx n="65" d="100"/>
          <a:sy n="65" d="100"/>
        </p:scale>
        <p:origin x="-148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B08D802-8290-4D08-970D-09BA5A1BDA7E}" type="datetimeFigureOut">
              <a:rPr lang="en-US" smtClean="0"/>
              <a:t>12/10/2015</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6BA6EE0-B296-4FD3-ACF9-E1360C0649E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B08D802-8290-4D08-970D-09BA5A1BDA7E}" type="datetimeFigureOut">
              <a:rPr lang="en-US" smtClean="0"/>
              <a:t>12/10/2015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6BA6EE0-B296-4FD3-ACF9-E1360C0649E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B08D802-8290-4D08-970D-09BA5A1BDA7E}" type="datetimeFigureOut">
              <a:rPr lang="en-US" smtClean="0"/>
              <a:t>12/10/2015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6BA6EE0-B296-4FD3-ACF9-E1360C0649E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B08D802-8290-4D08-970D-09BA5A1BDA7E}" type="datetimeFigureOut">
              <a:rPr lang="en-US" smtClean="0"/>
              <a:t>12/10/2015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6BA6EE0-B296-4FD3-ACF9-E1360C0649E6}"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B08D802-8290-4D08-970D-09BA5A1BDA7E}" type="datetimeFigureOut">
              <a:rPr lang="en-US" smtClean="0"/>
              <a:t>12/10/2015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6BA6EE0-B296-4FD3-ACF9-E1360C0649E6}"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B08D802-8290-4D08-970D-09BA5A1BDA7E}" type="datetimeFigureOut">
              <a:rPr lang="en-US" smtClean="0"/>
              <a:t>12/10/2015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86BA6EE0-B296-4FD3-ACF9-E1360C0649E6}"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B08D802-8290-4D08-970D-09BA5A1BDA7E}" type="datetimeFigureOut">
              <a:rPr lang="en-US" smtClean="0"/>
              <a:t>12/10/2015</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86BA6EE0-B296-4FD3-ACF9-E1360C0649E6}"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B08D802-8290-4D08-970D-09BA5A1BDA7E}" type="datetimeFigureOut">
              <a:rPr lang="en-US" smtClean="0"/>
              <a:t>12/10/2015</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86BA6EE0-B296-4FD3-ACF9-E1360C0649E6}" type="slidenum">
              <a:rPr lang="en-US" smtClean="0"/>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B08D802-8290-4D08-970D-09BA5A1BDA7E}" type="datetimeFigureOut">
              <a:rPr lang="en-US" smtClean="0"/>
              <a:t>12/10/2015</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86BA6EE0-B296-4FD3-ACF9-E1360C0649E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B08D802-8290-4D08-970D-09BA5A1BDA7E}" type="datetimeFigureOut">
              <a:rPr lang="en-US" smtClean="0"/>
              <a:t>12/10/2015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86BA6EE0-B296-4FD3-ACF9-E1360C0649E6}"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B08D802-8290-4D08-970D-09BA5A1BDA7E}" type="datetimeFigureOut">
              <a:rPr lang="en-US" smtClean="0"/>
              <a:t>12/10/2015</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6BA6EE0-B296-4FD3-ACF9-E1360C0649E6}"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B08D802-8290-4D08-970D-09BA5A1BDA7E}" type="datetimeFigureOut">
              <a:rPr lang="en-US" smtClean="0"/>
              <a:t>12/10/2015</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6BA6EE0-B296-4FD3-ACF9-E1360C0649E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GIF"/><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5.GIF"/></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GIF"/><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GIF"/></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0.GIF"/><Relationship Id="rId1" Type="http://schemas.openxmlformats.org/officeDocument/2006/relationships/slideLayout" Target="../slideLayouts/slideLayout2.xml"/><Relationship Id="rId5" Type="http://schemas.openxmlformats.org/officeDocument/2006/relationships/image" Target="../media/image12.GIF"/><Relationship Id="rId4" Type="http://schemas.openxmlformats.org/officeDocument/2006/relationships/image" Target="../media/image11.GIF"/></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3.GIF"/><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7.GIF"/><Relationship Id="rId4" Type="http://schemas.openxmlformats.org/officeDocument/2006/relationships/image" Target="../media/image16.GIF"/></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8.GIF"/><Relationship Id="rId1" Type="http://schemas.openxmlformats.org/officeDocument/2006/relationships/slideLayout" Target="../slideLayouts/slideLayout2.xml"/><Relationship Id="rId4" Type="http://schemas.openxmlformats.org/officeDocument/2006/relationships/image" Target="../media/image19.GIF"/></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3600"/>
            <a:ext cx="7772400" cy="1523999"/>
          </a:xfrm>
        </p:spPr>
        <p:txBody>
          <a:bodyPr>
            <a:normAutofit fontScale="90000"/>
          </a:bodyPr>
          <a:lstStyle/>
          <a:p>
            <a:r>
              <a:rPr lang="en-US" dirty="0">
                <a:effectLst/>
              </a:rPr>
              <a:t> Outpatient and remote healthcare monitoring</a:t>
            </a:r>
            <a:br>
              <a:rPr lang="en-US" dirty="0">
                <a:effectLst/>
              </a:rPr>
            </a:br>
            <a:endParaRPr lang="en-US" dirty="0"/>
          </a:p>
        </p:txBody>
      </p:sp>
      <p:sp>
        <p:nvSpPr>
          <p:cNvPr id="3" name="Subtitle 2"/>
          <p:cNvSpPr>
            <a:spLocks noGrp="1"/>
          </p:cNvSpPr>
          <p:nvPr>
            <p:ph type="subTitle" idx="1"/>
          </p:nvPr>
        </p:nvSpPr>
        <p:spPr>
          <a:xfrm>
            <a:off x="685800" y="3962399"/>
            <a:ext cx="7772400" cy="848911"/>
          </a:xfrm>
        </p:spPr>
        <p:txBody>
          <a:bodyPr>
            <a:normAutofit/>
          </a:bodyPr>
          <a:lstStyle/>
          <a:p>
            <a:r>
              <a:rPr lang="en-US" sz="1800" dirty="0" smtClean="0">
                <a:latin typeface="Times New Roman" pitchFamily="18" charset="0"/>
                <a:cs typeface="Times New Roman" pitchFamily="18" charset="0"/>
              </a:rPr>
              <a:t>Ashmika Lakhotiya</a:t>
            </a:r>
          </a:p>
          <a:p>
            <a:r>
              <a:rPr lang="en-US" sz="1800" dirty="0" smtClean="0">
                <a:latin typeface="Times New Roman" pitchFamily="18" charset="0"/>
                <a:cs typeface="Times New Roman" pitchFamily="18" charset="0"/>
              </a:rPr>
              <a:t>NUID - 001621193</a:t>
            </a:r>
            <a:endParaRPr lang="en-US" sz="18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0"/>
            <a:ext cx="1287888" cy="1371600"/>
          </a:xfrm>
          <a:prstGeom prst="rect">
            <a:avLst/>
          </a:prstGeom>
        </p:spPr>
      </p:pic>
    </p:spTree>
    <p:extLst>
      <p:ext uri="{BB962C8B-B14F-4D97-AF65-F5344CB8AC3E}">
        <p14:creationId xmlns:p14="http://schemas.microsoft.com/office/powerpoint/2010/main" val="1893188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Store head can add the medicines to </a:t>
            </a:r>
            <a:r>
              <a:rPr lang="en-US" sz="2400" dirty="0" smtClean="0">
                <a:latin typeface="Times New Roman" pitchFamily="18" charset="0"/>
                <a:cs typeface="Times New Roman" pitchFamily="18" charset="0"/>
              </a:rPr>
              <a:t>the store.</a:t>
            </a:r>
            <a:endParaRPr lang="en-US" sz="2400" dirty="0">
              <a:latin typeface="Times New Roman" pitchFamily="18" charset="0"/>
              <a:cs typeface="Times New Roman" pitchFamily="18" charset="0"/>
            </a:endParaRPr>
          </a:p>
          <a:p>
            <a:pPr marL="109728"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Store head can view the catalog of </a:t>
            </a:r>
            <a:r>
              <a:rPr lang="en-US" sz="2400" dirty="0" smtClean="0">
                <a:latin typeface="Times New Roman" pitchFamily="18" charset="0"/>
                <a:cs typeface="Times New Roman" pitchFamily="18" charset="0"/>
              </a:rPr>
              <a:t>the store</a:t>
            </a:r>
            <a:r>
              <a:rPr lang="en-US" sz="2400" dirty="0">
                <a:latin typeface="Times New Roman" pitchFamily="18" charset="0"/>
                <a:cs typeface="Times New Roman" pitchFamily="18" charset="0"/>
              </a:rPr>
              <a:t>.</a:t>
            </a:r>
          </a:p>
          <a:p>
            <a:pPr marL="109728" indent="0"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Store head can view the orders requested </a:t>
            </a:r>
            <a:r>
              <a:rPr lang="en-US" sz="2400" dirty="0">
                <a:latin typeface="Times New Roman" pitchFamily="18" charset="0"/>
                <a:cs typeface="Times New Roman" pitchFamily="18" charset="0"/>
              </a:rPr>
              <a:t>b</a:t>
            </a:r>
            <a:r>
              <a:rPr lang="en-US" sz="2400" dirty="0" smtClean="0">
                <a:latin typeface="Times New Roman" pitchFamily="18" charset="0"/>
                <a:cs typeface="Times New Roman" pitchFamily="18" charset="0"/>
              </a:rPr>
              <a:t>y the patients of its network and based on the address can specify the estimated </a:t>
            </a:r>
            <a:r>
              <a:rPr lang="en-US" sz="2400" dirty="0" smtClean="0">
                <a:latin typeface="Times New Roman" pitchFamily="18" charset="0"/>
                <a:cs typeface="Times New Roman" pitchFamily="18" charset="0"/>
              </a:rPr>
              <a:t>delivery time </a:t>
            </a:r>
            <a:r>
              <a:rPr lang="en-US" sz="2400" dirty="0" smtClean="0">
                <a:latin typeface="Times New Roman" pitchFamily="18" charset="0"/>
                <a:cs typeface="Times New Roman" pitchFamily="18" charset="0"/>
              </a:rPr>
              <a:t>to the patient</a:t>
            </a:r>
            <a:r>
              <a:rPr lang="en-US" dirty="0" smtClean="0"/>
              <a:t>.</a:t>
            </a:r>
            <a:endParaRPr lang="en-US" dirty="0"/>
          </a:p>
        </p:txBody>
      </p:sp>
      <p:sp>
        <p:nvSpPr>
          <p:cNvPr id="3" name="Title 2"/>
          <p:cNvSpPr>
            <a:spLocks noGrp="1"/>
          </p:cNvSpPr>
          <p:nvPr>
            <p:ph type="title"/>
          </p:nvPr>
        </p:nvSpPr>
        <p:spPr/>
        <p:txBody>
          <a:bodyPr/>
          <a:lstStyle/>
          <a:p>
            <a:r>
              <a:rPr lang="en-US" dirty="0" smtClean="0"/>
              <a:t>Store Role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0"/>
            <a:ext cx="1287888" cy="1371600"/>
          </a:xfrm>
          <a:prstGeom prst="rect">
            <a:avLst/>
          </a:prstGeom>
        </p:spPr>
      </p:pic>
    </p:spTree>
    <p:extLst>
      <p:ext uri="{BB962C8B-B14F-4D97-AF65-F5344CB8AC3E}">
        <p14:creationId xmlns:p14="http://schemas.microsoft.com/office/powerpoint/2010/main" val="3426456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165913"/>
            <a:ext cx="3886200" cy="2652781"/>
          </a:xfrm>
        </p:spPr>
      </p:pic>
      <p:sp>
        <p:nvSpPr>
          <p:cNvPr id="3" name="Title 2"/>
          <p:cNvSpPr>
            <a:spLocks noGrp="1"/>
          </p:cNvSpPr>
          <p:nvPr>
            <p:ph type="title"/>
          </p:nvPr>
        </p:nvSpPr>
        <p:spPr/>
        <p:txBody>
          <a:bodyPr>
            <a:normAutofit/>
          </a:bodyPr>
          <a:lstStyle/>
          <a:p>
            <a:r>
              <a:rPr lang="en-US" sz="2400" dirty="0" smtClean="0"/>
              <a:t>Patient Work Area</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0"/>
            <a:ext cx="1287888" cy="13716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0" y="1184564"/>
            <a:ext cx="4162706" cy="263413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9049" y="3887966"/>
            <a:ext cx="4093502" cy="2699702"/>
          </a:xfrm>
          <a:prstGeom prst="rect">
            <a:avLst/>
          </a:prstGeom>
        </p:spPr>
      </p:pic>
      <p:sp>
        <p:nvSpPr>
          <p:cNvPr id="8" name="TextBox 7"/>
          <p:cNvSpPr txBox="1"/>
          <p:nvPr/>
        </p:nvSpPr>
        <p:spPr>
          <a:xfrm>
            <a:off x="6761018" y="4422209"/>
            <a:ext cx="2209800" cy="1477328"/>
          </a:xfrm>
          <a:prstGeom prst="rect">
            <a:avLst/>
          </a:prstGeom>
          <a:noFill/>
        </p:spPr>
        <p:txBody>
          <a:bodyPr wrap="square" rtlCol="0">
            <a:spAutoFit/>
          </a:bodyPr>
          <a:lstStyle/>
          <a:p>
            <a:r>
              <a:rPr lang="en-US" dirty="0" smtClean="0">
                <a:latin typeface="Times New Roman" pitchFamily="18" charset="0"/>
                <a:cs typeface="Times New Roman" pitchFamily="18" charset="0"/>
              </a:rPr>
              <a:t>Patient sends request to </a:t>
            </a:r>
            <a:r>
              <a:rPr lang="en-US" dirty="0" smtClean="0">
                <a:latin typeface="Times New Roman" pitchFamily="18" charset="0"/>
                <a:cs typeface="Times New Roman" pitchFamily="18" charset="0"/>
              </a:rPr>
              <a:t>the doctor </a:t>
            </a:r>
            <a:r>
              <a:rPr lang="en-US" dirty="0" smtClean="0">
                <a:latin typeface="Times New Roman" pitchFamily="18" charset="0"/>
                <a:cs typeface="Times New Roman" pitchFamily="18" charset="0"/>
              </a:rPr>
              <a:t>and </a:t>
            </a:r>
            <a:r>
              <a:rPr lang="en-US" dirty="0" smtClean="0">
                <a:latin typeface="Times New Roman" pitchFamily="18" charset="0"/>
                <a:cs typeface="Times New Roman" pitchFamily="18" charset="0"/>
              </a:rPr>
              <a:t>views </a:t>
            </a:r>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prescription for the </a:t>
            </a:r>
            <a:r>
              <a:rPr lang="en-US" dirty="0" smtClean="0">
                <a:latin typeface="Times New Roman" pitchFamily="18" charset="0"/>
                <a:cs typeface="Times New Roman" pitchFamily="18" charset="0"/>
              </a:rPr>
              <a:t>completed  </a:t>
            </a:r>
            <a:r>
              <a:rPr lang="en-US" dirty="0" smtClean="0">
                <a:latin typeface="Times New Roman" pitchFamily="18" charset="0"/>
                <a:cs typeface="Times New Roman" pitchFamily="18" charset="0"/>
              </a:rPr>
              <a:t>request.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79829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9273" y="1143000"/>
            <a:ext cx="4367592" cy="2405062"/>
          </a:xfrm>
        </p:spPr>
      </p:pic>
      <p:sp>
        <p:nvSpPr>
          <p:cNvPr id="3" name="Title 2"/>
          <p:cNvSpPr>
            <a:spLocks noGrp="1"/>
          </p:cNvSpPr>
          <p:nvPr>
            <p:ph type="title"/>
          </p:nvPr>
        </p:nvSpPr>
        <p:spPr/>
        <p:txBody>
          <a:bodyPr>
            <a:normAutofit/>
          </a:bodyPr>
          <a:lstStyle/>
          <a:p>
            <a:r>
              <a:rPr lang="en-US" sz="2800" dirty="0" smtClean="0"/>
              <a:t>Patient Work Area</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0"/>
            <a:ext cx="1287888" cy="1371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8031" y="1143000"/>
            <a:ext cx="4097566" cy="238298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5400" y="3617311"/>
            <a:ext cx="4507332" cy="2550874"/>
          </a:xfrm>
          <a:prstGeom prst="rect">
            <a:avLst/>
          </a:prstGeom>
        </p:spPr>
      </p:pic>
      <p:sp>
        <p:nvSpPr>
          <p:cNvPr id="9" name="TextBox 8"/>
          <p:cNvSpPr txBox="1"/>
          <p:nvPr/>
        </p:nvSpPr>
        <p:spPr>
          <a:xfrm>
            <a:off x="5943600" y="3859861"/>
            <a:ext cx="2964288" cy="2031325"/>
          </a:xfrm>
          <a:prstGeom prst="rect">
            <a:avLst/>
          </a:prstGeom>
          <a:noFill/>
        </p:spPr>
        <p:txBody>
          <a:bodyPr wrap="square" rtlCol="0">
            <a:spAutoFit/>
          </a:bodyPr>
          <a:lstStyle/>
          <a:p>
            <a:r>
              <a:rPr lang="en-US" dirty="0">
                <a:latin typeface="Times New Roman" pitchFamily="18" charset="0"/>
                <a:cs typeface="Times New Roman" pitchFamily="18" charset="0"/>
              </a:rPr>
              <a:t>P</a:t>
            </a:r>
            <a:r>
              <a:rPr lang="en-US" dirty="0" smtClean="0">
                <a:latin typeface="Times New Roman" pitchFamily="18" charset="0"/>
                <a:cs typeface="Times New Roman" pitchFamily="18" charset="0"/>
              </a:rPr>
              <a:t>atient logs in the application and vital </a:t>
            </a:r>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igns are automatically generated. Vital Sign with abnormal status are reported to Lab Organization. Patient also views the graph of vital signs generated.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52233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143000"/>
            <a:ext cx="3886200" cy="2397773"/>
          </a:xfrm>
        </p:spPr>
      </p:pic>
      <p:sp>
        <p:nvSpPr>
          <p:cNvPr id="3" name="Title 2"/>
          <p:cNvSpPr>
            <a:spLocks noGrp="1"/>
          </p:cNvSpPr>
          <p:nvPr>
            <p:ph type="title"/>
          </p:nvPr>
        </p:nvSpPr>
        <p:spPr/>
        <p:txBody>
          <a:bodyPr>
            <a:normAutofit/>
          </a:bodyPr>
          <a:lstStyle/>
          <a:p>
            <a:r>
              <a:rPr lang="en-US" sz="2800" dirty="0" smtClean="0"/>
              <a:t>Patient Work Area</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0"/>
            <a:ext cx="1287888" cy="1371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1143000"/>
            <a:ext cx="4114800" cy="241808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33600" y="3664458"/>
            <a:ext cx="3810000" cy="2502610"/>
          </a:xfrm>
          <a:prstGeom prst="rect">
            <a:avLst/>
          </a:prstGeom>
        </p:spPr>
      </p:pic>
      <p:sp>
        <p:nvSpPr>
          <p:cNvPr id="8" name="TextBox 7"/>
          <p:cNvSpPr txBox="1"/>
          <p:nvPr/>
        </p:nvSpPr>
        <p:spPr>
          <a:xfrm>
            <a:off x="6400800" y="4038600"/>
            <a:ext cx="2362200" cy="1754326"/>
          </a:xfrm>
          <a:prstGeom prst="rect">
            <a:avLst/>
          </a:prstGeom>
          <a:noFill/>
        </p:spPr>
        <p:txBody>
          <a:bodyPr wrap="square" rtlCol="0">
            <a:spAutoFit/>
          </a:bodyPr>
          <a:lstStyle/>
          <a:p>
            <a:r>
              <a:rPr lang="en-US" dirty="0" smtClean="0">
                <a:latin typeface="Times New Roman" pitchFamily="18" charset="0"/>
                <a:cs typeface="Times New Roman" pitchFamily="18" charset="0"/>
              </a:rPr>
              <a:t>Patient selects store and </a:t>
            </a:r>
            <a:r>
              <a:rPr lang="en-US" dirty="0" smtClean="0">
                <a:latin typeface="Times New Roman" pitchFamily="18" charset="0"/>
                <a:cs typeface="Times New Roman" pitchFamily="18" charset="0"/>
              </a:rPr>
              <a:t>orders medicine.</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Estimated delivery can be seen when store accepts the order request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97102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09" y="1524001"/>
            <a:ext cx="4431565" cy="2895599"/>
          </a:xfrm>
        </p:spPr>
      </p:pic>
      <p:sp>
        <p:nvSpPr>
          <p:cNvPr id="3" name="Title 2"/>
          <p:cNvSpPr>
            <a:spLocks noGrp="1"/>
          </p:cNvSpPr>
          <p:nvPr>
            <p:ph type="title"/>
          </p:nvPr>
        </p:nvSpPr>
        <p:spPr/>
        <p:txBody>
          <a:bodyPr>
            <a:normAutofit/>
          </a:bodyPr>
          <a:lstStyle/>
          <a:p>
            <a:r>
              <a:rPr lang="en-US" sz="2800" dirty="0" smtClean="0"/>
              <a:t>Doctor Work Area</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0"/>
            <a:ext cx="1287888" cy="13716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1782" y="1524000"/>
            <a:ext cx="4566854" cy="2895600"/>
          </a:xfrm>
          <a:prstGeom prst="rect">
            <a:avLst/>
          </a:prstGeom>
        </p:spPr>
      </p:pic>
      <p:sp>
        <p:nvSpPr>
          <p:cNvPr id="2" name="TextBox 1"/>
          <p:cNvSpPr txBox="1"/>
          <p:nvPr/>
        </p:nvSpPr>
        <p:spPr>
          <a:xfrm>
            <a:off x="4724400" y="4876800"/>
            <a:ext cx="39624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Doctor views the requests of patients assigned to him and prescribes </a:t>
            </a:r>
            <a:r>
              <a:rPr lang="en-US" dirty="0" smtClean="0">
                <a:latin typeface="Times New Roman" pitchFamily="18" charset="0"/>
                <a:cs typeface="Times New Roman" pitchFamily="18" charset="0"/>
              </a:rPr>
              <a:t>the medicines.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10859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Store Work Area</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0"/>
            <a:ext cx="1287888" cy="1371600"/>
          </a:xfrm>
          <a:prstGeom prst="rect">
            <a:avLst/>
          </a:prstGeom>
        </p:spPr>
      </p:pic>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1219200"/>
            <a:ext cx="4114800" cy="2646218"/>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1220" y="1219200"/>
            <a:ext cx="4335888" cy="26670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8400" y="3920836"/>
            <a:ext cx="3886200" cy="2505577"/>
          </a:xfrm>
          <a:prstGeom prst="rect">
            <a:avLst/>
          </a:prstGeom>
        </p:spPr>
      </p:pic>
      <p:sp>
        <p:nvSpPr>
          <p:cNvPr id="10" name="TextBox 9"/>
          <p:cNvSpPr txBox="1"/>
          <p:nvPr/>
        </p:nvSpPr>
        <p:spPr>
          <a:xfrm>
            <a:off x="6684528" y="4386874"/>
            <a:ext cx="2049888" cy="1754326"/>
          </a:xfrm>
          <a:prstGeom prst="rect">
            <a:avLst/>
          </a:prstGeom>
          <a:noFill/>
        </p:spPr>
        <p:txBody>
          <a:bodyPr wrap="square" rtlCol="0">
            <a:spAutoFit/>
          </a:bodyPr>
          <a:lstStyle/>
          <a:p>
            <a:r>
              <a:rPr lang="en-US" dirty="0" smtClean="0">
                <a:latin typeface="Times New Roman" pitchFamily="18" charset="0"/>
                <a:cs typeface="Times New Roman" pitchFamily="18" charset="0"/>
              </a:rPr>
              <a:t>Store head views </a:t>
            </a:r>
            <a:r>
              <a:rPr lang="en-US" dirty="0" smtClean="0">
                <a:latin typeface="Times New Roman" pitchFamily="18" charset="0"/>
                <a:cs typeface="Times New Roman" pitchFamily="18" charset="0"/>
              </a:rPr>
              <a:t>the order requests </a:t>
            </a:r>
            <a:r>
              <a:rPr lang="en-US" dirty="0" smtClean="0">
                <a:latin typeface="Times New Roman" pitchFamily="18" charset="0"/>
                <a:cs typeface="Times New Roman" pitchFamily="18" charset="0"/>
              </a:rPr>
              <a:t>of the </a:t>
            </a:r>
            <a:r>
              <a:rPr lang="en-US" dirty="0" smtClean="0">
                <a:latin typeface="Times New Roman" pitchFamily="18" charset="0"/>
                <a:cs typeface="Times New Roman" pitchFamily="18" charset="0"/>
              </a:rPr>
              <a:t>patients and specifies the estimated </a:t>
            </a:r>
            <a:r>
              <a:rPr lang="en-US" dirty="0" smtClean="0">
                <a:latin typeface="Times New Roman" pitchFamily="18" charset="0"/>
                <a:cs typeface="Times New Roman" pitchFamily="18" charset="0"/>
              </a:rPr>
              <a:t>delivery time.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31793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09" y="1219200"/>
            <a:ext cx="4419600" cy="2928268"/>
          </a:xfrm>
        </p:spPr>
      </p:pic>
      <p:sp>
        <p:nvSpPr>
          <p:cNvPr id="3" name="Title 2"/>
          <p:cNvSpPr>
            <a:spLocks noGrp="1"/>
          </p:cNvSpPr>
          <p:nvPr>
            <p:ph type="title"/>
          </p:nvPr>
        </p:nvSpPr>
        <p:spPr/>
        <p:txBody>
          <a:bodyPr>
            <a:normAutofit/>
          </a:bodyPr>
          <a:lstStyle/>
          <a:p>
            <a:r>
              <a:rPr lang="en-US" sz="2800" dirty="0" smtClean="0"/>
              <a:t>Lab Work Area</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0"/>
            <a:ext cx="1287888" cy="1371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5855" y="1219200"/>
            <a:ext cx="4476045" cy="2895600"/>
          </a:xfrm>
          <a:prstGeom prst="rect">
            <a:avLst/>
          </a:prstGeom>
        </p:spPr>
      </p:pic>
      <p:sp>
        <p:nvSpPr>
          <p:cNvPr id="7" name="TextBox 6"/>
          <p:cNvSpPr txBox="1"/>
          <p:nvPr/>
        </p:nvSpPr>
        <p:spPr>
          <a:xfrm>
            <a:off x="3886200" y="4648200"/>
            <a:ext cx="373380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Lab Assistant </a:t>
            </a:r>
            <a:r>
              <a:rPr lang="en-US" dirty="0" smtClean="0">
                <a:latin typeface="Times New Roman" pitchFamily="18" charset="0"/>
                <a:cs typeface="Times New Roman" pitchFamily="18" charset="0"/>
              </a:rPr>
              <a:t>views </a:t>
            </a:r>
            <a:r>
              <a:rPr lang="en-US" dirty="0" smtClean="0">
                <a:latin typeface="Times New Roman" pitchFamily="18" charset="0"/>
                <a:cs typeface="Times New Roman" pitchFamily="18" charset="0"/>
              </a:rPr>
              <a:t>the vital </a:t>
            </a:r>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igns with abnormal status, generated by sensors and </a:t>
            </a:r>
            <a:r>
              <a:rPr lang="en-US" dirty="0" smtClean="0">
                <a:latin typeface="Times New Roman" pitchFamily="18" charset="0"/>
                <a:cs typeface="Times New Roman" pitchFamily="18" charset="0"/>
              </a:rPr>
              <a:t>suggests </a:t>
            </a:r>
            <a:r>
              <a:rPr lang="en-US" dirty="0" smtClean="0">
                <a:latin typeface="Times New Roman" pitchFamily="18" charset="0"/>
                <a:cs typeface="Times New Roman" pitchFamily="18" charset="0"/>
              </a:rPr>
              <a:t>corrective measures after processing.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41015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endParaRPr lang="en-US" sz="2400" dirty="0" smtClean="0">
              <a:latin typeface="Times New Roman" pitchFamily="18" charset="0"/>
              <a:cs typeface="Times New Roman" pitchFamily="18" charset="0"/>
            </a:endParaRPr>
          </a:p>
          <a:p>
            <a:pPr marL="109728" indent="0" algn="just">
              <a:buNone/>
            </a:pPr>
            <a:r>
              <a:rPr lang="en-US" sz="2400" dirty="0" smtClean="0">
                <a:latin typeface="Times New Roman" pitchFamily="18" charset="0"/>
                <a:cs typeface="Times New Roman" pitchFamily="18" charset="0"/>
              </a:rPr>
              <a:t>Through the application people will have easy access to hospitals and pharmaceutical stores . They will be available just a click away.</a:t>
            </a:r>
          </a:p>
          <a:p>
            <a:pPr marL="109728" indent="0" algn="just">
              <a:buNone/>
            </a:pPr>
            <a:endParaRPr lang="en-US" sz="2400" dirty="0">
              <a:latin typeface="Times New Roman" pitchFamily="18" charset="0"/>
              <a:cs typeface="Times New Roman" pitchFamily="18" charset="0"/>
            </a:endParaRPr>
          </a:p>
          <a:p>
            <a:pPr marL="109728" indent="0" algn="just">
              <a:buNone/>
            </a:pPr>
            <a:r>
              <a:rPr lang="en-US" sz="2400" dirty="0" smtClean="0">
                <a:latin typeface="Times New Roman" pitchFamily="18" charset="0"/>
                <a:cs typeface="Times New Roman" pitchFamily="18" charset="0"/>
              </a:rPr>
              <a:t>No matter how busy one is , he/she can take care of their health as well as your near and dear ones by logging into application. </a:t>
            </a:r>
            <a:endParaRPr lang="en-US" sz="2400" dirty="0">
              <a:latin typeface="Times New Roman" pitchFamily="18" charset="0"/>
              <a:cs typeface="Times New Roman" pitchFamily="18" charset="0"/>
            </a:endParaRPr>
          </a:p>
          <a:p>
            <a:pPr marL="109728" indent="0">
              <a:buNone/>
            </a:pP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C</a:t>
            </a:r>
            <a:r>
              <a:rPr lang="en-US" dirty="0" smtClean="0"/>
              <a:t>onclusion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0"/>
            <a:ext cx="1287888" cy="1371600"/>
          </a:xfrm>
          <a:prstGeom prst="rect">
            <a:avLst/>
          </a:prstGeom>
        </p:spPr>
      </p:pic>
    </p:spTree>
    <p:extLst>
      <p:ext uri="{BB962C8B-B14F-4D97-AF65-F5344CB8AC3E}">
        <p14:creationId xmlns:p14="http://schemas.microsoft.com/office/powerpoint/2010/main" val="1636910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524000"/>
            <a:ext cx="4486275" cy="2457450"/>
          </a:xfrm>
        </p:spPr>
      </p:pic>
      <p:sp>
        <p:nvSpPr>
          <p:cNvPr id="3" name="Title 2"/>
          <p:cNvSpPr>
            <a:spLocks noGrp="1"/>
          </p:cNvSpPr>
          <p:nvPr>
            <p:ph type="title"/>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0"/>
            <a:ext cx="1287888" cy="1371600"/>
          </a:xfrm>
          <a:prstGeom prst="rect">
            <a:avLst/>
          </a:prstGeom>
        </p:spPr>
      </p:pic>
      <p:sp>
        <p:nvSpPr>
          <p:cNvPr id="6" name="TextBox 5"/>
          <p:cNvSpPr txBox="1"/>
          <p:nvPr/>
        </p:nvSpPr>
        <p:spPr>
          <a:xfrm>
            <a:off x="3276600" y="4706033"/>
            <a:ext cx="2743200" cy="646331"/>
          </a:xfrm>
          <a:prstGeom prst="rect">
            <a:avLst/>
          </a:prstGeom>
          <a:noFill/>
        </p:spPr>
        <p:txBody>
          <a:bodyPr wrap="square" rtlCol="0">
            <a:spAutoFit/>
          </a:bodyPr>
          <a:lstStyle/>
          <a:p>
            <a:r>
              <a:rPr lang="en-US" sz="3600" dirty="0" smtClean="0"/>
              <a:t>Thank You</a:t>
            </a:r>
            <a:endParaRPr lang="en-US" sz="3600" dirty="0"/>
          </a:p>
        </p:txBody>
      </p:sp>
    </p:spTree>
    <p:extLst>
      <p:ext uri="{BB962C8B-B14F-4D97-AF65-F5344CB8AC3E}">
        <p14:creationId xmlns:p14="http://schemas.microsoft.com/office/powerpoint/2010/main" val="4205508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09728" indent="0" algn="just">
              <a:buNone/>
            </a:pPr>
            <a:endParaRPr lang="en-US" sz="2400" dirty="0" smtClean="0">
              <a:latin typeface="Times New Roman" pitchFamily="18" charset="0"/>
              <a:cs typeface="Times New Roman" pitchFamily="18" charset="0"/>
            </a:endParaRPr>
          </a:p>
          <a:p>
            <a:pPr marL="109728" indent="0" algn="just">
              <a:buNone/>
            </a:pPr>
            <a:r>
              <a:rPr lang="en-US" sz="2400" dirty="0" smtClean="0">
                <a:latin typeface="Times New Roman" pitchFamily="18" charset="0"/>
                <a:cs typeface="Times New Roman" pitchFamily="18" charset="0"/>
              </a:rPr>
              <a:t>Several </a:t>
            </a:r>
            <a:r>
              <a:rPr lang="en-US" sz="2400" dirty="0">
                <a:latin typeface="Times New Roman" pitchFamily="18" charset="0"/>
                <a:cs typeface="Times New Roman" pitchFamily="18" charset="0"/>
              </a:rPr>
              <a:t>people in the world suffer with health problems because they don’t have ready access to effective health </a:t>
            </a:r>
            <a:r>
              <a:rPr lang="en-US" sz="2400" dirty="0" smtClean="0">
                <a:latin typeface="Times New Roman" pitchFamily="18" charset="0"/>
                <a:cs typeface="Times New Roman" pitchFamily="18" charset="0"/>
              </a:rPr>
              <a:t>monitoring system. </a:t>
            </a:r>
            <a:r>
              <a:rPr lang="en-US" sz="2400" dirty="0" smtClean="0">
                <a:latin typeface="Times New Roman" pitchFamily="18" charset="0"/>
                <a:cs typeface="Times New Roman" pitchFamily="18" charset="0"/>
              </a:rPr>
              <a:t>People living in remote areas don’t have easy access to </a:t>
            </a:r>
            <a:r>
              <a:rPr lang="en-US" sz="2400" dirty="0" smtClean="0">
                <a:latin typeface="Times New Roman" pitchFamily="18" charset="0"/>
                <a:cs typeface="Times New Roman" pitchFamily="18" charset="0"/>
              </a:rPr>
              <a:t>healthcare centers. Aged patients </a:t>
            </a:r>
            <a:r>
              <a:rPr lang="en-US" sz="2400" dirty="0" smtClean="0">
                <a:latin typeface="Times New Roman" pitchFamily="18" charset="0"/>
                <a:cs typeface="Times New Roman" pitchFamily="18" charset="0"/>
              </a:rPr>
              <a:t>find it challenging to visit hospital and medical store regularly. As well as for common people it is difficult to visit hospitals regularly because of  the busy schedule , taking appointments , travelling to the hospital etc. These are the challenges one needs to address for providing better health facilities to the people.</a:t>
            </a:r>
          </a:p>
        </p:txBody>
      </p:sp>
      <p:sp>
        <p:nvSpPr>
          <p:cNvPr id="3" name="Title 2"/>
          <p:cNvSpPr>
            <a:spLocks noGrp="1"/>
          </p:cNvSpPr>
          <p:nvPr>
            <p:ph type="title"/>
          </p:nvPr>
        </p:nvSpPr>
        <p:spPr/>
        <p:txBody>
          <a:bodyPr/>
          <a:lstStyle/>
          <a:p>
            <a:r>
              <a:rPr lang="en-US" dirty="0" smtClean="0"/>
              <a:t>Problem Statement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0"/>
            <a:ext cx="1287888" cy="1371600"/>
          </a:xfrm>
          <a:prstGeom prst="rect">
            <a:avLst/>
          </a:prstGeom>
        </p:spPr>
      </p:pic>
    </p:spTree>
    <p:extLst>
      <p:ext uri="{BB962C8B-B14F-4D97-AF65-F5344CB8AC3E}">
        <p14:creationId xmlns:p14="http://schemas.microsoft.com/office/powerpoint/2010/main" val="1501330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343399"/>
          </a:xfrm>
        </p:spPr>
        <p:txBody>
          <a:bodyPr>
            <a:normAutofit fontScale="92500" lnSpcReduction="10000"/>
          </a:bodyPr>
          <a:lstStyle/>
          <a:p>
            <a:pPr marL="109728" indent="0">
              <a:buNone/>
            </a:pPr>
            <a:endParaRPr lang="en-US" sz="2800" dirty="0" smtClean="0">
              <a:latin typeface="Times New Roman" pitchFamily="18" charset="0"/>
              <a:cs typeface="Times New Roman" pitchFamily="18" charset="0"/>
            </a:endParaRPr>
          </a:p>
          <a:p>
            <a:pPr marL="109728" indent="0" algn="just">
              <a:buNone/>
            </a:pPr>
            <a:r>
              <a:rPr lang="en-US" sz="2600" dirty="0">
                <a:latin typeface="Times New Roman" pitchFamily="18" charset="0"/>
                <a:cs typeface="Times New Roman" pitchFamily="18" charset="0"/>
              </a:rPr>
              <a:t>Quality of health of people can be improved by providing easy access to the health organizations. Sensors connected through the Internet of Things can make it possible for monitoring these patients even if they are </a:t>
            </a:r>
            <a:r>
              <a:rPr lang="en-US" sz="2600" dirty="0" smtClean="0">
                <a:latin typeface="Times New Roman" pitchFamily="18" charset="0"/>
                <a:cs typeface="Times New Roman" pitchFamily="18" charset="0"/>
              </a:rPr>
              <a:t>residing in remote areas. </a:t>
            </a:r>
            <a:r>
              <a:rPr lang="en-US" sz="2600" dirty="0">
                <a:latin typeface="Times New Roman" pitchFamily="18" charset="0"/>
                <a:cs typeface="Times New Roman" pitchFamily="18" charset="0"/>
              </a:rPr>
              <a:t>We can </a:t>
            </a:r>
            <a:r>
              <a:rPr lang="en-US" sz="2600" dirty="0" smtClean="0">
                <a:latin typeface="Times New Roman" pitchFamily="18" charset="0"/>
                <a:cs typeface="Times New Roman" pitchFamily="18" charset="0"/>
              </a:rPr>
              <a:t>account patient’s </a:t>
            </a:r>
            <a:r>
              <a:rPr lang="en-US" sz="2600" dirty="0">
                <a:latin typeface="Times New Roman" pitchFamily="18" charset="0"/>
                <a:cs typeface="Times New Roman" pitchFamily="18" charset="0"/>
              </a:rPr>
              <a:t>health data from </a:t>
            </a:r>
            <a:r>
              <a:rPr lang="en-US" sz="2600" dirty="0" smtClean="0">
                <a:latin typeface="Times New Roman" pitchFamily="18" charset="0"/>
                <a:cs typeface="Times New Roman" pitchFamily="18" charset="0"/>
              </a:rPr>
              <a:t>sensors </a:t>
            </a:r>
            <a:r>
              <a:rPr lang="en-US" sz="2600" dirty="0">
                <a:latin typeface="Times New Roman" pitchFamily="18" charset="0"/>
                <a:cs typeface="Times New Roman" pitchFamily="18" charset="0"/>
              </a:rPr>
              <a:t>and </a:t>
            </a:r>
            <a:r>
              <a:rPr lang="en-US" sz="2600" dirty="0" smtClean="0">
                <a:latin typeface="Times New Roman" pitchFamily="18" charset="0"/>
                <a:cs typeface="Times New Roman" pitchFamily="18" charset="0"/>
              </a:rPr>
              <a:t>share </a:t>
            </a:r>
            <a:r>
              <a:rPr lang="en-US" sz="2600" dirty="0">
                <a:latin typeface="Times New Roman" pitchFamily="18" charset="0"/>
                <a:cs typeface="Times New Roman" pitchFamily="18" charset="0"/>
              </a:rPr>
              <a:t>it with medical professionals. </a:t>
            </a:r>
          </a:p>
          <a:p>
            <a:pPr marL="109728" indent="0" algn="just">
              <a:buNone/>
            </a:pPr>
            <a:r>
              <a:rPr lang="en-US" sz="2600" dirty="0">
                <a:latin typeface="Times New Roman" pitchFamily="18" charset="0"/>
                <a:cs typeface="Times New Roman" pitchFamily="18" charset="0"/>
              </a:rPr>
              <a:t>In my project , when the patient is discharged from the hospital , a monitoring device is given to the patient and with the help of application the patient is in touch with doctors , lab assistants and pharmacy. </a:t>
            </a:r>
          </a:p>
          <a:p>
            <a:pPr marL="109728" indent="0">
              <a:buNone/>
            </a:pPr>
            <a:r>
              <a:rPr lang="en-US" dirty="0" smtClean="0"/>
              <a:t> </a:t>
            </a:r>
            <a:endParaRPr lang="en-US" dirty="0"/>
          </a:p>
        </p:txBody>
      </p:sp>
      <p:sp>
        <p:nvSpPr>
          <p:cNvPr id="3" name="Title 2"/>
          <p:cNvSpPr>
            <a:spLocks noGrp="1"/>
          </p:cNvSpPr>
          <p:nvPr>
            <p:ph type="title"/>
          </p:nvPr>
        </p:nvSpPr>
        <p:spPr/>
        <p:txBody>
          <a:bodyPr/>
          <a:lstStyle/>
          <a:p>
            <a:r>
              <a:rPr lang="en-US" dirty="0" smtClean="0"/>
              <a:t>Proposed Solution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0"/>
            <a:ext cx="1287888" cy="1371600"/>
          </a:xfrm>
          <a:prstGeom prst="rect">
            <a:avLst/>
          </a:prstGeom>
        </p:spPr>
      </p:pic>
    </p:spTree>
    <p:extLst>
      <p:ext uri="{BB962C8B-B14F-4D97-AF65-F5344CB8AC3E}">
        <p14:creationId xmlns:p14="http://schemas.microsoft.com/office/powerpoint/2010/main" val="4032716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219200"/>
            <a:ext cx="7000584" cy="4866341"/>
          </a:xfrm>
        </p:spPr>
      </p:pic>
      <p:sp>
        <p:nvSpPr>
          <p:cNvPr id="3" name="Title 2"/>
          <p:cNvSpPr>
            <a:spLocks noGrp="1"/>
          </p:cNvSpPr>
          <p:nvPr>
            <p:ph type="title"/>
          </p:nvPr>
        </p:nvSpPr>
        <p:spPr/>
        <p:txBody>
          <a:bodyPr>
            <a:normAutofit/>
          </a:bodyPr>
          <a:lstStyle/>
          <a:p>
            <a:r>
              <a:rPr lang="en-US" sz="3600" dirty="0" smtClean="0"/>
              <a:t>Object Model</a:t>
            </a:r>
            <a:endParaRPr lang="en-US" sz="36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0"/>
            <a:ext cx="1287888" cy="1371600"/>
          </a:xfrm>
          <a:prstGeom prst="rect">
            <a:avLst/>
          </a:prstGeom>
        </p:spPr>
      </p:pic>
    </p:spTree>
    <p:extLst>
      <p:ext uri="{BB962C8B-B14F-4D97-AF65-F5344CB8AC3E}">
        <p14:creationId xmlns:p14="http://schemas.microsoft.com/office/powerpoint/2010/main" val="1765812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905000"/>
            <a:ext cx="8229600" cy="4102291"/>
          </a:xfrm>
        </p:spPr>
        <p:txBody>
          <a:bodyPr/>
          <a:lstStyle/>
          <a:p>
            <a:pPr marL="109728" indent="0" algn="just">
              <a:buNone/>
            </a:pP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Receptionist </a:t>
            </a:r>
            <a:r>
              <a:rPr lang="en-US" sz="2400" dirty="0" smtClean="0">
                <a:latin typeface="Times New Roman" pitchFamily="18" charset="0"/>
                <a:cs typeface="Times New Roman" pitchFamily="18" charset="0"/>
              </a:rPr>
              <a:t>creates the account of the </a:t>
            </a:r>
            <a:r>
              <a:rPr lang="en-US" sz="2400" dirty="0">
                <a:latin typeface="Times New Roman" pitchFamily="18" charset="0"/>
                <a:cs typeface="Times New Roman" pitchFamily="18" charset="0"/>
              </a:rPr>
              <a:t>patient and assigns the doctor attending him.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R</a:t>
            </a:r>
            <a:r>
              <a:rPr lang="en-US" sz="2400" dirty="0" smtClean="0">
                <a:latin typeface="Times New Roman" pitchFamily="18" charset="0"/>
                <a:cs typeface="Times New Roman" pitchFamily="18" charset="0"/>
              </a:rPr>
              <a:t>egisters </a:t>
            </a:r>
            <a:r>
              <a:rPr lang="en-US" sz="2400" dirty="0">
                <a:latin typeface="Times New Roman" pitchFamily="18" charset="0"/>
                <a:cs typeface="Times New Roman" pitchFamily="18" charset="0"/>
              </a:rPr>
              <a:t>the patient </a:t>
            </a:r>
            <a:r>
              <a:rPr lang="en-US" sz="2400" dirty="0" smtClean="0">
                <a:latin typeface="Times New Roman" pitchFamily="18" charset="0"/>
                <a:cs typeface="Times New Roman" pitchFamily="18" charset="0"/>
              </a:rPr>
              <a:t>by giving </a:t>
            </a:r>
            <a:r>
              <a:rPr lang="en-US" sz="2400" dirty="0">
                <a:latin typeface="Times New Roman" pitchFamily="18" charset="0"/>
                <a:cs typeface="Times New Roman" pitchFamily="18" charset="0"/>
              </a:rPr>
              <a:t>them username and password</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She/he can update patient details .</a:t>
            </a:r>
          </a:p>
        </p:txBody>
      </p:sp>
      <p:sp>
        <p:nvSpPr>
          <p:cNvPr id="3" name="Title 2"/>
          <p:cNvSpPr>
            <a:spLocks noGrp="1"/>
          </p:cNvSpPr>
          <p:nvPr>
            <p:ph type="title"/>
          </p:nvPr>
        </p:nvSpPr>
        <p:spPr>
          <a:xfrm>
            <a:off x="457200" y="274638"/>
            <a:ext cx="7543800" cy="2087562"/>
          </a:xfrm>
        </p:spPr>
        <p:txBody>
          <a:bodyPr>
            <a:normAutofit/>
          </a:bodyPr>
          <a:lstStyle/>
          <a:p>
            <a:r>
              <a:rPr lang="en-US" dirty="0" smtClean="0"/>
              <a:t>Roles , Responsibilities and their Features</a:t>
            </a:r>
            <a:br>
              <a:rPr lang="en-US" dirty="0" smtClean="0"/>
            </a:br>
            <a:r>
              <a:rPr lang="en-US" dirty="0" smtClean="0"/>
              <a:t>- </a:t>
            </a:r>
            <a:r>
              <a:rPr lang="en-US" sz="3600" dirty="0" smtClean="0"/>
              <a:t>Receptionist Role</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1476" y="0"/>
            <a:ext cx="1287888" cy="1371600"/>
          </a:xfrm>
          <a:prstGeom prst="rect">
            <a:avLst/>
          </a:prstGeom>
        </p:spPr>
      </p:pic>
    </p:spTree>
    <p:extLst>
      <p:ext uri="{BB962C8B-B14F-4D97-AF65-F5344CB8AC3E}">
        <p14:creationId xmlns:p14="http://schemas.microsoft.com/office/powerpoint/2010/main" val="797299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229600" cy="4525963"/>
          </a:xfrm>
        </p:spPr>
        <p:txBody>
          <a:bodyPr>
            <a:noAutofit/>
          </a:bodyPr>
          <a:lstStyle/>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When </a:t>
            </a:r>
            <a:r>
              <a:rPr lang="en-US" sz="2400" dirty="0">
                <a:latin typeface="Times New Roman" pitchFamily="18" charset="0"/>
                <a:cs typeface="Times New Roman" pitchFamily="18" charset="0"/>
              </a:rPr>
              <a:t>p</a:t>
            </a:r>
            <a:r>
              <a:rPr lang="en-US" sz="2400" dirty="0" smtClean="0">
                <a:latin typeface="Times New Roman" pitchFamily="18" charset="0"/>
                <a:cs typeface="Times New Roman" pitchFamily="18" charset="0"/>
              </a:rPr>
              <a:t>atient </a:t>
            </a:r>
            <a:r>
              <a:rPr lang="en-US" sz="2400" dirty="0">
                <a:latin typeface="Times New Roman" pitchFamily="18" charset="0"/>
                <a:cs typeface="Times New Roman" pitchFamily="18" charset="0"/>
              </a:rPr>
              <a:t>l</a:t>
            </a:r>
            <a:r>
              <a:rPr lang="en-US" sz="2400" dirty="0" smtClean="0">
                <a:latin typeface="Times New Roman" pitchFamily="18" charset="0"/>
                <a:cs typeface="Times New Roman" pitchFamily="18" charset="0"/>
              </a:rPr>
              <a:t>ogs in </a:t>
            </a:r>
            <a:r>
              <a:rPr lang="en-US" sz="2400" dirty="0">
                <a:latin typeface="Times New Roman" pitchFamily="18" charset="0"/>
                <a:cs typeface="Times New Roman" pitchFamily="18" charset="0"/>
              </a:rPr>
              <a:t>the system , firstly vital signs are generated by the sensors attached to application and vital signs with abnormal status are </a:t>
            </a:r>
            <a:r>
              <a:rPr lang="en-US" sz="2400" dirty="0" smtClean="0">
                <a:latin typeface="Times New Roman" pitchFamily="18" charset="0"/>
                <a:cs typeface="Times New Roman" pitchFamily="18" charset="0"/>
              </a:rPr>
              <a:t>automatically routed to </a:t>
            </a:r>
            <a:r>
              <a:rPr lang="en-US" sz="2400" dirty="0">
                <a:latin typeface="Times New Roman" pitchFamily="18" charset="0"/>
                <a:cs typeface="Times New Roman" pitchFamily="18" charset="0"/>
              </a:rPr>
              <a:t>the Lab Organization.</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Patient can send request to </a:t>
            </a:r>
            <a:r>
              <a:rPr lang="en-US" sz="2400" dirty="0" smtClean="0">
                <a:latin typeface="Times New Roman" pitchFamily="18" charset="0"/>
                <a:cs typeface="Times New Roman" pitchFamily="18" charset="0"/>
              </a:rPr>
              <a:t>doctor </a:t>
            </a:r>
            <a:r>
              <a:rPr lang="en-US" sz="2400" dirty="0">
                <a:latin typeface="Times New Roman" pitchFamily="18" charset="0"/>
                <a:cs typeface="Times New Roman" pitchFamily="18" charset="0"/>
              </a:rPr>
              <a:t>, if she/he is not feeling well and doctor can prescribe </a:t>
            </a:r>
            <a:r>
              <a:rPr lang="en-US" sz="2400" dirty="0" smtClean="0">
                <a:latin typeface="Times New Roman" pitchFamily="18" charset="0"/>
                <a:cs typeface="Times New Roman" pitchFamily="18" charset="0"/>
              </a:rPr>
              <a:t>medicines and </a:t>
            </a:r>
            <a:r>
              <a:rPr lang="en-US" sz="2400" dirty="0">
                <a:latin typeface="Times New Roman" pitchFamily="18" charset="0"/>
                <a:cs typeface="Times New Roman" pitchFamily="18" charset="0"/>
              </a:rPr>
              <a:t>suggest corrective actions</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to be taken.</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Patient can select the store in </a:t>
            </a:r>
            <a:r>
              <a:rPr lang="en-US" sz="2400" dirty="0" smtClean="0">
                <a:latin typeface="Times New Roman" pitchFamily="18" charset="0"/>
                <a:cs typeface="Times New Roman" pitchFamily="18" charset="0"/>
              </a:rPr>
              <a:t>his/her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network and can order the medicine.</a:t>
            </a:r>
          </a:p>
          <a:p>
            <a:pPr marL="109728" indent="0">
              <a:buNone/>
            </a:pPr>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Patient Role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0"/>
            <a:ext cx="1287888" cy="1371600"/>
          </a:xfrm>
          <a:prstGeom prst="rect">
            <a:avLst/>
          </a:prstGeom>
        </p:spPr>
      </p:pic>
    </p:spTree>
    <p:extLst>
      <p:ext uri="{BB962C8B-B14F-4D97-AF65-F5344CB8AC3E}">
        <p14:creationId xmlns:p14="http://schemas.microsoft.com/office/powerpoint/2010/main" val="2786048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Patient </a:t>
            </a:r>
            <a:r>
              <a:rPr lang="en-US" sz="2400" dirty="0">
                <a:latin typeface="Times New Roman" pitchFamily="18" charset="0"/>
                <a:cs typeface="Times New Roman" pitchFamily="18" charset="0"/>
              </a:rPr>
              <a:t>can view the orders and their estimated delivery specified when store accepts the request.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Patient can view its current vital sign generated at the time of log in . Vital signs generated earlier can also been seen. Patient can view the graph of vital signs .</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Results provided for abnormal vital sign can be seen as well with corrective actions to be taken after Lab Assistant processes the request.</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Patient Role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0"/>
            <a:ext cx="1287888" cy="1371600"/>
          </a:xfrm>
          <a:prstGeom prst="rect">
            <a:avLst/>
          </a:prstGeom>
        </p:spPr>
      </p:pic>
    </p:spTree>
    <p:extLst>
      <p:ext uri="{BB962C8B-B14F-4D97-AF65-F5344CB8AC3E}">
        <p14:creationId xmlns:p14="http://schemas.microsoft.com/office/powerpoint/2010/main" val="1297793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endParaRPr lang="en-US" dirty="0" smtClean="0"/>
          </a:p>
          <a:p>
            <a:pPr algn="just"/>
            <a:r>
              <a:rPr lang="en-US" sz="2400" dirty="0" smtClean="0">
                <a:latin typeface="Times New Roman" pitchFamily="18" charset="0"/>
                <a:cs typeface="Times New Roman" pitchFamily="18" charset="0"/>
              </a:rPr>
              <a:t>Doctor can view the request sent by the patients assigned to </a:t>
            </a:r>
            <a:r>
              <a:rPr lang="en-US" sz="2400" dirty="0" smtClean="0">
                <a:latin typeface="Times New Roman" pitchFamily="18" charset="0"/>
                <a:cs typeface="Times New Roman" pitchFamily="18" charset="0"/>
              </a:rPr>
              <a:t>him</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He can prescribe the medicines for the request and suggest correct actions to be taken.</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Doctor Role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228600"/>
            <a:ext cx="1287888" cy="11430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0"/>
            <a:ext cx="1287888" cy="1371600"/>
          </a:xfrm>
          <a:prstGeom prst="rect">
            <a:avLst/>
          </a:prstGeom>
        </p:spPr>
      </p:pic>
    </p:spTree>
    <p:extLst>
      <p:ext uri="{BB962C8B-B14F-4D97-AF65-F5344CB8AC3E}">
        <p14:creationId xmlns:p14="http://schemas.microsoft.com/office/powerpoint/2010/main" val="1148282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endParaRPr lang="en-US" sz="2400" dirty="0" smtClean="0"/>
          </a:p>
          <a:p>
            <a:pPr algn="just"/>
            <a:r>
              <a:rPr lang="en-US" sz="2400" dirty="0">
                <a:latin typeface="Times New Roman" pitchFamily="18" charset="0"/>
                <a:cs typeface="Times New Roman" pitchFamily="18" charset="0"/>
              </a:rPr>
              <a:t>Lab Assistant can view all the requests sent by sensors for the patients whose abnormal vital </a:t>
            </a:r>
            <a:r>
              <a:rPr lang="en-US" sz="2400" dirty="0" smtClean="0">
                <a:latin typeface="Times New Roman" pitchFamily="18" charset="0"/>
                <a:cs typeface="Times New Roman" pitchFamily="18" charset="0"/>
              </a:rPr>
              <a:t>sign is </a:t>
            </a:r>
            <a:r>
              <a:rPr lang="en-US" sz="2400" dirty="0">
                <a:latin typeface="Times New Roman" pitchFamily="18" charset="0"/>
                <a:cs typeface="Times New Roman" pitchFamily="18" charset="0"/>
              </a:rPr>
              <a:t>generated.</a:t>
            </a:r>
          </a:p>
          <a:p>
            <a:pPr marL="109728"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He can assign the request to him and process it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He can give the suggestions by analyzing the reason for abnormality.</a:t>
            </a:r>
          </a:p>
        </p:txBody>
      </p:sp>
      <p:sp>
        <p:nvSpPr>
          <p:cNvPr id="3" name="Title 2"/>
          <p:cNvSpPr>
            <a:spLocks noGrp="1"/>
          </p:cNvSpPr>
          <p:nvPr>
            <p:ph type="title"/>
          </p:nvPr>
        </p:nvSpPr>
        <p:spPr/>
        <p:txBody>
          <a:bodyPr/>
          <a:lstStyle/>
          <a:p>
            <a:r>
              <a:rPr lang="en-US" dirty="0" smtClean="0"/>
              <a:t>Lab Assistant Role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0"/>
            <a:ext cx="1287888" cy="1371600"/>
          </a:xfrm>
          <a:prstGeom prst="rect">
            <a:avLst/>
          </a:prstGeom>
        </p:spPr>
      </p:pic>
    </p:spTree>
    <p:extLst>
      <p:ext uri="{BB962C8B-B14F-4D97-AF65-F5344CB8AC3E}">
        <p14:creationId xmlns:p14="http://schemas.microsoft.com/office/powerpoint/2010/main" val="37795532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393</TotalTime>
  <Words>705</Words>
  <Application>Microsoft Office PowerPoint</Application>
  <PresentationFormat>On-screen Show (4:3)</PresentationFormat>
  <Paragraphs>72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 Outpatient and remote healthcare monitoring </vt:lpstr>
      <vt:lpstr>Problem Statement</vt:lpstr>
      <vt:lpstr>Proposed Solution</vt:lpstr>
      <vt:lpstr>Object Model</vt:lpstr>
      <vt:lpstr>Roles , Responsibilities and their Features - Receptionist Role</vt:lpstr>
      <vt:lpstr>Patient Role</vt:lpstr>
      <vt:lpstr>Patient Role</vt:lpstr>
      <vt:lpstr>Doctor Role</vt:lpstr>
      <vt:lpstr>Lab Assistant Role</vt:lpstr>
      <vt:lpstr>Store Role</vt:lpstr>
      <vt:lpstr>Patient Work Area</vt:lpstr>
      <vt:lpstr>Patient Work Area</vt:lpstr>
      <vt:lpstr>Patient Work Area</vt:lpstr>
      <vt:lpstr>Doctor Work Area</vt:lpstr>
      <vt:lpstr>Store Work Area</vt:lpstr>
      <vt:lpstr>Lab Work Area</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Outpatient and remote healthcare monitoring</dc:title>
  <dc:creator>CUTIE</dc:creator>
  <cp:lastModifiedBy>CUTIE</cp:lastModifiedBy>
  <cp:revision>48</cp:revision>
  <dcterms:created xsi:type="dcterms:W3CDTF">2015-12-10T00:15:02Z</dcterms:created>
  <dcterms:modified xsi:type="dcterms:W3CDTF">2015-12-11T02:28:29Z</dcterms:modified>
</cp:coreProperties>
</file>