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0" r:id="rId7"/>
    <p:sldId id="262" r:id="rId8"/>
    <p:sldId id="264" r:id="rId9"/>
    <p:sldId id="265" r:id="rId10"/>
    <p:sldId id="266" r:id="rId11"/>
    <p:sldId id="26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008000"/>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170D-E425-7C4A-5EF9-EA823F17D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8E0E6E-FD33-D446-EAC7-EA5B3F9267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95283F-C565-2A8D-5762-B627B35717CF}"/>
              </a:ext>
            </a:extLst>
          </p:cNvPr>
          <p:cNvSpPr>
            <a:spLocks noGrp="1"/>
          </p:cNvSpPr>
          <p:nvPr>
            <p:ph type="dt" sz="half" idx="10"/>
          </p:nvPr>
        </p:nvSpPr>
        <p:spPr/>
        <p:txBody>
          <a:bodyPr/>
          <a:lstStyle/>
          <a:p>
            <a:fld id="{B8C1D9D7-1BD8-4F42-98B2-79BB1F4AA322}" type="datetimeFigureOut">
              <a:rPr lang="en-IN" smtClean="0"/>
              <a:t>31-10-2024</a:t>
            </a:fld>
            <a:endParaRPr lang="en-IN"/>
          </a:p>
        </p:txBody>
      </p:sp>
      <p:sp>
        <p:nvSpPr>
          <p:cNvPr id="5" name="Footer Placeholder 4">
            <a:extLst>
              <a:ext uri="{FF2B5EF4-FFF2-40B4-BE49-F238E27FC236}">
                <a16:creationId xmlns:a16="http://schemas.microsoft.com/office/drawing/2014/main" id="{02B569FE-8C08-ACE8-9C35-69FB36109B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AF2DA-FD54-1EFE-9CB5-6195C44CB794}"/>
              </a:ext>
            </a:extLst>
          </p:cNvPr>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237576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24F5-7E4F-DE26-D0F4-0AD117F3D9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A8B5B6-77CC-B385-BE91-CF33143A4D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5DB28-FC74-3F3B-9AD8-43A636073E83}"/>
              </a:ext>
            </a:extLst>
          </p:cNvPr>
          <p:cNvSpPr>
            <a:spLocks noGrp="1"/>
          </p:cNvSpPr>
          <p:nvPr>
            <p:ph type="dt" sz="half" idx="10"/>
          </p:nvPr>
        </p:nvSpPr>
        <p:spPr/>
        <p:txBody>
          <a:bodyPr/>
          <a:lstStyle/>
          <a:p>
            <a:fld id="{B8C1D9D7-1BD8-4F42-98B2-79BB1F4AA322}" type="datetimeFigureOut">
              <a:rPr lang="en-IN" smtClean="0"/>
              <a:t>31-10-2024</a:t>
            </a:fld>
            <a:endParaRPr lang="en-IN"/>
          </a:p>
        </p:txBody>
      </p:sp>
      <p:sp>
        <p:nvSpPr>
          <p:cNvPr id="5" name="Footer Placeholder 4">
            <a:extLst>
              <a:ext uri="{FF2B5EF4-FFF2-40B4-BE49-F238E27FC236}">
                <a16:creationId xmlns:a16="http://schemas.microsoft.com/office/drawing/2014/main" id="{A6A07849-FFC9-81AB-341B-C439C3FA18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24508F-16DF-458D-80F3-ACF6A6F5929C}"/>
              </a:ext>
            </a:extLst>
          </p:cNvPr>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282432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E630F-BD3F-A747-D56F-2571310748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EB00E0-A6A9-5BC3-6AD2-A6043193ED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13FCD8-0AFC-6CEB-C11F-F538D01AEA42}"/>
              </a:ext>
            </a:extLst>
          </p:cNvPr>
          <p:cNvSpPr>
            <a:spLocks noGrp="1"/>
          </p:cNvSpPr>
          <p:nvPr>
            <p:ph type="dt" sz="half" idx="10"/>
          </p:nvPr>
        </p:nvSpPr>
        <p:spPr/>
        <p:txBody>
          <a:bodyPr/>
          <a:lstStyle/>
          <a:p>
            <a:fld id="{B8C1D9D7-1BD8-4F42-98B2-79BB1F4AA322}" type="datetimeFigureOut">
              <a:rPr lang="en-IN" smtClean="0"/>
              <a:t>31-10-2024</a:t>
            </a:fld>
            <a:endParaRPr lang="en-IN"/>
          </a:p>
        </p:txBody>
      </p:sp>
      <p:sp>
        <p:nvSpPr>
          <p:cNvPr id="5" name="Footer Placeholder 4">
            <a:extLst>
              <a:ext uri="{FF2B5EF4-FFF2-40B4-BE49-F238E27FC236}">
                <a16:creationId xmlns:a16="http://schemas.microsoft.com/office/drawing/2014/main" id="{E6C11E45-F1F1-BA31-57DD-B47F4E944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DB7515-0434-2CAE-2D8B-2F52A8410770}"/>
              </a:ext>
            </a:extLst>
          </p:cNvPr>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10083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489E-38BC-C0F2-8FA6-A0FD33AB4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88B27-A2A9-78C6-901E-2C35B09502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47C16D-CCAD-A1A9-9C19-74266FFA19BF}"/>
              </a:ext>
            </a:extLst>
          </p:cNvPr>
          <p:cNvSpPr>
            <a:spLocks noGrp="1"/>
          </p:cNvSpPr>
          <p:nvPr>
            <p:ph type="dt" sz="half" idx="10"/>
          </p:nvPr>
        </p:nvSpPr>
        <p:spPr/>
        <p:txBody>
          <a:bodyPr/>
          <a:lstStyle/>
          <a:p>
            <a:fld id="{B8C1D9D7-1BD8-4F42-98B2-79BB1F4AA322}" type="datetimeFigureOut">
              <a:rPr lang="en-IN" smtClean="0"/>
              <a:t>31-10-2024</a:t>
            </a:fld>
            <a:endParaRPr lang="en-IN"/>
          </a:p>
        </p:txBody>
      </p:sp>
      <p:sp>
        <p:nvSpPr>
          <p:cNvPr id="5" name="Footer Placeholder 4">
            <a:extLst>
              <a:ext uri="{FF2B5EF4-FFF2-40B4-BE49-F238E27FC236}">
                <a16:creationId xmlns:a16="http://schemas.microsoft.com/office/drawing/2014/main" id="{57CDC7D6-94B2-7DFB-F8FE-486A38158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B6F9A1-7BC3-B90A-8E80-12AF5770568C}"/>
              </a:ext>
            </a:extLst>
          </p:cNvPr>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172128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3F0A-C42F-5355-5185-491ECC955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BCD411-572D-8F1D-20E1-421ED7D19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BAC658-F3D5-A67C-1624-FD11E098BF96}"/>
              </a:ext>
            </a:extLst>
          </p:cNvPr>
          <p:cNvSpPr>
            <a:spLocks noGrp="1"/>
          </p:cNvSpPr>
          <p:nvPr>
            <p:ph type="dt" sz="half" idx="10"/>
          </p:nvPr>
        </p:nvSpPr>
        <p:spPr/>
        <p:txBody>
          <a:bodyPr/>
          <a:lstStyle/>
          <a:p>
            <a:fld id="{B8C1D9D7-1BD8-4F42-98B2-79BB1F4AA322}" type="datetimeFigureOut">
              <a:rPr lang="en-IN" smtClean="0"/>
              <a:t>31-10-2024</a:t>
            </a:fld>
            <a:endParaRPr lang="en-IN"/>
          </a:p>
        </p:txBody>
      </p:sp>
      <p:sp>
        <p:nvSpPr>
          <p:cNvPr id="5" name="Footer Placeholder 4">
            <a:extLst>
              <a:ext uri="{FF2B5EF4-FFF2-40B4-BE49-F238E27FC236}">
                <a16:creationId xmlns:a16="http://schemas.microsoft.com/office/drawing/2014/main" id="{B3EF141F-3114-1813-3B54-68E45B152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604EE4-6C71-3292-6AF3-83FA1C836265}"/>
              </a:ext>
            </a:extLst>
          </p:cNvPr>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333630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57AE-B3AF-AB3E-73F6-540C88F236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00A0D9-BA66-BF15-1A21-177771F66D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A71753-6F33-C20A-C4EF-D8DF395C29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BFAF4B-E786-E7CD-8FC0-FDD54E30EE1F}"/>
              </a:ext>
            </a:extLst>
          </p:cNvPr>
          <p:cNvSpPr>
            <a:spLocks noGrp="1"/>
          </p:cNvSpPr>
          <p:nvPr>
            <p:ph type="dt" sz="half" idx="10"/>
          </p:nvPr>
        </p:nvSpPr>
        <p:spPr/>
        <p:txBody>
          <a:bodyPr/>
          <a:lstStyle/>
          <a:p>
            <a:fld id="{B8C1D9D7-1BD8-4F42-98B2-79BB1F4AA322}" type="datetimeFigureOut">
              <a:rPr lang="en-IN" smtClean="0"/>
              <a:t>31-10-2024</a:t>
            </a:fld>
            <a:endParaRPr lang="en-IN"/>
          </a:p>
        </p:txBody>
      </p:sp>
      <p:sp>
        <p:nvSpPr>
          <p:cNvPr id="6" name="Footer Placeholder 5">
            <a:extLst>
              <a:ext uri="{FF2B5EF4-FFF2-40B4-BE49-F238E27FC236}">
                <a16:creationId xmlns:a16="http://schemas.microsoft.com/office/drawing/2014/main" id="{F1CD6952-C72B-16EF-D208-8F0EA3668B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442AC-A44D-99E7-E8AF-4C4C4081406D}"/>
              </a:ext>
            </a:extLst>
          </p:cNvPr>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374351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E670-472D-C41B-AAA0-FC8F930F24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34C8A-0045-A934-3F12-11B75C1D7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F2EF0-0881-F995-14F0-0759BAD83A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04436B-DDF5-7DB1-336D-E85F4E543B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9A6326-0093-2EA9-7770-6543ACD2F2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78FCDD-0970-F36A-4494-E17B1FF58A05}"/>
              </a:ext>
            </a:extLst>
          </p:cNvPr>
          <p:cNvSpPr>
            <a:spLocks noGrp="1"/>
          </p:cNvSpPr>
          <p:nvPr>
            <p:ph type="dt" sz="half" idx="10"/>
          </p:nvPr>
        </p:nvSpPr>
        <p:spPr/>
        <p:txBody>
          <a:bodyPr/>
          <a:lstStyle/>
          <a:p>
            <a:fld id="{B8C1D9D7-1BD8-4F42-98B2-79BB1F4AA322}" type="datetimeFigureOut">
              <a:rPr lang="en-IN" smtClean="0"/>
              <a:t>31-10-2024</a:t>
            </a:fld>
            <a:endParaRPr lang="en-IN"/>
          </a:p>
        </p:txBody>
      </p:sp>
      <p:sp>
        <p:nvSpPr>
          <p:cNvPr id="8" name="Footer Placeholder 7">
            <a:extLst>
              <a:ext uri="{FF2B5EF4-FFF2-40B4-BE49-F238E27FC236}">
                <a16:creationId xmlns:a16="http://schemas.microsoft.com/office/drawing/2014/main" id="{E620B314-29DB-9793-4C52-7FDE964409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DBF42E-1588-43E6-1FE8-593B8E8BFDBF}"/>
              </a:ext>
            </a:extLst>
          </p:cNvPr>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367239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0327-13EB-8846-7EA5-DF1B62E9E5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F98A6B-FCA9-6343-7C68-1E26BAC6CFBC}"/>
              </a:ext>
            </a:extLst>
          </p:cNvPr>
          <p:cNvSpPr>
            <a:spLocks noGrp="1"/>
          </p:cNvSpPr>
          <p:nvPr>
            <p:ph type="dt" sz="half" idx="10"/>
          </p:nvPr>
        </p:nvSpPr>
        <p:spPr/>
        <p:txBody>
          <a:bodyPr/>
          <a:lstStyle/>
          <a:p>
            <a:fld id="{B8C1D9D7-1BD8-4F42-98B2-79BB1F4AA322}" type="datetimeFigureOut">
              <a:rPr lang="en-IN" smtClean="0"/>
              <a:t>31-10-2024</a:t>
            </a:fld>
            <a:endParaRPr lang="en-IN"/>
          </a:p>
        </p:txBody>
      </p:sp>
      <p:sp>
        <p:nvSpPr>
          <p:cNvPr id="4" name="Footer Placeholder 3">
            <a:extLst>
              <a:ext uri="{FF2B5EF4-FFF2-40B4-BE49-F238E27FC236}">
                <a16:creationId xmlns:a16="http://schemas.microsoft.com/office/drawing/2014/main" id="{2AB6B321-9747-2E03-0361-6CDCCCC41E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FB75E8-8814-8454-5C81-32B25EF753EC}"/>
              </a:ext>
            </a:extLst>
          </p:cNvPr>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413597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C9FF6-365A-3981-0D15-62ACFC747B26}"/>
              </a:ext>
            </a:extLst>
          </p:cNvPr>
          <p:cNvSpPr>
            <a:spLocks noGrp="1"/>
          </p:cNvSpPr>
          <p:nvPr>
            <p:ph type="dt" sz="half" idx="10"/>
          </p:nvPr>
        </p:nvSpPr>
        <p:spPr/>
        <p:txBody>
          <a:bodyPr/>
          <a:lstStyle/>
          <a:p>
            <a:fld id="{B8C1D9D7-1BD8-4F42-98B2-79BB1F4AA322}" type="datetimeFigureOut">
              <a:rPr lang="en-IN" smtClean="0"/>
              <a:t>31-10-2024</a:t>
            </a:fld>
            <a:endParaRPr lang="en-IN"/>
          </a:p>
        </p:txBody>
      </p:sp>
      <p:sp>
        <p:nvSpPr>
          <p:cNvPr id="3" name="Footer Placeholder 2">
            <a:extLst>
              <a:ext uri="{FF2B5EF4-FFF2-40B4-BE49-F238E27FC236}">
                <a16:creationId xmlns:a16="http://schemas.microsoft.com/office/drawing/2014/main" id="{009CE509-B471-351C-FFFB-92A125438B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E9AC1B-2264-C9AA-B3EB-0E7DB8463A53}"/>
              </a:ext>
            </a:extLst>
          </p:cNvPr>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402835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7EDD-761D-2EC8-B1ED-047ECA110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5CC9F4-F9F9-5DA4-35D1-A90932EA8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6881D5-C89F-5512-4D7D-5DF08DECC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0721B-6387-3BC4-D7F0-D1B68BE9D097}"/>
              </a:ext>
            </a:extLst>
          </p:cNvPr>
          <p:cNvSpPr>
            <a:spLocks noGrp="1"/>
          </p:cNvSpPr>
          <p:nvPr>
            <p:ph type="dt" sz="half" idx="10"/>
          </p:nvPr>
        </p:nvSpPr>
        <p:spPr/>
        <p:txBody>
          <a:bodyPr/>
          <a:lstStyle/>
          <a:p>
            <a:fld id="{B8C1D9D7-1BD8-4F42-98B2-79BB1F4AA322}" type="datetimeFigureOut">
              <a:rPr lang="en-IN" smtClean="0"/>
              <a:t>31-10-2024</a:t>
            </a:fld>
            <a:endParaRPr lang="en-IN"/>
          </a:p>
        </p:txBody>
      </p:sp>
      <p:sp>
        <p:nvSpPr>
          <p:cNvPr id="6" name="Footer Placeholder 5">
            <a:extLst>
              <a:ext uri="{FF2B5EF4-FFF2-40B4-BE49-F238E27FC236}">
                <a16:creationId xmlns:a16="http://schemas.microsoft.com/office/drawing/2014/main" id="{FFF48D07-E2FE-7EF3-89C3-3678E871D1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A02FDC-A2CA-2B01-18DD-39A45B4F5269}"/>
              </a:ext>
            </a:extLst>
          </p:cNvPr>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1670608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9F60-ADBB-FF50-5064-3A57B19AD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116BC8-99EB-0A9F-314F-D48A737D53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FCD904-DFE5-2B8F-067F-6CC4F0FA9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1670A-6C87-A832-0B95-49E08D2D8E87}"/>
              </a:ext>
            </a:extLst>
          </p:cNvPr>
          <p:cNvSpPr>
            <a:spLocks noGrp="1"/>
          </p:cNvSpPr>
          <p:nvPr>
            <p:ph type="dt" sz="half" idx="10"/>
          </p:nvPr>
        </p:nvSpPr>
        <p:spPr/>
        <p:txBody>
          <a:bodyPr/>
          <a:lstStyle/>
          <a:p>
            <a:fld id="{B8C1D9D7-1BD8-4F42-98B2-79BB1F4AA322}" type="datetimeFigureOut">
              <a:rPr lang="en-IN" smtClean="0"/>
              <a:t>31-10-2024</a:t>
            </a:fld>
            <a:endParaRPr lang="en-IN"/>
          </a:p>
        </p:txBody>
      </p:sp>
      <p:sp>
        <p:nvSpPr>
          <p:cNvPr id="6" name="Footer Placeholder 5">
            <a:extLst>
              <a:ext uri="{FF2B5EF4-FFF2-40B4-BE49-F238E27FC236}">
                <a16:creationId xmlns:a16="http://schemas.microsoft.com/office/drawing/2014/main" id="{63A1801F-E5E4-E691-AFB1-D68CB8DB62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52F6D5-DBF4-6CA0-11A1-3FFBE00F227A}"/>
              </a:ext>
            </a:extLst>
          </p:cNvPr>
          <p:cNvSpPr>
            <a:spLocks noGrp="1"/>
          </p:cNvSpPr>
          <p:nvPr>
            <p:ph type="sldNum" sz="quarter" idx="12"/>
          </p:nvPr>
        </p:nvSpPr>
        <p:spPr/>
        <p:txBody>
          <a:bodyPr/>
          <a:lstStyle/>
          <a:p>
            <a:fld id="{66614008-4244-4735-B280-AF0B783E7368}" type="slidenum">
              <a:rPr lang="en-IN" smtClean="0"/>
              <a:t>‹#›</a:t>
            </a:fld>
            <a:endParaRPr lang="en-IN"/>
          </a:p>
        </p:txBody>
      </p:sp>
    </p:spTree>
    <p:extLst>
      <p:ext uri="{BB962C8B-B14F-4D97-AF65-F5344CB8AC3E}">
        <p14:creationId xmlns:p14="http://schemas.microsoft.com/office/powerpoint/2010/main" val="54431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66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3A531B-2EF1-6701-0798-6528CF4E7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8854CB-CF8D-6EC0-7812-50111CADE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295A1-606A-678C-B9E0-95FE5C46B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1D9D7-1BD8-4F42-98B2-79BB1F4AA322}" type="datetimeFigureOut">
              <a:rPr lang="en-IN" smtClean="0"/>
              <a:t>31-10-2024</a:t>
            </a:fld>
            <a:endParaRPr lang="en-IN"/>
          </a:p>
        </p:txBody>
      </p:sp>
      <p:sp>
        <p:nvSpPr>
          <p:cNvPr id="5" name="Footer Placeholder 4">
            <a:extLst>
              <a:ext uri="{FF2B5EF4-FFF2-40B4-BE49-F238E27FC236}">
                <a16:creationId xmlns:a16="http://schemas.microsoft.com/office/drawing/2014/main" id="{331DE3A1-9EDA-4328-B846-F2407C27E6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831694-36BB-8B8C-9DDB-DF9A6AB7D2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14008-4244-4735-B280-AF0B783E7368}" type="slidenum">
              <a:rPr lang="en-IN" smtClean="0"/>
              <a:t>‹#›</a:t>
            </a:fld>
            <a:endParaRPr lang="en-IN"/>
          </a:p>
        </p:txBody>
      </p:sp>
    </p:spTree>
    <p:extLst>
      <p:ext uri="{BB962C8B-B14F-4D97-AF65-F5344CB8AC3E}">
        <p14:creationId xmlns:p14="http://schemas.microsoft.com/office/powerpoint/2010/main" val="117721937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0F02-9021-EFFE-6408-B2014A761225}"/>
              </a:ext>
            </a:extLst>
          </p:cNvPr>
          <p:cNvSpPr>
            <a:spLocks noGrp="1"/>
          </p:cNvSpPr>
          <p:nvPr>
            <p:ph type="ctrTitle"/>
          </p:nvPr>
        </p:nvSpPr>
        <p:spPr>
          <a:xfrm>
            <a:off x="1524000" y="238443"/>
            <a:ext cx="9144000" cy="2387600"/>
          </a:xfrm>
        </p:spPr>
        <p:txBody>
          <a:bodyPr>
            <a:normAutofit/>
          </a:bodyPr>
          <a:lstStyle/>
          <a:p>
            <a:r>
              <a:rPr lang="en-IN" sz="4800" b="0" i="0" dirty="0">
                <a:solidFill>
                  <a:schemeClr val="bg1">
                    <a:lumMod val="95000"/>
                    <a:lumOff val="5000"/>
                  </a:schemeClr>
                </a:solidFill>
                <a:effectLst/>
                <a:latin typeface="Times New Roman" panose="02020603050405020304" pitchFamily="18" charset="0"/>
                <a:cs typeface="Times New Roman" panose="02020603050405020304" pitchFamily="18" charset="0"/>
              </a:rPr>
              <a:t>CMP304 </a:t>
            </a:r>
            <a:r>
              <a:rPr lang="en-US" sz="4800" b="0" i="0" dirty="0">
                <a:solidFill>
                  <a:schemeClr val="bg1">
                    <a:lumMod val="95000"/>
                    <a:lumOff val="5000"/>
                  </a:schemeClr>
                </a:solidFill>
                <a:effectLst/>
                <a:latin typeface="Times New Roman" panose="02020603050405020304" pitchFamily="18" charset="0"/>
                <a:cs typeface="Times New Roman" panose="02020603050405020304" pitchFamily="18" charset="0"/>
              </a:rPr>
              <a:t>Introduction to Web Designing and PHP</a:t>
            </a:r>
            <a:endParaRPr lang="en-IN" sz="4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4DE01B-7E7C-01B8-D15E-812ADB273BCF}"/>
              </a:ext>
            </a:extLst>
          </p:cNvPr>
          <p:cNvSpPr>
            <a:spLocks noGrp="1"/>
          </p:cNvSpPr>
          <p:nvPr>
            <p:ph type="subTitle" idx="1"/>
          </p:nvPr>
        </p:nvSpPr>
        <p:spPr/>
        <p:txBody>
          <a:bodyPr/>
          <a:lstStyle/>
          <a:p>
            <a:r>
              <a:rPr lang="en-US" dirty="0"/>
              <a:t>Ashmi Patel(23000489)</a:t>
            </a:r>
          </a:p>
          <a:p>
            <a:r>
              <a:rPr lang="en-US" dirty="0"/>
              <a:t>SYBCA –D</a:t>
            </a:r>
          </a:p>
          <a:p>
            <a:r>
              <a:rPr lang="en-US" dirty="0"/>
              <a:t>LARAVEL CERTIFICATION COURSE</a:t>
            </a:r>
            <a:endParaRPr lang="en-IN" dirty="0"/>
          </a:p>
        </p:txBody>
      </p:sp>
    </p:spTree>
    <p:extLst>
      <p:ext uri="{BB962C8B-B14F-4D97-AF65-F5344CB8AC3E}">
        <p14:creationId xmlns:p14="http://schemas.microsoft.com/office/powerpoint/2010/main" val="2010274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F28F2-698A-8D8B-F848-0765F572AE9D}"/>
              </a:ext>
            </a:extLst>
          </p:cNvPr>
          <p:cNvSpPr>
            <a:spLocks noGrp="1"/>
          </p:cNvSpPr>
          <p:nvPr>
            <p:ph idx="1"/>
          </p:nvPr>
        </p:nvSpPr>
        <p:spPr>
          <a:xfrm>
            <a:off x="990600" y="852714"/>
            <a:ext cx="10515600" cy="5313363"/>
          </a:xfrm>
        </p:spPr>
        <p:txBody>
          <a:bodyPr>
            <a:normAutofit/>
          </a:bodyPr>
          <a:lstStyle/>
          <a:p>
            <a:pPr marL="0" indent="0" algn="ctr">
              <a:buNone/>
            </a:pPr>
            <a:r>
              <a:rPr lang="en-US" dirty="0">
                <a:solidFill>
                  <a:schemeClr val="bg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M</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igration file contains two methods</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2F4ABA77-C3DD-4E55-6BE4-252EA3172AF2}"/>
              </a:ext>
            </a:extLst>
          </p:cNvPr>
          <p:cNvCxnSpPr>
            <a:cxnSpLocks/>
          </p:cNvCxnSpPr>
          <p:nvPr/>
        </p:nvCxnSpPr>
        <p:spPr>
          <a:xfrm>
            <a:off x="6096000" y="1402080"/>
            <a:ext cx="2296886" cy="1894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B6B7205-C7DB-B6DD-3BCE-550F0DABA082}"/>
              </a:ext>
            </a:extLst>
          </p:cNvPr>
          <p:cNvCxnSpPr>
            <a:cxnSpLocks/>
          </p:cNvCxnSpPr>
          <p:nvPr/>
        </p:nvCxnSpPr>
        <p:spPr>
          <a:xfrm flipH="1">
            <a:off x="3853543" y="1402080"/>
            <a:ext cx="2242457" cy="1894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FD4E04E-F8E1-6632-0967-1E683246718A}"/>
              </a:ext>
            </a:extLst>
          </p:cNvPr>
          <p:cNvSpPr txBox="1"/>
          <p:nvPr/>
        </p:nvSpPr>
        <p:spPr>
          <a:xfrm>
            <a:off x="2375988" y="3409441"/>
            <a:ext cx="3393440" cy="1015663"/>
          </a:xfrm>
          <a:prstGeom prst="rect">
            <a:avLst/>
          </a:prstGeom>
          <a:noFill/>
        </p:spPr>
        <p:txBody>
          <a:bodyPr wrap="square" rtlCol="0">
            <a:spAutoFit/>
          </a:bodyPr>
          <a:lstStyle/>
          <a:p>
            <a:r>
              <a:rPr lang="en-US" sz="2000"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up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method defines the changes to be made to the database</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7A803B1-6B69-31ED-C286-59A11B04A52C}"/>
              </a:ext>
            </a:extLst>
          </p:cNvPr>
          <p:cNvSpPr txBox="1"/>
          <p:nvPr/>
        </p:nvSpPr>
        <p:spPr>
          <a:xfrm>
            <a:off x="7478485" y="3429000"/>
            <a:ext cx="3393440" cy="1015663"/>
          </a:xfrm>
          <a:prstGeom prst="rect">
            <a:avLst/>
          </a:prstGeom>
          <a:noFill/>
        </p:spPr>
        <p:txBody>
          <a:bodyPr wrap="square" rtlCol="0">
            <a:spAutoFit/>
          </a:bodyPr>
          <a:lstStyle/>
          <a:p>
            <a:r>
              <a:rPr lang="en-US" b="1" dirty="0">
                <a:solidFill>
                  <a:schemeClr val="bg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D</a:t>
            </a:r>
            <a:r>
              <a:rPr lang="en-US" sz="1800"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own:-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down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method specifies how to reverse those changes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07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5B33-E7E0-71F0-F38E-B52E01970353}"/>
              </a:ext>
            </a:extLst>
          </p:cNvPr>
          <p:cNvSpPr>
            <a:spLocks noGrp="1"/>
          </p:cNvSpPr>
          <p:nvPr>
            <p:ph type="title"/>
          </p:nvPr>
        </p:nvSpPr>
        <p:spPr>
          <a:xfrm>
            <a:off x="767080" y="282415"/>
            <a:ext cx="10515600" cy="1325563"/>
          </a:xfrm>
        </p:spPr>
        <p:txBody>
          <a:bodyPr/>
          <a:lstStyle/>
          <a:p>
            <a:pPr algn="ctr"/>
            <a:r>
              <a:rPr lang="en-US" b="1" dirty="0">
                <a:solidFill>
                  <a:schemeClr val="bg1">
                    <a:lumMod val="95000"/>
                    <a:lumOff val="5000"/>
                  </a:schemeClr>
                </a:solidFill>
              </a:rPr>
              <a:t>CONTROLLER INTRODUCTION</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6F2778A6-CC8C-A4C4-4AEE-D56502098943}"/>
              </a:ext>
            </a:extLst>
          </p:cNvPr>
          <p:cNvSpPr>
            <a:spLocks noGrp="1"/>
          </p:cNvSpPr>
          <p:nvPr>
            <p:ph idx="1"/>
          </p:nvPr>
        </p:nvSpPr>
        <p:spPr>
          <a:xfrm>
            <a:off x="695960" y="1889760"/>
            <a:ext cx="10515600" cy="4277043"/>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context of the Laravel PHP framework, a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controller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class that handles the incoming HTTP requests and manages the application's logic to produce an appropriate HTTP response.</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Controllers act as an intermediary between the model (which represents the data and business logic) and the view (which displays the user interface).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They play a crucial role in enforcing the separation of concerns in the MVC (Model-View-Controller) architectural pattern. </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Key purposes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Laravel controllers include:-</a:t>
            </a:r>
          </a:p>
          <a:p>
            <a:pPr marL="34290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Handling HTTP Requests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Application Logic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Routing and Actions</a:t>
            </a:r>
          </a:p>
          <a:p>
            <a:pPr marL="342900" indent="-342900">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Response Generation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77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2E72-495A-C560-DD12-DE7C34BD460D}"/>
              </a:ext>
            </a:extLst>
          </p:cNvPr>
          <p:cNvSpPr>
            <a:spLocks noGrp="1"/>
          </p:cNvSpPr>
          <p:nvPr>
            <p:ph type="title"/>
          </p:nvPr>
        </p:nvSpPr>
        <p:spPr>
          <a:xfrm>
            <a:off x="838200" y="272255"/>
            <a:ext cx="10515600" cy="1325563"/>
          </a:xfrm>
        </p:spPr>
        <p:txBody>
          <a:bodyPr/>
          <a:lstStyle/>
          <a:p>
            <a:pPr algn="ctr"/>
            <a:r>
              <a:rPr lang="en-US" b="1" dirty="0">
                <a:solidFill>
                  <a:schemeClr val="bg1">
                    <a:lumMod val="95000"/>
                    <a:lumOff val="5000"/>
                  </a:schemeClr>
                </a:solidFill>
              </a:rPr>
              <a:t>LESSON SUMMARY</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00F7952D-D201-1B45-1421-61869927C8D4}"/>
              </a:ext>
            </a:extLst>
          </p:cNvPr>
          <p:cNvSpPr>
            <a:spLocks noGrp="1"/>
          </p:cNvSpPr>
          <p:nvPr>
            <p:ph idx="1"/>
          </p:nvPr>
        </p:nvSpPr>
        <p:spPr/>
        <p:txBody>
          <a:bodyPr/>
          <a:lstStyle/>
          <a:p>
            <a:pPr marL="342900" lvl="0" indent="-342900" fontAlgn="base">
              <a:lnSpc>
                <a:spcPts val="1800"/>
              </a:lnSpc>
              <a:spcAft>
                <a:spcPts val="75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Controllers act as intermediaries between the user interface and the application logic. They receive input from the user, process it, and return an appropriate response.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75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explored how to create controllers using Laravel's artisan command-line tool, enabling us to structure the application's logic in a clean and organized manner.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75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Additionally, we learned about the concept of resource controllers, which streamline the creation of CRUD (Create, Read, Update, Delete) operations.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75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Laravel's routing system defines how the application responds to HTTP requests. Routes specify which controller method should handle a particular request.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75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discussed the creation of routes in Laravel, both basic routes and resourceful routes. Resourceful routes are particularly beneficial for handling CRUD operations seamlessly.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75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Route parameters and naming conventions were also covered, allowing for dynamic and customizable routes.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D2EC0A-C7F5-1678-65E3-F1C2F4839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167" y="0"/>
            <a:ext cx="9699665" cy="6858000"/>
          </a:xfrm>
          <a:prstGeom prst="rect">
            <a:avLst/>
          </a:prstGeom>
        </p:spPr>
      </p:pic>
    </p:spTree>
    <p:extLst>
      <p:ext uri="{BB962C8B-B14F-4D97-AF65-F5344CB8AC3E}">
        <p14:creationId xmlns:p14="http://schemas.microsoft.com/office/powerpoint/2010/main" val="106365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A209-FEC0-5CD2-9FA6-AD243EC615C1}"/>
              </a:ext>
            </a:extLst>
          </p:cNvPr>
          <p:cNvSpPr>
            <a:spLocks noGrp="1"/>
          </p:cNvSpPr>
          <p:nvPr>
            <p:ph type="title"/>
          </p:nvPr>
        </p:nvSpPr>
        <p:spPr/>
        <p:txBody>
          <a:bodyPr>
            <a:normAutofit/>
          </a:bodyPr>
          <a:lstStyle/>
          <a:p>
            <a:pPr algn="ctr"/>
            <a:r>
              <a:rPr lang="en-IN" sz="27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MODULE-1</a:t>
            </a:r>
            <a:br>
              <a:rPr lang="en-IN"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WHAT IS LARAVEL PURPOSE?</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6385F07F-F463-9995-AA3C-34A8F91B3D00}"/>
              </a:ext>
            </a:extLst>
          </p:cNvPr>
          <p:cNvSpPr>
            <a:spLocks noGrp="1"/>
          </p:cNvSpPr>
          <p:nvPr>
            <p:ph idx="1"/>
          </p:nvPr>
        </p:nvSpPr>
        <p:spPr>
          <a:xfrm>
            <a:off x="838200" y="2120265"/>
            <a:ext cx="10784840" cy="4128135"/>
          </a:xfrm>
        </p:spPr>
        <p:txBody>
          <a:bodyPr>
            <a:normAutofit/>
          </a:bodyPr>
          <a:lstStyle/>
          <a:p>
            <a:r>
              <a:rPr lang="en-US" sz="2400" dirty="0">
                <a:latin typeface="Times New Roman" panose="02020603050405020304" pitchFamily="18" charset="0"/>
                <a:cs typeface="Times New Roman" panose="02020603050405020304" pitchFamily="18" charset="0"/>
              </a:rPr>
              <a:t>Laravel simplifies web development with a clean, expressive syntax and a range of pre-built tools, making routine tasks more manageable. It offers many ready-to-use features, like routing, authentication, caching, and session management, which help developers avoid starting from scratch. This rich library of components acts as a foundation, allowing developers to focus more on the unique, creative parts of their applications rather than repetitive code.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By reducing the time spent on standard tasks, Laravel fosters innovation and speeds up development, supporting developers in creating robust, feature-rich applications. Its design reflects a commitment to an efficient workflow, making it an ideal framework for crafting complex, modern web applications with ease.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80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BEFD-0D2A-8123-DEB3-ED72EBB7BD19}"/>
              </a:ext>
            </a:extLst>
          </p:cNvPr>
          <p:cNvSpPr>
            <a:spLocks noGrp="1"/>
          </p:cNvSpPr>
          <p:nvPr>
            <p:ph type="title"/>
          </p:nvPr>
        </p:nvSpPr>
        <p:spPr>
          <a:xfrm>
            <a:off x="838200" y="213361"/>
            <a:ext cx="10515600" cy="1325563"/>
          </a:xfrm>
        </p:spPr>
        <p:txBody>
          <a:bodyPr>
            <a:normAutofit/>
          </a:bodyPr>
          <a:lstStyle/>
          <a:p>
            <a:pPr algn="ctr"/>
            <a:r>
              <a:rPr lang="en-US" sz="4800" b="1" dirty="0">
                <a:solidFill>
                  <a:schemeClr val="bg1">
                    <a:lumMod val="95000"/>
                    <a:lumOff val="5000"/>
                  </a:schemeClr>
                </a:solidFill>
              </a:rPr>
              <a:t>ADVANTAGES</a:t>
            </a:r>
            <a:endParaRPr lang="en-IN" sz="4800"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6232FB50-483B-AD5C-0944-4A41DBB8D566}"/>
              </a:ext>
            </a:extLst>
          </p:cNvPr>
          <p:cNvSpPr>
            <a:spLocks noGrp="1"/>
          </p:cNvSpPr>
          <p:nvPr>
            <p:ph idx="1"/>
          </p:nvPr>
        </p:nvSpPr>
        <p:spPr>
          <a:xfrm>
            <a:off x="838200" y="1419224"/>
            <a:ext cx="10515600" cy="5225415"/>
          </a:xfrm>
        </p:spPr>
        <p:txBody>
          <a:bodyPr/>
          <a:lstStyle/>
          <a:p>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Scalability and Maintainability</a:t>
            </a:r>
            <a:r>
              <a:rPr lang="en-US" sz="20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Laravel follows the MVC (Model-View-Controller) architectural pattern, promoting code organization and separation of concerns. This structure facilitates scalability as the application grows and ensures maintainability by keeping code modules distinct and manageable.</a:t>
            </a: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Extensive Ecosystem:-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boasts a vast ecosystem of extensions, known as Laravel Packages or Bundles, that extend its functionalities. These packages cover diverse needs, ranging from simple authentication solutions to complex API integrations, allowing developers to leverage existing solutions easily.</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rPr>
              <a:t>Community Support and Documentation:-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has a vibrant community with active forums, documentation, tutorials, and online resources. This strong community support ensures that developers can find solutions to their queries and stay updated with the latest best practices and trends.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rPr>
              <a:t>Modern Tooling and Features:-</a:t>
            </a:r>
            <a:r>
              <a:rPr lang="en-US" sz="2000" b="1" u="sng"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Laravel integrates modern PHP features and tools, including Eloquent ORM for database interaction, Blade templating engine for intuitive views, Artisan CLI for automated tasks, and robust testing utilities, enhancing the development experience.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u="sng"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8940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6A76-05EE-202C-440F-278A210D3746}"/>
              </a:ext>
            </a:extLst>
          </p:cNvPr>
          <p:cNvSpPr>
            <a:spLocks noGrp="1"/>
          </p:cNvSpPr>
          <p:nvPr>
            <p:ph type="title"/>
          </p:nvPr>
        </p:nvSpPr>
        <p:spPr>
          <a:xfrm>
            <a:off x="838200" y="0"/>
            <a:ext cx="10515600" cy="1325563"/>
          </a:xfrm>
        </p:spPr>
        <p:txBody>
          <a:bodyPr/>
          <a:lstStyle/>
          <a:p>
            <a:pPr algn="ctr"/>
            <a:r>
              <a:rPr lang="en-US" b="1" dirty="0">
                <a:solidFill>
                  <a:schemeClr val="bg1">
                    <a:lumMod val="95000"/>
                    <a:lumOff val="5000"/>
                  </a:schemeClr>
                </a:solidFill>
              </a:rPr>
              <a:t>MVC ARCHITECTURE</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AF491939-98F2-8A95-43DC-B11BBCCCD9C4}"/>
              </a:ext>
            </a:extLst>
          </p:cNvPr>
          <p:cNvSpPr>
            <a:spLocks noGrp="1"/>
          </p:cNvSpPr>
          <p:nvPr>
            <p:ph idx="1"/>
          </p:nvPr>
        </p:nvSpPr>
        <p:spPr>
          <a:xfrm>
            <a:off x="924560" y="1564640"/>
            <a:ext cx="10688320" cy="4754880"/>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Model-View-Controller (MVC) architecture is a software design pattern used in web development to separate an application into three interconnected components: Model, View, and Controller. In Laravel, the MVC architecture is pivotal in structuring and organizing code. Here's an overview of each element and its significance within Laravel: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97269FE-5B8C-2964-9A0F-65424CC458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1801" y="2984500"/>
            <a:ext cx="8539278" cy="3335020"/>
          </a:xfrm>
          <a:prstGeom prst="rect">
            <a:avLst/>
          </a:prstGeom>
          <a:noFill/>
          <a:ln>
            <a:noFill/>
          </a:ln>
        </p:spPr>
      </p:pic>
    </p:spTree>
    <p:extLst>
      <p:ext uri="{BB962C8B-B14F-4D97-AF65-F5344CB8AC3E}">
        <p14:creationId xmlns:p14="http://schemas.microsoft.com/office/powerpoint/2010/main" val="160911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F8AC6-F153-8C59-885D-4AF57B47ADE0}"/>
              </a:ext>
            </a:extLst>
          </p:cNvPr>
          <p:cNvSpPr>
            <a:spLocks noGrp="1"/>
          </p:cNvSpPr>
          <p:nvPr>
            <p:ph idx="1"/>
          </p:nvPr>
        </p:nvSpPr>
        <p:spPr>
          <a:xfrm>
            <a:off x="111760" y="108857"/>
            <a:ext cx="12080240" cy="6585857"/>
          </a:xfrm>
        </p:spPr>
        <p:txBody>
          <a:bodyPr>
            <a:normAutofit fontScale="85000" lnSpcReduction="20000"/>
          </a:bodyPr>
          <a:lstStyle/>
          <a:p>
            <a:pPr>
              <a:buFont typeface="Wingdings" panose="05000000000000000000" pitchFamily="2" charset="2"/>
              <a:buChar char="Ø"/>
            </a:pPr>
            <a:r>
              <a:rPr lang="en-US" b="1" u="sng" dirty="0">
                <a:solidFill>
                  <a:schemeClr val="bg1">
                    <a:lumMod val="95000"/>
                    <a:lumOff val="5000"/>
                  </a:schemeClr>
                </a:solidFill>
                <a:latin typeface="Times New Roman" panose="02020603050405020304" pitchFamily="18" charset="0"/>
                <a:cs typeface="Times New Roman" panose="02020603050405020304" pitchFamily="18" charset="0"/>
              </a:rPr>
              <a:t>Model (M) Purpose: </a:t>
            </a:r>
            <a:r>
              <a:rPr lang="en-US" dirty="0">
                <a:latin typeface="Times New Roman" panose="02020603050405020304" pitchFamily="18" charset="0"/>
                <a:cs typeface="Times New Roman" panose="02020603050405020304" pitchFamily="18" charset="0"/>
              </a:rPr>
              <a:t>The Model represents the data and business logic of the application. It interacts with the database, encapsulating data access, manipulation, and validation.</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Significance in Laravel: </a:t>
            </a:r>
            <a:r>
              <a:rPr lang="en-US" dirty="0">
                <a:latin typeface="Times New Roman" panose="02020603050405020304" pitchFamily="18" charset="0"/>
                <a:cs typeface="Times New Roman" panose="02020603050405020304" pitchFamily="18" charset="0"/>
              </a:rPr>
              <a:t>In Laravel, Models are PHP classes that typically correspond to database tables. They define relationships, perform CRUD (Create, Read, Update, Delete) operations, and encapsulate business rules.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u="sng" dirty="0">
                <a:solidFill>
                  <a:schemeClr val="bg1">
                    <a:lumMod val="95000"/>
                    <a:lumOff val="5000"/>
                  </a:schemeClr>
                </a:solidFill>
                <a:latin typeface="Times New Roman" panose="02020603050405020304" pitchFamily="18" charset="0"/>
                <a:cs typeface="Times New Roman" panose="02020603050405020304" pitchFamily="18" charset="0"/>
              </a:rPr>
              <a:t>View (V)Purpose: </a:t>
            </a:r>
            <a:r>
              <a:rPr lang="en-US" dirty="0">
                <a:latin typeface="Times New Roman" panose="02020603050405020304" pitchFamily="18" charset="0"/>
                <a:cs typeface="Times New Roman" panose="02020603050405020304" pitchFamily="18" charset="0"/>
              </a:rPr>
              <a:t>The View is responsible for presenting the data to the users. It comprises the user interface elements, such as HTML, CSS, and sometimes JavaScript, that users interact with.</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Significance in Laravel</a:t>
            </a:r>
            <a:r>
              <a:rPr lang="en-US" dirty="0">
                <a:latin typeface="Times New Roman" panose="02020603050405020304" pitchFamily="18" charset="0"/>
                <a:cs typeface="Times New Roman" panose="02020603050405020304" pitchFamily="18" charset="0"/>
              </a:rPr>
              <a:t>: Views in Laravel are created using Blade templating engine or plain PHP. They allow for the creation of dynamic, reusable templates that render data retrieved from Controllers.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u="sng" dirty="0">
                <a:solidFill>
                  <a:schemeClr val="bg1">
                    <a:lumMod val="95000"/>
                    <a:lumOff val="5000"/>
                  </a:schemeClr>
                </a:solidFill>
                <a:latin typeface="Times New Roman" panose="02020603050405020304" pitchFamily="18" charset="0"/>
                <a:cs typeface="Times New Roman" panose="02020603050405020304" pitchFamily="18" charset="0"/>
              </a:rPr>
              <a:t>Controller (C)Purpose: </a:t>
            </a:r>
            <a:r>
              <a:rPr lang="en-US" dirty="0">
                <a:latin typeface="Times New Roman" panose="02020603050405020304" pitchFamily="18" charset="0"/>
                <a:cs typeface="Times New Roman" panose="02020603050405020304" pitchFamily="18" charset="0"/>
              </a:rPr>
              <a:t>The Controller acts as an intermediary between the Model and View. It handles user requests, processes input, interacts with the Model to retrieve data, and passes the data to the View for presentation.</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Significance in Laravel: </a:t>
            </a:r>
            <a:r>
              <a:rPr lang="en-US" dirty="0">
                <a:latin typeface="Times New Roman" panose="02020603050405020304" pitchFamily="18" charset="0"/>
                <a:cs typeface="Times New Roman" panose="02020603050405020304" pitchFamily="18" charset="0"/>
              </a:rPr>
              <a:t>Controllers in Laravel are PHP classes responsible for handling HTTP requests. They contain methods (actions) corresponding to different user interactions. Controllers retrieve data from Models, manipulate it as needed, and pass it to the appropriate View for rendering.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01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D7EC-ED34-9E4F-BC48-97952B88B8ED}"/>
              </a:ext>
            </a:extLst>
          </p:cNvPr>
          <p:cNvSpPr>
            <a:spLocks noGrp="1"/>
          </p:cNvSpPr>
          <p:nvPr>
            <p:ph type="title"/>
          </p:nvPr>
        </p:nvSpPr>
        <p:spPr>
          <a:xfrm>
            <a:off x="838200" y="18255"/>
            <a:ext cx="10515600" cy="1325563"/>
          </a:xfrm>
        </p:spPr>
        <p:txBody>
          <a:bodyPr/>
          <a:lstStyle/>
          <a:p>
            <a:pPr algn="ctr"/>
            <a:r>
              <a:rPr lang="en-US" b="1" dirty="0">
                <a:solidFill>
                  <a:schemeClr val="bg1">
                    <a:lumMod val="95000"/>
                    <a:lumOff val="5000"/>
                  </a:schemeClr>
                </a:solidFill>
              </a:rPr>
              <a:t>LESSON SUMMARY</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9378AE79-8343-0355-BAD8-200C4EDB34D4}"/>
              </a:ext>
            </a:extLst>
          </p:cNvPr>
          <p:cNvSpPr>
            <a:spLocks noGrp="1"/>
          </p:cNvSpPr>
          <p:nvPr>
            <p:ph idx="1"/>
          </p:nvPr>
        </p:nvSpPr>
        <p:spPr>
          <a:xfrm>
            <a:off x="619760" y="1452880"/>
            <a:ext cx="10734040" cy="4724083"/>
          </a:xfrm>
        </p:spPr>
        <p:txBody>
          <a:bodyPr>
            <a:noAutofit/>
          </a:bodyPr>
          <a:lstStyle/>
          <a:p>
            <a:pPr marL="342900" lvl="0" indent="-342900" fontAlgn="base">
              <a:lnSpc>
                <a:spcPts val="1800"/>
              </a:lnSpc>
              <a:spcAft>
                <a:spcPts val="75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Laravel offers a streamlined development process, allowing developers to build modern, feature-rich web applications with ease.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75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Artisan, Laravel's command-line tool, simplifies common development tasks, such as project setup, database migrations, and testing.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75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Eloquent ORM facilitates database interaction by providing an intuitive syntax for managing database records and relationships.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75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Laravel's Blade templating engine offers a powerful and expressive way to create dynamic and reusable views.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75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framework embraces conventions and best practices, promoting clean and maintainable code.</a:t>
            </a:r>
          </a:p>
          <a:p>
            <a:pPr marL="342900" indent="-342900" fontAlgn="base">
              <a:lnSpc>
                <a:spcPts val="1800"/>
              </a:lnSpc>
              <a:spcAft>
                <a:spcPts val="75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Laravel follows the MVC architectural pattern, dividing the application into three interconnected components: </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Model: Represents the application's data structures and business logic, interacting with the database.</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View: Handles the presentation and display of data to the user, often using Laravel's Blade templating engine for dynamic content.</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Controller: Acts as an intermediary between the model and view, receiving user input, processing it, and determining the appropriate response.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750"/>
              </a:spcAft>
              <a:buSzPts val="1000"/>
              <a:buFont typeface="Symbol" panose="05050102010706020507" pitchFamily="18" charset="2"/>
              <a:buChar char=""/>
              <a:tabLst>
                <a:tab pos="457200" algn="l"/>
              </a:tabLs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1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59A1-F077-5106-E4DB-0FAA8E9C4154}"/>
              </a:ext>
            </a:extLst>
          </p:cNvPr>
          <p:cNvSpPr>
            <a:spLocks noGrp="1"/>
          </p:cNvSpPr>
          <p:nvPr>
            <p:ph type="title"/>
          </p:nvPr>
        </p:nvSpPr>
        <p:spPr/>
        <p:txBody>
          <a:bodyPr>
            <a:normAutofit fontScale="90000"/>
          </a:bodyPr>
          <a:lstStyle/>
          <a:p>
            <a:pPr algn="ctr"/>
            <a:r>
              <a:rPr lang="en-US" sz="2400" b="1" dirty="0">
                <a:solidFill>
                  <a:schemeClr val="bg1">
                    <a:lumMod val="95000"/>
                    <a:lumOff val="5000"/>
                  </a:schemeClr>
                </a:solidFill>
              </a:rPr>
              <a:t>MODULE-2</a:t>
            </a:r>
            <a:br>
              <a:rPr lang="en-US" sz="2400" b="1" dirty="0">
                <a:solidFill>
                  <a:schemeClr val="bg1">
                    <a:lumMod val="95000"/>
                    <a:lumOff val="5000"/>
                  </a:schemeClr>
                </a:solidFill>
              </a:rPr>
            </a:br>
            <a:br>
              <a:rPr lang="en-US" sz="2400" b="1" dirty="0">
                <a:solidFill>
                  <a:schemeClr val="bg1">
                    <a:lumMod val="95000"/>
                    <a:lumOff val="5000"/>
                  </a:schemeClr>
                </a:solidFill>
              </a:rPr>
            </a:br>
            <a:r>
              <a:rPr lang="en-US" b="1" dirty="0">
                <a:solidFill>
                  <a:schemeClr val="bg1">
                    <a:lumMod val="95000"/>
                    <a:lumOff val="5000"/>
                  </a:schemeClr>
                </a:solidFill>
              </a:rPr>
              <a:t>ACTIVE RECORD INTRODUCION</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D00C2AA1-079A-4E2E-B9B0-332CCB00AE2E}"/>
              </a:ext>
            </a:extLst>
          </p:cNvPr>
          <p:cNvSpPr>
            <a:spLocks noGrp="1"/>
          </p:cNvSpPr>
          <p:nvPr>
            <p:ph idx="1"/>
          </p:nvPr>
        </p:nvSpPr>
        <p:spPr>
          <a:xfrm>
            <a:off x="635000" y="1784984"/>
            <a:ext cx="10922000" cy="4514216"/>
          </a:xfrm>
        </p:spPr>
        <p:txBody>
          <a:bodyPr>
            <a:normAutofit lnSpcReduction="1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Active Record is a design pattern that provides an object-oriented interface for accessing and manipulating data stored in a database. This pattern encapsulates the business logic of an application within the model, allowing developers to interact with the database using a simple and intuitive API. Laravel's Eloquent ORM (Object-Relational Mapping) is an implementation of the Active Record pattern</a:t>
            </a:r>
            <a:r>
              <a:rPr lang="en-US" sz="1800" dirty="0">
                <a:solidFill>
                  <a:srgbClr val="3F4A52"/>
                </a:solidFill>
                <a:effectLst/>
                <a:latin typeface="Helvetica"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key concepts and features related to the Active Record pattern:</a:t>
            </a:r>
          </a:p>
          <a:p>
            <a:pPr marL="342900" indent="-342900">
              <a:buFont typeface="+mj-lt"/>
              <a:buAutoNum type="arabicPeriod"/>
            </a:pPr>
            <a:r>
              <a:rPr lang="en-US" sz="2000"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Model Representation:-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Active Record, a model class represents a table in the database. Each instance of the model class corresponds to a record in the table.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CRUD Operations:-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Active Record simplifies database interactions by providing methods for Create, Read, Update, and Delete operations. Models typically have methods like create, find, update, and delete for these operations.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Relationships:-</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Active Record simplifies handling relationships between tables. Eloquent models define relationships such as one-to-one, one-to-many, and many-to-many using methods like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hasOne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hasMany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belongsTo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etc.</a:t>
            </a:r>
          </a:p>
          <a:p>
            <a:pPr marL="342900" indent="-342900">
              <a:buFont typeface="+mj-lt"/>
              <a:buAutoNum type="arabicPeriod"/>
            </a:pPr>
            <a:r>
              <a:rPr lang="en-US" sz="2000" b="1" u="sng"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Validation:-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Active Record models often include validation rules. Laravel's Eloquent allows you to define validation rules for model attributes.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6016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D4FD-4BD1-616D-E53A-C8E737097F93}"/>
              </a:ext>
            </a:extLst>
          </p:cNvPr>
          <p:cNvSpPr>
            <a:spLocks noGrp="1"/>
          </p:cNvSpPr>
          <p:nvPr>
            <p:ph type="title"/>
          </p:nvPr>
        </p:nvSpPr>
        <p:spPr>
          <a:xfrm>
            <a:off x="838200" y="90805"/>
            <a:ext cx="10515600" cy="1325563"/>
          </a:xfrm>
        </p:spPr>
        <p:txBody>
          <a:bodyPr/>
          <a:lstStyle/>
          <a:p>
            <a:pPr algn="ctr"/>
            <a:r>
              <a:rPr lang="en-US" b="1" dirty="0">
                <a:solidFill>
                  <a:schemeClr val="bg1">
                    <a:lumMod val="95000"/>
                    <a:lumOff val="5000"/>
                  </a:schemeClr>
                </a:solidFill>
              </a:rPr>
              <a:t>MIGRATION IN LARAVEL</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C4CDA099-EE0E-CBD2-6C6E-96DAC6274577}"/>
              </a:ext>
            </a:extLst>
          </p:cNvPr>
          <p:cNvSpPr>
            <a:spLocks noGrp="1"/>
          </p:cNvSpPr>
          <p:nvPr>
            <p:ph idx="1"/>
          </p:nvPr>
        </p:nvSpPr>
        <p:spPr>
          <a:xfrm>
            <a:off x="622300" y="1416368"/>
            <a:ext cx="10947400" cy="4852987"/>
          </a:xfrm>
        </p:spPr>
        <p:txBody>
          <a:bodyPr/>
          <a:lstStyle/>
          <a:p>
            <a:r>
              <a:rPr lang="en-US" dirty="0"/>
              <a:t>In Laravel, migrations are a powerful and efficient way to manage database schema changes and version control for your application. Migrations allow you to define the structure of your database tables and easily modify them over time. To create a new migration, you can use the make: migration Artisan command.</a:t>
            </a:r>
          </a:p>
          <a:p>
            <a:endParaRPr lang="en-US" dirty="0"/>
          </a:p>
          <a:p>
            <a:r>
              <a:rPr lang="en-US" dirty="0"/>
              <a:t>For example:&gt; </a:t>
            </a:r>
            <a:r>
              <a:rPr lang="en-US" dirty="0" err="1"/>
              <a:t>php</a:t>
            </a:r>
            <a:r>
              <a:rPr lang="en-US" dirty="0"/>
              <a:t> artisan </a:t>
            </a:r>
            <a:r>
              <a:rPr lang="en-US" dirty="0" err="1"/>
              <a:t>make:migration</a:t>
            </a:r>
            <a:r>
              <a:rPr lang="en-US" dirty="0"/>
              <a:t> </a:t>
            </a:r>
            <a:r>
              <a:rPr lang="en-US" dirty="0" err="1"/>
              <a:t>create_users_table</a:t>
            </a:r>
            <a:r>
              <a:rPr lang="en-US" dirty="0"/>
              <a:t>.</a:t>
            </a:r>
          </a:p>
          <a:p>
            <a:endParaRPr lang="en-US" dirty="0"/>
          </a:p>
          <a:p>
            <a:r>
              <a:rPr lang="en-US" dirty="0"/>
              <a:t>This command generates a new migration file in the database/Migration directory.</a:t>
            </a:r>
          </a:p>
          <a:p>
            <a:endParaRPr lang="en-US" dirty="0"/>
          </a:p>
          <a:p>
            <a:endParaRPr lang="en-US" dirty="0"/>
          </a:p>
          <a:p>
            <a:endParaRPr lang="en-IN" dirty="0"/>
          </a:p>
        </p:txBody>
      </p:sp>
    </p:spTree>
    <p:extLst>
      <p:ext uri="{BB962C8B-B14F-4D97-AF65-F5344CB8AC3E}">
        <p14:creationId xmlns:p14="http://schemas.microsoft.com/office/powerpoint/2010/main" val="2077861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1380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Helvetica</vt:lpstr>
      <vt:lpstr>Symbol</vt:lpstr>
      <vt:lpstr>Times New Roman</vt:lpstr>
      <vt:lpstr>Wingdings</vt:lpstr>
      <vt:lpstr>Office Theme</vt:lpstr>
      <vt:lpstr>CMP304 Introduction to Web Designing and PHP</vt:lpstr>
      <vt:lpstr>PowerPoint Presentation</vt:lpstr>
      <vt:lpstr>MODULE-1  WHAT IS LARAVEL PURPOSE?</vt:lpstr>
      <vt:lpstr>ADVANTAGES</vt:lpstr>
      <vt:lpstr>MVC ARCHITECTURE</vt:lpstr>
      <vt:lpstr>PowerPoint Presentation</vt:lpstr>
      <vt:lpstr>LESSON SUMMARY</vt:lpstr>
      <vt:lpstr>MODULE-2  ACTIVE RECORD INTRODUCION</vt:lpstr>
      <vt:lpstr>MIGRATION IN LARAVEL</vt:lpstr>
      <vt:lpstr>PowerPoint Presentation</vt:lpstr>
      <vt:lpstr>CONTROLLER INTRODUCTION</vt:lpstr>
      <vt:lpstr>LESSON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ashmi2399@gmail.com</dc:creator>
  <cp:lastModifiedBy>ashmi2399@gmail.com</cp:lastModifiedBy>
  <cp:revision>2</cp:revision>
  <dcterms:created xsi:type="dcterms:W3CDTF">2024-10-26T21:58:11Z</dcterms:created>
  <dcterms:modified xsi:type="dcterms:W3CDTF">2024-10-31T15:13:15Z</dcterms:modified>
</cp:coreProperties>
</file>