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5" r:id="rId5"/>
    <p:sldId id="297" r:id="rId6"/>
    <p:sldId id="298" r:id="rId7"/>
    <p:sldId id="299" r:id="rId8"/>
    <p:sldId id="300" r:id="rId9"/>
    <p:sldId id="301" r:id="rId10"/>
    <p:sldId id="302" r:id="rId11"/>
    <p:sldId id="303" r:id="rId12"/>
    <p:sldId id="304" r:id="rId13"/>
    <p:sldId id="296" r:id="rId14"/>
    <p:sldId id="294" r:id="rId15"/>
  </p:sldIdLst>
  <p:sldSz cx="9144000" cy="6858000" type="screen4x3"/>
  <p:notesSz cx="6858000" cy="9144000"/>
  <p:embeddedFontLst>
    <p:embeddedFont>
      <p:font typeface="Calibri" panose="020F0502020204030204"/>
      <p:regular r:id="rId19"/>
      <p:bold r:id="rId20"/>
      <p:italic r:id="rId21"/>
      <p:boldItalic r:id="rId22"/>
    </p:embeddedFont>
    <p:embeddedFont>
      <p:font typeface="Candara" panose="020E0502030303020204"/>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Broadway" panose="04040905080B02020502" charset="0"/>
      <p:regular r:id="rId31"/>
    </p:embeddedFont>
    <p:embeddedFont>
      <p:font typeface="Monotype Corsiva" panose="03010101010201010101" charset="0"/>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showGuides="1">
      <p:cViewPr varScale="1">
        <p:scale>
          <a:sx n="85" d="100"/>
          <a:sy n="85" d="100"/>
        </p:scale>
        <p:origin x="1421" y="53"/>
      </p:cViewPr>
      <p:guideLst>
        <p:guide orient="horz" pos="2160"/>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4.fntdata"/><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8"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8"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lang="en-US"/>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t>22CS016</a:t>
            </a:r>
            <a:endParaRPr lang="en-US"/>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7"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7"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7"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lang="en-US"/>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8" name="Google Shape;48;p1"/>
          <p:cNvSpPr txBox="1"/>
          <p:nvPr/>
        </p:nvSpPr>
        <p:spPr>
          <a:xfrm>
            <a:off x="-89647" y="838200"/>
            <a:ext cx="9350188" cy="6019800"/>
          </a:xfrm>
          <a:prstGeom prst="rect">
            <a:avLst/>
          </a:prstGeom>
          <a:noFill/>
          <a:ln>
            <a:noFill/>
          </a:ln>
        </p:spPr>
        <p:txBody>
          <a:bodyPr spcFirstLastPara="1" wrap="square" lIns="91425" tIns="33100" rIns="91425" bIns="45700" anchor="ctr" anchorCtr="0">
            <a:noAutofit/>
          </a:bodyPr>
          <a:lstStyle/>
          <a:p>
            <a:r>
              <a:rPr lang="en-IN"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rPr>
              <a:t>                      Project Title : </a:t>
            </a:r>
            <a:r>
              <a:rPr lang="en-IN" sz="3200" b="1" i="0" u="none" strike="noStrike" cap="none" dirty="0">
                <a:solidFill>
                  <a:schemeClr val="tx1"/>
                </a:solidFill>
                <a:effectLst>
                  <a:outerShdw blurRad="38100" dist="19050" dir="2700000" algn="tl" rotWithShape="0">
                    <a:schemeClr val="dk1">
                      <a:alpha val="40000"/>
                    </a:schemeClr>
                  </a:outerShdw>
                </a:effectLst>
                <a:latin typeface="Candara" panose="020E0502030303020204"/>
                <a:ea typeface="Candara" panose="020E0502030303020204"/>
                <a:cs typeface="Candara" panose="020E0502030303020204"/>
                <a:sym typeface="Candara" panose="020E0502030303020204"/>
              </a:rPr>
              <a:t>Maze Game</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panose="020E0502030303020204"/>
            </a:endParaRPr>
          </a:p>
          <a:p>
            <a:r>
              <a:rPr lang="en-IN"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rPr>
              <a:t>                Name and Roll No</a:t>
            </a:r>
            <a:r>
              <a:rPr lang="en-IN" sz="3200" b="1" dirty="0">
                <a:solidFill>
                  <a:srgbClr val="FF0000"/>
                </a:solidFill>
                <a:latin typeface="Candara" panose="020E0502030303020204"/>
                <a:ea typeface="Candara" panose="020E0502030303020204"/>
                <a:cs typeface="Candara" panose="020E0502030303020204"/>
                <a:sym typeface="Candara" panose="020E0502030303020204"/>
              </a:rPr>
              <a:t>: </a:t>
            </a:r>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panose="020E0502030303020204"/>
              </a:rPr>
              <a:t>Ashmit Singh</a:t>
            </a:r>
            <a:endPar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panose="020E0502030303020204"/>
            </a:endParaRPr>
          </a:p>
          <a:p>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panose="020E0502030303020204"/>
              </a:rPr>
              <a:t>                                      2210990189         </a:t>
            </a:r>
            <a:endPar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panose="020E0502030303020204"/>
            </a:endParaRPr>
          </a:p>
          <a:p>
            <a:pPr marL="0" marR="0" lvl="0" indent="0" algn="just" rtl="0">
              <a:spcBef>
                <a:spcPts val="0"/>
              </a:spcBef>
              <a:spcAft>
                <a:spcPts val="0"/>
              </a:spcAft>
              <a:buNone/>
            </a:pPr>
            <a:r>
              <a:rPr lang="fi-FI" sz="3200"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panose="020E0502030303020204"/>
              </a:rPr>
              <a:t>                          </a:t>
            </a:r>
            <a:endParaRPr lang="fi-FI" sz="2000"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latin typeface="Broadway" panose="04040905080B02020502" charset="0"/>
                <a:cs typeface="Broadway" panose="04040905080B02020502" charset="0"/>
              </a:rPr>
              <a:t>Conclusion</a:t>
            </a:r>
            <a:br>
              <a:rPr lang="en-IN" dirty="0"/>
            </a:br>
            <a:endParaRPr lang="en-US" dirty="0"/>
          </a:p>
        </p:txBody>
      </p:sp>
      <p:sp>
        <p:nvSpPr>
          <p:cNvPr id="3" name="Text Placeholder 2"/>
          <p:cNvSpPr>
            <a:spLocks noGrp="1"/>
          </p:cNvSpPr>
          <p:nvPr>
            <p:ph type="body" idx="1"/>
          </p:nvPr>
        </p:nvSpPr>
        <p:spPr>
          <a:xfrm>
            <a:off x="374650" y="1050925"/>
            <a:ext cx="8229600" cy="4525963"/>
          </a:xfrm>
        </p:spPr>
        <p:txBody>
          <a:bodyPr/>
          <a:lstStyle/>
          <a:p>
            <a:pPr marL="114300" indent="0"/>
            <a:r>
              <a:rPr lang="en-US" sz="2400" dirty="0">
                <a:latin typeface="Monotype Corsiva" panose="03010101010201010101" charset="0"/>
                <a:ea typeface="Calibri" panose="020F0502020204030204" pitchFamily="34" charset="0"/>
                <a:cs typeface="Monotype Corsiva" panose="03010101010201010101" charset="0"/>
              </a:rPr>
              <a:t>The maze game project successfully demonstrated the implementation of maze navigation and player interaction using Python programming.</a:t>
            </a:r>
            <a:endParaRPr lang="en-US" sz="2400" dirty="0">
              <a:latin typeface="Monotype Corsiva" panose="03010101010201010101" charset="0"/>
              <a:ea typeface="Calibri" panose="020F0502020204030204" pitchFamily="34" charset="0"/>
              <a:cs typeface="Monotype Corsiva" panose="03010101010201010101" charset="0"/>
            </a:endParaRPr>
          </a:p>
          <a:p>
            <a:pPr marL="114300" indent="0"/>
            <a:endParaRPr lang="en-US" sz="2400" dirty="0">
              <a:latin typeface="Monotype Corsiva" panose="03010101010201010101" charset="0"/>
              <a:ea typeface="Calibri" panose="020F0502020204030204" pitchFamily="34" charset="0"/>
              <a:cs typeface="Monotype Corsiva" panose="03010101010201010101" charset="0"/>
            </a:endParaRPr>
          </a:p>
          <a:p>
            <a:pPr marL="114300" indent="0"/>
            <a:r>
              <a:rPr lang="en-US" sz="2400" dirty="0">
                <a:latin typeface="Monotype Corsiva" panose="03010101010201010101" charset="0"/>
                <a:ea typeface="Calibri" panose="020F0502020204030204" pitchFamily="34" charset="0"/>
                <a:cs typeface="Monotype Corsiva" panose="03010101010201010101" charset="0"/>
              </a:rPr>
              <a:t>Through coding and running the project, valuable insights were gained into algorithmic logic, Python syntax, and problem-solving strategies.</a:t>
            </a:r>
            <a:endParaRPr lang="en-US" sz="2400" dirty="0">
              <a:latin typeface="Monotype Corsiva" panose="03010101010201010101" charset="0"/>
              <a:ea typeface="Calibri" panose="020F0502020204030204" pitchFamily="34" charset="0"/>
              <a:cs typeface="Monotype Corsiva" panose="03010101010201010101" charset="0"/>
            </a:endParaRPr>
          </a:p>
          <a:p>
            <a:pPr marL="114300" indent="0"/>
            <a:endParaRPr lang="en-US" sz="2400" dirty="0">
              <a:latin typeface="Monotype Corsiva" panose="03010101010201010101" charset="0"/>
              <a:ea typeface="Calibri" panose="020F0502020204030204" pitchFamily="34" charset="0"/>
              <a:cs typeface="Monotype Corsiva" panose="03010101010201010101" charset="0"/>
            </a:endParaRPr>
          </a:p>
          <a:p>
            <a:pPr marL="114300" indent="0"/>
            <a:r>
              <a:rPr lang="en-US" sz="2400" dirty="0">
                <a:latin typeface="Monotype Corsiva" panose="03010101010201010101" charset="0"/>
                <a:ea typeface="Calibri" panose="020F0502020204030204" pitchFamily="34" charset="0"/>
                <a:cs typeface="Monotype Corsiva" panose="03010101010201010101" charset="0"/>
              </a:rPr>
              <a:t>While the current implementation offers a basic maze game experience, there is ample opportunity for future expansion and enhancement</a:t>
            </a:r>
            <a:r>
              <a:rPr lang="en-IN" altLang="en-US" sz="2400" dirty="0">
                <a:latin typeface="Monotype Corsiva" panose="03010101010201010101" charset="0"/>
                <a:ea typeface="Calibri" panose="020F0502020204030204" pitchFamily="34" charset="0"/>
                <a:cs typeface="Monotype Corsiva" panose="03010101010201010101" charset="0"/>
              </a:rPr>
              <a:t>.</a:t>
            </a:r>
            <a:endParaRPr lang="en-IN" altLang="en-US" sz="2400" dirty="0">
              <a:latin typeface="Monotype Corsiva" panose="03010101010201010101" charset="0"/>
              <a:ea typeface="Calibri" panose="020F0502020204030204" pitchFamily="34" charset="0"/>
              <a:cs typeface="Monotype Corsiva" panose="03010101010201010101" charset="0"/>
            </a:endParaRPr>
          </a:p>
          <a:p>
            <a:pPr marL="114300" indent="0"/>
            <a:endParaRPr lang="en-IN" altLang="en-US" sz="2400" dirty="0">
              <a:latin typeface="Monotype Corsiva" panose="03010101010201010101" charset="0"/>
              <a:ea typeface="Calibri" panose="020F0502020204030204" pitchFamily="34" charset="0"/>
              <a:cs typeface="Monotype Corsiva" panose="03010101010201010101" charset="0"/>
            </a:endParaRPr>
          </a:p>
          <a:p>
            <a:pPr marL="114300" indent="0"/>
            <a:r>
              <a:rPr lang="en-IN" altLang="en-US" sz="2400" dirty="0">
                <a:latin typeface="Monotype Corsiva" panose="03010101010201010101" charset="0"/>
                <a:ea typeface="Calibri" panose="020F0502020204030204" pitchFamily="34" charset="0"/>
                <a:cs typeface="Monotype Corsiva" panose="03010101010201010101" charset="0"/>
              </a:rPr>
              <a:t>T</a:t>
            </a:r>
            <a:r>
              <a:rPr lang="en-US" sz="2400" dirty="0">
                <a:latin typeface="Monotype Corsiva" panose="03010101010201010101" charset="0"/>
                <a:ea typeface="Calibri" panose="020F0502020204030204" pitchFamily="34" charset="0"/>
                <a:cs typeface="Monotype Corsiva" panose="03010101010201010101" charset="0"/>
              </a:rPr>
              <a:t>he maze game project showcases the potential of Python programming for creating interactive and engaging experiences. It encourages ongoing learning and inspires further exploration in the realm of game development and algorithmic design.</a:t>
            </a:r>
            <a:endParaRPr lang="en-US" sz="2400" dirty="0">
              <a:latin typeface="Monotype Corsiva" panose="03010101010201010101" charset="0"/>
              <a:ea typeface="Calibri" panose="020F0502020204030204" pitchFamily="34" charset="0"/>
              <a:cs typeface="Monotype Corsiva" panose="03010101010201010101"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roadway" panose="04040905080B02020502" charset="0"/>
                <a:cs typeface="Broadway" panose="04040905080B02020502" charset="0"/>
              </a:rPr>
              <a:t>Reference</a:t>
            </a:r>
            <a:endParaRPr lang="en-IN" dirty="0">
              <a:latin typeface="Broadway" panose="04040905080B02020502" charset="0"/>
              <a:cs typeface="Broadway" panose="04040905080B02020502" charset="0"/>
            </a:endParaRPr>
          </a:p>
        </p:txBody>
      </p:sp>
      <p:sp>
        <p:nvSpPr>
          <p:cNvPr id="3" name="Text Placeholder 2"/>
          <p:cNvSpPr>
            <a:spLocks noGrp="1"/>
          </p:cNvSpPr>
          <p:nvPr>
            <p:ph type="body" idx="1"/>
          </p:nvPr>
        </p:nvSpPr>
        <p:spPr/>
        <p:txBody>
          <a:bodyPr/>
          <a:lstStyle/>
          <a:p>
            <a:r>
              <a:rPr lang="en-IN" sz="2800" dirty="0" err="1">
                <a:latin typeface="Monotype Corsiva" panose="03010101010201010101" charset="0"/>
                <a:ea typeface="Calibri" panose="020F0502020204030204" pitchFamily="34" charset="0"/>
                <a:cs typeface="Monotype Corsiva" panose="03010101010201010101" charset="0"/>
              </a:rPr>
              <a:t>GeeksForGeeks</a:t>
            </a:r>
            <a:endParaRPr lang="en-IN" sz="2800" dirty="0" err="1">
              <a:latin typeface="Monotype Corsiva" panose="03010101010201010101" charset="0"/>
              <a:ea typeface="Calibri" panose="020F0502020204030204" pitchFamily="34" charset="0"/>
              <a:cs typeface="Monotype Corsiva" panose="03010101010201010101" charset="0"/>
            </a:endParaRPr>
          </a:p>
          <a:p>
            <a:endParaRPr lang="en-IN" sz="2800" dirty="0">
              <a:latin typeface="Monotype Corsiva" panose="03010101010201010101" charset="0"/>
              <a:ea typeface="Calibri" panose="020F0502020204030204" pitchFamily="34" charset="0"/>
              <a:cs typeface="Monotype Corsiva" panose="03010101010201010101" charset="0"/>
            </a:endParaRPr>
          </a:p>
          <a:p>
            <a:r>
              <a:rPr lang="en-IN" sz="2800" dirty="0" err="1">
                <a:latin typeface="Monotype Corsiva" panose="03010101010201010101" charset="0"/>
                <a:ea typeface="Calibri" panose="020F0502020204030204" pitchFamily="34" charset="0"/>
                <a:cs typeface="Monotype Corsiva" panose="03010101010201010101" charset="0"/>
              </a:rPr>
              <a:t>Javapoint</a:t>
            </a:r>
            <a:endParaRPr lang="en-IN" sz="2800" dirty="0">
              <a:latin typeface="Monotype Corsiva" panose="03010101010201010101" charset="0"/>
              <a:ea typeface="Calibri" panose="020F0502020204030204" pitchFamily="34" charset="0"/>
              <a:cs typeface="Monotype Corsiva" panose="03010101010201010101"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u="sng" dirty="0">
                <a:latin typeface="Broadway" panose="04040905080B02020502" charset="0"/>
                <a:cs typeface="Broadway" panose="04040905080B02020502" charset="0"/>
              </a:rPr>
              <a:t>The End</a:t>
            </a:r>
            <a:endParaRPr lang="en-US" sz="9600" u="sng" dirty="0">
              <a:latin typeface="Broadway" panose="04040905080B02020502" charset="0"/>
              <a:cs typeface="Broadway" panose="04040905080B02020502"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roadway" panose="04040905080B02020502" charset="0"/>
                <a:cs typeface="Broadway" panose="04040905080B02020502" charset="0"/>
              </a:rPr>
              <a:t>Index</a:t>
            </a:r>
            <a:endParaRPr lang="en-IN" dirty="0">
              <a:latin typeface="Broadway" panose="04040905080B02020502" charset="0"/>
              <a:cs typeface="Broadway" panose="04040905080B02020502" charset="0"/>
            </a:endParaRPr>
          </a:p>
        </p:txBody>
      </p:sp>
      <p:sp>
        <p:nvSpPr>
          <p:cNvPr id="3" name="Text Placeholder 2"/>
          <p:cNvSpPr>
            <a:spLocks noGrp="1"/>
          </p:cNvSpPr>
          <p:nvPr>
            <p:ph type="body" idx="1"/>
          </p:nvPr>
        </p:nvSpPr>
        <p:spPr>
          <a:xfrm>
            <a:off x="457200" y="1397635"/>
            <a:ext cx="8229600" cy="4798060"/>
          </a:xfrm>
        </p:spPr>
        <p:txBody>
          <a:bodyPr/>
          <a:lstStyle/>
          <a:p>
            <a:r>
              <a:rPr lang="en-IN" sz="2800" dirty="0">
                <a:latin typeface="Monotype Corsiva" panose="03010101010201010101" charset="0"/>
                <a:cs typeface="Monotype Corsiva" panose="03010101010201010101" charset="0"/>
              </a:rPr>
              <a:t>Objective</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Introduction</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Methodology, Approach &amp; Techniques</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Algorithm</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Result </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Source Code (screenshots)</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Conclusion</a:t>
            </a:r>
            <a:endParaRPr lang="en-IN" sz="2800" dirty="0">
              <a:latin typeface="Monotype Corsiva" panose="03010101010201010101" charset="0"/>
              <a:cs typeface="Monotype Corsiva" panose="03010101010201010101" charset="0"/>
            </a:endParaRPr>
          </a:p>
          <a:p>
            <a:r>
              <a:rPr lang="en-IN" sz="2800" dirty="0">
                <a:latin typeface="Monotype Corsiva" panose="03010101010201010101" charset="0"/>
                <a:cs typeface="Monotype Corsiva" panose="03010101010201010101" charset="0"/>
              </a:rPr>
              <a:t>Reference</a:t>
            </a:r>
            <a:endParaRPr lang="en-IN" sz="2800" dirty="0">
              <a:latin typeface="Monotype Corsiva" panose="03010101010201010101" charset="0"/>
              <a:cs typeface="Monotype Corsiva" panose="03010101010201010101" charset="0"/>
            </a:endParaRPr>
          </a:p>
          <a:p>
            <a:endParaRPr lang="en-IN" sz="2800" dirty="0">
              <a:latin typeface="Monotype Corsiva" panose="03010101010201010101" charset="0"/>
              <a:cs typeface="Monotype Corsiva" panose="03010101010201010101" charset="0"/>
            </a:endParaRPr>
          </a:p>
          <a:p>
            <a:endParaRPr lang="en-IN" sz="2800" dirty="0">
              <a:latin typeface="Monotype Corsiva" panose="03010101010201010101" charset="0"/>
              <a:cs typeface="Monotype Corsiva" panose="03010101010201010101" charset="0"/>
            </a:endParaRPr>
          </a:p>
        </p:txBody>
      </p:sp>
      <p:sp>
        <p:nvSpPr>
          <p:cNvPr id="4" name="Date Placeholder 3"/>
          <p:cNvSpPr>
            <a:spLocks noGrp="1"/>
          </p:cNvSpPr>
          <p:nvPr>
            <p:ph type="dt" idx="10"/>
          </p:nvPr>
        </p:nvSpPr>
        <p:spPr/>
        <p:txBody>
          <a:bodyPr/>
          <a:lstStyle/>
          <a:p>
            <a:r>
              <a:rPr lang="en-US" dirty="0"/>
              <a:t>22CS016</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roadway" panose="04040905080B02020502" charset="0"/>
                <a:cs typeface="Broadway" panose="04040905080B02020502" charset="0"/>
              </a:rPr>
              <a:t>Objective</a:t>
            </a:r>
            <a:endParaRPr lang="en-IN" dirty="0">
              <a:latin typeface="Broadway" panose="04040905080B02020502" charset="0"/>
              <a:cs typeface="Broadway" panose="04040905080B02020502"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0" name="Text Placeholder 9"/>
          <p:cNvSpPr>
            <a:spLocks noGrp="1"/>
          </p:cNvSpPr>
          <p:nvPr>
            <p:ph type="body" idx="1"/>
          </p:nvPr>
        </p:nvSpPr>
        <p:spPr>
          <a:xfrm>
            <a:off x="327660" y="1096645"/>
            <a:ext cx="8100695" cy="5069205"/>
          </a:xfrm>
          <a:ln w="9525" cap="flat" cmpd="sng" algn="ctr">
            <a:noFill/>
            <a:prstDash val="dash"/>
          </a:ln>
        </p:spPr>
        <p:style>
          <a:lnRef idx="0">
            <a:schemeClr val="accent1"/>
          </a:lnRef>
          <a:fillRef idx="0">
            <a:srgbClr val="FFFFFF"/>
          </a:fillRef>
          <a:effectRef idx="0">
            <a:srgbClr val="FFFFFF"/>
          </a:effectRef>
          <a:fontRef idx="minor">
            <a:schemeClr val="dk1"/>
          </a:fontRef>
        </p:style>
        <p:txBody>
          <a:bodyPr/>
          <a:p>
            <a:pPr marL="114300" indent="0">
              <a:buNone/>
            </a:pPr>
            <a:r>
              <a:rPr lang="en-IN" dirty="0"/>
              <a:t>                            </a:t>
            </a:r>
            <a:endParaRPr lang="en-IN" dirty="0"/>
          </a:p>
          <a:p>
            <a:pPr>
              <a:buFont typeface="Arial" panose="020B0604020202020204" pitchFamily="34" charset="0"/>
              <a:buChar char="•"/>
            </a:pPr>
            <a:r>
              <a:rPr lang="en-US" sz="2400" b="0" i="0">
                <a:solidFill>
                  <a:srgbClr val="0D0D0D"/>
                </a:solidFill>
                <a:effectLst/>
                <a:latin typeface="Monotype Corsiva" panose="03010101010201010101" charset="0"/>
                <a:cs typeface="Monotype Corsiva" panose="03010101010201010101" charset="0"/>
              </a:rPr>
              <a:t>Reach the Exit: The primary objective is for the player to reach the exit or end point of the maze. This may involve finding the shortest or optimal path through the maze while avoiding dead ends, traps, or enemies.</a:t>
            </a:r>
            <a:r>
              <a:rPr lang="en-US" sz="2400" b="0" i="0" dirty="0">
                <a:solidFill>
                  <a:srgbClr val="0D0D0D"/>
                </a:solidFill>
                <a:effectLst/>
                <a:latin typeface="Monotype Corsiva" panose="03010101010201010101" charset="0"/>
                <a:cs typeface="Monotype Corsiva" panose="03010101010201010101" charset="0"/>
              </a:rPr>
              <a:t>.</a:t>
            </a:r>
            <a:endParaRPr lang="en-US" sz="2400" b="0" i="0" dirty="0">
              <a:solidFill>
                <a:srgbClr val="0D0D0D"/>
              </a:solidFill>
              <a:effectLst/>
              <a:latin typeface="Monotype Corsiva" panose="03010101010201010101" charset="0"/>
              <a:cs typeface="Monotype Corsiva" panose="03010101010201010101" charset="0"/>
            </a:endParaRPr>
          </a:p>
          <a:p>
            <a:pPr>
              <a:buFont typeface="Arial" panose="020B0604020202020204" pitchFamily="34" charset="0"/>
              <a:buChar char="•"/>
            </a:pPr>
            <a:endParaRPr lang="en-US" sz="2400" b="0" i="0" dirty="0">
              <a:solidFill>
                <a:srgbClr val="0D0D0D"/>
              </a:solidFill>
              <a:effectLst/>
              <a:latin typeface="Monotype Corsiva" panose="03010101010201010101" charset="0"/>
              <a:cs typeface="Monotype Corsiva" panose="03010101010201010101" charset="0"/>
            </a:endParaRPr>
          </a:p>
          <a:p>
            <a:r>
              <a:rPr lang="en-US" sz="2400" dirty="0">
                <a:latin typeface="Monotype Corsiva" panose="03010101010201010101" charset="0"/>
                <a:cs typeface="Monotype Corsiva" panose="03010101010201010101" charset="0"/>
              </a:rPr>
              <a:t>Solve Puzzles: Maze games may incorporate puzzle elements where players need to solve challenges or riddles to progress through the maze. These puzzles could involve logic, spatial reasoning, or pattern recognition</a:t>
            </a:r>
            <a:endParaRPr lang="en-US" sz="2400" dirty="0">
              <a:latin typeface="Monotype Corsiva" panose="03010101010201010101" charset="0"/>
              <a:cs typeface="Monotype Corsiva" panose="03010101010201010101"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oadway" panose="04040905080B02020502" charset="0"/>
                <a:cs typeface="Broadway" panose="04040905080B02020502" charset="0"/>
              </a:rPr>
              <a:t>Introduction</a:t>
            </a:r>
            <a:endParaRPr lang="en-US" dirty="0">
              <a:latin typeface="Broadway" panose="04040905080B02020502" charset="0"/>
              <a:cs typeface="Broadway" panose="04040905080B02020502" charset="0"/>
            </a:endParaRPr>
          </a:p>
        </p:txBody>
      </p:sp>
      <p:sp>
        <p:nvSpPr>
          <p:cNvPr id="3" name="Text Placeholder 2"/>
          <p:cNvSpPr>
            <a:spLocks noGrp="1"/>
          </p:cNvSpPr>
          <p:nvPr>
            <p:ph type="body" idx="1"/>
          </p:nvPr>
        </p:nvSpPr>
        <p:spPr>
          <a:xfrm>
            <a:off x="360680" y="1432560"/>
            <a:ext cx="8326120" cy="4482465"/>
          </a:xfrm>
        </p:spPr>
        <p:txBody>
          <a:bodyPr/>
          <a:lstStyle/>
          <a:p>
            <a:pPr marL="114300" indent="0" algn="l">
              <a:buFont typeface="Arial" panose="020B0604020202020204" pitchFamily="34" charset="0"/>
            </a:pPr>
            <a:r>
              <a:rPr lang="en-IN" altLang="en-US" sz="2400" i="0" dirty="0">
                <a:effectLst/>
                <a:latin typeface="Monotype Corsiva" panose="03010101010201010101" charset="0"/>
                <a:ea typeface="Calibri" panose="020F0502020204030204" pitchFamily="34" charset="0"/>
                <a:cs typeface="Monotype Corsiva" panose="03010101010201010101" charset="0"/>
              </a:rPr>
              <a:t>It </a:t>
            </a:r>
            <a:r>
              <a:rPr lang="en-US" sz="2400" dirty="0">
                <a:effectLst/>
                <a:latin typeface="Monotype Corsiva" panose="03010101010201010101" charset="0"/>
                <a:ea typeface="Calibri" panose="020F0502020204030204" pitchFamily="34" charset="0"/>
                <a:cs typeface="Monotype Corsiva" panose="03010101010201010101" charset="0"/>
                <a:sym typeface="+mn-ea"/>
              </a:rPr>
              <a:t>It is a </a:t>
            </a:r>
            <a:r>
              <a:rPr lang="en-IN" altLang="en-US" sz="2400" dirty="0">
                <a:effectLst/>
                <a:latin typeface="Monotype Corsiva" panose="03010101010201010101" charset="0"/>
                <a:ea typeface="Calibri" panose="020F0502020204030204" pitchFamily="34" charset="0"/>
                <a:cs typeface="Monotype Corsiva" panose="03010101010201010101" charset="0"/>
                <a:sym typeface="+mn-ea"/>
              </a:rPr>
              <a:t>Maze Game </a:t>
            </a:r>
            <a:r>
              <a:rPr lang="en-US" sz="2400" dirty="0">
                <a:effectLst/>
                <a:latin typeface="Monotype Corsiva" panose="03010101010201010101" charset="0"/>
                <a:ea typeface="Calibri" panose="020F0502020204030204" pitchFamily="34" charset="0"/>
                <a:cs typeface="Monotype Corsiva" panose="03010101010201010101" charset="0"/>
                <a:sym typeface="+mn-ea"/>
              </a:rPr>
              <a:t>project using Python</a:t>
            </a:r>
            <a:r>
              <a:rPr lang="en-IN" altLang="en-US" sz="2400" dirty="0">
                <a:effectLst/>
                <a:latin typeface="Monotype Corsiva" panose="03010101010201010101" charset="0"/>
                <a:ea typeface="Calibri" panose="020F0502020204030204" pitchFamily="34" charset="0"/>
                <a:cs typeface="Monotype Corsiva" panose="03010101010201010101" charset="0"/>
                <a:sym typeface="+mn-ea"/>
              </a:rPr>
              <a:t> </a:t>
            </a:r>
            <a:r>
              <a:rPr lang="en-US" sz="2400" dirty="0">
                <a:effectLst/>
                <a:latin typeface="Monotype Corsiva" panose="03010101010201010101" charset="0"/>
                <a:ea typeface="Calibri" panose="020F0502020204030204" pitchFamily="34" charset="0"/>
                <a:cs typeface="Monotype Corsiva" panose="03010101010201010101" charset="0"/>
                <a:sym typeface="+mn-ea"/>
              </a:rPr>
              <a:t>programming language.</a:t>
            </a:r>
            <a:endParaRPr lang="en-US" sz="2400" dirty="0">
              <a:effectLst/>
              <a:latin typeface="Monotype Corsiva" panose="03010101010201010101" charset="0"/>
              <a:ea typeface="Calibri" panose="020F0502020204030204" pitchFamily="34" charset="0"/>
              <a:cs typeface="Monotype Corsiva" panose="03010101010201010101" charset="0"/>
              <a:sym typeface="+mn-ea"/>
            </a:endParaRPr>
          </a:p>
          <a:p>
            <a:pPr marL="114300" indent="0" algn="l">
              <a:buFont typeface="Arial" panose="020B0604020202020204" pitchFamily="34" charset="0"/>
            </a:pPr>
            <a:endParaRPr lang="en-US" sz="2400" dirty="0">
              <a:effectLst/>
              <a:latin typeface="Monotype Corsiva" panose="03010101010201010101" charset="0"/>
              <a:ea typeface="Calibri" panose="020F0502020204030204" pitchFamily="34" charset="0"/>
              <a:cs typeface="Monotype Corsiva" panose="03010101010201010101" charset="0"/>
              <a:sym typeface="+mn-ea"/>
            </a:endParaRPr>
          </a:p>
          <a:p>
            <a:pPr marL="114300" indent="0" algn="l">
              <a:buFont typeface="Arial" panose="020B0604020202020204" pitchFamily="34" charset="0"/>
            </a:pPr>
            <a:r>
              <a:rPr lang="en-IN" altLang="en-US" sz="2400" i="0" dirty="0">
                <a:effectLst/>
                <a:latin typeface="Monotype Corsiva" panose="03010101010201010101" charset="0"/>
                <a:ea typeface="Calibri" panose="020F0502020204030204" pitchFamily="34" charset="0"/>
                <a:cs typeface="Monotype Corsiva" panose="03010101010201010101" charset="0"/>
              </a:rPr>
              <a:t>In this thrilling maze game, you'll embark on an         exciting journey through a maze filled with twists, turns, and challenges. </a:t>
            </a:r>
            <a:endParaRPr lang="en-IN" altLang="en-US" sz="2400" i="0" dirty="0">
              <a:effectLst/>
              <a:latin typeface="Monotype Corsiva" panose="03010101010201010101" charset="0"/>
              <a:ea typeface="Calibri" panose="020F0502020204030204" pitchFamily="34" charset="0"/>
              <a:cs typeface="Monotype Corsiva" panose="03010101010201010101" charset="0"/>
            </a:endParaRPr>
          </a:p>
          <a:p>
            <a:pPr marL="114300" indent="0" algn="l">
              <a:buFont typeface="Arial" panose="020B0604020202020204" pitchFamily="34" charset="0"/>
            </a:pPr>
            <a:endParaRPr lang="en-IN" altLang="en-US" sz="2400" i="0" dirty="0">
              <a:effectLst/>
              <a:latin typeface="Monotype Corsiva" panose="03010101010201010101" charset="0"/>
              <a:ea typeface="Calibri" panose="020F0502020204030204" pitchFamily="34" charset="0"/>
              <a:cs typeface="Monotype Corsiva" panose="03010101010201010101" charset="0"/>
            </a:endParaRPr>
          </a:p>
          <a:p>
            <a:pPr marL="114300" indent="0" algn="l">
              <a:buFont typeface="Arial" panose="020B0604020202020204" pitchFamily="34" charset="0"/>
            </a:pPr>
            <a:r>
              <a:rPr lang="en-IN" altLang="en-US" sz="2400" i="0" dirty="0">
                <a:effectLst/>
                <a:latin typeface="Monotype Corsiva" panose="03010101010201010101" charset="0"/>
                <a:ea typeface="Calibri" panose="020F0502020204030204" pitchFamily="34" charset="0"/>
                <a:cs typeface="Monotype Corsiva" panose="03010101010201010101" charset="0"/>
              </a:rPr>
              <a:t>Use W/A/S/D key to move your character through the maze. Your goal is to reach the exit marked by the letter "E" before time runs out</a:t>
            </a:r>
            <a:endParaRPr lang="en-IN" altLang="en-US" sz="2400" i="0" dirty="0">
              <a:effectLst/>
              <a:latin typeface="Monotype Corsiva" panose="03010101010201010101" charset="0"/>
              <a:ea typeface="Calibri" panose="020F0502020204030204" pitchFamily="34" charset="0"/>
              <a:cs typeface="Monotype Corsiva" panose="03010101010201010101"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latin typeface="Broadway" panose="04040905080B02020502" charset="0"/>
                <a:cs typeface="Broadway" panose="04040905080B02020502" charset="0"/>
              </a:rPr>
            </a:br>
            <a:r>
              <a:rPr lang="en-IN" dirty="0">
                <a:latin typeface="Broadway" panose="04040905080B02020502" charset="0"/>
                <a:cs typeface="Broadway" panose="04040905080B02020502" charset="0"/>
              </a:rPr>
              <a:t>Methodology, Approach &amp; Techniques</a:t>
            </a:r>
            <a:br>
              <a:rPr lang="en-IN" dirty="0">
                <a:latin typeface="Broadway" panose="04040905080B02020502" charset="0"/>
                <a:cs typeface="Broadway" panose="04040905080B02020502" charset="0"/>
              </a:rPr>
            </a:br>
            <a:endParaRPr lang="en-US" dirty="0">
              <a:latin typeface="Broadway" panose="04040905080B02020502" charset="0"/>
              <a:cs typeface="Broadway" panose="04040905080B02020502" charset="0"/>
            </a:endParaRPr>
          </a:p>
        </p:txBody>
      </p:sp>
      <p:sp>
        <p:nvSpPr>
          <p:cNvPr id="3" name="Text Placeholder 2"/>
          <p:cNvSpPr>
            <a:spLocks noGrp="1"/>
          </p:cNvSpPr>
          <p:nvPr>
            <p:ph type="body" idx="1"/>
          </p:nvPr>
        </p:nvSpPr>
        <p:spPr/>
        <p:txBody>
          <a:bodyPr/>
          <a:lstStyle/>
          <a:p>
            <a:r>
              <a:rPr lang="en-US" sz="2400" b="0" i="0" dirty="0">
                <a:solidFill>
                  <a:srgbClr val="0D0D0D"/>
                </a:solidFill>
                <a:effectLst/>
                <a:latin typeface="Monotype Corsiva" panose="03010101010201010101" charset="0"/>
                <a:ea typeface="Calibri" panose="020F0502020204030204" pitchFamily="34" charset="0"/>
                <a:cs typeface="Monotype Corsiva" panose="03010101010201010101" charset="0"/>
              </a:rPr>
              <a:t>Agile Development: This approach allows for flexibility and responsiveness to changes in requirements throughout the development process.</a:t>
            </a:r>
            <a:endParaRPr lang="en-US" sz="2400" b="0" i="0" dirty="0">
              <a:solidFill>
                <a:srgbClr val="0D0D0D"/>
              </a:solidFill>
              <a:effectLst/>
              <a:latin typeface="Monotype Corsiva" panose="03010101010201010101" charset="0"/>
              <a:ea typeface="Calibri" panose="020F0502020204030204" pitchFamily="34" charset="0"/>
              <a:cs typeface="Monotype Corsiva" panose="03010101010201010101" charset="0"/>
            </a:endParaRPr>
          </a:p>
          <a:p>
            <a:r>
              <a:rPr lang="en-US" sz="2400" b="0" i="0" dirty="0">
                <a:solidFill>
                  <a:srgbClr val="0D0D0D"/>
                </a:solidFill>
                <a:effectLst/>
                <a:latin typeface="Monotype Corsiva" panose="03010101010201010101" charset="0"/>
                <a:ea typeface="Calibri" panose="020F0502020204030204" pitchFamily="34" charset="0"/>
                <a:cs typeface="Monotype Corsiva" panose="03010101010201010101" charset="0"/>
              </a:rPr>
              <a:t>Modular Development: Break down the development process into smaller, manageable modules or components, such as player movement, maze generation, collision detection, and game logic. This facilitates easier debugging, testing, and maintenance of the game code.</a:t>
            </a:r>
            <a:endParaRPr lang="en-US" sz="2400" b="0" i="0" dirty="0">
              <a:solidFill>
                <a:srgbClr val="0D0D0D"/>
              </a:solidFill>
              <a:effectLst/>
              <a:latin typeface="Monotype Corsiva" panose="03010101010201010101" charset="0"/>
              <a:ea typeface="Calibri" panose="020F0502020204030204" pitchFamily="34" charset="0"/>
              <a:cs typeface="Monotype Corsiva" panose="03010101010201010101" charset="0"/>
            </a:endParaRPr>
          </a:p>
          <a:p>
            <a:r>
              <a:rPr lang="en-US" sz="2400" b="0" i="0">
                <a:latin typeface="Monotype Corsiva" panose="03010101010201010101" charset="0"/>
                <a:cs typeface="Monotype Corsiva" panose="03010101010201010101" charset="0"/>
              </a:rPr>
              <a:t>Collision Detection: Use collision detection techniques to detect and handle collisions between the player character and walls or obstacles within the maze. This ensures that the player's movement is restricted by the maze's layout.</a:t>
            </a:r>
            <a:endParaRPr lang="en-US" sz="2400" b="0" i="0">
              <a:latin typeface="Monotype Corsiva" panose="03010101010201010101" charset="0"/>
              <a:cs typeface="Monotype Corsiva" panose="03010101010201010101"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oadway" panose="04040905080B02020502" charset="0"/>
                <a:cs typeface="Broadway" panose="04040905080B02020502" charset="0"/>
              </a:rPr>
              <a:t>Algorithm</a:t>
            </a:r>
            <a:endParaRPr lang="en-US" dirty="0">
              <a:latin typeface="Broadway" panose="04040905080B02020502" charset="0"/>
              <a:cs typeface="Broadway" panose="04040905080B02020502" charset="0"/>
            </a:endParaRPr>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1"/>
          <p:cNvSpPr>
            <a:spLocks noGrp="1" noChangeArrowheads="1"/>
          </p:cNvSpPr>
          <p:nvPr>
            <p:ph type="body" idx="1"/>
          </p:nvPr>
        </p:nvSpPr>
        <p:spPr bwMode="auto">
          <a:xfrm>
            <a:off x="134620" y="1090295"/>
            <a:ext cx="8874760" cy="44126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noAutofit/>
          </a:bodyPr>
          <a:lstStyle/>
          <a:p>
            <a:pPr marL="285750" indent="-285750" eaLnBrk="0" fontAlgn="base" hangingPunct="0">
              <a:spcBef>
                <a:spcPct val="0"/>
              </a:spcBef>
              <a:spcAft>
                <a:spcPct val="0"/>
              </a:spcAft>
              <a:buClrTx/>
              <a:buSzTx/>
            </a:pPr>
            <a:endParaRPr kumimoji="0" lang="en-US" altLang="en-US" sz="2400" i="0" u="none" strike="noStrike" cap="none" normalizeH="0" baseline="0" dirty="0">
              <a:ln>
                <a:noFill/>
              </a:ln>
              <a:solidFill>
                <a:schemeClr val="tx1"/>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Define the maze layout as a grid of characters, where '#' represents walls, 'S' represents the starting position, and 'E' represents the exit</a:t>
            </a:r>
            <a:r>
              <a:rPr kumimoji="0" lang="en-IN"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Define functions to print the maze, check if the player has won, and validate player moves.</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Define the main function (main()) to run the game loop.</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Set the player's initial position to the starting point (S) of the maze.</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Enter a while loop to continuously prompt the player for moves and update the game state until the game ends.</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Iterate Through Words</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Join Corrected Text</a:t>
            </a:r>
            <a:endPar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endParaRPr>
          </a:p>
          <a:p>
            <a:pPr marL="285750" indent="-285750" eaLnBrk="0" fontAlgn="base" hangingPunct="0">
              <a:spcBef>
                <a:spcPct val="0"/>
              </a:spcBef>
              <a:spcAft>
                <a:spcPct val="0"/>
              </a:spcAft>
              <a:buClrTx/>
              <a:buSzTx/>
            </a:pPr>
            <a:r>
              <a:rPr kumimoji="0" lang="en-US" altLang="en-US" sz="2400" i="0" u="none" strike="noStrike" cap="none" normalizeH="0" baseline="0" dirty="0">
                <a:ln>
                  <a:noFill/>
                </a:ln>
                <a:solidFill>
                  <a:srgbClr val="0D0D0D"/>
                </a:solidFill>
                <a:effectLst/>
                <a:latin typeface="Monotype Corsiva" panose="03010101010201010101" charset="0"/>
                <a:ea typeface="Calibri" panose="020F0502020204030204" pitchFamily="34" charset="0"/>
                <a:cs typeface="Monotype Corsiva" panose="03010101010201010101" charset="0"/>
              </a:rPr>
              <a:t>Output</a:t>
            </a:r>
            <a:endParaRPr kumimoji="0" lang="en-US" altLang="en-US" sz="2400" i="0" u="none" strike="noStrike" cap="none" normalizeH="0" baseline="0" dirty="0">
              <a:ln>
                <a:noFill/>
              </a:ln>
              <a:solidFill>
                <a:schemeClr val="tx1"/>
              </a:solidFill>
              <a:effectLst/>
              <a:latin typeface="Monotype Corsiva" panose="03010101010201010101" charset="0"/>
              <a:cs typeface="Monotype Corsiva" panose="03010101010201010101"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latin typeface="Broadway" panose="04040905080B02020502" charset="0"/>
                <a:cs typeface="Broadway" panose="04040905080B02020502" charset="0"/>
              </a:rPr>
              <a:t>Result </a:t>
            </a:r>
            <a:br>
              <a:rPr lang="en-IN" dirty="0"/>
            </a:br>
            <a:endParaRPr lang="en-US" dirty="0"/>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1"/>
          <p:cNvSpPr>
            <a:spLocks noGrp="1" noChangeArrowheads="1"/>
          </p:cNvSpPr>
          <p:nvPr>
            <p:ph type="body" idx="1"/>
          </p:nvPr>
        </p:nvSpPr>
        <p:spPr bwMode="auto">
          <a:xfrm>
            <a:off x="457200" y="2370455"/>
            <a:ext cx="8525510" cy="30822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indent="0">
              <a:buClrTx/>
              <a:buSzTx/>
              <a:buNone/>
            </a:pPr>
            <a:r>
              <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rPr>
              <a:t>The code successfully enables maze navigation from start to exit, with feedback on invalid moves.Upon reaching the exit, a congratulatory message is displayed, indicating successful completion.Users interact with the game via keyboard inputs (W/A/S/D) for navigation.Future improvements may include graphical enhancements and additional gameplay features.Overall, the project enhances understanding of Python programming and algorithmic logic.</a:t>
            </a:r>
            <a:endPar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endParaRPr>
          </a:p>
          <a:p>
            <a:pPr marL="0" indent="0">
              <a:buClrTx/>
              <a:buSzTx/>
              <a:buNone/>
            </a:pPr>
            <a:endPar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endParaRPr>
          </a:p>
          <a:p>
            <a:pPr marL="0" indent="0">
              <a:buClrTx/>
              <a:buSzTx/>
              <a:buNone/>
            </a:pPr>
            <a:endPar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endParaRPr>
          </a:p>
          <a:p>
            <a:pPr marL="0" indent="0">
              <a:buClrTx/>
              <a:buSzTx/>
              <a:buNone/>
            </a:pPr>
            <a:endPar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endParaRPr>
          </a:p>
          <a:p>
            <a:pPr marL="0" indent="0">
              <a:buClrTx/>
              <a:buSzTx/>
              <a:buNone/>
            </a:pPr>
            <a:endPar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endParaRPr>
          </a:p>
          <a:p>
            <a:pPr marL="0" indent="0">
              <a:buClrTx/>
              <a:buSzTx/>
              <a:buNone/>
            </a:pPr>
            <a:endParaRPr kumimoji="0" lang="en-US" altLang="en-US" sz="2400" i="0" u="none" strike="noStrike" cap="none" normalizeH="0" baseline="0">
              <a:ln>
                <a:noFill/>
              </a:ln>
              <a:effectLst/>
              <a:latin typeface="Monotype Corsiva" panose="03010101010201010101" charset="0"/>
              <a:ea typeface="Calibri" panose="020F0502020204030204" pitchFamily="34" charset="0"/>
              <a:cs typeface="Monotype Corsiva" panose="03010101010201010101"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latin typeface="Broadway" panose="04040905080B02020502" charset="0"/>
                <a:cs typeface="Broadway" panose="04040905080B02020502" charset="0"/>
              </a:rPr>
            </a:br>
            <a:r>
              <a:rPr lang="en-IN" dirty="0">
                <a:latin typeface="Broadway" panose="04040905080B02020502" charset="0"/>
                <a:cs typeface="Broadway" panose="04040905080B02020502" charset="0"/>
              </a:rPr>
              <a:t>Source Code (screenshots)</a:t>
            </a:r>
            <a:br>
              <a:rPr lang="en-IN" dirty="0">
                <a:latin typeface="Broadway" panose="04040905080B02020502" charset="0"/>
                <a:cs typeface="Broadway" panose="04040905080B02020502" charset="0"/>
              </a:rPr>
            </a:br>
            <a:endParaRPr lang="en-US" dirty="0">
              <a:latin typeface="Broadway" panose="04040905080B02020502" charset="0"/>
              <a:cs typeface="Broadway" panose="04040905080B02020502" charset="0"/>
            </a:endParaRPr>
          </a:p>
        </p:txBody>
      </p:sp>
      <p:sp>
        <p:nvSpPr>
          <p:cNvPr id="3" name="Text Placeholder 2"/>
          <p:cNvSpPr>
            <a:spLocks noGrp="1"/>
          </p:cNvSpPr>
          <p:nvPr>
            <p:ph type="body" idx="1"/>
          </p:nvPr>
        </p:nvSpPr>
        <p:spPr>
          <a:xfrm>
            <a:off x="407670" y="1334135"/>
            <a:ext cx="8229600" cy="4525963"/>
          </a:xfrm>
        </p:spPr>
        <p:txBody>
          <a:bodyPr/>
          <a:lstStyle/>
          <a:p>
            <a:pPr marL="114300" indent="0">
              <a:buNone/>
            </a:pPr>
            <a:endParaRPr lang="en-US" dirty="0"/>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descr="maze1"/>
          <p:cNvPicPr>
            <a:picLocks noChangeAspect="1"/>
          </p:cNvPicPr>
          <p:nvPr/>
        </p:nvPicPr>
        <p:blipFill>
          <a:blip r:embed="rId1"/>
          <a:stretch>
            <a:fillRect/>
          </a:stretch>
        </p:blipFill>
        <p:spPr>
          <a:xfrm>
            <a:off x="127000" y="925830"/>
            <a:ext cx="8848090" cy="5343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2" name="Picture 1" descr="maze2"/>
          <p:cNvPicPr>
            <a:picLocks noChangeAspect="1"/>
          </p:cNvPicPr>
          <p:nvPr/>
        </p:nvPicPr>
        <p:blipFill>
          <a:blip r:embed="rId1"/>
          <a:stretch>
            <a:fillRect/>
          </a:stretch>
        </p:blipFill>
        <p:spPr>
          <a:xfrm>
            <a:off x="295910" y="1282700"/>
            <a:ext cx="8609965" cy="47034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3566</Words>
  <Application>WPS Presentation</Application>
  <PresentationFormat>On-screen Show (4:3)</PresentationFormat>
  <Paragraphs>129</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Calibri</vt:lpstr>
      <vt:lpstr>Candara</vt:lpstr>
      <vt:lpstr>Calibri</vt:lpstr>
      <vt:lpstr>Broadway</vt:lpstr>
      <vt:lpstr>Monotype Corsiva</vt:lpstr>
      <vt:lpstr>Microsoft YaHei</vt:lpstr>
      <vt:lpstr>Arial Unicode MS</vt:lpstr>
      <vt:lpstr>Office Theme</vt:lpstr>
      <vt:lpstr>PowerPoint 演示文稿</vt:lpstr>
      <vt:lpstr>Index</vt:lpstr>
      <vt:lpstr>Objective</vt:lpstr>
      <vt:lpstr>Introduction</vt:lpstr>
      <vt:lpstr> Methodology, Approach &amp; Techniques </vt:lpstr>
      <vt:lpstr>Algorithm</vt:lpstr>
      <vt:lpstr> Result  </vt:lpstr>
      <vt:lpstr> Source Code (screenshots) </vt:lpstr>
      <vt:lpstr>PowerPoint 演示文稿</vt:lpstr>
      <vt:lpstr> Conclusion </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ashmi</cp:lastModifiedBy>
  <cp:revision>71</cp:revision>
  <dcterms:created xsi:type="dcterms:W3CDTF">2010-04-09T07:36:00Z</dcterms:created>
  <dcterms:modified xsi:type="dcterms:W3CDTF">2024-03-19T10:16:22Z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933BA6BC17454A8B99083D7495A16975_12</vt:lpwstr>
  </property>
  <property fmtid="{D5CDD505-2E9C-101B-9397-08002B2CF9AE}" pid="3" name="KSOProductBuildVer">
    <vt:lpwstr>1033-12.2.0.13489</vt:lpwstr>
  </property>
</Properties>
</file>