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50E92-9FB7-4A9D-BA8B-61996A886DF1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ECAEA-2E26-4B8F-9C95-B0BD069F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1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689-388F-49CB-B54E-4FF2BA43478A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5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661D-6D20-4872-A47D-6DD408C624AF}" type="datetime1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3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8726-75F3-45DB-A68F-6E2FB9C3D897}" type="datetime1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6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3D1-44F5-4AE1-ADE2-45F1ABE98EF6}" type="datetime1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59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9314-4282-47ED-92E8-B35F8F780F28}" type="datetime1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4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9B-3A7A-4B11-87C6-E29E33F46A0B}" type="datetime1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30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735D-FBBC-44E9-B1D4-1F348FF83431}" type="datetime1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1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1D7-D656-469F-A4BB-7C6C426DC8F5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56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B2BBDB0-EF1A-45D1-9DE6-A4E387AD8C2A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9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F1B6-ED65-4213-AD6C-7EFC5C731305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9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083-5E91-4508-BA7E-2FD814831BBD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6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DCAB-4D96-4A99-B54A-D85B523DA073}" type="datetime1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49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9BC5-DB8B-4351-8339-A6F8CC21E987}" type="datetime1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704B-8B35-4AFD-8D23-DD72495DBFAE}" type="datetime1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7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0FE0-AFB1-44A0-95E8-FF782D02C281}" type="datetime1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5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BE60-061A-4CFA-A700-5B3F51536508}" type="datetime1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6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666-3F02-476B-B027-08FBBFC1D09B}" type="datetime1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1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3BEC-EA8A-4368-9640-9E2A8A69497F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Automatic Control of Aircraft (AE40019)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B7A3-D0D2-4A2D-8B65-3CFC5241A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2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2FBB-B33E-3C42-CD65-0C5199B08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Nonlinear Control for system with bounded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ADAE4-026B-204B-EF36-EF1600B18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Real-time embedded control applied to UAVs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73FFBC8-4D3D-1E34-2D83-FBDA1AFF47E1}"/>
              </a:ext>
            </a:extLst>
          </p:cNvPr>
          <p:cNvSpPr txBox="1">
            <a:spLocks/>
          </p:cNvSpPr>
          <p:nvPr/>
        </p:nvSpPr>
        <p:spPr>
          <a:xfrm>
            <a:off x="9244584" y="2733709"/>
            <a:ext cx="2834640" cy="137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/>
              <a:t>Paper by Farid </a:t>
            </a:r>
            <a:r>
              <a:rPr lang="en-US" sz="1500" dirty="0" err="1"/>
              <a:t>Kendoul</a:t>
            </a:r>
            <a:r>
              <a:rPr lang="en-US" sz="1500" dirty="0"/>
              <a:t>, David Lara, Isabelle </a:t>
            </a:r>
            <a:r>
              <a:rPr lang="en-US" sz="1500" dirty="0" err="1"/>
              <a:t>Fantoni</a:t>
            </a:r>
            <a:r>
              <a:rPr lang="en-US" sz="1500" dirty="0"/>
              <a:t> and Rogelio Lozano</a:t>
            </a:r>
          </a:p>
          <a:p>
            <a:pPr algn="l"/>
            <a:r>
              <a:rPr lang="en-US" sz="1500" b="1" i="0" dirty="0">
                <a:effectLst/>
                <a:latin typeface="Arial-BoldMT"/>
              </a:rPr>
              <a:t>45th IEEE Conference on Decision &amp; Control</a:t>
            </a:r>
            <a:r>
              <a:rPr lang="en-US" sz="1500" dirty="0"/>
              <a:t>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23988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52D8-3368-5B4A-07E5-67C911CB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38C05F-190D-549A-2ECD-042EE92F8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07307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There will be four control inputs in the form of control torques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and only the vertical component of force vector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0,0,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So, the dynamics of four-rotor aircraft become: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ac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38C05F-190D-549A-2ECD-042EE92F8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073071"/>
              </a:xfrm>
              <a:blipFill>
                <a:blip r:embed="rId2"/>
                <a:stretch>
                  <a:fillRect l="-1015" t="-2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6FECA-F9DF-85D1-9469-83A0B32C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9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4AB5-C2D0-FDB3-E1CF-885CE136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Stabilization with bounded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065BF-1643-5191-3B62-A67090F37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2793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Applying the following change in the control input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IN" dirty="0"/>
                  <a:t> ,where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are the new inputs.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Thus, final rotary craft model is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acc>
                                <m:accPr>
                                  <m:chr m:val="̈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unc>
                                <m:func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acc>
                                <m:accPr>
                                  <m:chr m:val="̈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unc>
                                <m:func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acc>
                                <m:accPr>
                                  <m:chr m:val="̈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unc>
                                <m:func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𝑚𝑔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̈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̈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Four coupled subsystems, each one controlled by a single input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065BF-1643-5191-3B62-A67090F37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27935"/>
              </a:xfrm>
              <a:blipFill>
                <a:blip r:embed="rId2"/>
                <a:stretch>
                  <a:fillRect l="-888" t="-2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5937B-547C-45B5-D5DB-A76AE4D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80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B525-A26A-AF18-1E0D-3F77AA33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Yaw and Altitude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5D397-8D13-9667-4CBA-A13889E0A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The yaw dynamics is governed by the following double integrator: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Using the nested saturation technique discussed earlier, the control law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acc>
                              <m:accPr>
                                <m:chr m:val="̇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IN" dirty="0"/>
                  <a:t> will stabilize the yaw angle at its desired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/>
                  <a:t> if gains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are appropriately chosen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a real positive constant.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5D397-8D13-9667-4CBA-A13889E0A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r="-15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11B0-6183-0782-23A3-CF47874D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2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B525-A26A-AF18-1E0D-3F77AA33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Yaw and Altitude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5D397-8D13-9667-4CBA-A13889E0A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Altitude dynamics: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𝑚𝑔</m:t>
                    </m:r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Apply feedback linearization,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Thus, we obtain a new input r and the double integrator system as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As for yaw control,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5D397-8D13-9667-4CBA-A13889E0A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11B0-6183-0782-23A3-CF47874D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40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4FB-F473-5758-5888-377E0CDF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Movement Control (θ-x and φ-y)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4603D-9EDD-62C6-C223-54813D110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After substituting expression for u, we will get the dynamics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̈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̈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These are simply two feedforward subsystems coupled by the term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and controlled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4603D-9EDD-62C6-C223-54813D110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1E7F1-46EB-7316-DBEA-B1AB2088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2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4FB-F473-5758-5888-377E0CDF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Movement Control (θ-x and φ-y)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4603D-9EDD-62C6-C223-54813D110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0" y="2044264"/>
                <a:ext cx="9613861" cy="4713151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We define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as the position vector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denotes the orientation vector.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We denote the vector saturation function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are real positive constants that define the saturation level of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The system dynamics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acc>
                                <m:accPr>
                                  <m:chr m:val="̃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̃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𝑡𝑎𝑛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4603D-9EDD-62C6-C223-54813D110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0" y="2044264"/>
                <a:ext cx="9613861" cy="4713151"/>
              </a:xfrm>
              <a:blipFill>
                <a:blip r:embed="rId2"/>
                <a:stretch>
                  <a:fillRect l="-824" t="-1552" r="-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1E7F1-46EB-7316-DBEA-B1AB2088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1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4FB-F473-5758-5888-377E0CDF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Movement Control (θ-x and φ-y)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4603D-9EDD-62C6-C223-54813D110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0" y="2227145"/>
                <a:ext cx="9613861" cy="397248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This system can be seen as a chain of four integrators according to the variables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acc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en-IN" dirty="0"/>
                  <a:t>, which is perturbed by the nonlinear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:r>
                  <a:rPr lang="en-US" dirty="0"/>
                  <a:t>Thus, the control law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will be constructed recursively in four steps. The key idea is to bound each variable successively, starting with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The boundedness is obtained by choosing suitable control inputs containing saturating functions and using the Lyapunov analysis. Then, when the nonlinear coupling term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is small, the convergence property of the system is guaranteed by appropriately selecting the saturation levels. 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4603D-9EDD-62C6-C223-54813D110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0" y="2227145"/>
                <a:ext cx="9613861" cy="3972488"/>
              </a:xfrm>
              <a:blipFill>
                <a:blip r:embed="rId2"/>
                <a:stretch>
                  <a:fillRect l="-888" t="-2147" r="-1458" b="-3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1E7F1-46EB-7316-DBEA-B1AB2088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4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4FB-F473-5758-5888-377E0CDF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Movement Control (θ-x and φ-y)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4603D-9EDD-62C6-C223-54813D110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0" y="2227145"/>
                <a:ext cx="9613861" cy="397248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From this analysis of boundedness, we find the expression for the two control torques: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i="1">
                          <a:latin typeface="Cambria Math" panose="02040503050406030204" pitchFamily="18" charset="0"/>
                        </a:rPr>
                        <m:t>+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i="1">
                          <a:latin typeface="Cambria Math" panose="02040503050406030204" pitchFamily="18" charset="0"/>
                        </a:rPr>
                        <m:t>+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 −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])]})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l-GR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l-GR" i="1">
                          <a:latin typeface="Cambria Math" panose="02040503050406030204" pitchFamily="18" charset="0"/>
                        </a:rPr>
                        <m:t>+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l-GR" i="1">
                          <a:latin typeface="Cambria Math" panose="02040503050406030204" pitchFamily="18" charset="0"/>
                        </a:rPr>
                        <m:t>+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− 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])]})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4603D-9EDD-62C6-C223-54813D110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0" y="2227145"/>
                <a:ext cx="9613861" cy="3972488"/>
              </a:xfrm>
              <a:blipFill>
                <a:blip r:embed="rId2"/>
                <a:stretch>
                  <a:fillRect l="-888" t="-2147" r="-1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1E7F1-46EB-7316-DBEA-B1AB2088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2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8E59-FB56-0234-17FB-5B3B721D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Quadrotor &amp; Controller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A57C88-6084-55DF-2DD6-35EC27F2D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04070"/>
            <a:ext cx="4925112" cy="17623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484F0-D2F8-873E-C0EF-6D35C238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18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BC8B03-4C02-8C41-754F-694837AC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69" y="2304070"/>
            <a:ext cx="499179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D72F-CC5D-9D07-FF3F-62FBB04F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D746B-9451-E21F-C3DB-3F7352FEE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Initial Euler angles: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=−0.7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Initial 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b="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Initial linear and angular velocities are zero: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0,0,0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Desired Euler angles: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Desired 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IN" dirty="0"/>
              </a:p>
              <a:p>
                <a:pPr marL="0" indent="0">
                  <a:buNone/>
                </a:pPr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D746B-9451-E21F-C3DB-3F7352FEE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b="-1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0A90C-227B-E7B9-F5B1-A588B2C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3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7175-DA7E-0982-F58B-0DFDCDF1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2CE4-ACB1-F4BA-4A78-67D2B534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While implementing control laws for small aerial vehicles, there are some challenges: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Almost all actuators have actuator saturation that has significant effect on the overall stability of the aircraft.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On board flight computers have limited computational power due to which the control laws themselves cannot be very complex in nature.</a:t>
            </a:r>
          </a:p>
          <a:p>
            <a:pPr marL="0" indent="0">
              <a:buNone/>
            </a:pPr>
            <a:r>
              <a:rPr lang="en-IN" dirty="0"/>
              <a:t>The paper proposes a nonlinear controller based on nested saturation technique for rotary-wing aircraft class.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F1C6A-7504-A408-B8F8-9E7C9EA5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7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841A-B989-71D9-329C-40965C61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AA7F1C-8AC4-4FD3-1AD6-D73E2D3BA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61" y="2231992"/>
            <a:ext cx="5494020" cy="3131820"/>
          </a:xfrm>
          <a:ln w="12700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C1B0-8AD7-73D6-D96D-9CA76FC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20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CB9DD-B843-4120-C7A6-46E14911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1992"/>
            <a:ext cx="5433060" cy="313182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04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841A-B989-71D9-329C-40965C61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C1B0-8AD7-73D6-D96D-9CA76FC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8C421-58BD-41FA-3962-0E85322A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778462"/>
            <a:ext cx="11530584" cy="3060954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684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841A-B989-71D9-329C-40965C61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C1B0-8AD7-73D6-D96D-9CA76FC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D8494-DF0F-5C62-F3EA-C5F15D93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11146"/>
            <a:ext cx="5455920" cy="3131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5C04E0-E554-216D-A3D0-69CE6D9F5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1146"/>
            <a:ext cx="546354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4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841A-B989-71D9-329C-40965C61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C1B0-8AD7-73D6-D96D-9CA76FC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FCDC-3CFB-E94E-4FE7-9492549A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2627376"/>
            <a:ext cx="1183386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6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841A-B989-71D9-329C-40965C61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C1B0-8AD7-73D6-D96D-9CA76FC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0EACB-99C5-C3B5-1FCB-B7B9BC3B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" y="2436114"/>
            <a:ext cx="5524500" cy="3239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9B12B4-34AA-412F-CF2F-391D6458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28" y="2436114"/>
            <a:ext cx="5601678" cy="32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19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841A-B989-71D9-329C-40965C61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C1B0-8AD7-73D6-D96D-9CA76FC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25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00E70-2CBE-29D4-68E8-92E6FA1D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3" y="2436113"/>
            <a:ext cx="5580632" cy="3237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C44BF-2E6E-FE79-ECCE-3D83F847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6112"/>
            <a:ext cx="5557508" cy="32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9B66A-180E-54C0-2F41-6133C9286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934A-7B65-9DE4-DF53-DC70425D3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306" y="2463961"/>
            <a:ext cx="8144134" cy="13730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962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C462-2440-861E-1088-A9F244C0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Saturation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B281C-9048-D2A9-D0AF-661C48471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Proposed by Andrew R. Teel, University of California in the year 1991.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Earlier, it was shown that for single input systems, no saturation of a linear feedback can globally stabilize a chain of integrators of order n (n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dirty="0"/>
                  <a:t> 3).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Teel proposed that a nonlinear combination of saturation functions of linear feedbacks that can globally stabilize a chain of integrators of any arbitrary order.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First, we have to define linear saturation.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B281C-9048-D2A9-D0AF-661C48471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r="-1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5C4BA-7AC8-7E48-5A94-9573F4AD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9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F331-CAAD-9225-1C78-70818E3A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Saturation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05121-A819-9550-4BE4-23E1F5773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41429"/>
                <a:ext cx="9613861" cy="3963343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Given two positive constants L, M with 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M, 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said to be a </a:t>
                </a:r>
                <a:r>
                  <a:rPr lang="en-IN" i="1" dirty="0"/>
                  <a:t>simple linear saturation </a:t>
                </a:r>
                <a:r>
                  <a:rPr lang="en-IN" dirty="0"/>
                  <a:t>for (L,M) if it is a continuous, nondecreasing function satisfying</a:t>
                </a: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≠0;</m:t>
                    </m:r>
                  </m:oMath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457200" lvl="1" indent="0">
                  <a:buNone/>
                </a:pPr>
                <a:endParaRPr lang="en-IN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Consider linear system consisting of multiple integrators: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…,</m:t>
                    </m:r>
                    <m:acc>
                      <m:accPr>
                        <m:chr m:val="̇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Consider it as system (1).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05121-A819-9550-4BE4-23E1F5773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41429"/>
                <a:ext cx="9613861" cy="3963343"/>
              </a:xfrm>
              <a:blipFill>
                <a:blip r:embed="rId2"/>
                <a:stretch>
                  <a:fillRect l="-1015" t="-2154" b="-4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5D4BA-E04D-0C0C-D442-95E78C09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3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F331-CAAD-9225-1C78-70818E3A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Saturation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05121-A819-9550-4BE4-23E1F5773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41429"/>
                <a:ext cx="9613861" cy="411306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b="1" dirty="0"/>
                  <a:t>Theorem: </a:t>
                </a:r>
                <a:r>
                  <a:rPr lang="en-IN" dirty="0"/>
                  <a:t>There exist linear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such that for any set of positive constants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 …, </m:t>
                    </m:r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/(1+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/>
                  <a:t>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 …, </m:t>
                    </m:r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b="1" dirty="0"/>
                  <a:t>, </a:t>
                </a:r>
                <a:r>
                  <a:rPr lang="en-IN" dirty="0"/>
                  <a:t>and for any set of functions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that are simple linear saturations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the bounded control 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results in global asymptotic stability for the system (1).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05121-A819-9550-4BE4-23E1F5773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41429"/>
                <a:ext cx="9613861" cy="4113067"/>
              </a:xfrm>
              <a:blipFill>
                <a:blip r:embed="rId2"/>
                <a:stretch>
                  <a:fillRect l="-1015" t="-2074" r="-2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5D4BA-E04D-0C0C-D442-95E78C09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38D8-9CC8-AE3E-EE8B-4AC677A5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9A-6869-0D2B-691C-E6B20C24C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2793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The quadrotor is considered to be composed of two independent PVTOLs (Planar Vertical Take Off and Landing).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The control strategy is to stabilize altitude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/>
                  <a:t>), the first PVTOL 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displacement) and finally, to control the second PVTOL 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movement) with consideration given to the coupling between the two PVTOLs and the influence of the altitude movement control on the horizontal displacement.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Some positive gains were added in the control law to improve convergence speed of closed-loop system and to guarantee robustness against non-linear coupling terms.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9A-6869-0D2B-691C-E6B20C24C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27936"/>
              </a:xfrm>
              <a:blipFill>
                <a:blip r:embed="rId2"/>
                <a:stretch>
                  <a:fillRect l="-888" t="-2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0F23C-48E8-9F3E-7830-D35B1CDE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2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487-CE10-5684-B3E3-F21BEECE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Rotorcraft’s Nonlinear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CC16A-7F39-0686-854B-4E284BDB4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48840"/>
                <a:ext cx="9613861" cy="420623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Body coordinate frame is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the inertial frame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ℶ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 Aerial robot is modelled as a rigid body which is subjected to a body force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 and torque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 applied to the centre of mass and specified with respect to body coordinate frame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N" dirty="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The equations of motion are given by: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acc>
                              <m:accPr>
                                <m:chr m:val="̈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𝑅𝐹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𝑚𝑔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acc>
                              <m:accPr>
                                <m:chr m:val="̇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/>
                  <a:t> where,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 is the position of centre of gravity w.r.t inertial frame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ℶ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CC16A-7F39-0686-854B-4E284BDB4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48840"/>
                <a:ext cx="9613861" cy="4206239"/>
              </a:xfrm>
              <a:blipFill>
                <a:blip r:embed="rId2"/>
                <a:stretch>
                  <a:fillRect l="-888" t="-2032" r="-11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E08F7-53BD-4B0A-73F1-13552715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4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487-CE10-5684-B3E3-F21BEECE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Rotorcraft’s Nonlinear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CC16A-7F39-0686-854B-4E284BDB4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81424"/>
                <a:ext cx="9613861" cy="44296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specifies the mass.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an inertial matrix expressed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 is the body angular velocity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g is the acceleration due to gravity.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IN" dirty="0"/>
                  <a:t> is the rotation matrix of body axes defined as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are Euler angles, depicting roll, pitch and yaw.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CC16A-7F39-0686-854B-4E284BDB4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81424"/>
                <a:ext cx="9613861" cy="4429687"/>
              </a:xfrm>
              <a:blipFill>
                <a:blip r:embed="rId2"/>
                <a:stretch>
                  <a:fillRect l="-1015" t="-1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E08F7-53BD-4B0A-73F1-13552715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1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487-CE10-5684-B3E3-F21BEECE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Rotorcraft’s Nonlinear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CC16A-7F39-0686-854B-4E284BDB4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81425"/>
                <a:ext cx="9613861" cy="412793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The relationship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̇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IN" dirty="0"/>
                  <a:t> transformation matrix. It translates the time derivatives of the Euler angles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into the body-frame angular velocity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l-GR" dirty="0"/>
                  <a:t>.</a:t>
                </a:r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Define a pseudo inertial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𝐽𝑊</m:t>
                    </m:r>
                  </m:oMath>
                </a14:m>
                <a:r>
                  <a:rPr lang="en-IN" dirty="0"/>
                  <a:t> and a centripetal vector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acc>
                    <m:acc>
                      <m:accPr>
                        <m:chr m:val="̇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acc>
                      <m:accPr>
                        <m:chr m:val="̇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en-IN" dirty="0"/>
                  <a:t>. Finally equation of motion become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acc>
                                <m:accPr>
                                  <m:chr m:val="̈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CC16A-7F39-0686-854B-4E284BDB4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81425"/>
                <a:ext cx="9613861" cy="4127935"/>
              </a:xfrm>
              <a:blipFill>
                <a:blip r:embed="rId2"/>
                <a:stretch>
                  <a:fillRect l="-1015" t="-2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E08F7-53BD-4B0A-73F1-13552715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B7A3-D0D2-4A2D-8B65-3CFC5241A55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832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385</TotalTime>
  <Words>1543</Words>
  <Application>Microsoft Office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Arial-BoldMT</vt:lpstr>
      <vt:lpstr>Calibri</vt:lpstr>
      <vt:lpstr>Cambria Math</vt:lpstr>
      <vt:lpstr>Trebuchet MS</vt:lpstr>
      <vt:lpstr>Wingdings</vt:lpstr>
      <vt:lpstr>Berlin</vt:lpstr>
      <vt:lpstr>Nonlinear Control for system with bounded inputs</vt:lpstr>
      <vt:lpstr>Introduction</vt:lpstr>
      <vt:lpstr>Nested Saturation Technique</vt:lpstr>
      <vt:lpstr>Nested Saturation Technique</vt:lpstr>
      <vt:lpstr>Nested Saturation Technique</vt:lpstr>
      <vt:lpstr>Control Strategy</vt:lpstr>
      <vt:lpstr>Rotorcraft’s Nonlinear Model</vt:lpstr>
      <vt:lpstr>Rotorcraft’s Nonlinear Model</vt:lpstr>
      <vt:lpstr>Rotorcraft’s Nonlinear Model</vt:lpstr>
      <vt:lpstr>Control Inputs</vt:lpstr>
      <vt:lpstr>Stabilization with bounded inputs</vt:lpstr>
      <vt:lpstr>Yaw and Altitude Control</vt:lpstr>
      <vt:lpstr>Yaw and Altitude Control</vt:lpstr>
      <vt:lpstr>Horizontal Movement Control (θ-x and φ-y)</vt:lpstr>
      <vt:lpstr>Horizontal Movement Control (θ-x and φ-y)</vt:lpstr>
      <vt:lpstr>Horizontal Movement Control (θ-x and φ-y)</vt:lpstr>
      <vt:lpstr>Horizontal Movement Control (θ-x and φ-y)</vt:lpstr>
      <vt:lpstr>Quadrotor &amp; Controller Parameters</vt:lpstr>
      <vt:lpstr>Simulation Setup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Ashmit Ranjan</dc:creator>
  <cp:lastModifiedBy>Kumar Ashmit Ranjan</cp:lastModifiedBy>
  <cp:revision>9</cp:revision>
  <dcterms:created xsi:type="dcterms:W3CDTF">2024-10-23T12:42:08Z</dcterms:created>
  <dcterms:modified xsi:type="dcterms:W3CDTF">2024-10-26T06:12:41Z</dcterms:modified>
</cp:coreProperties>
</file>