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73"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C3EC4-E2C7-278F-F3A9-8A4D4E63E9BA}" v="386" dt="2024-07-02T04:35:32.616"/>
    <p1510:client id="{D3EB763C-923E-BA23-AFDF-502E3BB49E32}" v="4272" dt="2024-07-02T06:24:31.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21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47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448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994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998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730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8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9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03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960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679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6683086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5F605A2A-8E4E-D041-6678-9BBCC1084D66}"/>
              </a:ext>
            </a:extLst>
          </p:cNvPr>
          <p:cNvPicPr>
            <a:picLocks noChangeAspect="1"/>
          </p:cNvPicPr>
          <p:nvPr/>
        </p:nvPicPr>
        <p:blipFill rotWithShape="1">
          <a:blip r:embed="rId2">
            <a:alphaModFix amt="60000"/>
          </a:blip>
          <a:srcRect t="43751" r="-2" b="-2"/>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04988" y="1442172"/>
            <a:ext cx="8582025" cy="2177328"/>
          </a:xfrm>
        </p:spPr>
        <p:txBody>
          <a:bodyPr anchor="ctr">
            <a:normAutofit/>
          </a:bodyPr>
          <a:lstStyle/>
          <a:p>
            <a:pPr algn="ctr"/>
            <a:r>
              <a:rPr lang="en-US" sz="7200" dirty="0"/>
              <a:t>RAGs       Riches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p:cNvSpPr>
            <a:spLocks noGrp="1"/>
          </p:cNvSpPr>
          <p:nvPr>
            <p:ph type="subTitle" idx="1"/>
          </p:nvPr>
        </p:nvSpPr>
        <p:spPr>
          <a:xfrm>
            <a:off x="2566988" y="3962400"/>
            <a:ext cx="7058025" cy="581025"/>
          </a:xfrm>
        </p:spPr>
        <p:txBody>
          <a:bodyPr vert="horz" lIns="91440" tIns="45720" rIns="91440" bIns="45720" rtlCol="0" anchor="ctr">
            <a:normAutofit/>
          </a:bodyPr>
          <a:lstStyle/>
          <a:p>
            <a:pPr algn="ctr">
              <a:lnSpc>
                <a:spcPct val="100000"/>
              </a:lnSpc>
            </a:pPr>
            <a:r>
              <a:rPr lang="en-US" sz="1500" dirty="0">
                <a:solidFill>
                  <a:srgbClr val="FFFFFF"/>
                </a:solidFill>
              </a:rPr>
              <a:t>Aayush Verma                                                                    Ashmita Mukherjee</a:t>
            </a:r>
          </a:p>
        </p:txBody>
      </p:sp>
      <p:sp>
        <p:nvSpPr>
          <p:cNvPr id="5" name="Arrow: Right 4">
            <a:extLst>
              <a:ext uri="{FF2B5EF4-FFF2-40B4-BE49-F238E27FC236}">
                <a16:creationId xmlns:a16="http://schemas.microsoft.com/office/drawing/2014/main" id="{6AF9D4D1-473F-3EED-BAC8-D5A4BAC49626}"/>
              </a:ext>
            </a:extLst>
          </p:cNvPr>
          <p:cNvSpPr/>
          <p:nvPr/>
        </p:nvSpPr>
        <p:spPr>
          <a:xfrm>
            <a:off x="5422604" y="2291906"/>
            <a:ext cx="980558" cy="4843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7395-1107-6C4F-AB8B-8F36404ADEB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CF8DC1-E298-5114-E01D-DB30EDFBA99E}"/>
              </a:ext>
            </a:extLst>
          </p:cNvPr>
          <p:cNvSpPr>
            <a:spLocks noGrp="1"/>
          </p:cNvSpPr>
          <p:nvPr>
            <p:ph idx="1"/>
          </p:nvPr>
        </p:nvSpPr>
        <p:spPr/>
        <p:txBody>
          <a:bodyPr vert="horz" lIns="91440" tIns="45720" rIns="91440" bIns="45720" rtlCol="0" anchor="t">
            <a:normAutofit fontScale="85000" lnSpcReduction="20000"/>
          </a:bodyPr>
          <a:lstStyle/>
          <a:p>
            <a:r>
              <a:rPr lang="en-US" dirty="0"/>
              <a:t>The Model performs exceptionally, for it's small size and maintains coherence over even 7-8 thought's long chain of thought sequences.</a:t>
            </a:r>
          </a:p>
          <a:p>
            <a:r>
              <a:rPr lang="en-US" dirty="0"/>
              <a:t>The RAG pipeline works well retrieving with many of the questions being answered correctly from context.</a:t>
            </a:r>
          </a:p>
          <a:p>
            <a:r>
              <a:rPr lang="en-US" dirty="0"/>
              <a:t>There is some want of extra pre-processing in the data, some of the tables have been mis-summarized by phi-3V leading to the correct chunks being retrieved but having slightly wrong data.</a:t>
            </a:r>
          </a:p>
          <a:p>
            <a:r>
              <a:rPr lang="en-US" dirty="0"/>
              <a:t>The model has also been given access to the Google Search API but has been instructed to use it as a last resort, The model will Always first try to find it's answer from retrieval but it also has a fallback for consistent results.</a:t>
            </a:r>
          </a:p>
        </p:txBody>
      </p:sp>
    </p:spTree>
    <p:extLst>
      <p:ext uri="{BB962C8B-B14F-4D97-AF65-F5344CB8AC3E}">
        <p14:creationId xmlns:p14="http://schemas.microsoft.com/office/powerpoint/2010/main" val="41585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668F-6245-3849-96DA-FEBB213568D1}"/>
              </a:ext>
            </a:extLst>
          </p:cNvPr>
          <p:cNvSpPr>
            <a:spLocks noGrp="1"/>
          </p:cNvSpPr>
          <p:nvPr>
            <p:ph type="title"/>
          </p:nvPr>
        </p:nvSpPr>
        <p:spPr/>
        <p:txBody>
          <a:bodyPr/>
          <a:lstStyle/>
          <a:p>
            <a:r>
              <a:rPr lang="en-US" dirty="0"/>
              <a:t>Logical Assumptions</a:t>
            </a:r>
          </a:p>
        </p:txBody>
      </p:sp>
      <p:sp>
        <p:nvSpPr>
          <p:cNvPr id="3" name="Content Placeholder 2">
            <a:extLst>
              <a:ext uri="{FF2B5EF4-FFF2-40B4-BE49-F238E27FC236}">
                <a16:creationId xmlns:a16="http://schemas.microsoft.com/office/drawing/2014/main" id="{471AE3FE-E445-1D4C-8276-7459AC604993}"/>
              </a:ext>
            </a:extLst>
          </p:cNvPr>
          <p:cNvSpPr>
            <a:spLocks noGrp="1"/>
          </p:cNvSpPr>
          <p:nvPr>
            <p:ph idx="1"/>
          </p:nvPr>
        </p:nvSpPr>
        <p:spPr/>
        <p:txBody>
          <a:bodyPr vert="horz" lIns="91440" tIns="45720" rIns="91440" bIns="45720" rtlCol="0" anchor="t">
            <a:normAutofit/>
          </a:bodyPr>
          <a:lstStyle/>
          <a:p>
            <a:r>
              <a:rPr lang="en-US" dirty="0"/>
              <a:t>The biggest assumption is that the model will be used for financial use-case only, many Guard-Rails have not been installed but the model has been heavily instructed and steered to stay on track and not reply to noisy questions and injection from the </a:t>
            </a:r>
            <a:r>
              <a:rPr lang="en-US"/>
              <a:t>user.</a:t>
            </a:r>
            <a:endParaRPr lang="en-US" dirty="0"/>
          </a:p>
          <a:p>
            <a:r>
              <a:rPr lang="en-US" dirty="0"/>
              <a:t>We have done extensive testing on this front and have determined the model does stick to instructions well and does not need additional guard-rails built in.</a:t>
            </a:r>
          </a:p>
        </p:txBody>
      </p:sp>
    </p:spTree>
    <p:extLst>
      <p:ext uri="{BB962C8B-B14F-4D97-AF65-F5344CB8AC3E}">
        <p14:creationId xmlns:p14="http://schemas.microsoft.com/office/powerpoint/2010/main" val="47827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D036-8E41-D231-C4EF-6B8983704BAB}"/>
              </a:ext>
            </a:extLst>
          </p:cNvPr>
          <p:cNvSpPr>
            <a:spLocks noGrp="1"/>
          </p:cNvSpPr>
          <p:nvPr>
            <p:ph type="title"/>
          </p:nvPr>
        </p:nvSpPr>
        <p:spPr/>
        <p:txBody>
          <a:bodyPr/>
          <a:lstStyle/>
          <a:p>
            <a:r>
              <a:rPr lang="en-US" dirty="0"/>
              <a:t>Visual Story Telling</a:t>
            </a:r>
          </a:p>
        </p:txBody>
      </p:sp>
      <p:sp>
        <p:nvSpPr>
          <p:cNvPr id="3" name="Content Placeholder 2">
            <a:extLst>
              <a:ext uri="{FF2B5EF4-FFF2-40B4-BE49-F238E27FC236}">
                <a16:creationId xmlns:a16="http://schemas.microsoft.com/office/drawing/2014/main" id="{FEC3EC1B-AD30-049B-8AF2-32B9161FCAC8}"/>
              </a:ext>
            </a:extLst>
          </p:cNvPr>
          <p:cNvSpPr>
            <a:spLocks noGrp="1"/>
          </p:cNvSpPr>
          <p:nvPr>
            <p:ph idx="1"/>
          </p:nvPr>
        </p:nvSpPr>
        <p:spPr/>
        <p:txBody>
          <a:bodyPr vert="horz" lIns="91440" tIns="45720" rIns="91440" bIns="45720" rtlCol="0" anchor="t">
            <a:normAutofit/>
          </a:bodyPr>
          <a:lstStyle/>
          <a:p>
            <a:r>
              <a:rPr lang="en-US" dirty="0"/>
              <a:t>We have employed Visual Story Telling by employing the use of chain of though display in the UI.</a:t>
            </a:r>
          </a:p>
          <a:p>
            <a:r>
              <a:rPr lang="en-US" dirty="0"/>
              <a:t>The model has been instructed to break down problem's into chunks and solve them step by step displaying it's thoughts and actions to the user to see it gather the data and piece together the information it finds to create the final answer.</a:t>
            </a:r>
          </a:p>
          <a:p>
            <a:r>
              <a:rPr lang="en-US" dirty="0"/>
              <a:t>One such great example is in the next slide.</a:t>
            </a:r>
          </a:p>
        </p:txBody>
      </p:sp>
    </p:spTree>
    <p:extLst>
      <p:ext uri="{BB962C8B-B14F-4D97-AF65-F5344CB8AC3E}">
        <p14:creationId xmlns:p14="http://schemas.microsoft.com/office/powerpoint/2010/main" val="91139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9B54-DCF6-0546-8914-96547CB3489F}"/>
              </a:ext>
            </a:extLst>
          </p:cNvPr>
          <p:cNvSpPr>
            <a:spLocks noGrp="1"/>
          </p:cNvSpPr>
          <p:nvPr>
            <p:ph type="title"/>
          </p:nvPr>
        </p:nvSpPr>
        <p:spPr/>
        <p:txBody>
          <a:bodyPr/>
          <a:lstStyle/>
          <a:p>
            <a:r>
              <a:rPr lang="en-US" dirty="0"/>
              <a:t>Breaking It  Down</a:t>
            </a:r>
          </a:p>
        </p:txBody>
      </p:sp>
      <p:pic>
        <p:nvPicPr>
          <p:cNvPr id="5" name="Content Placeholder 4" descr="A screenshot of a black background with green text&#10;&#10;Description automatically generated">
            <a:extLst>
              <a:ext uri="{FF2B5EF4-FFF2-40B4-BE49-F238E27FC236}">
                <a16:creationId xmlns:a16="http://schemas.microsoft.com/office/drawing/2014/main" id="{1354AA22-52DE-82DF-4F0D-5D9A88B8E1E5}"/>
              </a:ext>
            </a:extLst>
          </p:cNvPr>
          <p:cNvPicPr>
            <a:picLocks noGrp="1" noChangeAspect="1"/>
          </p:cNvPicPr>
          <p:nvPr>
            <p:ph idx="1"/>
          </p:nvPr>
        </p:nvPicPr>
        <p:blipFill>
          <a:blip r:embed="rId2"/>
          <a:stretch>
            <a:fillRect/>
          </a:stretch>
        </p:blipFill>
        <p:spPr>
          <a:xfrm>
            <a:off x="4286082" y="848582"/>
            <a:ext cx="7804671" cy="5177488"/>
          </a:xfrm>
        </p:spPr>
      </p:pic>
      <p:sp>
        <p:nvSpPr>
          <p:cNvPr id="4" name="Text Placeholder 3">
            <a:extLst>
              <a:ext uri="{FF2B5EF4-FFF2-40B4-BE49-F238E27FC236}">
                <a16:creationId xmlns:a16="http://schemas.microsoft.com/office/drawing/2014/main" id="{9C5EB808-3765-73FC-2019-F2EA26D4B54B}"/>
              </a:ext>
            </a:extLst>
          </p:cNvPr>
          <p:cNvSpPr>
            <a:spLocks noGrp="1"/>
          </p:cNvSpPr>
          <p:nvPr>
            <p:ph type="body" sz="half" idx="2"/>
          </p:nvPr>
        </p:nvSpPr>
        <p:spPr/>
        <p:txBody>
          <a:bodyPr vert="horz" lIns="91440" tIns="45720" rIns="91440" bIns="45720" rtlCol="0" anchor="t">
            <a:normAutofit/>
          </a:bodyPr>
          <a:lstStyle/>
          <a:p>
            <a:r>
              <a:rPr lang="en-US" dirty="0"/>
              <a:t>The model uses divide and conquer strategy to gather all the information and answer the question.</a:t>
            </a:r>
          </a:p>
        </p:txBody>
      </p:sp>
    </p:spTree>
    <p:extLst>
      <p:ext uri="{BB962C8B-B14F-4D97-AF65-F5344CB8AC3E}">
        <p14:creationId xmlns:p14="http://schemas.microsoft.com/office/powerpoint/2010/main" val="388473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33A-EE1F-BCF7-3971-EAF6E93FAEE0}"/>
              </a:ext>
            </a:extLst>
          </p:cNvPr>
          <p:cNvSpPr>
            <a:spLocks noGrp="1"/>
          </p:cNvSpPr>
          <p:nvPr>
            <p:ph type="title"/>
          </p:nvPr>
        </p:nvSpPr>
        <p:spPr/>
        <p:txBody>
          <a:bodyPr/>
          <a:lstStyle/>
          <a:p>
            <a:r>
              <a:rPr lang="en-US" dirty="0"/>
              <a:t>Validation Results</a:t>
            </a:r>
          </a:p>
        </p:txBody>
      </p:sp>
      <p:sp>
        <p:nvSpPr>
          <p:cNvPr id="3" name="Content Placeholder 2">
            <a:extLst>
              <a:ext uri="{FF2B5EF4-FFF2-40B4-BE49-F238E27FC236}">
                <a16:creationId xmlns:a16="http://schemas.microsoft.com/office/drawing/2014/main" id="{09DA1817-CD60-4761-7349-6C282F533D52}"/>
              </a:ext>
            </a:extLst>
          </p:cNvPr>
          <p:cNvSpPr>
            <a:spLocks noGrp="1"/>
          </p:cNvSpPr>
          <p:nvPr>
            <p:ph idx="1"/>
          </p:nvPr>
        </p:nvSpPr>
        <p:spPr/>
        <p:txBody>
          <a:bodyPr vert="horz" lIns="91440" tIns="45720" rIns="91440" bIns="45720" rtlCol="0" anchor="t">
            <a:normAutofit/>
          </a:bodyPr>
          <a:lstStyle/>
          <a:p>
            <a:r>
              <a:rPr lang="en-US" dirty="0"/>
              <a:t>The Model Answers adequately to all the sample questions given in the challenge, using chain of thought reasoning to break down every question into chunks.</a:t>
            </a:r>
          </a:p>
          <a:p>
            <a:r>
              <a:rPr lang="en-US" dirty="0"/>
              <a:t>Even tough question's like </a:t>
            </a:r>
            <a:r>
              <a:rPr lang="en-US" dirty="0">
                <a:ea typeface="+mn-lt"/>
                <a:cs typeface="+mn-lt"/>
              </a:rPr>
              <a:t>"Analyze the financial health of Google and Facebook using key financial ratios like P/E ratio, debt-to-equity ratio, and return on equity. Provide a summary of your findings." Are made simple with this approach.</a:t>
            </a:r>
          </a:p>
          <a:p>
            <a:r>
              <a:rPr lang="en-US" dirty="0"/>
              <a:t>A Demonstration is in the following slides. </a:t>
            </a:r>
          </a:p>
          <a:p>
            <a:endParaRPr lang="en-US" dirty="0"/>
          </a:p>
        </p:txBody>
      </p:sp>
    </p:spTree>
    <p:extLst>
      <p:ext uri="{BB962C8B-B14F-4D97-AF65-F5344CB8AC3E}">
        <p14:creationId xmlns:p14="http://schemas.microsoft.com/office/powerpoint/2010/main" val="284880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F02B72-821C-ECE5-7B4D-4A2109BD1F70}"/>
              </a:ext>
            </a:extLst>
          </p:cNvPr>
          <p:cNvSpPr>
            <a:spLocks noGrp="1"/>
          </p:cNvSpPr>
          <p:nvPr>
            <p:ph type="title"/>
          </p:nvPr>
        </p:nvSpPr>
        <p:spPr/>
        <p:txBody>
          <a:bodyPr/>
          <a:lstStyle/>
          <a:p>
            <a:r>
              <a:rPr lang="en-US" dirty="0"/>
              <a:t>Step 1</a:t>
            </a:r>
          </a:p>
        </p:txBody>
      </p:sp>
      <p:pic>
        <p:nvPicPr>
          <p:cNvPr id="7" name="Picture Placeholder 6" descr="A screenshot of a black screen">
            <a:extLst>
              <a:ext uri="{FF2B5EF4-FFF2-40B4-BE49-F238E27FC236}">
                <a16:creationId xmlns:a16="http://schemas.microsoft.com/office/drawing/2014/main" id="{66D6A541-B25B-A9DE-0C9B-4912C29B5E89}"/>
              </a:ext>
            </a:extLst>
          </p:cNvPr>
          <p:cNvPicPr>
            <a:picLocks noGrp="1" noChangeAspect="1"/>
          </p:cNvPicPr>
          <p:nvPr>
            <p:ph type="pic" idx="1"/>
          </p:nvPr>
        </p:nvPicPr>
        <p:blipFill>
          <a:blip r:embed="rId2"/>
          <a:srcRect t="460" b="460"/>
          <a:stretch/>
        </p:blipFill>
        <p:spPr>
          <a:xfrm>
            <a:off x="4820184" y="972474"/>
            <a:ext cx="7046975" cy="4928373"/>
          </a:xfrm>
        </p:spPr>
      </p:pic>
      <p:sp>
        <p:nvSpPr>
          <p:cNvPr id="6" name="Text Placeholder 5">
            <a:extLst>
              <a:ext uri="{FF2B5EF4-FFF2-40B4-BE49-F238E27FC236}">
                <a16:creationId xmlns:a16="http://schemas.microsoft.com/office/drawing/2014/main" id="{F7505508-CF4C-2A6D-B260-5AB85D770B2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2270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D47B0-6F8C-F2AE-3FBB-3962D64AFA97}"/>
              </a:ext>
            </a:extLst>
          </p:cNvPr>
          <p:cNvSpPr>
            <a:spLocks noGrp="1"/>
          </p:cNvSpPr>
          <p:nvPr>
            <p:ph type="title"/>
          </p:nvPr>
        </p:nvSpPr>
        <p:spPr/>
        <p:txBody>
          <a:bodyPr/>
          <a:lstStyle/>
          <a:p>
            <a:r>
              <a:rPr lang="en-US" dirty="0"/>
              <a:t>Step-2</a:t>
            </a:r>
          </a:p>
        </p:txBody>
      </p:sp>
      <p:pic>
        <p:nvPicPr>
          <p:cNvPr id="7" name="Picture Placeholder 6" descr="A screenshot of a computer&#10;&#10;Description automatically generated">
            <a:extLst>
              <a:ext uri="{FF2B5EF4-FFF2-40B4-BE49-F238E27FC236}">
                <a16:creationId xmlns:a16="http://schemas.microsoft.com/office/drawing/2014/main" id="{CE311D19-B40F-2DE2-3858-C52029B306B3}"/>
              </a:ext>
            </a:extLst>
          </p:cNvPr>
          <p:cNvPicPr>
            <a:picLocks noGrp="1" noChangeAspect="1"/>
          </p:cNvPicPr>
          <p:nvPr>
            <p:ph type="pic" idx="1"/>
          </p:nvPr>
        </p:nvPicPr>
        <p:blipFill>
          <a:blip r:embed="rId2"/>
          <a:srcRect t="282" b="282"/>
          <a:stretch/>
        </p:blipFill>
        <p:spPr>
          <a:xfrm>
            <a:off x="4558449" y="1072683"/>
            <a:ext cx="7468271" cy="5247663"/>
          </a:xfrm>
        </p:spPr>
      </p:pic>
      <p:sp>
        <p:nvSpPr>
          <p:cNvPr id="6" name="Text Placeholder 5">
            <a:extLst>
              <a:ext uri="{FF2B5EF4-FFF2-40B4-BE49-F238E27FC236}">
                <a16:creationId xmlns:a16="http://schemas.microsoft.com/office/drawing/2014/main" id="{12A24611-D82D-5A06-9F10-68CB9C86EDD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51149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B9B7C5-1B61-2292-D72B-2FE15E73C4AD}"/>
              </a:ext>
            </a:extLst>
          </p:cNvPr>
          <p:cNvSpPr>
            <a:spLocks noGrp="1"/>
          </p:cNvSpPr>
          <p:nvPr>
            <p:ph type="title"/>
          </p:nvPr>
        </p:nvSpPr>
        <p:spPr/>
        <p:txBody>
          <a:bodyPr/>
          <a:lstStyle/>
          <a:p>
            <a:r>
              <a:rPr lang="en-US" dirty="0"/>
              <a:t>Output!</a:t>
            </a:r>
          </a:p>
        </p:txBody>
      </p:sp>
      <p:sp>
        <p:nvSpPr>
          <p:cNvPr id="5" name="Text Placeholder 4">
            <a:extLst>
              <a:ext uri="{FF2B5EF4-FFF2-40B4-BE49-F238E27FC236}">
                <a16:creationId xmlns:a16="http://schemas.microsoft.com/office/drawing/2014/main" id="{4ABB6A53-FED5-29FD-D874-D9180B28D3A2}"/>
              </a:ext>
            </a:extLst>
          </p:cNvPr>
          <p:cNvSpPr>
            <a:spLocks noGrp="1"/>
          </p:cNvSpPr>
          <p:nvPr>
            <p:ph type="body" sz="half" idx="2"/>
          </p:nvPr>
        </p:nvSpPr>
        <p:spPr/>
        <p:txBody>
          <a:bodyPr/>
          <a:lstStyle/>
          <a:p>
            <a:endParaRPr lang="en-US"/>
          </a:p>
        </p:txBody>
      </p:sp>
      <p:pic>
        <p:nvPicPr>
          <p:cNvPr id="10" name="Picture Placeholder 9" descr="A black and white text on a black background&#10;&#10;Description automatically generated">
            <a:extLst>
              <a:ext uri="{FF2B5EF4-FFF2-40B4-BE49-F238E27FC236}">
                <a16:creationId xmlns:a16="http://schemas.microsoft.com/office/drawing/2014/main" id="{14CE173E-BBB1-3339-A39C-D1D23605FDFA}"/>
              </a:ext>
            </a:extLst>
          </p:cNvPr>
          <p:cNvPicPr>
            <a:picLocks noGrp="1" noChangeAspect="1"/>
          </p:cNvPicPr>
          <p:nvPr>
            <p:ph type="pic" idx="1"/>
          </p:nvPr>
        </p:nvPicPr>
        <p:blipFill rotWithShape="1">
          <a:blip r:embed="rId2"/>
          <a:srcRect l="-379" t="201" r="379" b="603"/>
          <a:stretch/>
        </p:blipFill>
        <p:spPr>
          <a:xfrm>
            <a:off x="4610751" y="1430"/>
            <a:ext cx="7256801" cy="6826178"/>
          </a:xfrm>
        </p:spPr>
      </p:pic>
    </p:spTree>
    <p:extLst>
      <p:ext uri="{BB962C8B-B14F-4D97-AF65-F5344CB8AC3E}">
        <p14:creationId xmlns:p14="http://schemas.microsoft.com/office/powerpoint/2010/main" val="9107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4087-2C92-D976-368E-72E5B5D7D1C8}"/>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6E421A8C-E56E-9147-1EAF-5786DADE0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4994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818A-9E7C-F73F-B436-7EA6EC7B2C05}"/>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F2FDF5AD-764D-58E0-F0C5-F21F2FADC48A}"/>
              </a:ext>
            </a:extLst>
          </p:cNvPr>
          <p:cNvSpPr>
            <a:spLocks noGrp="1"/>
          </p:cNvSpPr>
          <p:nvPr>
            <p:ph idx="1"/>
          </p:nvPr>
        </p:nvSpPr>
        <p:spPr>
          <a:xfrm>
            <a:off x="572127" y="2111792"/>
            <a:ext cx="10711569" cy="4060408"/>
          </a:xfrm>
        </p:spPr>
        <p:txBody>
          <a:bodyPr vert="horz" lIns="91440" tIns="45720" rIns="91440" bIns="45720" rtlCol="0" anchor="t">
            <a:normAutofit/>
          </a:bodyPr>
          <a:lstStyle/>
          <a:p>
            <a:r>
              <a:rPr lang="en-US" sz="2000" dirty="0">
                <a:ea typeface="+mn-lt"/>
                <a:cs typeface="+mn-lt"/>
              </a:rPr>
              <a:t>Developing an Agentic Retrieval Augmented Generation System using Chain Of Thought Deduction based on the </a:t>
            </a:r>
            <a:r>
              <a:rPr lang="en-US" sz="2000" dirty="0" err="1">
                <a:ea typeface="+mn-lt"/>
                <a:cs typeface="+mn-lt"/>
              </a:rPr>
              <a:t>ReACT</a:t>
            </a:r>
            <a:r>
              <a:rPr lang="en-US" sz="2000" dirty="0">
                <a:ea typeface="+mn-lt"/>
                <a:cs typeface="+mn-lt"/>
              </a:rPr>
              <a:t> paradigm.</a:t>
            </a:r>
          </a:p>
          <a:p>
            <a:r>
              <a:rPr lang="en-US" sz="2000" dirty="0">
                <a:ea typeface="+mn-lt"/>
                <a:cs typeface="+mn-lt"/>
              </a:rPr>
              <a:t>This RAG system needs to employ the use of Tools as it sees fit in the chain of thought to gather the correct information from multiple sources and answer the given question adequately.</a:t>
            </a:r>
          </a:p>
          <a:p>
            <a:r>
              <a:rPr lang="en-US" sz="2000" dirty="0">
                <a:ea typeface="+mn-lt"/>
                <a:cs typeface="+mn-lt"/>
              </a:rPr>
              <a:t>We were given 21 Financial Documents with 3-4 Years of Data for 4 Organizations.</a:t>
            </a:r>
          </a:p>
          <a:p>
            <a:endParaRPr lang="en-US" sz="2000" dirty="0">
              <a:ea typeface="+mn-lt"/>
              <a:cs typeface="+mn-lt"/>
            </a:endParaRPr>
          </a:p>
        </p:txBody>
      </p:sp>
    </p:spTree>
    <p:extLst>
      <p:ext uri="{BB962C8B-B14F-4D97-AF65-F5344CB8AC3E}">
        <p14:creationId xmlns:p14="http://schemas.microsoft.com/office/powerpoint/2010/main" val="270833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6F60-1280-1F52-D93B-5DF5B2E3F8D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0623C97-4BD9-8D3C-B40A-65B68B53FB4F}"/>
              </a:ext>
            </a:extLst>
          </p:cNvPr>
          <p:cNvSpPr>
            <a:spLocks noGrp="1"/>
          </p:cNvSpPr>
          <p:nvPr>
            <p:ph idx="1"/>
          </p:nvPr>
        </p:nvSpPr>
        <p:spPr/>
        <p:txBody>
          <a:bodyPr vert="horz" lIns="91440" tIns="45720" rIns="91440" bIns="45720" rtlCol="0" anchor="t">
            <a:normAutofit lnSpcReduction="10000"/>
          </a:bodyPr>
          <a:lstStyle/>
          <a:p>
            <a:r>
              <a:rPr lang="en-US" dirty="0"/>
              <a:t>Our Team was provided with 21 Financial documents in the PDF format containing Multi-Modal Data in the form of Images, Text and Tables.</a:t>
            </a:r>
          </a:p>
          <a:p>
            <a:r>
              <a:rPr lang="en-US" dirty="0"/>
              <a:t>These Documents spanned over 4 years and contained key information about the organizations like Equity, Revenue and Main drivers of revenue.</a:t>
            </a:r>
          </a:p>
          <a:p>
            <a:r>
              <a:rPr lang="en-US" dirty="0"/>
              <a:t>The Data had many Fluff pages that contained Huge images that had no relation to our financial objective, These Images had to be removed from processing.</a:t>
            </a:r>
          </a:p>
        </p:txBody>
      </p:sp>
    </p:spTree>
    <p:extLst>
      <p:ext uri="{BB962C8B-B14F-4D97-AF65-F5344CB8AC3E}">
        <p14:creationId xmlns:p14="http://schemas.microsoft.com/office/powerpoint/2010/main" val="413675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F650-2E3F-4CC0-75BE-C35029C03C4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81EE45B-D98B-37D8-342A-13B4BA8445B6}"/>
              </a:ext>
            </a:extLst>
          </p:cNvPr>
          <p:cNvSpPr>
            <a:spLocks noGrp="1"/>
          </p:cNvSpPr>
          <p:nvPr>
            <p:ph idx="1"/>
          </p:nvPr>
        </p:nvSpPr>
        <p:spPr/>
        <p:txBody>
          <a:bodyPr vert="horz" lIns="91440" tIns="45720" rIns="91440" bIns="45720" rtlCol="0" anchor="t">
            <a:normAutofit/>
          </a:bodyPr>
          <a:lstStyle/>
          <a:p>
            <a:r>
              <a:rPr lang="en-US" dirty="0"/>
              <a:t>Unstructured.io -&gt; Separated the PDFs into text, tables and figures. </a:t>
            </a:r>
          </a:p>
          <a:p>
            <a:r>
              <a:rPr lang="en-US" dirty="0" err="1"/>
              <a:t>LlamaParse</a:t>
            </a:r>
            <a:r>
              <a:rPr lang="en-US" dirty="0"/>
              <a:t> -&gt; Parsed the Text and Tables using Llama Parse into documents for the </a:t>
            </a:r>
            <a:r>
              <a:rPr lang="en-US" dirty="0" err="1"/>
              <a:t>vectorstore</a:t>
            </a:r>
            <a:r>
              <a:rPr lang="en-US" dirty="0"/>
              <a:t>.</a:t>
            </a:r>
          </a:p>
          <a:p>
            <a:r>
              <a:rPr lang="en-US" dirty="0"/>
              <a:t>Chunking -&gt; Split into chunks of 1250 characters with an overlap of 200.  </a:t>
            </a:r>
            <a:endParaRPr lang="en-US"/>
          </a:p>
          <a:p>
            <a:r>
              <a:rPr lang="en-US" dirty="0"/>
              <a:t>Headers -&gt; Added Header's to every chunk </a:t>
            </a:r>
            <a:r>
              <a:rPr lang="en-US" dirty="0" err="1"/>
              <a:t>programatically</a:t>
            </a:r>
            <a:r>
              <a:rPr lang="en-US" dirty="0"/>
              <a:t> to provide insight about location in document and context of the information of chunk.</a:t>
            </a:r>
          </a:p>
          <a:p>
            <a:endParaRPr lang="en-US" dirty="0"/>
          </a:p>
        </p:txBody>
      </p:sp>
    </p:spTree>
    <p:extLst>
      <p:ext uri="{BB962C8B-B14F-4D97-AF65-F5344CB8AC3E}">
        <p14:creationId xmlns:p14="http://schemas.microsoft.com/office/powerpoint/2010/main" val="400993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F66A-A348-274B-25F9-B538441A7D1B}"/>
              </a:ext>
            </a:extLst>
          </p:cNvPr>
          <p:cNvSpPr>
            <a:spLocks noGrp="1"/>
          </p:cNvSpPr>
          <p:nvPr>
            <p:ph type="title"/>
          </p:nvPr>
        </p:nvSpPr>
        <p:spPr/>
        <p:txBody>
          <a:bodyPr/>
          <a:lstStyle/>
          <a:p>
            <a:r>
              <a:rPr lang="en-US" dirty="0"/>
              <a:t>Instruct-XL</a:t>
            </a:r>
          </a:p>
        </p:txBody>
      </p:sp>
      <p:sp>
        <p:nvSpPr>
          <p:cNvPr id="3" name="Content Placeholder 2">
            <a:extLst>
              <a:ext uri="{FF2B5EF4-FFF2-40B4-BE49-F238E27FC236}">
                <a16:creationId xmlns:a16="http://schemas.microsoft.com/office/drawing/2014/main" id="{37C5E036-9676-EE5D-1218-242CAEC658FE}"/>
              </a:ext>
            </a:extLst>
          </p:cNvPr>
          <p:cNvSpPr>
            <a:spLocks noGrp="1"/>
          </p:cNvSpPr>
          <p:nvPr>
            <p:ph idx="1"/>
          </p:nvPr>
        </p:nvSpPr>
        <p:spPr/>
        <p:txBody>
          <a:bodyPr vert="horz" lIns="91440" tIns="45720" rIns="91440" bIns="45720" rtlCol="0" anchor="t">
            <a:normAutofit/>
          </a:bodyPr>
          <a:lstStyle/>
          <a:p>
            <a:r>
              <a:rPr lang="en-US" dirty="0"/>
              <a:t>We Use State of the Art Instruct-XL Embeddings, allowing us to fine tune our latent representations to our use case to improve our retrieval.</a:t>
            </a:r>
            <a:endParaRPr lang="en-US"/>
          </a:p>
          <a:p>
            <a:r>
              <a:rPr lang="en-US" dirty="0"/>
              <a:t>The Embeddings were instructed to Encode representations in a Financial context keeping the year in context.</a:t>
            </a:r>
          </a:p>
          <a:p>
            <a:endParaRPr lang="en-US" dirty="0"/>
          </a:p>
          <a:p>
            <a:pPr marL="0" indent="0">
              <a:buNone/>
            </a:pPr>
            <a:endParaRPr lang="en-US" dirty="0"/>
          </a:p>
        </p:txBody>
      </p:sp>
    </p:spTree>
    <p:extLst>
      <p:ext uri="{BB962C8B-B14F-4D97-AF65-F5344CB8AC3E}">
        <p14:creationId xmlns:p14="http://schemas.microsoft.com/office/powerpoint/2010/main" val="51722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4475-12C3-1163-16DB-665332BEB100}"/>
              </a:ext>
            </a:extLst>
          </p:cNvPr>
          <p:cNvSpPr>
            <a:spLocks noGrp="1"/>
          </p:cNvSpPr>
          <p:nvPr>
            <p:ph type="title"/>
          </p:nvPr>
        </p:nvSpPr>
        <p:spPr/>
        <p:txBody>
          <a:bodyPr/>
          <a:lstStyle/>
          <a:p>
            <a:r>
              <a:rPr lang="en-US" dirty="0"/>
              <a:t>Phi-3 Vision</a:t>
            </a:r>
          </a:p>
        </p:txBody>
      </p:sp>
      <p:sp>
        <p:nvSpPr>
          <p:cNvPr id="3" name="Content Placeholder 2">
            <a:extLst>
              <a:ext uri="{FF2B5EF4-FFF2-40B4-BE49-F238E27FC236}">
                <a16:creationId xmlns:a16="http://schemas.microsoft.com/office/drawing/2014/main" id="{8D44FEA9-2DC1-9DE2-F8B2-0DF3CC37A3C8}"/>
              </a:ext>
            </a:extLst>
          </p:cNvPr>
          <p:cNvSpPr>
            <a:spLocks noGrp="1"/>
          </p:cNvSpPr>
          <p:nvPr>
            <p:ph idx="1"/>
          </p:nvPr>
        </p:nvSpPr>
        <p:spPr/>
        <p:txBody>
          <a:bodyPr vert="horz" lIns="91440" tIns="45720" rIns="91440" bIns="45720" rtlCol="0" anchor="t">
            <a:normAutofit/>
          </a:bodyPr>
          <a:lstStyle/>
          <a:p>
            <a:r>
              <a:rPr lang="en-US" dirty="0"/>
              <a:t>Phi 3 Vision is a Multi-Modal Vision Language Model from Microsoft, boasting state of the art performance in SLM's.</a:t>
            </a:r>
          </a:p>
          <a:p>
            <a:r>
              <a:rPr lang="en-US" dirty="0"/>
              <a:t>We used Phi-3V's Multi Modal Capabilities to summarize every image and table to extract the vital data from them and convert them to a textual format for retrieval.</a:t>
            </a:r>
          </a:p>
        </p:txBody>
      </p:sp>
    </p:spTree>
    <p:extLst>
      <p:ext uri="{BB962C8B-B14F-4D97-AF65-F5344CB8AC3E}">
        <p14:creationId xmlns:p14="http://schemas.microsoft.com/office/powerpoint/2010/main" val="213780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6188-3EF9-9DB8-965E-5268FFAC855A}"/>
              </a:ext>
            </a:extLst>
          </p:cNvPr>
          <p:cNvSpPr>
            <a:spLocks noGrp="1"/>
          </p:cNvSpPr>
          <p:nvPr>
            <p:ph type="title"/>
          </p:nvPr>
        </p:nvSpPr>
        <p:spPr/>
        <p:txBody>
          <a:bodyPr>
            <a:normAutofit fontScale="90000"/>
          </a:bodyPr>
          <a:lstStyle/>
          <a:p>
            <a:r>
              <a:rPr lang="en-US" dirty="0"/>
              <a:t>Multi-Vector Retriever and Hypothetical Queries</a:t>
            </a:r>
          </a:p>
        </p:txBody>
      </p:sp>
      <p:sp>
        <p:nvSpPr>
          <p:cNvPr id="3" name="Content Placeholder 2">
            <a:extLst>
              <a:ext uri="{FF2B5EF4-FFF2-40B4-BE49-F238E27FC236}">
                <a16:creationId xmlns:a16="http://schemas.microsoft.com/office/drawing/2014/main" id="{C001933A-BD07-8319-878C-A5AEF17EDA84}"/>
              </a:ext>
            </a:extLst>
          </p:cNvPr>
          <p:cNvSpPr>
            <a:spLocks noGrp="1"/>
          </p:cNvSpPr>
          <p:nvPr>
            <p:ph idx="1"/>
          </p:nvPr>
        </p:nvSpPr>
        <p:spPr/>
        <p:txBody>
          <a:bodyPr vert="horz" lIns="91440" tIns="45720" rIns="91440" bIns="45720" rtlCol="0" anchor="t">
            <a:normAutofit fontScale="85000" lnSpcReduction="20000"/>
          </a:bodyPr>
          <a:lstStyle/>
          <a:p>
            <a:r>
              <a:rPr lang="en-US" dirty="0"/>
              <a:t>We have employed use of the Multi-Vector Retriever to create a Parent Child retriever scheme in our RAG System.</a:t>
            </a:r>
          </a:p>
          <a:p>
            <a:r>
              <a:rPr lang="en-US" dirty="0"/>
              <a:t>Hypothetical Queries are employed to model the User's Questions for each chunk. Every chunk has 3 potential questions generated for it by the use of an LLM (LLaMA-3).</a:t>
            </a:r>
          </a:p>
          <a:p>
            <a:r>
              <a:rPr lang="en-US" dirty="0"/>
              <a:t>The Main Model Facing Retriever contain the Hypothetical Queries and Summaries, which is then linked to the backward Parent Byte Store containing the Actual documents to be retrieved.</a:t>
            </a:r>
          </a:p>
          <a:p>
            <a:r>
              <a:rPr lang="en-US" dirty="0"/>
              <a:t>Future Scope of this RAG includes the actual Tables and Images stored in the Byte Store as well to be retrieved with the LLM Generation to give the user enhanced context.</a:t>
            </a:r>
          </a:p>
          <a:p>
            <a:endParaRPr lang="en-US" dirty="0"/>
          </a:p>
        </p:txBody>
      </p:sp>
    </p:spTree>
    <p:extLst>
      <p:ext uri="{BB962C8B-B14F-4D97-AF65-F5344CB8AC3E}">
        <p14:creationId xmlns:p14="http://schemas.microsoft.com/office/powerpoint/2010/main" val="393908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5B47-1444-E849-A243-B38E66FB0567}"/>
              </a:ext>
            </a:extLst>
          </p:cNvPr>
          <p:cNvSpPr>
            <a:spLocks noGrp="1"/>
          </p:cNvSpPr>
          <p:nvPr>
            <p:ph type="title"/>
          </p:nvPr>
        </p:nvSpPr>
        <p:spPr/>
        <p:txBody>
          <a:bodyPr/>
          <a:lstStyle/>
          <a:p>
            <a:r>
              <a:rPr lang="en-US" dirty="0"/>
              <a:t>Re-Ranker</a:t>
            </a:r>
          </a:p>
        </p:txBody>
      </p:sp>
      <p:sp>
        <p:nvSpPr>
          <p:cNvPr id="3" name="Content Placeholder 2">
            <a:extLst>
              <a:ext uri="{FF2B5EF4-FFF2-40B4-BE49-F238E27FC236}">
                <a16:creationId xmlns:a16="http://schemas.microsoft.com/office/drawing/2014/main" id="{6CB6AA92-EC5D-2B85-C342-A328A4234B73}"/>
              </a:ext>
            </a:extLst>
          </p:cNvPr>
          <p:cNvSpPr>
            <a:spLocks noGrp="1"/>
          </p:cNvSpPr>
          <p:nvPr>
            <p:ph idx="1"/>
          </p:nvPr>
        </p:nvSpPr>
        <p:spPr/>
        <p:txBody>
          <a:bodyPr vert="horz" lIns="91440" tIns="45720" rIns="91440" bIns="45720" rtlCol="0" anchor="t">
            <a:normAutofit/>
          </a:bodyPr>
          <a:lstStyle/>
          <a:p>
            <a:r>
              <a:rPr lang="en-US" dirty="0"/>
              <a:t>Next we employ the use of one of the Fastest and Most Accurate Re-Rankers in the form of Col-Bert.</a:t>
            </a:r>
          </a:p>
          <a:p>
            <a:r>
              <a:rPr lang="en-US" dirty="0"/>
              <a:t>Col-Bert uses Late Interactions between the Embeddings at Runtime and the ones in the </a:t>
            </a:r>
            <a:r>
              <a:rPr lang="en-US" dirty="0" err="1"/>
              <a:t>VectorStore</a:t>
            </a:r>
            <a:r>
              <a:rPr lang="en-US" dirty="0"/>
              <a:t> to perform Blindingly Fast and Accurate searches while staying one of the smallest Re-Rankers in terms of Memory.</a:t>
            </a:r>
          </a:p>
          <a:p>
            <a:r>
              <a:rPr lang="en-US" dirty="0"/>
              <a:t>This Re-Ranker really helps us gain accuracy in our Memory constrained environment.</a:t>
            </a:r>
          </a:p>
        </p:txBody>
      </p:sp>
    </p:spTree>
    <p:extLst>
      <p:ext uri="{BB962C8B-B14F-4D97-AF65-F5344CB8AC3E}">
        <p14:creationId xmlns:p14="http://schemas.microsoft.com/office/powerpoint/2010/main" val="215370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4DDB-AA90-C297-9975-19D933157B53}"/>
              </a:ext>
            </a:extLst>
          </p:cNvPr>
          <p:cNvSpPr>
            <a:spLocks noGrp="1"/>
          </p:cNvSpPr>
          <p:nvPr>
            <p:ph type="title"/>
          </p:nvPr>
        </p:nvSpPr>
        <p:spPr/>
        <p:txBody>
          <a:bodyPr/>
          <a:lstStyle/>
          <a:p>
            <a:r>
              <a:rPr lang="en-US" dirty="0"/>
              <a:t>Qwen-2 7B</a:t>
            </a:r>
          </a:p>
        </p:txBody>
      </p:sp>
      <p:sp>
        <p:nvSpPr>
          <p:cNvPr id="3" name="Content Placeholder 2">
            <a:extLst>
              <a:ext uri="{FF2B5EF4-FFF2-40B4-BE49-F238E27FC236}">
                <a16:creationId xmlns:a16="http://schemas.microsoft.com/office/drawing/2014/main" id="{ED0871D5-920C-C378-B448-E36078AC5FA5}"/>
              </a:ext>
            </a:extLst>
          </p:cNvPr>
          <p:cNvSpPr>
            <a:spLocks noGrp="1"/>
          </p:cNvSpPr>
          <p:nvPr>
            <p:ph idx="1"/>
          </p:nvPr>
        </p:nvSpPr>
        <p:spPr/>
        <p:txBody>
          <a:bodyPr vert="horz" lIns="91440" tIns="45720" rIns="91440" bIns="45720" rtlCol="0" anchor="t">
            <a:normAutofit lnSpcReduction="10000"/>
          </a:bodyPr>
          <a:lstStyle/>
          <a:p>
            <a:r>
              <a:rPr lang="en-US" dirty="0"/>
              <a:t>The newly released Qwen 2 LLM is only 7B parameters and eclipses LLaMA3 8B's performance in most statistics.</a:t>
            </a:r>
          </a:p>
          <a:p>
            <a:r>
              <a:rPr lang="en-US" dirty="0"/>
              <a:t>Most importantly Qwen-2 dwarfs LLaMA-3's 8K token context length with a huge 32K token context length allowing us to fit in more context in our RAG pipeline while maintaining coherence.</a:t>
            </a:r>
          </a:p>
          <a:p>
            <a:r>
              <a:rPr lang="en-US" dirty="0"/>
              <a:t>This Context Length becomes especially useful when we have to account for the fact that our agent needs to persist context over long chain of thought sequences and conversations without forgetting initial instructions.</a:t>
            </a:r>
          </a:p>
        </p:txBody>
      </p:sp>
    </p:spTree>
    <p:extLst>
      <p:ext uri="{BB962C8B-B14F-4D97-AF65-F5344CB8AC3E}">
        <p14:creationId xmlns:p14="http://schemas.microsoft.com/office/powerpoint/2010/main" val="3501522330"/>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2C"/>
      </a:dk2>
      <a:lt2>
        <a:srgbClr val="E2E8E6"/>
      </a:lt2>
      <a:accent1>
        <a:srgbClr val="C696A2"/>
      </a:accent1>
      <a:accent2>
        <a:srgbClr val="BA887F"/>
      </a:accent2>
      <a:accent3>
        <a:srgbClr val="B9A07D"/>
      </a:accent3>
      <a:accent4>
        <a:srgbClr val="A7A672"/>
      </a:accent4>
      <a:accent5>
        <a:srgbClr val="98A980"/>
      </a:accent5>
      <a:accent6>
        <a:srgbClr val="80AE77"/>
      </a:accent6>
      <a:hlink>
        <a:srgbClr val="568F80"/>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RAGs       Riches</vt:lpstr>
      <vt:lpstr>Problem Statement </vt:lpstr>
      <vt:lpstr>Data</vt:lpstr>
      <vt:lpstr>Preprocessing</vt:lpstr>
      <vt:lpstr>Instruct-XL</vt:lpstr>
      <vt:lpstr>Phi-3 Vision</vt:lpstr>
      <vt:lpstr>Multi-Vector Retriever and Hypothetical Queries</vt:lpstr>
      <vt:lpstr>Re-Ranker</vt:lpstr>
      <vt:lpstr>Qwen-2 7B</vt:lpstr>
      <vt:lpstr>Results</vt:lpstr>
      <vt:lpstr>Logical Assumptions</vt:lpstr>
      <vt:lpstr>Visual Story Telling</vt:lpstr>
      <vt:lpstr>Breaking It  Down</vt:lpstr>
      <vt:lpstr>Validation Results</vt:lpstr>
      <vt:lpstr>Step 1</vt:lpstr>
      <vt:lpstr>Step-2</vt:lpstr>
      <vt:lpstr>Output!</vt:lpstr>
      <vt:lpstr>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1762</cp:revision>
  <dcterms:created xsi:type="dcterms:W3CDTF">2024-07-02T03:48:57Z</dcterms:created>
  <dcterms:modified xsi:type="dcterms:W3CDTF">2024-07-02T06:24:53Z</dcterms:modified>
</cp:coreProperties>
</file>