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192" y="58"/>
      </p:cViewPr>
      <p:guideLst/>
    </p:cSldViewPr>
  </p:slideViewPr>
  <p:outlineViewPr>
    <p:cViewPr>
      <p:scale>
        <a:sx n="33" d="100"/>
        <a:sy n="33" d="100"/>
      </p:scale>
      <p:origin x="0" y="-117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4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2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7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3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24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1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3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6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139D-4C1F-4357-9D82-833640887C17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CFE3-BF98-4C64-9816-BB6BFF19B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2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someone@12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 &amp; CSS3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0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Developed in 1995 (</a:t>
            </a:r>
            <a:r>
              <a:rPr lang="en-IN" dirty="0" err="1" smtClean="0"/>
              <a:t>LiveScript</a:t>
            </a:r>
            <a:r>
              <a:rPr lang="en-IN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Javacsript</a:t>
            </a:r>
            <a:r>
              <a:rPr lang="en-IN" dirty="0" smtClean="0"/>
              <a:t> Netscape(1996) – IE3 Jscript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Ecma</a:t>
            </a:r>
            <a:r>
              <a:rPr lang="en-IN" dirty="0" smtClean="0"/>
              <a:t> script (1997)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Ecma</a:t>
            </a:r>
            <a:r>
              <a:rPr lang="en-IN" dirty="0" smtClean="0"/>
              <a:t> script 3 (1999)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ES5 – 2009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ES6 &amp; ES7(still under development)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70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&amp; HTML5</a:t>
            </a:r>
          </a:p>
          <a:p>
            <a:r>
              <a:rPr lang="en-IN" dirty="0" smtClean="0"/>
              <a:t>CSS &amp; CSS3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396948" y="2405270"/>
            <a:ext cx="1600200" cy="7255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487478" y="2405270"/>
            <a:ext cx="1600200" cy="7255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CSS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9578008" y="2413657"/>
            <a:ext cx="1600200" cy="7255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408544" y="3638516"/>
            <a:ext cx="1600200" cy="7255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Content Structural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7487478" y="4644888"/>
            <a:ext cx="1600200" cy="725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Style Presentation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9578008" y="3858145"/>
            <a:ext cx="1600200" cy="7255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Behavioural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6197048" y="3130826"/>
            <a:ext cx="11596" cy="507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0"/>
          </p:cNvCxnSpPr>
          <p:nvPr/>
        </p:nvCxnSpPr>
        <p:spPr>
          <a:xfrm>
            <a:off x="8287578" y="3130826"/>
            <a:ext cx="0" cy="1514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>
            <a:off x="10378108" y="3139213"/>
            <a:ext cx="0" cy="718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5325"/>
            <a:ext cx="10515600" cy="1325563"/>
          </a:xfrm>
        </p:spPr>
        <p:txBody>
          <a:bodyPr/>
          <a:lstStyle/>
          <a:p>
            <a:r>
              <a:rPr lang="en-IN" dirty="0" smtClean="0"/>
              <a:t>Code Hello world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4009"/>
            <a:ext cx="10515600" cy="193295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09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Do’s &amp; Don’t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95939" y="2584174"/>
            <a:ext cx="7513983" cy="1023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alert(“Hello, world!”);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95939" y="4114800"/>
            <a:ext cx="7613374" cy="1043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Alert(“Hello, world!”);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32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Statements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Change </a:t>
            </a:r>
            <a:r>
              <a:rPr lang="en-IN" dirty="0" err="1" smtClean="0"/>
              <a:t>color</a:t>
            </a:r>
            <a:r>
              <a:rPr lang="en-IN" dirty="0" smtClean="0"/>
              <a:t> of heading</a:t>
            </a:r>
          </a:p>
          <a:p>
            <a:r>
              <a:rPr lang="en-IN" dirty="0" smtClean="0"/>
              <a:t>Calculate age</a:t>
            </a:r>
          </a:p>
          <a:p>
            <a:r>
              <a:rPr lang="en-IN" dirty="0" smtClean="0"/>
              <a:t>Move an image</a:t>
            </a:r>
          </a:p>
          <a:p>
            <a:r>
              <a:rPr lang="en-IN" dirty="0" smtClean="0"/>
              <a:t>Hide a menu</a:t>
            </a:r>
          </a:p>
          <a:p>
            <a:r>
              <a:rPr lang="en-IN" dirty="0" smtClean="0"/>
              <a:t>Alert some “important message”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2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Statements are written in 1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use multiple line to declare your statement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92695" y="2822712"/>
            <a:ext cx="7046844" cy="2941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dirty="0" smtClean="0"/>
              <a:t>alert(“Hello, world!”);</a:t>
            </a:r>
          </a:p>
          <a:p>
            <a:pPr algn="ctr"/>
            <a:r>
              <a:rPr lang="en-IN" dirty="0"/>
              <a:t>alert</a:t>
            </a:r>
            <a:r>
              <a:rPr lang="en-IN" dirty="0" smtClean="0"/>
              <a:t>(“Another message!”);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alert</a:t>
            </a:r>
            <a:r>
              <a:rPr lang="en-IN" dirty="0" smtClean="0"/>
              <a:t>(“Warning message!”);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68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Whitespace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Whitespace in </a:t>
            </a:r>
            <a:r>
              <a:rPr lang="en-IN" dirty="0" err="1" smtClean="0"/>
              <a:t>javascript</a:t>
            </a:r>
            <a:r>
              <a:rPr lang="en-IN" dirty="0" smtClean="0"/>
              <a:t> is completely fine . </a:t>
            </a:r>
          </a:p>
          <a:p>
            <a:r>
              <a:rPr lang="en-IN" dirty="0" smtClean="0"/>
              <a:t>It is case sensitive but not space sensitive.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80146" y="3141960"/>
            <a:ext cx="4268624" cy="8024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alert(“Hello, world!”);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71600" y="4234070"/>
            <a:ext cx="4268625" cy="8547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alert</a:t>
            </a:r>
            <a:r>
              <a:rPr lang="en-IN" dirty="0" smtClean="0"/>
              <a:t>(  “Hello, </a:t>
            </a:r>
            <a:r>
              <a:rPr lang="en-IN" dirty="0"/>
              <a:t>world</a:t>
            </a:r>
            <a:r>
              <a:rPr lang="en-IN" dirty="0" smtClean="0"/>
              <a:t>!”  );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07209" y="3141960"/>
            <a:ext cx="4490815" cy="839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alert</a:t>
            </a:r>
            <a:r>
              <a:rPr lang="en-IN" dirty="0" smtClean="0"/>
              <a:t>(</a:t>
            </a:r>
          </a:p>
          <a:p>
            <a:pPr algn="ctr"/>
            <a:r>
              <a:rPr lang="en-IN" dirty="0" smtClean="0"/>
              <a:t>“Hello, </a:t>
            </a:r>
            <a:r>
              <a:rPr lang="en-IN" dirty="0"/>
              <a:t>world</a:t>
            </a:r>
            <a:r>
              <a:rPr lang="en-IN" dirty="0" smtClean="0"/>
              <a:t>!”</a:t>
            </a:r>
          </a:p>
          <a:p>
            <a:pPr algn="ctr"/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413619" y="4234070"/>
            <a:ext cx="4490815" cy="8547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alert(“</a:t>
            </a:r>
            <a:r>
              <a:rPr lang="en-IN" dirty="0" smtClean="0"/>
              <a:t>Hello,  </a:t>
            </a:r>
            <a:r>
              <a:rPr lang="en-IN" dirty="0"/>
              <a:t>world!”);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52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// commenting in </a:t>
            </a:r>
            <a:r>
              <a:rPr lang="en-IN" dirty="0" err="1" smtClean="0"/>
              <a:t>javascript</a:t>
            </a:r>
            <a:endParaRPr lang="en-IN" dirty="0" smtClean="0"/>
          </a:p>
          <a:p>
            <a:r>
              <a:rPr lang="en-IN" dirty="0" smtClean="0"/>
              <a:t>/*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block comment</a:t>
            </a:r>
          </a:p>
          <a:p>
            <a:pPr marL="0" indent="0">
              <a:buNone/>
            </a:pPr>
            <a:r>
              <a:rPr lang="en-IN" dirty="0" smtClean="0"/>
              <a:t>*/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0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Placements of </a:t>
            </a:r>
            <a:r>
              <a:rPr lang="en-IN" dirty="0" err="1" smtClean="0"/>
              <a:t>javascript</a:t>
            </a:r>
            <a:r>
              <a:rPr lang="en-IN" dirty="0" smtClean="0"/>
              <a:t>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Either in the same header/ footer section. </a:t>
            </a:r>
            <a:r>
              <a:rPr lang="en-IN" dirty="0" err="1" smtClean="0"/>
              <a:t>Preferebly</a:t>
            </a:r>
            <a:r>
              <a:rPr lang="en-IN" dirty="0" smtClean="0"/>
              <a:t> footer section.</a:t>
            </a:r>
          </a:p>
          <a:p>
            <a:r>
              <a:rPr lang="en-IN" dirty="0" smtClean="0"/>
              <a:t>Or in a separate </a:t>
            </a:r>
            <a:r>
              <a:rPr lang="en-IN" dirty="0" err="1" smtClean="0"/>
              <a:t>js</a:t>
            </a:r>
            <a:r>
              <a:rPr lang="en-IN" dirty="0" smtClean="0"/>
              <a:t>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85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Email: </a:t>
            </a:r>
            <a:r>
              <a:rPr lang="en-IN" dirty="0" smtClean="0">
                <a:hlinkClick r:id="rId2"/>
              </a:rPr>
              <a:t>someone@123.com</a:t>
            </a:r>
            <a:endParaRPr lang="en-IN" dirty="0" smtClean="0"/>
          </a:p>
          <a:p>
            <a:r>
              <a:rPr lang="en-IN" dirty="0" smtClean="0"/>
              <a:t>DOB: 07/09/1999</a:t>
            </a:r>
          </a:p>
          <a:p>
            <a:r>
              <a:rPr lang="en-IN" dirty="0" smtClean="0"/>
              <a:t>Phone Number: 0123456789</a:t>
            </a:r>
          </a:p>
          <a:p>
            <a:r>
              <a:rPr lang="en-IN" dirty="0" smtClean="0"/>
              <a:t>Age: 32</a:t>
            </a:r>
          </a:p>
          <a:p>
            <a:r>
              <a:rPr lang="en-IN" dirty="0" smtClean="0"/>
              <a:t>Address: #100, Someplace, Bangalore 560011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81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34400" cy="1005540"/>
          </a:xfrm>
        </p:spPr>
        <p:txBody>
          <a:bodyPr/>
          <a:lstStyle/>
          <a:p>
            <a:pPr algn="l"/>
            <a:r>
              <a:rPr lang="en-IN" dirty="0" smtClean="0"/>
              <a:t>What you will learn?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15910"/>
            <a:ext cx="9144000" cy="29418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Learn HTML basic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HTML5 Semantic 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CSS Styles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CSS3 Responsive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CSS3 Animations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850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var</a:t>
            </a:r>
            <a:r>
              <a:rPr lang="en-IN" dirty="0" smtClean="0"/>
              <a:t> name, email, phone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year</a:t>
            </a:r>
          </a:p>
          <a:p>
            <a:r>
              <a:rPr lang="en-IN" dirty="0" err="1"/>
              <a:t>v</a:t>
            </a:r>
            <a:r>
              <a:rPr lang="en-IN" dirty="0" err="1" smtClean="0"/>
              <a:t>ar</a:t>
            </a:r>
            <a:r>
              <a:rPr lang="en-IN" dirty="0" smtClean="0"/>
              <a:t> </a:t>
            </a:r>
            <a:r>
              <a:rPr lang="en-IN" dirty="0" err="1" smtClean="0"/>
              <a:t>customerEmail</a:t>
            </a:r>
            <a:endParaRPr lang="en-IN" dirty="0" smtClean="0"/>
          </a:p>
          <a:p>
            <a:r>
              <a:rPr lang="en-IN" dirty="0" err="1"/>
              <a:t>v</a:t>
            </a:r>
            <a:r>
              <a:rPr lang="en-IN" dirty="0" err="1" smtClean="0"/>
              <a:t>ar</a:t>
            </a:r>
            <a:r>
              <a:rPr lang="en-IN" dirty="0" smtClean="0"/>
              <a:t> </a:t>
            </a:r>
            <a:r>
              <a:rPr lang="en-IN" dirty="0" err="1" smtClean="0"/>
              <a:t>todaysDate</a:t>
            </a:r>
            <a:endParaRPr lang="en-IN" dirty="0" smtClean="0"/>
          </a:p>
          <a:p>
            <a:r>
              <a:rPr lang="en-IN" dirty="0" err="1"/>
              <a:t>v</a:t>
            </a:r>
            <a:r>
              <a:rPr lang="en-IN" dirty="0" err="1" smtClean="0"/>
              <a:t>ar</a:t>
            </a:r>
            <a:r>
              <a:rPr lang="en-IN" dirty="0" smtClean="0"/>
              <a:t> box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x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99boxes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boxes99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66617" y="2572284"/>
            <a:ext cx="3179035" cy="21022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Variables can contain: </a:t>
            </a:r>
          </a:p>
          <a:p>
            <a:pPr algn="ctr"/>
            <a:r>
              <a:rPr lang="en-IN" dirty="0" smtClean="0"/>
              <a:t>letters</a:t>
            </a:r>
          </a:p>
          <a:p>
            <a:pPr algn="ctr"/>
            <a:r>
              <a:rPr lang="en-IN" dirty="0" smtClean="0"/>
              <a:t>Numbers</a:t>
            </a:r>
          </a:p>
          <a:p>
            <a:pPr algn="ctr"/>
            <a:r>
              <a:rPr lang="en-IN" dirty="0" smtClean="0"/>
              <a:t>_</a:t>
            </a:r>
          </a:p>
          <a:p>
            <a:pPr algn="ctr"/>
            <a:r>
              <a:rPr lang="en-IN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293460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</a:t>
            </a:r>
            <a:r>
              <a:rPr lang="en-IN" dirty="0" err="1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Integer</a:t>
            </a:r>
          </a:p>
          <a:p>
            <a:r>
              <a:rPr lang="en-IN" dirty="0" smtClean="0"/>
              <a:t>Floating point</a:t>
            </a:r>
          </a:p>
          <a:p>
            <a:r>
              <a:rPr lang="en-IN" dirty="0" smtClean="0"/>
              <a:t>String</a:t>
            </a:r>
          </a:p>
          <a:p>
            <a:r>
              <a:rPr lang="en-IN" dirty="0" smtClean="0"/>
              <a:t>Boolean</a:t>
            </a:r>
          </a:p>
          <a:p>
            <a:r>
              <a:rPr lang="en-IN" dirty="0" smtClean="0"/>
              <a:t>Array</a:t>
            </a:r>
          </a:p>
          <a:p>
            <a:r>
              <a:rPr lang="en-IN" dirty="0" smtClean="0"/>
              <a:t>Date</a:t>
            </a:r>
          </a:p>
          <a:p>
            <a:r>
              <a:rPr lang="en-IN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012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box=99;</a:t>
            </a:r>
          </a:p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box = “Hello World”;</a:t>
            </a:r>
          </a:p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box = ‘Hello World’;</a:t>
            </a:r>
          </a:p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box= true;</a:t>
            </a:r>
          </a:p>
          <a:p>
            <a:pPr marL="0" indent="0">
              <a:buNone/>
            </a:pPr>
            <a:r>
              <a:rPr lang="en-IN" dirty="0" err="1" smtClean="0"/>
              <a:t>Var</a:t>
            </a:r>
            <a:r>
              <a:rPr lang="en-IN" dirty="0" smtClean="0"/>
              <a:t> box= false;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16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Conditions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If(condition)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//code goes here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51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guidelines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( Parentheses )</a:t>
            </a:r>
          </a:p>
          <a:p>
            <a:r>
              <a:rPr lang="en-IN" dirty="0" smtClean="0"/>
              <a:t>[ Brackets ]</a:t>
            </a:r>
          </a:p>
          <a:p>
            <a:r>
              <a:rPr lang="en-IN" dirty="0" smtClean="0"/>
              <a:t>{ Braces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83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True or False Condition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If(x&lt;50)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// code goes here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10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84419" y="2350093"/>
            <a:ext cx="4973652" cy="3452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( a == b)</a:t>
            </a:r>
          </a:p>
          <a:p>
            <a:pPr algn="ctr"/>
            <a:r>
              <a:rPr lang="en-IN" dirty="0" smtClean="0"/>
              <a:t>{</a:t>
            </a:r>
          </a:p>
          <a:p>
            <a:pPr algn="ctr"/>
            <a:r>
              <a:rPr lang="en-IN" dirty="0"/>
              <a:t>	</a:t>
            </a:r>
            <a:r>
              <a:rPr lang="en-IN" dirty="0" smtClean="0"/>
              <a:t>//do something</a:t>
            </a:r>
          </a:p>
          <a:p>
            <a:pPr algn="ctr"/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69024" y="2360283"/>
            <a:ext cx="2666287" cy="668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 == b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460478" y="3222662"/>
            <a:ext cx="2674833" cy="658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 &gt; b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460478" y="4084889"/>
            <a:ext cx="2674833" cy="683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 != b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460478" y="4972753"/>
            <a:ext cx="2666288" cy="709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 ===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52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Extended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If ( something is true 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457200" lvl="1" indent="0">
              <a:buNone/>
            </a:pPr>
            <a:r>
              <a:rPr lang="en-IN" dirty="0" smtClean="0"/>
              <a:t>// do this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}else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457200" lvl="1" indent="0">
              <a:buNone/>
            </a:pPr>
            <a:r>
              <a:rPr lang="en-IN" dirty="0" smtClean="0"/>
              <a:t>// do something else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470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If ( something is true 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// do this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if( something is true inside ){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// do something nested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 else{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// do something else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96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in </a:t>
            </a:r>
            <a:r>
              <a:rPr lang="en-IN" dirty="0" err="1" smtClean="0"/>
              <a:t>Javasccipt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Arithmetic Operators</a:t>
            </a:r>
          </a:p>
          <a:p>
            <a:pPr lvl="1"/>
            <a:r>
              <a:rPr lang="en-IN" dirty="0" smtClean="0"/>
              <a:t>Addition ( + )</a:t>
            </a:r>
          </a:p>
          <a:p>
            <a:pPr lvl="1"/>
            <a:r>
              <a:rPr lang="en-IN" dirty="0" smtClean="0"/>
              <a:t>Subtraction ( - )</a:t>
            </a:r>
          </a:p>
          <a:p>
            <a:pPr lvl="1"/>
            <a:r>
              <a:rPr lang="en-IN" dirty="0" smtClean="0"/>
              <a:t>Multiplication ( * )</a:t>
            </a:r>
          </a:p>
          <a:p>
            <a:pPr lvl="1"/>
            <a:r>
              <a:rPr lang="en-IN" dirty="0" smtClean="0"/>
              <a:t>Division ( /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63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you will need?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 with internet</a:t>
            </a:r>
          </a:p>
          <a:p>
            <a:r>
              <a:rPr lang="en-IN" dirty="0" smtClean="0"/>
              <a:t>Code Editor</a:t>
            </a:r>
          </a:p>
          <a:p>
            <a:pPr lvl="1"/>
            <a:r>
              <a:rPr lang="en-IN" dirty="0" smtClean="0"/>
              <a:t>Notepad++</a:t>
            </a:r>
          </a:p>
          <a:p>
            <a:pPr lvl="1"/>
            <a:r>
              <a:rPr lang="en-IN" dirty="0" smtClean="0"/>
              <a:t>Sublime Text</a:t>
            </a:r>
          </a:p>
          <a:p>
            <a:pPr lvl="1"/>
            <a:r>
              <a:rPr lang="en-IN" dirty="0" smtClean="0"/>
              <a:t>VS Code</a:t>
            </a:r>
          </a:p>
          <a:p>
            <a:pPr lvl="1"/>
            <a:r>
              <a:rPr lang="en-IN" dirty="0" smtClean="0"/>
              <a:t>Brackets</a:t>
            </a:r>
          </a:p>
          <a:p>
            <a:r>
              <a:rPr lang="en-IN" dirty="0" smtClean="0"/>
              <a:t>Chrome/ Firefox/ Opera(Browser)</a:t>
            </a:r>
          </a:p>
        </p:txBody>
      </p:sp>
    </p:spTree>
    <p:extLst>
      <p:ext uri="{BB962C8B-B14F-4D97-AF65-F5344CB8AC3E}">
        <p14:creationId xmlns:p14="http://schemas.microsoft.com/office/powerpoint/2010/main" val="4247838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Assignament</a:t>
            </a:r>
            <a:r>
              <a:rPr lang="en-IN" dirty="0" smtClean="0"/>
              <a:t>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54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Assignment operator ( = )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12605" y="3347541"/>
            <a:ext cx="5648771" cy="12415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 = a +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872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Assignment operator ( = 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84419" y="2811566"/>
            <a:ext cx="3537959" cy="9058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score = score+10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84420" y="4213077"/>
            <a:ext cx="3563596" cy="9571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score += 10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48486" y="2162086"/>
            <a:ext cx="1657884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+=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648486" y="3148027"/>
            <a:ext cx="1657884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-=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48486" y="4133968"/>
            <a:ext cx="1657884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*=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648486" y="5155465"/>
            <a:ext cx="1657884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/=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893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 Precedence( *, +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60434" y="2307364"/>
            <a:ext cx="3760149" cy="8289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result= 10 + 10 * 5 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785928" y="3618046"/>
            <a:ext cx="54693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54153" y="3618046"/>
            <a:ext cx="743484" cy="456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50</a:t>
            </a:r>
            <a:endParaRPr lang="en-IN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4221622" y="3136307"/>
            <a:ext cx="4273" cy="481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>
            <a:off x="3050849" y="3121352"/>
            <a:ext cx="8545" cy="49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82811" y="2221907"/>
            <a:ext cx="35977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  <a:r>
              <a:rPr lang="en-IN" dirty="0" smtClean="0"/>
              <a:t>esult = ( 10 + 10 ) * 5 ;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360777" y="3614871"/>
            <a:ext cx="614941" cy="38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100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8648344" y="3614871"/>
            <a:ext cx="991312" cy="38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20 * 5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>
            <a:off x="9144000" y="3136307"/>
            <a:ext cx="0" cy="4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68248" y="3136307"/>
            <a:ext cx="0" cy="4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8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a = 5;</a:t>
            </a:r>
          </a:p>
          <a:p>
            <a:pPr marL="0" indent="0">
              <a:buNone/>
            </a:pPr>
            <a:r>
              <a:rPr lang="en-IN" sz="1600" dirty="0" smtClean="0"/>
              <a:t>b = 10;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862983" y="2529555"/>
            <a:ext cx="2461189" cy="27004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( a = b)</a:t>
            </a:r>
          </a:p>
          <a:p>
            <a:pPr algn="ctr"/>
            <a:r>
              <a:rPr lang="en-IN" dirty="0" smtClean="0"/>
              <a:t>{</a:t>
            </a:r>
          </a:p>
          <a:p>
            <a:pPr algn="ctr"/>
            <a:r>
              <a:rPr lang="en-IN" dirty="0"/>
              <a:t>	</a:t>
            </a:r>
            <a:r>
              <a:rPr lang="en-IN" dirty="0" smtClean="0"/>
              <a:t>// true</a:t>
            </a:r>
          </a:p>
          <a:p>
            <a:pPr algn="ctr"/>
            <a:r>
              <a:rPr lang="en-IN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854011" y="2486826"/>
            <a:ext cx="2469735" cy="2683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( a </a:t>
            </a:r>
            <a:r>
              <a:rPr lang="en-IN" dirty="0" smtClean="0"/>
              <a:t>== </a:t>
            </a:r>
            <a:r>
              <a:rPr lang="en-IN" dirty="0"/>
              <a:t>b)</a:t>
            </a:r>
          </a:p>
          <a:p>
            <a:pPr algn="ctr"/>
            <a:r>
              <a:rPr lang="en-IN" dirty="0"/>
              <a:t>{</a:t>
            </a:r>
          </a:p>
          <a:p>
            <a:pPr algn="ctr"/>
            <a:r>
              <a:rPr lang="en-IN" dirty="0"/>
              <a:t>	// </a:t>
            </a:r>
            <a:r>
              <a:rPr lang="en-IN" dirty="0" smtClean="0"/>
              <a:t>false</a:t>
            </a:r>
            <a:endParaRPr lang="en-IN" dirty="0"/>
          </a:p>
          <a:p>
            <a:pPr algn="ctr"/>
            <a:r>
              <a:rPr lang="en-IN" dirty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810856" y="2486826"/>
            <a:ext cx="2375731" cy="2640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( a </a:t>
            </a:r>
            <a:r>
              <a:rPr lang="en-IN" dirty="0" smtClean="0"/>
              <a:t>=== </a:t>
            </a:r>
            <a:r>
              <a:rPr lang="en-IN" dirty="0"/>
              <a:t>b)</a:t>
            </a:r>
          </a:p>
          <a:p>
            <a:pPr algn="ctr"/>
            <a:r>
              <a:rPr lang="en-IN" dirty="0"/>
              <a:t>{</a:t>
            </a:r>
          </a:p>
          <a:p>
            <a:pPr algn="ctr"/>
            <a:r>
              <a:rPr lang="en-IN" dirty="0"/>
              <a:t>	// </a:t>
            </a:r>
            <a:r>
              <a:rPr lang="en-IN" dirty="0" smtClean="0"/>
              <a:t>false</a:t>
            </a:r>
            <a:endParaRPr lang="en-IN" dirty="0"/>
          </a:p>
          <a:p>
            <a:pPr algn="ctr"/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998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3721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= 5;</a:t>
            </a:r>
          </a:p>
          <a:p>
            <a:pPr marL="0" indent="0">
              <a:buNone/>
            </a:pPr>
            <a:r>
              <a:rPr lang="en-IN" dirty="0" smtClean="0"/>
              <a:t>b = 10;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58782" y="3153399"/>
            <a:ext cx="2298819" cy="2358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( a!= b )</a:t>
            </a:r>
          </a:p>
          <a:p>
            <a:pPr algn="ctr"/>
            <a:r>
              <a:rPr lang="en-IN" dirty="0" smtClean="0"/>
              <a:t>{</a:t>
            </a:r>
          </a:p>
          <a:p>
            <a:pPr algn="ctr"/>
            <a:r>
              <a:rPr lang="en-IN" dirty="0" smtClean="0"/>
              <a:t>	//true</a:t>
            </a:r>
            <a:endParaRPr lang="en-IN" dirty="0"/>
          </a:p>
          <a:p>
            <a:pPr algn="ctr"/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234299" y="3153399"/>
            <a:ext cx="2401368" cy="2358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If(a !== b )</a:t>
            </a:r>
          </a:p>
          <a:p>
            <a:pPr algn="ctr"/>
            <a:r>
              <a:rPr lang="en-IN" dirty="0" smtClean="0"/>
              <a:t>{</a:t>
            </a:r>
          </a:p>
          <a:p>
            <a:pPr algn="ctr"/>
            <a:r>
              <a:rPr lang="en-IN" dirty="0" smtClean="0"/>
              <a:t>	//true</a:t>
            </a:r>
            <a:endParaRPr lang="en-IN" dirty="0"/>
          </a:p>
          <a:p>
            <a:pPr algn="ctr"/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50965" y="3458634"/>
            <a:ext cx="1794617" cy="108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Strict comparison operator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7635667" y="3856014"/>
            <a:ext cx="615298" cy="2905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19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AND / 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Comparing several things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62983" y="2709017"/>
            <a:ext cx="5999148" cy="9229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( a === b &amp;&amp; c == d) {…}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62982" y="4076344"/>
            <a:ext cx="5999149" cy="948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( a === b </a:t>
            </a:r>
            <a:r>
              <a:rPr lang="en-IN" dirty="0" smtClean="0"/>
              <a:t>|| </a:t>
            </a:r>
            <a:r>
              <a:rPr lang="en-IN" dirty="0"/>
              <a:t>c == d</a:t>
            </a:r>
            <a:r>
              <a:rPr lang="en-IN" dirty="0" smtClean="0"/>
              <a:t>) {…}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6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10812" y="2717562"/>
            <a:ext cx="6016239" cy="2392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year = 2003;</a:t>
            </a:r>
          </a:p>
          <a:p>
            <a:pPr lvl="1"/>
            <a:endParaRPr lang="en-IN" dirty="0"/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remainder = year % 4; 	//remainder is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943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Increment &amp; Decrement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= a + 1;</a:t>
            </a:r>
          </a:p>
          <a:p>
            <a:r>
              <a:rPr lang="en-IN" dirty="0" smtClean="0"/>
              <a:t>a += 1;</a:t>
            </a:r>
          </a:p>
          <a:p>
            <a:r>
              <a:rPr lang="en-IN" dirty="0" smtClean="0"/>
              <a:t>a++;</a:t>
            </a:r>
          </a:p>
          <a:p>
            <a:r>
              <a:rPr lang="en-IN" dirty="0" smtClean="0"/>
              <a:t>++a;</a:t>
            </a:r>
          </a:p>
          <a:p>
            <a:r>
              <a:rPr lang="en-IN" dirty="0" smtClean="0"/>
              <a:t>a = a - 1;</a:t>
            </a:r>
          </a:p>
          <a:p>
            <a:r>
              <a:rPr lang="en-IN" dirty="0" smtClean="0"/>
              <a:t>a -= 1;</a:t>
            </a:r>
          </a:p>
          <a:p>
            <a:r>
              <a:rPr lang="en-IN" dirty="0" smtClean="0"/>
              <a:t>a--;</a:t>
            </a:r>
          </a:p>
          <a:p>
            <a:r>
              <a:rPr lang="en-IN" dirty="0" smtClean="0"/>
              <a:t>--a;</a:t>
            </a:r>
          </a:p>
        </p:txBody>
      </p:sp>
    </p:spTree>
    <p:extLst>
      <p:ext uri="{BB962C8B-B14F-4D97-AF65-F5344CB8AC3E}">
        <p14:creationId xmlns:p14="http://schemas.microsoft.com/office/powerpoint/2010/main" val="1858016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Postfix &amp; Prefix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74079" y="2264636"/>
            <a:ext cx="3076485" cy="2666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dirty="0" err="1" smtClean="0"/>
              <a:t>var</a:t>
            </a:r>
            <a:r>
              <a:rPr lang="en-IN" dirty="0" smtClean="0"/>
              <a:t> a = 5;</a:t>
            </a:r>
          </a:p>
          <a:p>
            <a:pPr algn="ctr"/>
            <a:r>
              <a:rPr lang="en-IN" dirty="0" smtClean="0"/>
              <a:t>alert( ++a);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40082" y="2238998"/>
            <a:ext cx="2939753" cy="2717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dirty="0" err="1"/>
              <a:t>var</a:t>
            </a:r>
            <a:r>
              <a:rPr lang="en-IN" dirty="0"/>
              <a:t> a </a:t>
            </a:r>
            <a:r>
              <a:rPr lang="en-IN" dirty="0" smtClean="0"/>
              <a:t>= 5</a:t>
            </a:r>
            <a:r>
              <a:rPr lang="en-IN" dirty="0"/>
              <a:t>;</a:t>
            </a:r>
          </a:p>
          <a:p>
            <a:pPr algn="ctr"/>
            <a:r>
              <a:rPr lang="en-IN" dirty="0" smtClean="0"/>
              <a:t>alert(a++);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016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playerOne</a:t>
            </a:r>
            <a:r>
              <a:rPr lang="en-IN" dirty="0" smtClean="0"/>
              <a:t> =500;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playerTwo</a:t>
            </a:r>
            <a:r>
              <a:rPr lang="en-IN" dirty="0" smtClean="0"/>
              <a:t> = 600;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highScore</a:t>
            </a:r>
            <a:r>
              <a:rPr lang="en-IN" dirty="0"/>
              <a:t>;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87865" y="3640508"/>
            <a:ext cx="3358498" cy="2187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If (</a:t>
            </a:r>
            <a:r>
              <a:rPr lang="en-IN" dirty="0" err="1" smtClean="0"/>
              <a:t>playerOne</a:t>
            </a:r>
            <a:r>
              <a:rPr lang="en-IN" dirty="0" smtClean="0"/>
              <a:t> &gt; </a:t>
            </a:r>
            <a:r>
              <a:rPr lang="en-IN" dirty="0" err="1" smtClean="0"/>
              <a:t>playerTwo</a:t>
            </a:r>
            <a:r>
              <a:rPr lang="en-IN" dirty="0" smtClean="0"/>
              <a:t> 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highScore</a:t>
            </a:r>
            <a:r>
              <a:rPr lang="en-IN" dirty="0" smtClean="0"/>
              <a:t> = </a:t>
            </a:r>
            <a:r>
              <a:rPr lang="en-IN" dirty="0" err="1" smtClean="0"/>
              <a:t>playerOne</a:t>
            </a:r>
            <a:r>
              <a:rPr lang="en-IN" dirty="0" smtClean="0"/>
              <a:t>;</a:t>
            </a:r>
            <a:endParaRPr lang="en-IN" dirty="0"/>
          </a:p>
          <a:p>
            <a:r>
              <a:rPr lang="en-IN" dirty="0" smtClean="0"/>
              <a:t>}else{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highScore</a:t>
            </a:r>
            <a:r>
              <a:rPr lang="en-IN" dirty="0" smtClean="0"/>
              <a:t> = </a:t>
            </a:r>
            <a:r>
              <a:rPr lang="en-IN" dirty="0" err="1" smtClean="0"/>
              <a:t>playerTwo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94134" y="3640507"/>
            <a:ext cx="6511895" cy="21877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highScore</a:t>
            </a:r>
            <a:r>
              <a:rPr lang="en-IN" dirty="0" smtClean="0"/>
              <a:t>= (</a:t>
            </a:r>
            <a:r>
              <a:rPr lang="en-IN" dirty="0" err="1" smtClean="0"/>
              <a:t>palyerOne</a:t>
            </a:r>
            <a:r>
              <a:rPr lang="en-IN" dirty="0" smtClean="0"/>
              <a:t> &gt; </a:t>
            </a:r>
            <a:r>
              <a:rPr lang="en-IN" dirty="0" err="1"/>
              <a:t>playerTwo</a:t>
            </a:r>
            <a:r>
              <a:rPr lang="en-IN" dirty="0" smtClean="0"/>
              <a:t> ) ? </a:t>
            </a:r>
            <a:r>
              <a:rPr lang="en-IN" dirty="0" err="1" smtClean="0"/>
              <a:t>palyerOne</a:t>
            </a:r>
            <a:r>
              <a:rPr lang="en-IN" dirty="0" smtClean="0"/>
              <a:t> : </a:t>
            </a:r>
            <a:r>
              <a:rPr lang="en-IN" dirty="0" err="1" smtClean="0"/>
              <a:t>palyerTwo</a:t>
            </a:r>
            <a:r>
              <a:rPr lang="en-IN" dirty="0" smtClean="0"/>
              <a:t>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98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Which code editor to choose?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4" y="1571071"/>
            <a:ext cx="10861705" cy="4769908"/>
          </a:xfrm>
        </p:spPr>
      </p:pic>
    </p:spTree>
    <p:extLst>
      <p:ext uri="{BB962C8B-B14F-4D97-AF65-F5344CB8AC3E}">
        <p14:creationId xmlns:p14="http://schemas.microsoft.com/office/powerpoint/2010/main" val="372193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While loop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98064" y="2948299"/>
            <a:ext cx="3076486" cy="211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a = 1;</a:t>
            </a:r>
          </a:p>
          <a:p>
            <a:pPr lvl="1"/>
            <a:r>
              <a:rPr lang="en-IN" dirty="0" smtClean="0"/>
              <a:t>If ( a &lt; 10)</a:t>
            </a:r>
          </a:p>
          <a:p>
            <a:pPr lvl="1"/>
            <a:r>
              <a:rPr lang="en-IN" dirty="0" smtClean="0"/>
              <a:t>{</a:t>
            </a:r>
          </a:p>
          <a:p>
            <a:pPr lvl="1"/>
            <a:r>
              <a:rPr lang="en-IN" dirty="0" smtClean="0"/>
              <a:t>     // do something</a:t>
            </a:r>
            <a:endParaRPr lang="en-IN" dirty="0"/>
          </a:p>
          <a:p>
            <a:pPr lvl="1"/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665862" y="2948299"/>
            <a:ext cx="3221764" cy="2110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a= 1;</a:t>
            </a:r>
          </a:p>
          <a:p>
            <a:pPr lvl="1"/>
            <a:r>
              <a:rPr lang="en-IN" dirty="0" smtClean="0"/>
              <a:t>while (a &lt; 10)</a:t>
            </a:r>
          </a:p>
          <a:p>
            <a:pPr lvl="1"/>
            <a:r>
              <a:rPr lang="en-IN" dirty="0" smtClean="0"/>
              <a:t>{</a:t>
            </a:r>
          </a:p>
          <a:p>
            <a:pPr lvl="1"/>
            <a:r>
              <a:rPr lang="en-IN" dirty="0" smtClean="0"/>
              <a:t>	//do something </a:t>
            </a:r>
          </a:p>
          <a:p>
            <a:pPr lvl="1"/>
            <a:r>
              <a:rPr lang="en-IN" dirty="0" smtClean="0"/>
              <a:t>	a++;</a:t>
            </a:r>
          </a:p>
          <a:p>
            <a:pPr lvl="1"/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270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 while Loop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62415" y="2503917"/>
            <a:ext cx="3640508" cy="2914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a = 1;</a:t>
            </a:r>
          </a:p>
          <a:p>
            <a:pPr lvl="1"/>
            <a:r>
              <a:rPr lang="en-IN" dirty="0" smtClean="0"/>
              <a:t>do</a:t>
            </a:r>
          </a:p>
          <a:p>
            <a:pPr lvl="1"/>
            <a:r>
              <a:rPr lang="en-IN" dirty="0" smtClean="0"/>
              <a:t>{</a:t>
            </a:r>
          </a:p>
          <a:p>
            <a:pPr lvl="1"/>
            <a:r>
              <a:rPr lang="en-IN" dirty="0" smtClean="0"/>
              <a:t>	// do something</a:t>
            </a:r>
          </a:p>
          <a:p>
            <a:pPr lvl="1"/>
            <a:r>
              <a:rPr lang="en-IN" dirty="0" smtClean="0"/>
              <a:t>	a++;</a:t>
            </a:r>
          </a:p>
          <a:p>
            <a:pPr lvl="1"/>
            <a:r>
              <a:rPr lang="en-IN" dirty="0" smtClean="0"/>
              <a:t>}while(a &lt; 10);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85132" y="2503917"/>
            <a:ext cx="3558966" cy="2914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IN" sz="1800" dirty="0" err="1" smtClean="0"/>
              <a:t>var</a:t>
            </a:r>
            <a:r>
              <a:rPr lang="en-IN" sz="1800" dirty="0" smtClean="0"/>
              <a:t> a= 1;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800" dirty="0" smtClean="0"/>
              <a:t>while (a &lt; 10)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800" dirty="0" smtClean="0"/>
              <a:t>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800" dirty="0" smtClean="0"/>
              <a:t>	//do something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800" dirty="0" smtClean="0"/>
              <a:t>	a++;</a:t>
            </a:r>
            <a:endParaRPr lang="en-IN" sz="18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800" b="1" dirty="0" smtClean="0"/>
              <a:t>}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60832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4239" y="2232649"/>
            <a:ext cx="3537959" cy="2772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buNone/>
            </a:pPr>
            <a:r>
              <a:rPr lang="en-IN" sz="1800" dirty="0" err="1" smtClean="0"/>
              <a:t>var</a:t>
            </a:r>
            <a:r>
              <a:rPr lang="en-IN" sz="1800" dirty="0" smtClean="0"/>
              <a:t> a= 1;</a:t>
            </a:r>
          </a:p>
          <a:p>
            <a:pPr marL="457200" lvl="1" indent="0">
              <a:buNone/>
            </a:pPr>
            <a:r>
              <a:rPr lang="en-IN" sz="1800" dirty="0" smtClean="0"/>
              <a:t>while (a &lt; 10)</a:t>
            </a:r>
          </a:p>
          <a:p>
            <a:pPr marL="457200" lvl="1" indent="0">
              <a:buNone/>
            </a:pPr>
            <a:r>
              <a:rPr lang="en-IN" sz="1800" dirty="0" smtClean="0"/>
              <a:t>{</a:t>
            </a:r>
          </a:p>
          <a:p>
            <a:pPr marL="457200" lvl="1" indent="0">
              <a:buNone/>
            </a:pPr>
            <a:r>
              <a:rPr lang="en-IN" sz="1800" dirty="0" smtClean="0"/>
              <a:t>	//do something </a:t>
            </a:r>
          </a:p>
          <a:p>
            <a:pPr marL="457200" lvl="1" indent="0">
              <a:buNone/>
            </a:pPr>
            <a:r>
              <a:rPr lang="en-IN" sz="1800" dirty="0" smtClean="0"/>
              <a:t>	a++;</a:t>
            </a:r>
          </a:p>
          <a:p>
            <a:pPr marL="457200" lvl="1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5862415" y="2232649"/>
            <a:ext cx="4067798" cy="277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smtClean="0"/>
              <a:t>for ( </a:t>
            </a:r>
            <a:r>
              <a:rPr lang="en-IN" dirty="0" err="1" smtClean="0"/>
              <a:t>i</a:t>
            </a:r>
            <a:r>
              <a:rPr lang="en-IN" dirty="0" smtClean="0"/>
              <a:t>=1; </a:t>
            </a:r>
            <a:r>
              <a:rPr lang="en-IN" dirty="0" err="1" smtClean="0"/>
              <a:t>i</a:t>
            </a:r>
            <a:r>
              <a:rPr lang="en-IN" dirty="0" smtClean="0"/>
              <a:t>&lt;10;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 lvl="1"/>
            <a:r>
              <a:rPr lang="en-IN" dirty="0" smtClean="0"/>
              <a:t>{</a:t>
            </a:r>
          </a:p>
          <a:p>
            <a:pPr lvl="1"/>
            <a:r>
              <a:rPr lang="en-IN" dirty="0" smtClean="0"/>
              <a:t>	//do something</a:t>
            </a:r>
            <a:endParaRPr lang="en-IN" dirty="0"/>
          </a:p>
          <a:p>
            <a:pPr lvl="1"/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329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58782" y="2505779"/>
            <a:ext cx="4520725" cy="2991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smtClean="0"/>
              <a:t>for( </a:t>
            </a:r>
            <a:r>
              <a:rPr lang="en-IN" dirty="0" err="1" smtClean="0"/>
              <a:t>i</a:t>
            </a:r>
            <a:r>
              <a:rPr lang="en-IN" dirty="0" smtClean="0"/>
              <a:t>=1 ; </a:t>
            </a:r>
            <a:r>
              <a:rPr lang="en-IN" dirty="0" err="1" smtClean="0"/>
              <a:t>i</a:t>
            </a:r>
            <a:r>
              <a:rPr lang="en-IN" dirty="0" smtClean="0"/>
              <a:t>&lt;10; </a:t>
            </a:r>
            <a:r>
              <a:rPr lang="en-IN" dirty="0" err="1" smtClean="0"/>
              <a:t>i</a:t>
            </a:r>
            <a:r>
              <a:rPr lang="en-IN" dirty="0" smtClean="0"/>
              <a:t>++ )</a:t>
            </a:r>
          </a:p>
          <a:p>
            <a:pPr lvl="1"/>
            <a:r>
              <a:rPr lang="en-IN" dirty="0" smtClean="0"/>
              <a:t>{</a:t>
            </a:r>
          </a:p>
          <a:p>
            <a:pPr lvl="1"/>
            <a:r>
              <a:rPr lang="en-IN" dirty="0" smtClean="0"/>
              <a:t>	//do something</a:t>
            </a:r>
          </a:p>
          <a:p>
            <a:pPr lvl="1"/>
            <a:r>
              <a:rPr lang="en-IN" dirty="0" smtClean="0"/>
              <a:t>	if(</a:t>
            </a:r>
            <a:r>
              <a:rPr lang="en-IN" dirty="0" err="1" smtClean="0"/>
              <a:t>i</a:t>
            </a:r>
            <a:r>
              <a:rPr lang="en-IN" dirty="0" smtClean="0"/>
              <a:t> == 5)</a:t>
            </a:r>
          </a:p>
          <a:p>
            <a:pPr lvl="1"/>
            <a:r>
              <a:rPr lang="en-IN" dirty="0" smtClean="0"/>
              <a:t>	{</a:t>
            </a:r>
          </a:p>
          <a:p>
            <a:pPr lvl="1"/>
            <a:r>
              <a:rPr lang="en-IN" dirty="0" smtClean="0"/>
              <a:t>	     break;</a:t>
            </a:r>
            <a:endParaRPr lang="en-IN" dirty="0"/>
          </a:p>
          <a:p>
            <a:pPr lvl="1"/>
            <a:r>
              <a:rPr lang="en-IN" dirty="0" smtClean="0"/>
              <a:t>	}</a:t>
            </a:r>
          </a:p>
          <a:p>
            <a:pPr lvl="1"/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870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89517" y="2726107"/>
            <a:ext cx="4640367" cy="2632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/>
              <a:t>for( </a:t>
            </a:r>
            <a:r>
              <a:rPr lang="en-IN" dirty="0" err="1"/>
              <a:t>i</a:t>
            </a:r>
            <a:r>
              <a:rPr lang="en-IN" dirty="0"/>
              <a:t>=1 ; </a:t>
            </a:r>
            <a:r>
              <a:rPr lang="en-IN" dirty="0" err="1"/>
              <a:t>i</a:t>
            </a:r>
            <a:r>
              <a:rPr lang="en-IN" dirty="0"/>
              <a:t>&lt;10; </a:t>
            </a:r>
            <a:r>
              <a:rPr lang="en-IN" dirty="0" err="1"/>
              <a:t>i</a:t>
            </a:r>
            <a:r>
              <a:rPr lang="en-IN" dirty="0"/>
              <a:t>++ )</a:t>
            </a:r>
          </a:p>
          <a:p>
            <a:pPr lvl="1"/>
            <a:r>
              <a:rPr lang="en-IN" dirty="0"/>
              <a:t>{</a:t>
            </a:r>
          </a:p>
          <a:p>
            <a:pPr lvl="1"/>
            <a:r>
              <a:rPr lang="en-IN" dirty="0"/>
              <a:t>	//do something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if(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== 5)</a:t>
            </a:r>
          </a:p>
          <a:p>
            <a:pPr lvl="1"/>
            <a:r>
              <a:rPr lang="en-IN" dirty="0"/>
              <a:t>	{</a:t>
            </a:r>
          </a:p>
          <a:p>
            <a:pPr lvl="1"/>
            <a:r>
              <a:rPr lang="en-IN" dirty="0" smtClean="0"/>
              <a:t>             continue;</a:t>
            </a:r>
            <a:endParaRPr lang="en-IN" dirty="0"/>
          </a:p>
          <a:p>
            <a:pPr lvl="1"/>
            <a:r>
              <a:rPr lang="en-IN" dirty="0"/>
              <a:t>	</a:t>
            </a:r>
            <a:r>
              <a:rPr lang="en-IN" dirty="0" smtClean="0"/>
              <a:t>}</a:t>
            </a:r>
            <a:endParaRPr lang="en-IN" dirty="0"/>
          </a:p>
          <a:p>
            <a:pPr lvl="1"/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867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block of code designed to perform a particular task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JavaScript function is executed when "something" invokes it (calls it).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778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to Declare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your functions before you call them.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83521" y="2991028"/>
            <a:ext cx="4093436" cy="2589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/>
              <a:t>myFunction</a:t>
            </a:r>
            <a:r>
              <a:rPr lang="en-IN" dirty="0" smtClean="0"/>
              <a:t>();</a:t>
            </a:r>
          </a:p>
          <a:p>
            <a:r>
              <a:rPr lang="en-IN" dirty="0"/>
              <a:t>f</a:t>
            </a:r>
            <a:r>
              <a:rPr lang="en-IN" dirty="0" smtClean="0"/>
              <a:t>unction </a:t>
            </a:r>
            <a:r>
              <a:rPr lang="en-IN" dirty="0" err="1" smtClean="0"/>
              <a:t>myFunction</a:t>
            </a:r>
            <a:r>
              <a:rPr lang="en-IN" dirty="0" smtClean="0"/>
              <a:t>()</a:t>
            </a:r>
          </a:p>
          <a:p>
            <a:r>
              <a:rPr lang="en-IN" dirty="0" smtClean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 console.log(‘Do something’);</a:t>
            </a:r>
          </a:p>
          <a:p>
            <a:r>
              <a:rPr lang="en-IN" dirty="0"/>
              <a:t>}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78608" y="2991028"/>
            <a:ext cx="4067799" cy="2606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function </a:t>
            </a:r>
            <a:r>
              <a:rPr lang="en-IN" dirty="0" err="1" smtClean="0"/>
              <a:t>myFunction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console.log(‘Do something’);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err="1" smtClean="0"/>
              <a:t>myFunction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068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with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86968" y="2386139"/>
            <a:ext cx="5358213" cy="323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smtClean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</a:t>
            </a:r>
            <a:r>
              <a:rPr lang="en-IN" dirty="0" err="1" smtClean="0"/>
              <a:t>x,y,z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{</a:t>
            </a:r>
          </a:p>
          <a:p>
            <a:pPr lvl="2"/>
            <a:r>
              <a:rPr lang="en-IN" dirty="0" smtClean="0"/>
              <a:t> </a:t>
            </a:r>
            <a:r>
              <a:rPr lang="en-IN" dirty="0" err="1" smtClean="0"/>
              <a:t>var</a:t>
            </a:r>
            <a:r>
              <a:rPr lang="en-IN" dirty="0" smtClean="0"/>
              <a:t> a = </a:t>
            </a:r>
            <a:r>
              <a:rPr lang="en-IN" dirty="0" err="1" smtClean="0"/>
              <a:t>x+y+z</a:t>
            </a:r>
            <a:r>
              <a:rPr lang="en-IN" dirty="0" smtClean="0"/>
              <a:t>;</a:t>
            </a:r>
          </a:p>
          <a:p>
            <a:pPr lvl="2"/>
            <a:r>
              <a:rPr lang="en-IN" dirty="0" smtClean="0"/>
              <a:t>console.log(a);</a:t>
            </a:r>
          </a:p>
          <a:p>
            <a:pPr lvl="2"/>
            <a:r>
              <a:rPr lang="en-IN" dirty="0" smtClean="0"/>
              <a:t>return a;</a:t>
            </a:r>
          </a:p>
          <a:p>
            <a:pPr lvl="1"/>
            <a:r>
              <a:rPr lang="en-IN" dirty="0" smtClean="0"/>
              <a:t>}</a:t>
            </a:r>
          </a:p>
          <a:p>
            <a:pPr lvl="1"/>
            <a:r>
              <a:rPr lang="en-IN" dirty="0" err="1" smtClean="0"/>
              <a:t>myFunction</a:t>
            </a:r>
            <a:r>
              <a:rPr lang="en-IN" dirty="0" smtClean="0"/>
              <a:t>(2 , 3 , 4 );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704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62227" y="2691925"/>
            <a:ext cx="4144711" cy="2418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()</a:t>
            </a:r>
            <a:endParaRPr lang="en-IN" dirty="0"/>
          </a:p>
          <a:p>
            <a:pPr lvl="1"/>
            <a:r>
              <a:rPr lang="en-IN" dirty="0"/>
              <a:t>{</a:t>
            </a:r>
          </a:p>
          <a:p>
            <a:pPr lvl="2"/>
            <a:r>
              <a:rPr lang="en-IN" dirty="0"/>
              <a:t> </a:t>
            </a:r>
            <a:r>
              <a:rPr lang="en-IN" dirty="0" err="1">
                <a:solidFill>
                  <a:srgbClr val="FFC000"/>
                </a:solidFill>
              </a:rPr>
              <a:t>var</a:t>
            </a:r>
            <a:r>
              <a:rPr lang="en-IN" dirty="0">
                <a:solidFill>
                  <a:srgbClr val="FFC000"/>
                </a:solidFill>
              </a:rPr>
              <a:t> a = </a:t>
            </a:r>
            <a:r>
              <a:rPr lang="en-IN" dirty="0" smtClean="0">
                <a:solidFill>
                  <a:srgbClr val="FFC000"/>
                </a:solidFill>
              </a:rPr>
              <a:t>25;  //local scope</a:t>
            </a:r>
            <a:endParaRPr lang="en-IN" dirty="0">
              <a:solidFill>
                <a:srgbClr val="FFC000"/>
              </a:solidFill>
            </a:endParaRPr>
          </a:p>
          <a:p>
            <a:pPr lvl="2"/>
            <a:r>
              <a:rPr lang="en-IN" dirty="0"/>
              <a:t>console.log(a</a:t>
            </a:r>
            <a:r>
              <a:rPr lang="en-IN" dirty="0" smtClean="0"/>
              <a:t>);</a:t>
            </a:r>
            <a:endParaRPr lang="en-IN" dirty="0"/>
          </a:p>
          <a:p>
            <a:pPr lvl="1"/>
            <a:r>
              <a:rPr lang="en-IN" dirty="0" smtClean="0"/>
              <a:t>}</a:t>
            </a:r>
          </a:p>
          <a:p>
            <a:pPr lvl="1"/>
            <a:r>
              <a:rPr lang="en-IN" dirty="0" err="1" smtClean="0"/>
              <a:t>myFunction</a:t>
            </a:r>
            <a:r>
              <a:rPr lang="en-IN" dirty="0" smtClean="0"/>
              <a:t>();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96000" y="2691925"/>
            <a:ext cx="3979492" cy="2418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smtClean="0">
                <a:solidFill>
                  <a:srgbClr val="FFC000"/>
                </a:solidFill>
              </a:rPr>
              <a:t>a=25;   //global scope</a:t>
            </a:r>
          </a:p>
          <a:p>
            <a:pPr lvl="1"/>
            <a:r>
              <a:rPr lang="en-IN" dirty="0" smtClean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()</a:t>
            </a:r>
          </a:p>
          <a:p>
            <a:pPr lvl="1"/>
            <a:r>
              <a:rPr lang="en-IN" dirty="0" smtClean="0"/>
              <a:t>{</a:t>
            </a:r>
          </a:p>
          <a:p>
            <a:pPr lvl="1"/>
            <a:r>
              <a:rPr lang="en-IN" dirty="0" smtClean="0"/>
              <a:t>	console.log(a);</a:t>
            </a:r>
            <a:endParaRPr lang="en-IN" dirty="0"/>
          </a:p>
          <a:p>
            <a:pPr lvl="1"/>
            <a:r>
              <a:rPr lang="en-IN" dirty="0" smtClean="0"/>
              <a:t>}</a:t>
            </a:r>
          </a:p>
          <a:p>
            <a:pPr lvl="1"/>
            <a:r>
              <a:rPr lang="en-IN" dirty="0" err="1" smtClean="0"/>
              <a:t>myFunction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053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mismatch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69876" y="2529555"/>
            <a:ext cx="4341264" cy="2674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 x, y, z )</a:t>
            </a:r>
            <a:endParaRPr lang="en-IN" dirty="0"/>
          </a:p>
          <a:p>
            <a:pPr lvl="1"/>
            <a:r>
              <a:rPr lang="en-IN" dirty="0"/>
              <a:t>{</a:t>
            </a:r>
          </a:p>
          <a:p>
            <a:pPr lvl="1"/>
            <a:r>
              <a:rPr lang="en-IN" dirty="0" smtClean="0"/>
              <a:t>//do something</a:t>
            </a:r>
          </a:p>
          <a:p>
            <a:pPr lvl="1"/>
            <a:r>
              <a:rPr lang="en-IN" dirty="0" smtClean="0"/>
              <a:t>}</a:t>
            </a:r>
            <a:endParaRPr lang="en-IN" dirty="0"/>
          </a:p>
          <a:p>
            <a:pPr lvl="1"/>
            <a:r>
              <a:rPr lang="en-IN" dirty="0" err="1"/>
              <a:t>myFunction</a:t>
            </a:r>
            <a:r>
              <a:rPr lang="en-IN" dirty="0"/>
              <a:t>(2 , 3 </a:t>
            </a:r>
            <a:r>
              <a:rPr lang="en-IN" dirty="0" smtClean="0"/>
              <a:t>);</a:t>
            </a:r>
          </a:p>
          <a:p>
            <a:pPr lvl="1"/>
            <a:r>
              <a:rPr lang="en-IN" dirty="0" smtClean="0"/>
              <a:t>//z is undefined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95701" y="2529555"/>
            <a:ext cx="4375447" cy="2674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/>
              <a:t>function </a:t>
            </a:r>
            <a:r>
              <a:rPr lang="en-IN" dirty="0" err="1" smtClean="0"/>
              <a:t>myFunction</a:t>
            </a:r>
            <a:r>
              <a:rPr lang="en-IN" dirty="0" smtClean="0"/>
              <a:t>( x, y, z )</a:t>
            </a:r>
            <a:endParaRPr lang="en-IN" dirty="0"/>
          </a:p>
          <a:p>
            <a:pPr lvl="1"/>
            <a:r>
              <a:rPr lang="en-IN" dirty="0"/>
              <a:t>{</a:t>
            </a:r>
          </a:p>
          <a:p>
            <a:pPr lvl="1"/>
            <a:r>
              <a:rPr lang="en-IN" dirty="0"/>
              <a:t>//do something</a:t>
            </a:r>
          </a:p>
          <a:p>
            <a:pPr lvl="1"/>
            <a:r>
              <a:rPr lang="en-IN" dirty="0"/>
              <a:t>}</a:t>
            </a:r>
          </a:p>
          <a:p>
            <a:pPr lvl="1"/>
            <a:r>
              <a:rPr lang="en-IN" dirty="0" err="1"/>
              <a:t>myFunction</a:t>
            </a:r>
            <a:r>
              <a:rPr lang="en-IN" dirty="0"/>
              <a:t>(2 , </a:t>
            </a:r>
            <a:r>
              <a:rPr lang="en-IN" dirty="0" smtClean="0"/>
              <a:t>3, 4 , 5 </a:t>
            </a:r>
            <a:r>
              <a:rPr lang="en-IN" dirty="0"/>
              <a:t>);</a:t>
            </a:r>
          </a:p>
          <a:p>
            <a:pPr lvl="1"/>
            <a:r>
              <a:rPr lang="en-IN" dirty="0" smtClean="0"/>
              <a:t>//5 </a:t>
            </a:r>
            <a:r>
              <a:rPr lang="en-IN" dirty="0"/>
              <a:t>is </a:t>
            </a:r>
            <a:r>
              <a:rPr lang="en-IN" dirty="0" smtClean="0"/>
              <a:t>ignored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90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VS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104" y="1765805"/>
            <a:ext cx="10515600" cy="4351338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u="sng" dirty="0" smtClean="0">
                <a:solidFill>
                  <a:srgbClr val="0070C0"/>
                </a:solidFill>
              </a:rPr>
              <a:t>https://code.visualstudio.com/download</a:t>
            </a:r>
            <a:endParaRPr lang="en-IN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60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Hold multiple values</a:t>
            </a:r>
          </a:p>
          <a:p>
            <a:r>
              <a:rPr lang="en-IN" dirty="0" smtClean="0"/>
              <a:t>0 based index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07507" y="3110669"/>
            <a:ext cx="5494945" cy="72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someData</a:t>
            </a:r>
            <a:r>
              <a:rPr lang="en-IN" dirty="0" smtClean="0"/>
              <a:t> = [‘One’ , ‘Two’, ‘Three’];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07507" y="4042161"/>
            <a:ext cx="5494945" cy="743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someData</a:t>
            </a:r>
            <a:r>
              <a:rPr lang="en-IN" dirty="0" smtClean="0"/>
              <a:t> = new Array(‘One’ , ‘Two’ , ‘Three’);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339057" y="2879932"/>
            <a:ext cx="3290130" cy="27859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smtClean="0"/>
              <a:t>[0] = One</a:t>
            </a:r>
          </a:p>
          <a:p>
            <a:pPr lvl="1"/>
            <a:r>
              <a:rPr lang="en-IN" dirty="0" smtClean="0"/>
              <a:t>[1] = Two</a:t>
            </a:r>
          </a:p>
          <a:p>
            <a:pPr lvl="1"/>
            <a:r>
              <a:rPr lang="en-IN" dirty="0" smtClean="0"/>
              <a:t>[2] = Three</a:t>
            </a:r>
          </a:p>
          <a:p>
            <a:pPr lvl="1"/>
            <a:endParaRPr lang="en-IN" dirty="0"/>
          </a:p>
          <a:p>
            <a:pPr lvl="1"/>
            <a:r>
              <a:rPr lang="en-IN" dirty="0" err="1" smtClean="0"/>
              <a:t>someData</a:t>
            </a:r>
            <a:r>
              <a:rPr lang="en-IN" dirty="0" smtClean="0"/>
              <a:t>[0] = One</a:t>
            </a:r>
          </a:p>
          <a:p>
            <a:pPr lvl="1"/>
            <a:r>
              <a:rPr lang="en-IN" dirty="0" err="1" smtClean="0"/>
              <a:t>someData</a:t>
            </a:r>
            <a:r>
              <a:rPr lang="en-IN" dirty="0" smtClean="0"/>
              <a:t>[1] </a:t>
            </a:r>
            <a:r>
              <a:rPr lang="en-IN" dirty="0"/>
              <a:t>= </a:t>
            </a:r>
            <a:r>
              <a:rPr lang="en-IN" dirty="0" smtClean="0"/>
              <a:t>Two</a:t>
            </a:r>
          </a:p>
          <a:p>
            <a:pPr lvl="1"/>
            <a:r>
              <a:rPr lang="en-IN" dirty="0" err="1" smtClean="0"/>
              <a:t>someData</a:t>
            </a:r>
            <a:r>
              <a:rPr lang="en-IN" dirty="0" smtClean="0"/>
              <a:t>[2] </a:t>
            </a:r>
            <a:r>
              <a:rPr lang="en-IN" dirty="0"/>
              <a:t>= </a:t>
            </a:r>
            <a:r>
              <a:rPr lang="en-IN" dirty="0" smtClean="0"/>
              <a:t>Three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110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10055" y="2435552"/>
            <a:ext cx="6699903" cy="854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someData</a:t>
            </a:r>
            <a:r>
              <a:rPr lang="en-IN" dirty="0" smtClean="0"/>
              <a:t> = [10, 20, 30, 40, 50];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10055" y="3520868"/>
            <a:ext cx="6725540" cy="1939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someData</a:t>
            </a:r>
            <a:r>
              <a:rPr lang="en-IN" dirty="0"/>
              <a:t> = [10, 20, 30, 40, 50</a:t>
            </a:r>
            <a:r>
              <a:rPr lang="en-IN" dirty="0" smtClean="0"/>
              <a:t>];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newSomeData</a:t>
            </a:r>
            <a:r>
              <a:rPr lang="en-IN" dirty="0" smtClean="0"/>
              <a:t> = </a:t>
            </a:r>
            <a:r>
              <a:rPr lang="en-IN" dirty="0" err="1" smtClean="0"/>
              <a:t>someData.reverse</a:t>
            </a:r>
            <a:r>
              <a:rPr lang="en-IN" dirty="0" smtClean="0"/>
              <a:t>();</a:t>
            </a:r>
          </a:p>
          <a:p>
            <a:pPr lvl="2"/>
            <a:r>
              <a:rPr lang="en-IN" dirty="0"/>
              <a:t>	</a:t>
            </a:r>
            <a:r>
              <a:rPr lang="en-IN" dirty="0" smtClean="0"/>
              <a:t>	            .join();</a:t>
            </a:r>
          </a:p>
          <a:p>
            <a:pPr lvl="2"/>
            <a:r>
              <a:rPr lang="en-IN" dirty="0"/>
              <a:t>	</a:t>
            </a:r>
            <a:r>
              <a:rPr lang="en-IN" dirty="0" smtClean="0"/>
              <a:t>	            .sort()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773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Numbers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numbers are 64 bit floating point numbers.</a:t>
            </a:r>
          </a:p>
          <a:p>
            <a:r>
              <a:rPr lang="en-IN" dirty="0" smtClean="0"/>
              <a:t>20 and 20.0 is same in </a:t>
            </a:r>
            <a:r>
              <a:rPr lang="en-IN" dirty="0" err="1" smtClean="0"/>
              <a:t>javascript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831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Additon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Concatenation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98961" y="1751888"/>
            <a:ext cx="3435409" cy="20253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a= 5;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b = 5;</a:t>
            </a:r>
          </a:p>
          <a:p>
            <a:pPr lvl="1"/>
            <a:r>
              <a:rPr lang="en-IN" dirty="0" smtClean="0"/>
              <a:t>console.log(a + b );</a:t>
            </a:r>
          </a:p>
          <a:p>
            <a:pPr lvl="1"/>
            <a:r>
              <a:rPr lang="en-IN" dirty="0" smtClean="0"/>
              <a:t>//addition 10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648770" y="1751889"/>
            <a:ext cx="3324314" cy="20253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/>
              <a:t>var</a:t>
            </a:r>
            <a:r>
              <a:rPr lang="en-IN" dirty="0"/>
              <a:t> a= </a:t>
            </a:r>
            <a:r>
              <a:rPr lang="en-IN" dirty="0" smtClean="0"/>
              <a:t>“5”;</a:t>
            </a:r>
            <a:endParaRPr lang="en-IN" dirty="0"/>
          </a:p>
          <a:p>
            <a:pPr lvl="1"/>
            <a:r>
              <a:rPr lang="en-IN" dirty="0" err="1"/>
              <a:t>var</a:t>
            </a:r>
            <a:r>
              <a:rPr lang="en-IN" dirty="0"/>
              <a:t> b = </a:t>
            </a:r>
            <a:r>
              <a:rPr lang="en-IN" dirty="0" smtClean="0"/>
              <a:t>“5”;</a:t>
            </a:r>
            <a:endParaRPr lang="en-IN" dirty="0"/>
          </a:p>
          <a:p>
            <a:pPr lvl="1"/>
            <a:r>
              <a:rPr lang="en-IN" dirty="0"/>
              <a:t>console.log(a </a:t>
            </a:r>
            <a:r>
              <a:rPr lang="en-IN" dirty="0" smtClean="0"/>
              <a:t>+ b </a:t>
            </a:r>
            <a:r>
              <a:rPr lang="en-IN" dirty="0"/>
              <a:t>);</a:t>
            </a:r>
          </a:p>
          <a:p>
            <a:pPr lvl="1"/>
            <a:r>
              <a:rPr lang="en-IN" dirty="0" smtClean="0"/>
              <a:t>//joining 55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98960" y="3960153"/>
            <a:ext cx="3435410" cy="20338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/>
              <a:t>var</a:t>
            </a:r>
            <a:r>
              <a:rPr lang="en-IN" dirty="0"/>
              <a:t> a= 5;</a:t>
            </a:r>
          </a:p>
          <a:p>
            <a:pPr lvl="1"/>
            <a:r>
              <a:rPr lang="en-IN" dirty="0" err="1"/>
              <a:t>var</a:t>
            </a:r>
            <a:r>
              <a:rPr lang="en-IN" dirty="0"/>
              <a:t> b = </a:t>
            </a:r>
            <a:r>
              <a:rPr lang="en-IN" dirty="0" smtClean="0"/>
              <a:t>“5”;</a:t>
            </a:r>
            <a:endParaRPr lang="en-IN" dirty="0"/>
          </a:p>
          <a:p>
            <a:pPr lvl="1"/>
            <a:r>
              <a:rPr lang="en-IN" dirty="0"/>
              <a:t>console.log(a </a:t>
            </a:r>
            <a:r>
              <a:rPr lang="en-IN" dirty="0" smtClean="0"/>
              <a:t>+ b </a:t>
            </a:r>
            <a:r>
              <a:rPr lang="en-IN" dirty="0"/>
              <a:t>);</a:t>
            </a:r>
          </a:p>
          <a:p>
            <a:pPr lvl="1"/>
            <a:r>
              <a:rPr lang="en-IN" dirty="0" smtClean="0"/>
              <a:t>//joining 55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648770" y="3960153"/>
            <a:ext cx="3324314" cy="2033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/>
              <a:t>var</a:t>
            </a:r>
            <a:r>
              <a:rPr lang="en-IN" dirty="0"/>
              <a:t> a= 5;</a:t>
            </a:r>
          </a:p>
          <a:p>
            <a:pPr lvl="1"/>
            <a:r>
              <a:rPr lang="en-IN" dirty="0" err="1"/>
              <a:t>var</a:t>
            </a:r>
            <a:r>
              <a:rPr lang="en-IN" dirty="0"/>
              <a:t> b = 5;</a:t>
            </a:r>
          </a:p>
          <a:p>
            <a:pPr lvl="1"/>
            <a:r>
              <a:rPr lang="en-IN" dirty="0"/>
              <a:t>console.log(a </a:t>
            </a:r>
            <a:r>
              <a:rPr lang="en-IN" dirty="0" smtClean="0"/>
              <a:t>* b </a:t>
            </a:r>
            <a:r>
              <a:rPr lang="en-IN" dirty="0"/>
              <a:t>);</a:t>
            </a:r>
          </a:p>
          <a:p>
            <a:pPr lvl="1"/>
            <a:r>
              <a:rPr lang="en-IN" dirty="0" smtClean="0"/>
              <a:t>//</a:t>
            </a:r>
            <a:r>
              <a:rPr lang="en-IN" dirty="0" err="1" smtClean="0"/>
              <a:t>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983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 a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81342" y="1976764"/>
            <a:ext cx="7282441" cy="1555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a=“ 55”;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myNumber</a:t>
            </a:r>
            <a:r>
              <a:rPr lang="en-IN" dirty="0" smtClean="0"/>
              <a:t>= Number(a); //try to convert it to a number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81342" y="3683238"/>
            <a:ext cx="7282441" cy="1974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smtClean="0"/>
              <a:t>if (</a:t>
            </a:r>
            <a:r>
              <a:rPr lang="en-IN" dirty="0" err="1" smtClean="0"/>
              <a:t>isNaN</a:t>
            </a:r>
            <a:r>
              <a:rPr lang="en-IN" dirty="0" smtClean="0"/>
              <a:t>(</a:t>
            </a:r>
            <a:r>
              <a:rPr lang="en-IN" dirty="0" err="1" smtClean="0"/>
              <a:t>myNumber</a:t>
            </a:r>
            <a:r>
              <a:rPr lang="en-IN" dirty="0" smtClean="0"/>
              <a:t>)){</a:t>
            </a:r>
          </a:p>
          <a:p>
            <a:pPr lvl="1"/>
            <a:r>
              <a:rPr lang="en-IN" dirty="0" smtClean="0"/>
              <a:t>	console.log(“its not a number”);</a:t>
            </a:r>
          </a:p>
          <a:p>
            <a:pPr lvl="1"/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55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Math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64778" y="2102265"/>
            <a:ext cx="6050422" cy="17775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x = 200.6;</a:t>
            </a:r>
          </a:p>
          <a:p>
            <a:pPr lvl="1"/>
            <a:r>
              <a:rPr lang="en-IN" dirty="0"/>
              <a:t> </a:t>
            </a:r>
            <a:r>
              <a:rPr lang="en-IN" dirty="0" err="1" smtClean="0"/>
              <a:t>var</a:t>
            </a:r>
            <a:r>
              <a:rPr lang="en-IN" dirty="0" smtClean="0"/>
              <a:t> y = </a:t>
            </a:r>
            <a:r>
              <a:rPr lang="en-IN" dirty="0" err="1" smtClean="0"/>
              <a:t>Math.round</a:t>
            </a:r>
            <a:r>
              <a:rPr lang="en-IN" dirty="0" smtClean="0"/>
              <a:t>(x); //201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64778" y="4156431"/>
            <a:ext cx="6050422" cy="1768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a=10, b = 20, c = 30;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biggestNumber</a:t>
            </a:r>
            <a:r>
              <a:rPr lang="en-IN" dirty="0" smtClean="0"/>
              <a:t> = </a:t>
            </a:r>
            <a:r>
              <a:rPr lang="en-IN" dirty="0" err="1" smtClean="0"/>
              <a:t>Math.max</a:t>
            </a:r>
            <a:r>
              <a:rPr lang="en-IN" dirty="0" smtClean="0"/>
              <a:t>(a, b, c);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biggestNumber</a:t>
            </a:r>
            <a:r>
              <a:rPr lang="en-IN" dirty="0" smtClean="0"/>
              <a:t> = </a:t>
            </a:r>
            <a:r>
              <a:rPr lang="en-IN" dirty="0" err="1" smtClean="0"/>
              <a:t>Math.min</a:t>
            </a:r>
            <a:r>
              <a:rPr lang="en-IN" dirty="0" smtClean="0"/>
              <a:t>(a, b, c);</a:t>
            </a:r>
          </a:p>
          <a:p>
            <a:pPr lvl="1"/>
            <a:endParaRPr lang="en-IN" dirty="0"/>
          </a:p>
          <a:p>
            <a:pPr lvl="1"/>
            <a:r>
              <a:rPr lang="en-IN" dirty="0" err="1" smtClean="0"/>
              <a:t>Math.PI</a:t>
            </a:r>
            <a:r>
              <a:rPr lang="en-IN" dirty="0" smtClean="0"/>
              <a:t>	</a:t>
            </a:r>
            <a:r>
              <a:rPr lang="en-IN" dirty="0" err="1" smtClean="0"/>
              <a:t>Math.random</a:t>
            </a:r>
            <a:r>
              <a:rPr lang="en-IN" dirty="0" smtClean="0"/>
              <a:t>()	</a:t>
            </a:r>
            <a:r>
              <a:rPr lang="en-IN" dirty="0" err="1" smtClean="0"/>
              <a:t>Math.sqrt</a:t>
            </a:r>
            <a:r>
              <a:rPr lang="en-IN" dirty="0" smtClean="0"/>
              <a:t>()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561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in </a:t>
            </a:r>
            <a:r>
              <a:rPr lang="en-IN" dirty="0" err="1" smtClean="0"/>
              <a:t>javasript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41690" y="2179178"/>
            <a:ext cx="6409346" cy="1486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myString</a:t>
            </a:r>
            <a:r>
              <a:rPr lang="en-IN" dirty="0" smtClean="0"/>
              <a:t> = “A simple string”; </a:t>
            </a:r>
          </a:p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myString</a:t>
            </a:r>
            <a:r>
              <a:rPr lang="en-IN" dirty="0" smtClean="0"/>
              <a:t> = ‘A simple string’;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41690" y="3922520"/>
            <a:ext cx="6409346" cy="787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myString</a:t>
            </a:r>
            <a:r>
              <a:rPr lang="en-IN" dirty="0" smtClean="0"/>
              <a:t> = “He said “that’s fine” , and left”;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41690" y="5033473"/>
            <a:ext cx="6409346" cy="82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myString</a:t>
            </a:r>
            <a:r>
              <a:rPr lang="en-IN" dirty="0" smtClean="0"/>
              <a:t> = “He said \“that\’s fine \” and left.”;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947589" y="4007978"/>
            <a:ext cx="640934" cy="702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930497" y="4007978"/>
            <a:ext cx="658026" cy="702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67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Dates in </a:t>
            </a:r>
            <a:r>
              <a:rPr lang="en-IN" dirty="0" err="1" smtClean="0"/>
              <a:t>javacsript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var</a:t>
            </a:r>
            <a:r>
              <a:rPr lang="en-IN" dirty="0" smtClean="0"/>
              <a:t> today =new Date(); //current date and time</a:t>
            </a:r>
          </a:p>
          <a:p>
            <a:endParaRPr lang="en-IN" dirty="0"/>
          </a:p>
          <a:p>
            <a:r>
              <a:rPr lang="en-IN" dirty="0" smtClean="0"/>
              <a:t>//year month day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y2k = new Date(2000, 0, 1);</a:t>
            </a:r>
          </a:p>
          <a:p>
            <a:endParaRPr lang="en-IN" dirty="0"/>
          </a:p>
          <a:p>
            <a:r>
              <a:rPr lang="en-IN" dirty="0" smtClean="0"/>
              <a:t>//year month day hours min sec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y2k = new Date(2000, 0, 1, 0, 0, 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130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Date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var</a:t>
            </a:r>
            <a:r>
              <a:rPr lang="en-IN" dirty="0" smtClean="0"/>
              <a:t> today = new Date(); //current date and time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today.getMonth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today.getFullYear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today.getYear</a:t>
            </a:r>
            <a:r>
              <a:rPr lang="en-IN" dirty="0" smtClean="0"/>
              <a:t>(); //deprecated</a:t>
            </a:r>
          </a:p>
          <a:p>
            <a:pPr marL="0" indent="0">
              <a:buNone/>
            </a:pPr>
            <a:r>
              <a:rPr lang="en-IN" dirty="0" err="1" smtClean="0"/>
              <a:t>today.getDate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today.getHours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err="1" smtClean="0"/>
              <a:t>today.getTime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41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var</a:t>
            </a:r>
            <a:r>
              <a:rPr lang="en-IN" dirty="0" smtClean="0"/>
              <a:t> today =new Date();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today.setMonth</a:t>
            </a:r>
            <a:r>
              <a:rPr lang="en-IN" dirty="0" smtClean="0"/>
              <a:t>(2); //march</a:t>
            </a:r>
          </a:p>
          <a:p>
            <a:pPr marL="0" indent="0">
              <a:buNone/>
            </a:pPr>
            <a:r>
              <a:rPr lang="en-IN" dirty="0" err="1" smtClean="0"/>
              <a:t>today.setFullYear</a:t>
            </a:r>
            <a:r>
              <a:rPr lang="en-IN" dirty="0" smtClean="0"/>
              <a:t>(2000);</a:t>
            </a:r>
          </a:p>
          <a:p>
            <a:pPr marL="0" indent="0">
              <a:buNone/>
            </a:pPr>
            <a:r>
              <a:rPr lang="en-IN" dirty="0" err="1" smtClean="0"/>
              <a:t>today.setDay</a:t>
            </a:r>
            <a:r>
              <a:rPr lang="en-IN" dirty="0" smtClean="0"/>
              <a:t>(0);  //beginning of the 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80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Code: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Open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Write 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Writing code without proper mark up is not good. So, we need a document structure. </a:t>
            </a:r>
          </a:p>
          <a:p>
            <a:pPr marL="514350" indent="-514350">
              <a:buFont typeface="+mj-lt"/>
              <a:buAutoNum type="arabicPeriod"/>
            </a:pPr>
            <a:r>
              <a:rPr lang="en-IN" u="sng" dirty="0" smtClean="0"/>
              <a:t>Shortcut</a:t>
            </a:r>
            <a:r>
              <a:rPr lang="en-IN" dirty="0" smtClean="0"/>
              <a:t>: write html5 and select the dropdown in the </a:t>
            </a:r>
            <a:r>
              <a:rPr lang="en-IN" dirty="0" err="1" smtClean="0"/>
              <a:t>vs</a:t>
            </a:r>
            <a:r>
              <a:rPr lang="en-IN" dirty="0" smtClean="0"/>
              <a:t> code. Entire html structure will 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7636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 in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</a:p>
          <a:p>
            <a:r>
              <a:rPr lang="en-IN" dirty="0" smtClean="0"/>
              <a:t>Date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649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59791" y="1888621"/>
            <a:ext cx="7662017" cy="1290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playerName</a:t>
            </a:r>
            <a:r>
              <a:rPr lang="en-IN" dirty="0" smtClean="0"/>
              <a:t> = “john” ;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playerScore</a:t>
            </a:r>
            <a:r>
              <a:rPr lang="en-IN" dirty="0" smtClean="0"/>
              <a:t> = 1000;</a:t>
            </a:r>
          </a:p>
          <a:p>
            <a:pPr lvl="1"/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playerRank</a:t>
            </a:r>
            <a:r>
              <a:rPr lang="en-IN" dirty="0" smtClean="0"/>
              <a:t> = 1;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59792" y="3345679"/>
            <a:ext cx="3349951" cy="256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player1 ={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name: “John“,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score: 1000,</a:t>
            </a:r>
          </a:p>
          <a:p>
            <a:pPr lvl="1"/>
            <a:r>
              <a:rPr lang="en-IN" dirty="0" smtClean="0"/>
              <a:t>	rank: 1</a:t>
            </a:r>
          </a:p>
          <a:p>
            <a:pPr lvl="1"/>
            <a:r>
              <a:rPr lang="en-IN" dirty="0" smtClean="0"/>
              <a:t>}</a:t>
            </a:r>
            <a:endParaRPr lang="en-IN" dirty="0"/>
          </a:p>
          <a:p>
            <a:pPr lvl="1"/>
            <a:r>
              <a:rPr lang="en-IN" dirty="0" smtClean="0"/>
              <a:t>player1.name;</a:t>
            </a:r>
          </a:p>
          <a:p>
            <a:pPr lvl="1"/>
            <a:r>
              <a:rPr lang="en-IN" dirty="0" smtClean="0"/>
              <a:t>palyer1.score;</a:t>
            </a:r>
          </a:p>
          <a:p>
            <a:pPr lvl="1"/>
            <a:r>
              <a:rPr lang="en-IN" dirty="0" smtClean="0"/>
              <a:t>palyer1.rank;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66759" y="3375589"/>
            <a:ext cx="3555050" cy="250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smtClean="0"/>
              <a:t>player2 </a:t>
            </a:r>
            <a:r>
              <a:rPr lang="en-IN" dirty="0"/>
              <a:t>={</a:t>
            </a:r>
          </a:p>
          <a:p>
            <a:pPr lvl="1"/>
            <a:r>
              <a:rPr lang="en-IN" dirty="0"/>
              <a:t>	name: </a:t>
            </a:r>
            <a:r>
              <a:rPr lang="en-IN" dirty="0" smtClean="0"/>
              <a:t>“Smith“,</a:t>
            </a:r>
            <a:endParaRPr lang="en-IN" dirty="0"/>
          </a:p>
          <a:p>
            <a:pPr lvl="1"/>
            <a:r>
              <a:rPr lang="en-IN" dirty="0"/>
              <a:t>	score: </a:t>
            </a:r>
            <a:r>
              <a:rPr lang="en-IN" dirty="0" smtClean="0"/>
              <a:t>5000</a:t>
            </a:r>
            <a:r>
              <a:rPr lang="en-IN" dirty="0"/>
              <a:t>,</a:t>
            </a:r>
          </a:p>
          <a:p>
            <a:pPr lvl="1"/>
            <a:r>
              <a:rPr lang="en-IN" dirty="0"/>
              <a:t>	rank: </a:t>
            </a:r>
            <a:r>
              <a:rPr lang="en-IN" dirty="0" smtClean="0"/>
              <a:t>2</a:t>
            </a:r>
            <a:endParaRPr lang="en-IN" dirty="0"/>
          </a:p>
          <a:p>
            <a:pPr lvl="1"/>
            <a:r>
              <a:rPr lang="en-IN" dirty="0"/>
              <a:t>}</a:t>
            </a:r>
          </a:p>
          <a:p>
            <a:pPr lvl="1"/>
            <a:r>
              <a:rPr lang="en-IN" dirty="0" smtClean="0"/>
              <a:t>player2.name</a:t>
            </a:r>
            <a:r>
              <a:rPr lang="en-IN" dirty="0"/>
              <a:t>;</a:t>
            </a:r>
          </a:p>
          <a:p>
            <a:pPr lvl="1"/>
            <a:r>
              <a:rPr lang="en-IN" dirty="0" smtClean="0"/>
              <a:t>palyer2.score</a:t>
            </a:r>
            <a:r>
              <a:rPr lang="en-IN" dirty="0"/>
              <a:t>;</a:t>
            </a:r>
          </a:p>
          <a:p>
            <a:pPr lvl="1"/>
            <a:r>
              <a:rPr lang="en-IN" dirty="0" smtClean="0"/>
              <a:t>palyer2.rank</a:t>
            </a:r>
            <a:r>
              <a:rPr lang="en-IN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6262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OOP with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05854" y="1948441"/>
            <a:ext cx="3067940" cy="36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err="1" smtClean="0"/>
              <a:t>var</a:t>
            </a:r>
            <a:r>
              <a:rPr lang="en-IN" dirty="0" smtClean="0"/>
              <a:t> player1 ={</a:t>
            </a:r>
          </a:p>
          <a:p>
            <a:pPr lvl="2"/>
            <a:r>
              <a:rPr lang="en-IN" dirty="0"/>
              <a:t>name: “John“,</a:t>
            </a:r>
          </a:p>
          <a:p>
            <a:pPr lvl="2"/>
            <a:r>
              <a:rPr lang="en-IN" dirty="0" smtClean="0"/>
              <a:t>score</a:t>
            </a:r>
            <a:r>
              <a:rPr lang="en-IN" dirty="0"/>
              <a:t>: 1000,</a:t>
            </a:r>
          </a:p>
          <a:p>
            <a:pPr lvl="2"/>
            <a:r>
              <a:rPr lang="en-IN" dirty="0" smtClean="0"/>
              <a:t>rank</a:t>
            </a:r>
            <a:r>
              <a:rPr lang="en-IN" dirty="0"/>
              <a:t>: 1</a:t>
            </a:r>
            <a:endParaRPr lang="en-IN" dirty="0" smtClean="0"/>
          </a:p>
          <a:p>
            <a:pPr lvl="1"/>
            <a:r>
              <a:rPr lang="en-IN" dirty="0" smtClean="0"/>
              <a:t>};</a:t>
            </a:r>
          </a:p>
          <a:p>
            <a:pPr lvl="1"/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smtClean="0"/>
              <a:t>player2 ={</a:t>
            </a:r>
            <a:endParaRPr lang="en-IN" dirty="0"/>
          </a:p>
          <a:p>
            <a:pPr lvl="2"/>
            <a:r>
              <a:rPr lang="en-IN" dirty="0"/>
              <a:t>name: </a:t>
            </a:r>
            <a:r>
              <a:rPr lang="en-IN" dirty="0" smtClean="0"/>
              <a:t>“Smith“,</a:t>
            </a:r>
            <a:endParaRPr lang="en-IN" dirty="0"/>
          </a:p>
          <a:p>
            <a:pPr lvl="2"/>
            <a:r>
              <a:rPr lang="en-IN" dirty="0"/>
              <a:t>score: </a:t>
            </a:r>
            <a:r>
              <a:rPr lang="en-IN" dirty="0" smtClean="0"/>
              <a:t>5000</a:t>
            </a:r>
            <a:r>
              <a:rPr lang="en-IN" dirty="0"/>
              <a:t>,</a:t>
            </a:r>
          </a:p>
          <a:p>
            <a:pPr lvl="2"/>
            <a:r>
              <a:rPr lang="en-IN" dirty="0"/>
              <a:t>rank: 2</a:t>
            </a:r>
          </a:p>
          <a:p>
            <a:pPr lvl="1"/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47260" y="1948441"/>
            <a:ext cx="6768269" cy="36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dirty="0" smtClean="0"/>
              <a:t>function </a:t>
            </a:r>
            <a:r>
              <a:rPr lang="en-IN" dirty="0" err="1" smtClean="0"/>
              <a:t>playerDetails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{</a:t>
            </a:r>
          </a:p>
          <a:p>
            <a:pPr lvl="2"/>
            <a:r>
              <a:rPr lang="en-IN" dirty="0" smtClean="0"/>
              <a:t>	//display info for each </a:t>
            </a:r>
            <a:r>
              <a:rPr lang="en-IN" dirty="0" err="1" smtClean="0"/>
              <a:t>palyer</a:t>
            </a:r>
            <a:endParaRPr lang="en-IN" dirty="0" smtClean="0"/>
          </a:p>
          <a:p>
            <a:pPr lvl="2"/>
            <a:r>
              <a:rPr lang="en-IN" dirty="0"/>
              <a:t>	</a:t>
            </a:r>
            <a:r>
              <a:rPr lang="en-IN" dirty="0" smtClean="0"/>
              <a:t>console.log(this.name + “,” + </a:t>
            </a:r>
            <a:r>
              <a:rPr lang="en-IN" dirty="0" err="1" smtClean="0"/>
              <a:t>this.rank</a:t>
            </a:r>
            <a:r>
              <a:rPr lang="en-IN" dirty="0" smtClean="0"/>
              <a:t> + “,” + 	</a:t>
            </a:r>
            <a:r>
              <a:rPr lang="en-IN" dirty="0" err="1" smtClean="0"/>
              <a:t>this.score</a:t>
            </a:r>
            <a:r>
              <a:rPr lang="en-IN" dirty="0" smtClean="0"/>
              <a:t>);</a:t>
            </a:r>
            <a:endParaRPr lang="en-IN" dirty="0"/>
          </a:p>
          <a:p>
            <a:pPr lvl="2"/>
            <a:r>
              <a:rPr lang="en-IN" dirty="0" smtClean="0"/>
              <a:t>}</a:t>
            </a:r>
          </a:p>
          <a:p>
            <a:pPr lvl="2"/>
            <a:r>
              <a:rPr lang="en-IN" dirty="0" smtClean="0"/>
              <a:t>player1.logDetails = </a:t>
            </a:r>
            <a:r>
              <a:rPr lang="en-IN" dirty="0" err="1" smtClean="0"/>
              <a:t>playerDetails</a:t>
            </a:r>
            <a:r>
              <a:rPr lang="en-IN" dirty="0" smtClean="0"/>
              <a:t>;</a:t>
            </a:r>
          </a:p>
          <a:p>
            <a:pPr lvl="2"/>
            <a:r>
              <a:rPr lang="en-IN" dirty="0" smtClean="0"/>
              <a:t>player2.logDetails </a:t>
            </a:r>
            <a:r>
              <a:rPr lang="en-IN" dirty="0"/>
              <a:t>= </a:t>
            </a:r>
            <a:r>
              <a:rPr lang="en-IN" dirty="0" err="1"/>
              <a:t>playerDetails</a:t>
            </a:r>
            <a:r>
              <a:rPr lang="en-IN" dirty="0" smtClean="0"/>
              <a:t>;</a:t>
            </a:r>
          </a:p>
          <a:p>
            <a:pPr lvl="2"/>
            <a:endParaRPr lang="en-IN" dirty="0"/>
          </a:p>
          <a:p>
            <a:pPr lvl="2"/>
            <a:r>
              <a:rPr lang="en-IN" dirty="0" smtClean="0"/>
              <a:t>player1.logDetails();</a:t>
            </a:r>
            <a:endParaRPr lang="en-IN" dirty="0"/>
          </a:p>
          <a:p>
            <a:pPr lvl="2"/>
            <a:r>
              <a:rPr lang="en-IN" dirty="0" smtClean="0"/>
              <a:t>player2.logDetails</a:t>
            </a:r>
            <a:r>
              <a:rPr lang="en-IN" dirty="0"/>
              <a:t>();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2933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in </a:t>
            </a:r>
            <a:r>
              <a:rPr lang="en-IN" dirty="0" err="1" smtClean="0"/>
              <a:t>Javacscript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DOM?</a:t>
            </a:r>
          </a:p>
          <a:p>
            <a:r>
              <a:rPr lang="en-IN" dirty="0" smtClean="0"/>
              <a:t>DOM means Document Object Model</a:t>
            </a:r>
          </a:p>
          <a:p>
            <a:r>
              <a:rPr lang="en-IN" dirty="0" smtClean="0"/>
              <a:t>Everything inside a page object is a dom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004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42019" y="1974079"/>
            <a:ext cx="1555334" cy="66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85032" y="3003846"/>
            <a:ext cx="1341689" cy="649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head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29742" y="2948299"/>
            <a:ext cx="1392964" cy="76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body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085031" y="4170347"/>
            <a:ext cx="1341689" cy="57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38430" y="4178893"/>
            <a:ext cx="794759" cy="5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h1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328018" y="4178893"/>
            <a:ext cx="794759" cy="5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417606" y="4178893"/>
            <a:ext cx="794759" cy="5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58897" y="5247118"/>
            <a:ext cx="794759" cy="5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587949" y="5259112"/>
            <a:ext cx="794759" cy="5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606318" y="5230025"/>
            <a:ext cx="794759" cy="58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</a:t>
            </a:r>
            <a:endParaRPr lang="en-IN" dirty="0"/>
          </a:p>
        </p:txBody>
      </p:sp>
      <p:cxnSp>
        <p:nvCxnSpPr>
          <p:cNvPr id="15" name="Straight Connector 14"/>
          <p:cNvCxnSpPr>
            <a:stCxn id="4" idx="2"/>
            <a:endCxn id="5" idx="0"/>
          </p:cNvCxnSpPr>
          <p:nvPr/>
        </p:nvCxnSpPr>
        <p:spPr>
          <a:xfrm flipH="1">
            <a:off x="3755877" y="2640650"/>
            <a:ext cx="2063809" cy="36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9686" y="2640650"/>
            <a:ext cx="0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999148" y="2640650"/>
            <a:ext cx="1927076" cy="30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7" idx="0"/>
          </p:cNvCxnSpPr>
          <p:nvPr/>
        </p:nvCxnSpPr>
        <p:spPr>
          <a:xfrm flipH="1">
            <a:off x="3755876" y="3653327"/>
            <a:ext cx="1" cy="51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8" idx="0"/>
          </p:cNvCxnSpPr>
          <p:nvPr/>
        </p:nvCxnSpPr>
        <p:spPr>
          <a:xfrm flipH="1">
            <a:off x="6635810" y="3708875"/>
            <a:ext cx="1290414" cy="47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725397" y="3708875"/>
            <a:ext cx="175188" cy="46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6" idx="2"/>
          </p:cNvCxnSpPr>
          <p:nvPr/>
        </p:nvCxnSpPr>
        <p:spPr>
          <a:xfrm flipH="1" flipV="1">
            <a:off x="7926224" y="3708875"/>
            <a:ext cx="888761" cy="46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2"/>
          </p:cNvCxnSpPr>
          <p:nvPr/>
        </p:nvCxnSpPr>
        <p:spPr>
          <a:xfrm flipV="1">
            <a:off x="6956276" y="4760007"/>
            <a:ext cx="1858710" cy="47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0"/>
          </p:cNvCxnSpPr>
          <p:nvPr/>
        </p:nvCxnSpPr>
        <p:spPr>
          <a:xfrm flipV="1">
            <a:off x="7985329" y="4777100"/>
            <a:ext cx="829656" cy="48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13" idx="0"/>
          </p:cNvCxnSpPr>
          <p:nvPr/>
        </p:nvCxnSpPr>
        <p:spPr>
          <a:xfrm>
            <a:off x="8814986" y="4760007"/>
            <a:ext cx="188712" cy="47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52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IN" dirty="0" smtClean="0"/>
              <a:t>hat can you do with 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 the title text</a:t>
            </a:r>
          </a:p>
          <a:p>
            <a:r>
              <a:rPr lang="en-IN" dirty="0" smtClean="0"/>
              <a:t>get second paragraph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css</a:t>
            </a:r>
            <a:endParaRPr lang="en-IN" dirty="0" smtClean="0"/>
          </a:p>
          <a:p>
            <a:r>
              <a:rPr lang="en-IN" dirty="0" smtClean="0"/>
              <a:t>get names of tags</a:t>
            </a:r>
          </a:p>
          <a:p>
            <a:r>
              <a:rPr lang="en-IN" dirty="0" smtClean="0"/>
              <a:t>get all li elements in a </a:t>
            </a:r>
            <a:r>
              <a:rPr lang="en-IN" dirty="0" err="1" smtClean="0"/>
              <a:t>ul</a:t>
            </a:r>
            <a:r>
              <a:rPr lang="en-IN" dirty="0" smtClean="0"/>
              <a:t> list</a:t>
            </a:r>
          </a:p>
          <a:p>
            <a:r>
              <a:rPr lang="en-IN" dirty="0" smtClean="0"/>
              <a:t>move an image position</a:t>
            </a:r>
          </a:p>
          <a:p>
            <a:r>
              <a:rPr lang="en-IN" dirty="0" smtClean="0"/>
              <a:t>add some click functionality</a:t>
            </a:r>
          </a:p>
          <a:p>
            <a:r>
              <a:rPr lang="en-IN" dirty="0" smtClean="0"/>
              <a:t>create new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059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Nodes and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462" y="1825625"/>
            <a:ext cx="4256338" cy="1165403"/>
          </a:xfrm>
        </p:spPr>
        <p:txBody>
          <a:bodyPr>
            <a:normAutofit/>
          </a:bodyPr>
          <a:lstStyle/>
          <a:p>
            <a:r>
              <a:rPr lang="en-IN" sz="1800" dirty="0" err="1" smtClean="0"/>
              <a:t>Node.ELEMENT_NODE</a:t>
            </a:r>
            <a:r>
              <a:rPr lang="en-IN" sz="1800" dirty="0" smtClean="0"/>
              <a:t> == 1</a:t>
            </a:r>
          </a:p>
          <a:p>
            <a:r>
              <a:rPr lang="en-IN" sz="1800" dirty="0" err="1" smtClean="0"/>
              <a:t>Node.ATTRIBUTE_NODE</a:t>
            </a:r>
            <a:r>
              <a:rPr lang="en-IN" sz="1800" dirty="0" smtClean="0"/>
              <a:t> == 2</a:t>
            </a:r>
          </a:p>
          <a:p>
            <a:r>
              <a:rPr lang="en-IN" sz="1800" dirty="0" err="1" smtClean="0"/>
              <a:t>Node.TEXT_NODE</a:t>
            </a:r>
            <a:r>
              <a:rPr lang="en-IN" sz="1800" dirty="0" smtClean="0"/>
              <a:t> == 3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2820113" y="1825625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37717" y="2851285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head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36581" y="2862276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body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37717" y="3668667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title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04147" y="3676554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h1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225185" y="3676554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617436" y="3658755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ul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237717" y="4444468"/>
            <a:ext cx="957128" cy="30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577130" y="4986145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660308" y="4986145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43486" y="4963030"/>
            <a:ext cx="957128" cy="64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902013" y="4471755"/>
            <a:ext cx="957128" cy="30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217710" y="4457860"/>
            <a:ext cx="957128" cy="30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577130" y="5729700"/>
            <a:ext cx="957128" cy="30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660308" y="5726218"/>
            <a:ext cx="957128" cy="30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793337" y="5726217"/>
            <a:ext cx="957128" cy="307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</a:t>
            </a:r>
            <a:endParaRPr lang="en-IN" dirty="0"/>
          </a:p>
        </p:txBody>
      </p:sp>
      <p:cxnSp>
        <p:nvCxnSpPr>
          <p:cNvPr id="23" name="Straight Connector 22"/>
          <p:cNvCxnSpPr>
            <a:stCxn id="4" idx="2"/>
          </p:cNvCxnSpPr>
          <p:nvPr/>
        </p:nvCxnSpPr>
        <p:spPr>
          <a:xfrm flipH="1">
            <a:off x="1716281" y="2475105"/>
            <a:ext cx="1582396" cy="3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4" idx="2"/>
          </p:cNvCxnSpPr>
          <p:nvPr/>
        </p:nvCxnSpPr>
        <p:spPr>
          <a:xfrm flipH="1" flipV="1">
            <a:off x="3298677" y="2475105"/>
            <a:ext cx="1416468" cy="3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7" idx="0"/>
          </p:cNvCxnSpPr>
          <p:nvPr/>
        </p:nvCxnSpPr>
        <p:spPr>
          <a:xfrm>
            <a:off x="1716281" y="3521021"/>
            <a:ext cx="0" cy="14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</p:cNvCxnSpPr>
          <p:nvPr/>
        </p:nvCxnSpPr>
        <p:spPr>
          <a:xfrm flipH="1">
            <a:off x="3380577" y="3511756"/>
            <a:ext cx="1334568" cy="15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6" idx="2"/>
          </p:cNvCxnSpPr>
          <p:nvPr/>
        </p:nvCxnSpPr>
        <p:spPr>
          <a:xfrm flipH="1" flipV="1">
            <a:off x="4715145" y="3511756"/>
            <a:ext cx="17446" cy="15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6" idx="2"/>
          </p:cNvCxnSpPr>
          <p:nvPr/>
        </p:nvCxnSpPr>
        <p:spPr>
          <a:xfrm flipH="1" flipV="1">
            <a:off x="4715145" y="3511756"/>
            <a:ext cx="1380855" cy="128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0" idx="2"/>
          </p:cNvCxnSpPr>
          <p:nvPr/>
        </p:nvCxnSpPr>
        <p:spPr>
          <a:xfrm flipV="1">
            <a:off x="4033441" y="4308235"/>
            <a:ext cx="2062559" cy="64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0"/>
            <a:endCxn id="10" idx="2"/>
          </p:cNvCxnSpPr>
          <p:nvPr/>
        </p:nvCxnSpPr>
        <p:spPr>
          <a:xfrm flipV="1">
            <a:off x="5138872" y="4308235"/>
            <a:ext cx="957128" cy="67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0" idx="2"/>
          </p:cNvCxnSpPr>
          <p:nvPr/>
        </p:nvCxnSpPr>
        <p:spPr>
          <a:xfrm flipH="1" flipV="1">
            <a:off x="6096000" y="4308235"/>
            <a:ext cx="80300" cy="654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38662" y="3394207"/>
            <a:ext cx="2973937" cy="2512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dirty="0" smtClean="0"/>
              <a:t>&lt;</a:t>
            </a:r>
            <a:r>
              <a:rPr lang="en-IN" dirty="0" err="1" smtClean="0">
                <a:solidFill>
                  <a:srgbClr val="00B0F0"/>
                </a:solidFill>
              </a:rPr>
              <a:t>ul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en-IN" dirty="0" smtClean="0"/>
              <a:t>=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some_thing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IN" dirty="0" smtClean="0">
                <a:solidFill>
                  <a:schemeClr val="bg1"/>
                </a:solidFill>
              </a:rPr>
              <a:t>&gt;</a:t>
            </a:r>
          </a:p>
          <a:p>
            <a:pPr lvl="2"/>
            <a:r>
              <a:rPr lang="en-IN" dirty="0" smtClean="0"/>
              <a:t>&lt;</a:t>
            </a:r>
            <a:r>
              <a:rPr lang="en-IN" dirty="0" smtClean="0">
                <a:solidFill>
                  <a:srgbClr val="00B0F0"/>
                </a:solidFill>
              </a:rPr>
              <a:t>li</a:t>
            </a:r>
            <a:r>
              <a:rPr lang="en-IN" dirty="0" smtClean="0"/>
              <a:t>&gt;One&lt;/</a:t>
            </a:r>
            <a:r>
              <a:rPr lang="en-IN" dirty="0" smtClean="0">
                <a:solidFill>
                  <a:srgbClr val="00B0F0"/>
                </a:solidFill>
              </a:rPr>
              <a:t>li</a:t>
            </a:r>
            <a:r>
              <a:rPr lang="en-IN" dirty="0" smtClean="0"/>
              <a:t>&gt;</a:t>
            </a:r>
          </a:p>
          <a:p>
            <a:pPr lvl="2"/>
            <a:r>
              <a:rPr lang="en-IN" dirty="0"/>
              <a:t>&lt;</a:t>
            </a:r>
            <a:r>
              <a:rPr lang="en-IN" dirty="0" smtClean="0">
                <a:solidFill>
                  <a:srgbClr val="00B0F0"/>
                </a:solidFill>
              </a:rPr>
              <a:t>li</a:t>
            </a:r>
            <a:r>
              <a:rPr lang="en-IN" dirty="0" smtClean="0"/>
              <a:t>&gt;Two&lt;/</a:t>
            </a:r>
            <a:r>
              <a:rPr lang="en-IN" dirty="0">
                <a:solidFill>
                  <a:srgbClr val="00B0F0"/>
                </a:solidFill>
              </a:rPr>
              <a:t>li</a:t>
            </a:r>
            <a:r>
              <a:rPr lang="en-IN" dirty="0" smtClean="0"/>
              <a:t>&gt;</a:t>
            </a:r>
          </a:p>
          <a:p>
            <a:pPr lvl="2"/>
            <a:r>
              <a:rPr lang="en-IN" dirty="0"/>
              <a:t>&lt;</a:t>
            </a:r>
            <a:r>
              <a:rPr lang="en-IN" dirty="0" smtClean="0">
                <a:solidFill>
                  <a:srgbClr val="00B0F0"/>
                </a:solidFill>
              </a:rPr>
              <a:t>li</a:t>
            </a:r>
            <a:r>
              <a:rPr lang="en-IN" dirty="0" smtClean="0"/>
              <a:t>&gt;Three&lt;/</a:t>
            </a:r>
            <a:r>
              <a:rPr lang="en-IN" dirty="0">
                <a:solidFill>
                  <a:srgbClr val="00B0F0"/>
                </a:solidFill>
              </a:rPr>
              <a:t>li</a:t>
            </a:r>
            <a:r>
              <a:rPr lang="en-IN" dirty="0" smtClean="0"/>
              <a:t>&gt;</a:t>
            </a:r>
          </a:p>
          <a:p>
            <a:pPr lvl="1"/>
            <a:r>
              <a:rPr lang="en-IN" dirty="0" smtClean="0"/>
              <a:t>&lt;/</a:t>
            </a:r>
            <a:r>
              <a:rPr lang="en-IN" dirty="0" err="1" smtClean="0">
                <a:solidFill>
                  <a:srgbClr val="00B0F0"/>
                </a:solidFill>
              </a:rPr>
              <a:t>ul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0506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an Element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object has to be unique</a:t>
            </a:r>
          </a:p>
          <a:p>
            <a:r>
              <a:rPr lang="en-IN" dirty="0" smtClean="0"/>
              <a:t>Use: </a:t>
            </a:r>
            <a:r>
              <a:rPr lang="en-IN" dirty="0" err="1" smtClean="0"/>
              <a:t>document.getElementById</a:t>
            </a:r>
            <a:r>
              <a:rPr lang="en-IN" dirty="0" smtClean="0"/>
              <a:t>(“</a:t>
            </a:r>
            <a:r>
              <a:rPr lang="en-IN" dirty="0" err="1" smtClean="0"/>
              <a:t>some_id</a:t>
            </a:r>
            <a:r>
              <a:rPr lang="en-IN" dirty="0" smtClean="0"/>
              <a:t>”);</a:t>
            </a:r>
          </a:p>
          <a:p>
            <a:r>
              <a:rPr lang="en-IN" dirty="0" smtClean="0"/>
              <a:t>Use: </a:t>
            </a:r>
            <a:r>
              <a:rPr lang="en-IN" dirty="0" err="1" smtClean="0"/>
              <a:t>document.getElementByTagName</a:t>
            </a:r>
            <a:r>
              <a:rPr lang="en-IN" dirty="0" smtClean="0"/>
              <a:t>(“a”);</a:t>
            </a:r>
          </a:p>
          <a:p>
            <a:r>
              <a:rPr lang="en-IN" dirty="0" smtClean="0"/>
              <a:t>.</a:t>
            </a:r>
            <a:r>
              <a:rPr lang="en-IN" dirty="0" err="1" smtClean="0"/>
              <a:t>nodeType</a:t>
            </a:r>
            <a:r>
              <a:rPr lang="en-IN" dirty="0"/>
              <a:t> </a:t>
            </a:r>
            <a:r>
              <a:rPr lang="en-IN" dirty="0" smtClean="0"/>
              <a:t>   .</a:t>
            </a:r>
            <a:r>
              <a:rPr lang="en-IN" dirty="0" err="1" smtClean="0"/>
              <a:t>innerHtml</a:t>
            </a:r>
            <a:r>
              <a:rPr lang="en-IN" dirty="0" smtClean="0"/>
              <a:t>	 </a:t>
            </a:r>
            <a:r>
              <a:rPr lang="en-IN" sz="1800" dirty="0" smtClean="0"/>
              <a:t>[which usually works with </a:t>
            </a:r>
            <a:r>
              <a:rPr lang="en-IN" sz="1800" dirty="0" err="1" smtClean="0"/>
              <a:t>document.getElementById</a:t>
            </a:r>
            <a:r>
              <a:rPr lang="en-IN" sz="1800" dirty="0"/>
              <a:t>(“</a:t>
            </a:r>
            <a:r>
              <a:rPr lang="en-IN" sz="1800" dirty="0" err="1"/>
              <a:t>some_id</a:t>
            </a:r>
            <a:r>
              <a:rPr lang="en-IN" sz="1800" dirty="0" smtClean="0"/>
              <a:t>”)]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438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18" y="2381932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76" y="3802878"/>
            <a:ext cx="10515600" cy="1143490"/>
          </a:xfrm>
        </p:spPr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is the programming language of the web.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9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&amp; Java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402988"/>
              </p:ext>
            </p:extLst>
          </p:nvPr>
        </p:nvGraphicFramePr>
        <p:xfrm>
          <a:off x="838200" y="1825624"/>
          <a:ext cx="10515600" cy="312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624478"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JAVASCIPT</a:t>
                      </a:r>
                      <a:endParaRPr lang="en-IN" dirty="0"/>
                    </a:p>
                  </a:txBody>
                  <a:tcPr/>
                </a:tc>
              </a:tr>
              <a:tr h="624478"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Browser based programming language</a:t>
                      </a:r>
                      <a:endParaRPr lang="en-IN" dirty="0"/>
                    </a:p>
                  </a:txBody>
                  <a:tcPr/>
                </a:tc>
              </a:tr>
              <a:tr h="624478">
                <a:tc>
                  <a:txBody>
                    <a:bodyPr/>
                    <a:lstStyle/>
                    <a:p>
                      <a:r>
                        <a:rPr lang="en-IN" dirty="0" smtClean="0"/>
                        <a:t>Needs</a:t>
                      </a:r>
                      <a:r>
                        <a:rPr lang="en-IN" baseline="0" dirty="0" smtClean="0"/>
                        <a:t> an IDE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Works with any latest browser</a:t>
                      </a:r>
                      <a:endParaRPr lang="en-IN" dirty="0"/>
                    </a:p>
                  </a:txBody>
                  <a:tcPr/>
                </a:tc>
              </a:tr>
              <a:tr h="624478">
                <a:tc>
                  <a:txBody>
                    <a:bodyPr/>
                    <a:lstStyle/>
                    <a:p>
                      <a:r>
                        <a:rPr lang="en-IN" dirty="0" smtClean="0"/>
                        <a:t>Used for software development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Works</a:t>
                      </a:r>
                      <a:r>
                        <a:rPr lang="en-IN" baseline="0" dirty="0" smtClean="0"/>
                        <a:t> fine with any code editor</a:t>
                      </a:r>
                      <a:endParaRPr lang="en-IN" dirty="0"/>
                    </a:p>
                  </a:txBody>
                  <a:tcPr/>
                </a:tc>
              </a:tr>
              <a:tr h="624478">
                <a:tc>
                  <a:txBody>
                    <a:bodyPr/>
                    <a:lstStyle/>
                    <a:p>
                      <a:r>
                        <a:rPr lang="en-IN" dirty="0" smtClean="0"/>
                        <a:t>Needs a compiler to run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Simple</a:t>
                      </a:r>
                      <a:r>
                        <a:rPr lang="en-IN" baseline="0" dirty="0" smtClean="0"/>
                        <a:t> and easy to start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is </a:t>
            </a:r>
            <a:r>
              <a:rPr lang="en-IN" dirty="0" err="1" smtClean="0"/>
              <a:t>Javascript</a:t>
            </a:r>
            <a:r>
              <a:rPr lang="en-IN" dirty="0" smtClean="0"/>
              <a:t>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Acrobat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Photoshop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Other popular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Server </a:t>
            </a:r>
            <a:r>
              <a:rPr lang="en-IN" dirty="0" smtClean="0"/>
              <a:t>side programming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Node.js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Google Apps Script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1731</Words>
  <Application>Microsoft Office PowerPoint</Application>
  <PresentationFormat>Widescreen</PresentationFormat>
  <Paragraphs>539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Wingdings</vt:lpstr>
      <vt:lpstr>Office Theme</vt:lpstr>
      <vt:lpstr>HTML &amp; CSS3 </vt:lpstr>
      <vt:lpstr>What you will learn?</vt:lpstr>
      <vt:lpstr>What you will need?</vt:lpstr>
      <vt:lpstr>Which code editor to choose?</vt:lpstr>
      <vt:lpstr>Installing VS Code</vt:lpstr>
      <vt:lpstr>First Code: </vt:lpstr>
      <vt:lpstr>JAVASCRIPT</vt:lpstr>
      <vt:lpstr>Javascript &amp; Java</vt:lpstr>
      <vt:lpstr>Where is Javascript used?</vt:lpstr>
      <vt:lpstr>History of Javascript</vt:lpstr>
      <vt:lpstr>Prerequisites</vt:lpstr>
      <vt:lpstr>Code Hello world in Javascript</vt:lpstr>
      <vt:lpstr>Do’s &amp; Don’t</vt:lpstr>
      <vt:lpstr>Statements in Javascript</vt:lpstr>
      <vt:lpstr>Statements are written in 1 line</vt:lpstr>
      <vt:lpstr>Whitespace in Javascript</vt:lpstr>
      <vt:lpstr>Comments In Javascript</vt:lpstr>
      <vt:lpstr>Placements of javascript code</vt:lpstr>
      <vt:lpstr>Variables</vt:lpstr>
      <vt:lpstr>Creating Variables</vt:lpstr>
      <vt:lpstr>Variable datatypes</vt:lpstr>
      <vt:lpstr>Setting variable</vt:lpstr>
      <vt:lpstr>Conditions in Javascript</vt:lpstr>
      <vt:lpstr>Programming guidelines</vt:lpstr>
      <vt:lpstr>True or False Condition</vt:lpstr>
      <vt:lpstr>Simple operations</vt:lpstr>
      <vt:lpstr>Extended Conditions</vt:lpstr>
      <vt:lpstr>Nested Conditions</vt:lpstr>
      <vt:lpstr>Operators in Javasccipt</vt:lpstr>
      <vt:lpstr>Assignament operator</vt:lpstr>
      <vt:lpstr>Assignment operator</vt:lpstr>
      <vt:lpstr>Operator Precedence( *, + )</vt:lpstr>
      <vt:lpstr>Comparison operator</vt:lpstr>
      <vt:lpstr>Comparison operator</vt:lpstr>
      <vt:lpstr>Logical AND / OR</vt:lpstr>
      <vt:lpstr>Modulus</vt:lpstr>
      <vt:lpstr>Increment &amp; Decrement </vt:lpstr>
      <vt:lpstr>Postfix &amp; Prefix</vt:lpstr>
      <vt:lpstr>Ternary operator</vt:lpstr>
      <vt:lpstr>Loops in javascript</vt:lpstr>
      <vt:lpstr>Do while Loop</vt:lpstr>
      <vt:lpstr>For loop</vt:lpstr>
      <vt:lpstr>Break</vt:lpstr>
      <vt:lpstr>Continue</vt:lpstr>
      <vt:lpstr>Functions in javascript</vt:lpstr>
      <vt:lpstr>Where to Declare functions</vt:lpstr>
      <vt:lpstr>Functions with parameters</vt:lpstr>
      <vt:lpstr>Variable Scope</vt:lpstr>
      <vt:lpstr>Function mismatch</vt:lpstr>
      <vt:lpstr>Creating Arrays</vt:lpstr>
      <vt:lpstr>Array Methods</vt:lpstr>
      <vt:lpstr>Numbers in javascript</vt:lpstr>
      <vt:lpstr>Additon vs Concatenation</vt:lpstr>
      <vt:lpstr>Not a number</vt:lpstr>
      <vt:lpstr>Using Math object</vt:lpstr>
      <vt:lpstr>Strings in javasript</vt:lpstr>
      <vt:lpstr>Dates in javacsript</vt:lpstr>
      <vt:lpstr>Methods of Date Object</vt:lpstr>
      <vt:lpstr>Set Methods</vt:lpstr>
      <vt:lpstr>Objects in javascript</vt:lpstr>
      <vt:lpstr>Creating an Object</vt:lpstr>
      <vt:lpstr>OOP with Javascript</vt:lpstr>
      <vt:lpstr>DOM in Javacscript</vt:lpstr>
      <vt:lpstr>DOM</vt:lpstr>
      <vt:lpstr>What can you do with DOM</vt:lpstr>
      <vt:lpstr>Nodes and Elements</vt:lpstr>
      <vt:lpstr>Get an Element Node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CSS3</dc:title>
  <dc:creator>Windows User</dc:creator>
  <cp:lastModifiedBy>Windows User</cp:lastModifiedBy>
  <cp:revision>59</cp:revision>
  <dcterms:created xsi:type="dcterms:W3CDTF">2022-03-28T12:16:57Z</dcterms:created>
  <dcterms:modified xsi:type="dcterms:W3CDTF">2022-03-29T17:43:45Z</dcterms:modified>
</cp:coreProperties>
</file>