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 id="2147483679" r:id="rId2"/>
    <p:sldMasterId id="2147483690" r:id="rId3"/>
  </p:sldMasterIdLst>
  <p:notesMasterIdLst>
    <p:notesMasterId r:id="rId13"/>
  </p:notesMasterIdLst>
  <p:sldIdLst>
    <p:sldId id="2044" r:id="rId4"/>
    <p:sldId id="2120" r:id="rId5"/>
    <p:sldId id="2146" r:id="rId6"/>
    <p:sldId id="2147" r:id="rId7"/>
    <p:sldId id="2125" r:id="rId8"/>
    <p:sldId id="2133" r:id="rId9"/>
    <p:sldId id="2134" r:id="rId10"/>
    <p:sldId id="2135" r:id="rId11"/>
    <p:sldId id="213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mit Arora" initials="NA" lastIdx="5" clrIdx="0">
    <p:extLst>
      <p:ext uri="{19B8F6BF-5375-455C-9EA6-DF929625EA0E}">
        <p15:presenceInfo xmlns:p15="http://schemas.microsoft.com/office/powerpoint/2012/main" userId="12be1590b845e0f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FFDD71"/>
    <a:srgbClr val="FFD85B"/>
    <a:srgbClr val="0000FF"/>
    <a:srgbClr val="92D050"/>
    <a:srgbClr val="FFC7CE"/>
    <a:srgbClr val="D2FD35"/>
    <a:srgbClr val="999999"/>
    <a:srgbClr val="0047AB"/>
    <a:srgbClr val="E7885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22D37A-A18E-4DEF-95E0-BB94A70008BE}" v="2" dt="2025-10-22T07:30:17.19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765" autoAdjust="0"/>
    <p:restoredTop sz="91496" autoAdjust="0"/>
  </p:normalViewPr>
  <p:slideViewPr>
    <p:cSldViewPr snapToGrid="0">
      <p:cViewPr varScale="1">
        <p:scale>
          <a:sx n="63" d="100"/>
          <a:sy n="63" d="100"/>
        </p:scale>
        <p:origin x="1356" y="6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19" Type="http://schemas.microsoft.com/office/2016/11/relationships/changesInfo" Target="changesInfos/changesInfo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nab Seth" userId="d43179859714c2c4" providerId="LiveId" clId="{0AA5D318-A76E-44A0-A85F-267795C917C0}"/>
    <pc:docChg chg="undo custSel modSld">
      <pc:chgData name="Arnab Seth" userId="d43179859714c2c4" providerId="LiveId" clId="{0AA5D318-A76E-44A0-A85F-267795C917C0}" dt="2021-11-09T08:20:54.638" v="531" actId="20577"/>
      <pc:docMkLst>
        <pc:docMk/>
      </pc:docMkLst>
      <pc:sldChg chg="modSp mod">
        <pc:chgData name="Arnab Seth" userId="d43179859714c2c4" providerId="LiveId" clId="{0AA5D318-A76E-44A0-A85F-267795C917C0}" dt="2021-11-09T08:20:54.638" v="531" actId="20577"/>
        <pc:sldMkLst>
          <pc:docMk/>
          <pc:sldMk cId="0" sldId="257"/>
        </pc:sldMkLst>
      </pc:sldChg>
      <pc:sldChg chg="modSp mod">
        <pc:chgData name="Arnab Seth" userId="d43179859714c2c4" providerId="LiveId" clId="{0AA5D318-A76E-44A0-A85F-267795C917C0}" dt="2021-11-09T08:20:09.868" v="512" actId="14826"/>
        <pc:sldMkLst>
          <pc:docMk/>
          <pc:sldMk cId="2919433310" sldId="1990"/>
        </pc:sldMkLst>
      </pc:sldChg>
      <pc:sldChg chg="modSp mod">
        <pc:chgData name="Arnab Seth" userId="d43179859714c2c4" providerId="LiveId" clId="{0AA5D318-A76E-44A0-A85F-267795C917C0}" dt="2021-11-09T07:55:58.878" v="511" actId="20577"/>
        <pc:sldMkLst>
          <pc:docMk/>
          <pc:sldMk cId="2452149362" sldId="1991"/>
        </pc:sldMkLst>
      </pc:sldChg>
    </pc:docChg>
  </pc:docChgLst>
  <pc:docChgLst>
    <pc:chgData name="Arnab Seth" userId="d43179859714c2c4" providerId="LiveId" clId="{A26425A6-525A-422E-8B3D-3151D42DB773}"/>
    <pc:docChg chg="undo custSel addSld delSld modSld">
      <pc:chgData name="Arnab Seth" userId="d43179859714c2c4" providerId="LiveId" clId="{A26425A6-525A-422E-8B3D-3151D42DB773}" dt="2021-11-01T11:01:09.378" v="836" actId="20577"/>
      <pc:docMkLst>
        <pc:docMk/>
      </pc:docMkLst>
      <pc:sldChg chg="modSp mod">
        <pc:chgData name="Arnab Seth" userId="d43179859714c2c4" providerId="LiveId" clId="{A26425A6-525A-422E-8B3D-3151D42DB773}" dt="2021-11-01T10:41:43.686" v="57" actId="20577"/>
        <pc:sldMkLst>
          <pc:docMk/>
          <pc:sldMk cId="0" sldId="257"/>
        </pc:sldMkLst>
      </pc:sldChg>
      <pc:sldChg chg="addSp delSp modSp mod">
        <pc:chgData name="Arnab Seth" userId="d43179859714c2c4" providerId="LiveId" clId="{A26425A6-525A-422E-8B3D-3151D42DB773}" dt="2021-11-01T10:50:59.698" v="114" actId="207"/>
        <pc:sldMkLst>
          <pc:docMk/>
          <pc:sldMk cId="2919433310" sldId="1990"/>
        </pc:sldMkLst>
      </pc:sldChg>
      <pc:sldChg chg="delSp modSp mod">
        <pc:chgData name="Arnab Seth" userId="d43179859714c2c4" providerId="LiveId" clId="{A26425A6-525A-422E-8B3D-3151D42DB773}" dt="2021-11-01T11:01:09.378" v="836" actId="20577"/>
        <pc:sldMkLst>
          <pc:docMk/>
          <pc:sldMk cId="2452149362" sldId="1991"/>
        </pc:sldMkLst>
      </pc:sldChg>
      <pc:sldChg chg="addSp delSp modSp add del mod">
        <pc:chgData name="Arnab Seth" userId="d43179859714c2c4" providerId="LiveId" clId="{A26425A6-525A-422E-8B3D-3151D42DB773}" dt="2021-11-01T10:50:31.929" v="111" actId="2696"/>
        <pc:sldMkLst>
          <pc:docMk/>
          <pc:sldMk cId="1023601991" sldId="1992"/>
        </pc:sldMkLst>
      </pc:sldChg>
    </pc:docChg>
  </pc:docChgLst>
  <pc:docChgLst>
    <pc:chgData name="Arun Ramnath Sankaran" userId="d25b81a6-abf8-4093-9acf-4133d895b76c" providerId="ADAL" clId="{83D96B4C-8D37-44F7-8A59-9F5BC0EDC03F}"/>
    <pc:docChg chg="custSel addSld modSld">
      <pc:chgData name="Arun Ramnath Sankaran" userId="d25b81a6-abf8-4093-9acf-4133d895b76c" providerId="ADAL" clId="{83D96B4C-8D37-44F7-8A59-9F5BC0EDC03F}" dt="2023-06-16T06:48:13.648" v="215" actId="14734"/>
      <pc:docMkLst>
        <pc:docMk/>
      </pc:docMkLst>
      <pc:sldChg chg="addSp delSp modSp new mod">
        <pc:chgData name="Arun Ramnath Sankaran" userId="d25b81a6-abf8-4093-9acf-4133d895b76c" providerId="ADAL" clId="{83D96B4C-8D37-44F7-8A59-9F5BC0EDC03F}" dt="2023-06-16T06:20:45.304" v="147" actId="14100"/>
        <pc:sldMkLst>
          <pc:docMk/>
          <pc:sldMk cId="2351973416" sldId="2044"/>
        </pc:sldMkLst>
      </pc:sldChg>
      <pc:sldChg chg="addSp delSp modSp new mod">
        <pc:chgData name="Arun Ramnath Sankaran" userId="d25b81a6-abf8-4093-9acf-4133d895b76c" providerId="ADAL" clId="{83D96B4C-8D37-44F7-8A59-9F5BC0EDC03F}" dt="2023-06-16T06:28:36.658" v="158" actId="1076"/>
        <pc:sldMkLst>
          <pc:docMk/>
          <pc:sldMk cId="2373157643" sldId="2045"/>
        </pc:sldMkLst>
      </pc:sldChg>
      <pc:sldChg chg="addSp delSp modSp add mod">
        <pc:chgData name="Arun Ramnath Sankaran" userId="d25b81a6-abf8-4093-9acf-4133d895b76c" providerId="ADAL" clId="{83D96B4C-8D37-44F7-8A59-9F5BC0EDC03F}" dt="2023-06-16T06:43:43.435" v="174" actId="403"/>
        <pc:sldMkLst>
          <pc:docMk/>
          <pc:sldMk cId="1201517436" sldId="2046"/>
        </pc:sldMkLst>
      </pc:sldChg>
      <pc:sldChg chg="addSp delSp modSp add mod">
        <pc:chgData name="Arun Ramnath Sankaran" userId="d25b81a6-abf8-4093-9acf-4133d895b76c" providerId="ADAL" clId="{83D96B4C-8D37-44F7-8A59-9F5BC0EDC03F}" dt="2023-06-16T06:45:58.427" v="201" actId="20577"/>
        <pc:sldMkLst>
          <pc:docMk/>
          <pc:sldMk cId="1000669891" sldId="2047"/>
        </pc:sldMkLst>
      </pc:sldChg>
      <pc:sldChg chg="addSp delSp modSp add mod">
        <pc:chgData name="Arun Ramnath Sankaran" userId="d25b81a6-abf8-4093-9acf-4133d895b76c" providerId="ADAL" clId="{83D96B4C-8D37-44F7-8A59-9F5BC0EDC03F}" dt="2023-06-16T06:48:13.648" v="215" actId="14734"/>
        <pc:sldMkLst>
          <pc:docMk/>
          <pc:sldMk cId="1360259385" sldId="2048"/>
        </pc:sldMkLst>
      </pc:sldChg>
    </pc:docChg>
  </pc:docChgLst>
  <pc:docChgLst>
    <pc:chgData name="Ashmita Das" userId="b62f15ea-8d5a-4200-95c0-36e98ece896d" providerId="ADAL" clId="{94063D60-6A1B-4197-A0DB-948DD3CB083B}"/>
    <pc:docChg chg="undo custSel addSld delSld modSld">
      <pc:chgData name="Ashmita Das" userId="b62f15ea-8d5a-4200-95c0-36e98ece896d" providerId="ADAL" clId="{94063D60-6A1B-4197-A0DB-948DD3CB083B}" dt="2025-10-22T07:30:31.906" v="18" actId="47"/>
      <pc:docMkLst>
        <pc:docMk/>
      </pc:docMkLst>
      <pc:sldChg chg="del">
        <pc:chgData name="Ashmita Das" userId="b62f15ea-8d5a-4200-95c0-36e98ece896d" providerId="ADAL" clId="{94063D60-6A1B-4197-A0DB-948DD3CB083B}" dt="2025-10-22T07:28:53.650" v="0" actId="47"/>
        <pc:sldMkLst>
          <pc:docMk/>
          <pc:sldMk cId="0" sldId="257"/>
        </pc:sldMkLst>
      </pc:sldChg>
      <pc:sldChg chg="del">
        <pc:chgData name="Ashmita Das" userId="b62f15ea-8d5a-4200-95c0-36e98ece896d" providerId="ADAL" clId="{94063D60-6A1B-4197-A0DB-948DD3CB083B}" dt="2025-10-22T07:29:05.758" v="3" actId="47"/>
        <pc:sldMkLst>
          <pc:docMk/>
          <pc:sldMk cId="0" sldId="1962"/>
        </pc:sldMkLst>
      </pc:sldChg>
      <pc:sldChg chg="addSp modSp">
        <pc:chgData name="Ashmita Das" userId="b62f15ea-8d5a-4200-95c0-36e98ece896d" providerId="ADAL" clId="{94063D60-6A1B-4197-A0DB-948DD3CB083B}" dt="2025-10-22T07:30:17.198" v="16" actId="767"/>
        <pc:sldMkLst>
          <pc:docMk/>
          <pc:sldMk cId="2351973416" sldId="2044"/>
        </pc:sldMkLst>
        <pc:spChg chg="add mod">
          <ac:chgData name="Ashmita Das" userId="b62f15ea-8d5a-4200-95c0-36e98ece896d" providerId="ADAL" clId="{94063D60-6A1B-4197-A0DB-948DD3CB083B}" dt="2025-10-22T07:30:17.198" v="16" actId="767"/>
          <ac:spMkLst>
            <pc:docMk/>
            <pc:sldMk cId="2351973416" sldId="2044"/>
            <ac:spMk id="2" creationId="{DB6E3B73-4680-FF26-7ED7-09C10BC31E00}"/>
          </ac:spMkLst>
        </pc:spChg>
      </pc:sldChg>
      <pc:sldChg chg="add del">
        <pc:chgData name="Ashmita Das" userId="b62f15ea-8d5a-4200-95c0-36e98ece896d" providerId="ADAL" clId="{94063D60-6A1B-4197-A0DB-948DD3CB083B}" dt="2025-10-22T07:30:00.738" v="14" actId="47"/>
        <pc:sldMkLst>
          <pc:docMk/>
          <pc:sldMk cId="2564807152" sldId="2101"/>
        </pc:sldMkLst>
      </pc:sldChg>
      <pc:sldChg chg="del">
        <pc:chgData name="Ashmita Das" userId="b62f15ea-8d5a-4200-95c0-36e98ece896d" providerId="ADAL" clId="{94063D60-6A1B-4197-A0DB-948DD3CB083B}" dt="2025-10-22T07:30:22.012" v="17" actId="47"/>
        <pc:sldMkLst>
          <pc:docMk/>
          <pc:sldMk cId="2035744458" sldId="2102"/>
        </pc:sldMkLst>
      </pc:sldChg>
      <pc:sldChg chg="del">
        <pc:chgData name="Ashmita Das" userId="b62f15ea-8d5a-4200-95c0-36e98ece896d" providerId="ADAL" clId="{94063D60-6A1B-4197-A0DB-948DD3CB083B}" dt="2025-10-22T07:30:31.906" v="18" actId="47"/>
        <pc:sldMkLst>
          <pc:docMk/>
          <pc:sldMk cId="2349767790" sldId="2136"/>
        </pc:sldMkLst>
      </pc:sldChg>
      <pc:sldChg chg="del">
        <pc:chgData name="Ashmita Das" userId="b62f15ea-8d5a-4200-95c0-36e98ece896d" providerId="ADAL" clId="{94063D60-6A1B-4197-A0DB-948DD3CB083B}" dt="2025-10-22T07:29:54.045" v="13" actId="47"/>
        <pc:sldMkLst>
          <pc:docMk/>
          <pc:sldMk cId="35440750" sldId="2138"/>
        </pc:sldMkLst>
      </pc:sldChg>
      <pc:sldChg chg="add del">
        <pc:chgData name="Ashmita Das" userId="b62f15ea-8d5a-4200-95c0-36e98ece896d" providerId="ADAL" clId="{94063D60-6A1B-4197-A0DB-948DD3CB083B}" dt="2025-10-22T07:29:50.427" v="12" actId="47"/>
        <pc:sldMkLst>
          <pc:docMk/>
          <pc:sldMk cId="566446024" sldId="2139"/>
        </pc:sldMkLst>
      </pc:sldChg>
      <pc:sldChg chg="del">
        <pc:chgData name="Ashmita Das" userId="b62f15ea-8d5a-4200-95c0-36e98ece896d" providerId="ADAL" clId="{94063D60-6A1B-4197-A0DB-948DD3CB083B}" dt="2025-10-22T07:29:23.685" v="9" actId="47"/>
        <pc:sldMkLst>
          <pc:docMk/>
          <pc:sldMk cId="3944930436" sldId="2140"/>
        </pc:sldMkLst>
      </pc:sldChg>
      <pc:sldChg chg="del">
        <pc:chgData name="Ashmita Das" userId="b62f15ea-8d5a-4200-95c0-36e98ece896d" providerId="ADAL" clId="{94063D60-6A1B-4197-A0DB-948DD3CB083B}" dt="2025-10-22T07:29:22.360" v="8" actId="47"/>
        <pc:sldMkLst>
          <pc:docMk/>
          <pc:sldMk cId="496579328" sldId="2141"/>
        </pc:sldMkLst>
      </pc:sldChg>
      <pc:sldChg chg="del">
        <pc:chgData name="Ashmita Das" userId="b62f15ea-8d5a-4200-95c0-36e98ece896d" providerId="ADAL" clId="{94063D60-6A1B-4197-A0DB-948DD3CB083B}" dt="2025-10-22T07:29:19.294" v="7" actId="47"/>
        <pc:sldMkLst>
          <pc:docMk/>
          <pc:sldMk cId="2921842276" sldId="2142"/>
        </pc:sldMkLst>
      </pc:sldChg>
      <pc:sldChg chg="del">
        <pc:chgData name="Ashmita Das" userId="b62f15ea-8d5a-4200-95c0-36e98ece896d" providerId="ADAL" clId="{94063D60-6A1B-4197-A0DB-948DD3CB083B}" dt="2025-10-22T07:29:18.098" v="6" actId="47"/>
        <pc:sldMkLst>
          <pc:docMk/>
          <pc:sldMk cId="1783825208" sldId="2143"/>
        </pc:sldMkLst>
      </pc:sldChg>
      <pc:sldChg chg="del">
        <pc:chgData name="Ashmita Das" userId="b62f15ea-8d5a-4200-95c0-36e98ece896d" providerId="ADAL" clId="{94063D60-6A1B-4197-A0DB-948DD3CB083B}" dt="2025-10-22T07:29:11.603" v="5" actId="47"/>
        <pc:sldMkLst>
          <pc:docMk/>
          <pc:sldMk cId="3743288494" sldId="2144"/>
        </pc:sldMkLst>
      </pc:sldChg>
      <pc:sldChg chg="del">
        <pc:chgData name="Ashmita Das" userId="b62f15ea-8d5a-4200-95c0-36e98ece896d" providerId="ADAL" clId="{94063D60-6A1B-4197-A0DB-948DD3CB083B}" dt="2025-10-22T07:29:10.629" v="4" actId="47"/>
        <pc:sldMkLst>
          <pc:docMk/>
          <pc:sldMk cId="2368817111" sldId="214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824080-3299-4823-8D74-B2BE26990E41}" type="datetimeFigureOut">
              <a:rPr lang="en-IN" smtClean="0"/>
              <a:t>22-10-2025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D8FFEC-3AE0-4D9C-9D8B-D3BC1C6D66B8}" type="slidenum">
              <a:rPr lang="en-IN" smtClean="0"/>
              <a:t>‹#›</a:t>
            </a:fld>
            <a:endParaRPr lang="en-IN"/>
          </a:p>
        </p:txBody>
      </p:sp>
    </p:spTree>
    <p:extLst>
      <p:ext uri="{BB962C8B-B14F-4D97-AF65-F5344CB8AC3E}">
        <p14:creationId xmlns:p14="http://schemas.microsoft.com/office/powerpoint/2010/main" val="36053998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dirty="0"/>
          </a:p>
        </p:txBody>
      </p:sp>
      <p:sp>
        <p:nvSpPr>
          <p:cNvPr id="3" name="Content Placeholder 2"/>
          <p:cNvSpPr>
            <a:spLocks noGrp="1"/>
          </p:cNvSpPr>
          <p:nvPr>
            <p:ph idx="1"/>
          </p:nvPr>
        </p:nvSpPr>
        <p:spPr>
          <a:xfrm>
            <a:off x="470452" y="1269033"/>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704796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Tree>
    <p:extLst>
      <p:ext uri="{BB962C8B-B14F-4D97-AF65-F5344CB8AC3E}">
        <p14:creationId xmlns:p14="http://schemas.microsoft.com/office/powerpoint/2010/main" val="425265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dirty="0"/>
          </a:p>
        </p:txBody>
      </p:sp>
      <p:sp>
        <p:nvSpPr>
          <p:cNvPr id="3" name="Content Placeholder 2"/>
          <p:cNvSpPr>
            <a:spLocks noGrp="1"/>
          </p:cNvSpPr>
          <p:nvPr>
            <p:ph idx="1"/>
          </p:nvPr>
        </p:nvSpPr>
        <p:spPr>
          <a:xfrm>
            <a:off x="470452" y="1269033"/>
            <a:ext cx="10108186"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7051416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48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0291288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90330" y="1282286"/>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30561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2118717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90330" y="1138238"/>
            <a:ext cx="5157787" cy="536023"/>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0330" y="1674261"/>
            <a:ext cx="5157787" cy="397247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5822742" y="1138238"/>
            <a:ext cx="5183188" cy="536023"/>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2742" y="1674261"/>
            <a:ext cx="5183188" cy="397247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8" name="Title 7">
            <a:extLst>
              <a:ext uri="{FF2B5EF4-FFF2-40B4-BE49-F238E27FC236}">
                <a16:creationId xmlns:a16="http://schemas.microsoft.com/office/drawing/2014/main" id="{E733185A-DA54-4131-A697-23667E88F39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16271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3188" y="1175657"/>
            <a:ext cx="6172200" cy="468539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90330" y="1175657"/>
            <a:ext cx="3932237" cy="4693331"/>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Title 5">
            <a:extLst>
              <a:ext uri="{FF2B5EF4-FFF2-40B4-BE49-F238E27FC236}">
                <a16:creationId xmlns:a16="http://schemas.microsoft.com/office/drawing/2014/main" id="{278EB20F-64A1-49C6-9C6B-811DF2DE43C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937684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11607186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875738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183188" y="11398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IN" dirty="0"/>
          </a:p>
        </p:txBody>
      </p:sp>
      <p:sp>
        <p:nvSpPr>
          <p:cNvPr id="4" name="Text Placeholder 3"/>
          <p:cNvSpPr>
            <a:spLocks noGrp="1"/>
          </p:cNvSpPr>
          <p:nvPr>
            <p:ph type="body" sz="half" idx="2"/>
          </p:nvPr>
        </p:nvSpPr>
        <p:spPr>
          <a:xfrm>
            <a:off x="490330" y="1139825"/>
            <a:ext cx="3932237" cy="4873625"/>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Title 5">
            <a:extLst>
              <a:ext uri="{FF2B5EF4-FFF2-40B4-BE49-F238E27FC236}">
                <a16:creationId xmlns:a16="http://schemas.microsoft.com/office/drawing/2014/main" id="{69B4F883-4B54-42F7-B239-3D7C0E6E488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387452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90330" y="220297"/>
            <a:ext cx="9418080" cy="536023"/>
          </a:xfrm>
        </p:spPr>
        <p:txBody>
          <a:bodyPr/>
          <a:lstStyle/>
          <a:p>
            <a:r>
              <a:rPr lang="en-US"/>
              <a:t>Click to edit Master title style</a:t>
            </a:r>
            <a:endParaRPr lang="en-IN"/>
          </a:p>
        </p:txBody>
      </p:sp>
      <p:sp>
        <p:nvSpPr>
          <p:cNvPr id="3" name="Vertical Text Placeholder 2"/>
          <p:cNvSpPr>
            <a:spLocks noGrp="1"/>
          </p:cNvSpPr>
          <p:nvPr>
            <p:ph type="body" orient="vert" idx="1"/>
          </p:nvPr>
        </p:nvSpPr>
        <p:spPr>
          <a:xfrm>
            <a:off x="490330" y="1219200"/>
            <a:ext cx="10863470" cy="49577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516924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48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5390416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Tree>
    <p:extLst>
      <p:ext uri="{BB962C8B-B14F-4D97-AF65-F5344CB8AC3E}">
        <p14:creationId xmlns:p14="http://schemas.microsoft.com/office/powerpoint/2010/main" val="27794282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dirty="0"/>
          </a:p>
        </p:txBody>
      </p:sp>
      <p:sp>
        <p:nvSpPr>
          <p:cNvPr id="3" name="Content Placeholder 2"/>
          <p:cNvSpPr>
            <a:spLocks noGrp="1"/>
          </p:cNvSpPr>
          <p:nvPr>
            <p:ph idx="1"/>
          </p:nvPr>
        </p:nvSpPr>
        <p:spPr>
          <a:xfrm>
            <a:off x="470452" y="1269033"/>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42420104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48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1846017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90330" y="1282286"/>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30561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27372675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90330" y="1138238"/>
            <a:ext cx="5157787" cy="536023"/>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0330" y="1674261"/>
            <a:ext cx="5157787" cy="397247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5822742" y="1138238"/>
            <a:ext cx="5183188" cy="536023"/>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2742" y="1674261"/>
            <a:ext cx="5183188" cy="397247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8" name="Title 7">
            <a:extLst>
              <a:ext uri="{FF2B5EF4-FFF2-40B4-BE49-F238E27FC236}">
                <a16:creationId xmlns:a16="http://schemas.microsoft.com/office/drawing/2014/main" id="{E733185A-DA54-4131-A697-23667E88F39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927370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3188" y="1175657"/>
            <a:ext cx="6172200" cy="468539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90330" y="1175657"/>
            <a:ext cx="3932237" cy="4693331"/>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Title 5">
            <a:extLst>
              <a:ext uri="{FF2B5EF4-FFF2-40B4-BE49-F238E27FC236}">
                <a16:creationId xmlns:a16="http://schemas.microsoft.com/office/drawing/2014/main" id="{278EB20F-64A1-49C6-9C6B-811DF2DE43C1}"/>
              </a:ext>
            </a:extLst>
          </p:cNvPr>
          <p:cNvSpPr>
            <a:spLocks noGrp="1"/>
          </p:cNvSpPr>
          <p:nvPr>
            <p:ph type="title"/>
          </p:nvPr>
        </p:nvSpPr>
        <p:spPr/>
        <p:txBody>
          <a:bodyPr/>
          <a:lstStyle/>
          <a:p>
            <a:r>
              <a:rPr lang="en-US"/>
              <a:t>Click to edit Master title style</a:t>
            </a:r>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908410" y="194477"/>
            <a:ext cx="2121243" cy="577973"/>
          </a:xfrm>
          <a:prstGeom prst="rect">
            <a:avLst/>
          </a:prstGeom>
        </p:spPr>
      </p:pic>
    </p:spTree>
    <p:extLst>
      <p:ext uri="{BB962C8B-B14F-4D97-AF65-F5344CB8AC3E}">
        <p14:creationId xmlns:p14="http://schemas.microsoft.com/office/powerpoint/2010/main" val="37254966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258160291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4669012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183188" y="11398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dirty="0"/>
          </a:p>
        </p:txBody>
      </p:sp>
      <p:sp>
        <p:nvSpPr>
          <p:cNvPr id="4" name="Text Placeholder 3"/>
          <p:cNvSpPr>
            <a:spLocks noGrp="1"/>
          </p:cNvSpPr>
          <p:nvPr>
            <p:ph type="body" sz="half" idx="2"/>
          </p:nvPr>
        </p:nvSpPr>
        <p:spPr>
          <a:xfrm>
            <a:off x="490330" y="1139825"/>
            <a:ext cx="3932237" cy="4873625"/>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Title 5">
            <a:extLst>
              <a:ext uri="{FF2B5EF4-FFF2-40B4-BE49-F238E27FC236}">
                <a16:creationId xmlns:a16="http://schemas.microsoft.com/office/drawing/2014/main" id="{69B4F883-4B54-42F7-B239-3D7C0E6E488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2030981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90330" y="220297"/>
            <a:ext cx="9418080" cy="536023"/>
          </a:xfrm>
        </p:spPr>
        <p:txBody>
          <a:bodyPr/>
          <a:lstStyle/>
          <a:p>
            <a:r>
              <a:rPr lang="en-US"/>
              <a:t>Click to edit Master title style</a:t>
            </a:r>
            <a:endParaRPr lang="en-IN"/>
          </a:p>
        </p:txBody>
      </p:sp>
      <p:sp>
        <p:nvSpPr>
          <p:cNvPr id="3" name="Vertical Text Placeholder 2"/>
          <p:cNvSpPr>
            <a:spLocks noGrp="1"/>
          </p:cNvSpPr>
          <p:nvPr>
            <p:ph type="body" orient="vert" idx="1"/>
          </p:nvPr>
        </p:nvSpPr>
        <p:spPr>
          <a:xfrm>
            <a:off x="490330" y="1219200"/>
            <a:ext cx="10863470" cy="49577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363347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90330" y="1282286"/>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30561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350331452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endParaRPr lang="en-IN" dirty="0">
              <a:solidFill>
                <a:srgbClr val="595959"/>
              </a:solidFill>
            </a:endParaRPr>
          </a:p>
        </p:txBody>
      </p:sp>
      <p:sp>
        <p:nvSpPr>
          <p:cNvPr id="5" name="Footer Placeholder 4"/>
          <p:cNvSpPr>
            <a:spLocks noGrp="1"/>
          </p:cNvSpPr>
          <p:nvPr>
            <p:ph type="ftr" sz="quarter" idx="11"/>
          </p:nvPr>
        </p:nvSpPr>
        <p:spPr/>
        <p:txBody>
          <a:bodyPr/>
          <a:lstStyle/>
          <a:p>
            <a:endParaRPr lang="en-IN" dirty="0">
              <a:solidFill>
                <a:srgbClr val="595959"/>
              </a:solidFill>
            </a:endParaRPr>
          </a:p>
        </p:txBody>
      </p:sp>
    </p:spTree>
    <p:extLst>
      <p:ext uri="{BB962C8B-B14F-4D97-AF65-F5344CB8AC3E}">
        <p14:creationId xmlns:p14="http://schemas.microsoft.com/office/powerpoint/2010/main" val="3347443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90330" y="1138238"/>
            <a:ext cx="5157787" cy="536023"/>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0330" y="1674261"/>
            <a:ext cx="5157787" cy="397247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5822742" y="1138238"/>
            <a:ext cx="5183188" cy="536023"/>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2742" y="1674261"/>
            <a:ext cx="5183188" cy="397247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8" name="Title 7">
            <a:extLst>
              <a:ext uri="{FF2B5EF4-FFF2-40B4-BE49-F238E27FC236}">
                <a16:creationId xmlns:a16="http://schemas.microsoft.com/office/drawing/2014/main" id="{E733185A-DA54-4131-A697-23667E88F39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81210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3188" y="1175657"/>
            <a:ext cx="6172200" cy="468539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90330" y="1175657"/>
            <a:ext cx="3932237" cy="4693331"/>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Title 5">
            <a:extLst>
              <a:ext uri="{FF2B5EF4-FFF2-40B4-BE49-F238E27FC236}">
                <a16:creationId xmlns:a16="http://schemas.microsoft.com/office/drawing/2014/main" id="{278EB20F-64A1-49C6-9C6B-811DF2DE43C1}"/>
              </a:ext>
            </a:extLst>
          </p:cNvPr>
          <p:cNvSpPr>
            <a:spLocks noGrp="1"/>
          </p:cNvSpPr>
          <p:nvPr>
            <p:ph type="title"/>
          </p:nvPr>
        </p:nvSpPr>
        <p:spPr/>
        <p:txBody>
          <a:bodyPr/>
          <a:lstStyle/>
          <a:p>
            <a:r>
              <a:rPr lang="en-US"/>
              <a:t>Click to edit Master title style</a:t>
            </a:r>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908410" y="194477"/>
            <a:ext cx="2121243" cy="577973"/>
          </a:xfrm>
          <a:prstGeom prst="rect">
            <a:avLst/>
          </a:prstGeom>
        </p:spPr>
      </p:pic>
    </p:spTree>
    <p:extLst>
      <p:ext uri="{BB962C8B-B14F-4D97-AF65-F5344CB8AC3E}">
        <p14:creationId xmlns:p14="http://schemas.microsoft.com/office/powerpoint/2010/main" val="141342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2138702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00700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183188" y="11398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dirty="0"/>
          </a:p>
        </p:txBody>
      </p:sp>
      <p:sp>
        <p:nvSpPr>
          <p:cNvPr id="4" name="Text Placeholder 3"/>
          <p:cNvSpPr>
            <a:spLocks noGrp="1"/>
          </p:cNvSpPr>
          <p:nvPr>
            <p:ph type="body" sz="half" idx="2"/>
          </p:nvPr>
        </p:nvSpPr>
        <p:spPr>
          <a:xfrm>
            <a:off x="490330" y="1139825"/>
            <a:ext cx="3932237" cy="4873625"/>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Title 5">
            <a:extLst>
              <a:ext uri="{FF2B5EF4-FFF2-40B4-BE49-F238E27FC236}">
                <a16:creationId xmlns:a16="http://schemas.microsoft.com/office/drawing/2014/main" id="{69B4F883-4B54-42F7-B239-3D7C0E6E488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91836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90330" y="220297"/>
            <a:ext cx="9418080" cy="536023"/>
          </a:xfrm>
        </p:spPr>
        <p:txBody>
          <a:bodyPr/>
          <a:lstStyle/>
          <a:p>
            <a:r>
              <a:rPr lang="en-US"/>
              <a:t>Click to edit Master title style</a:t>
            </a:r>
            <a:endParaRPr lang="en-IN"/>
          </a:p>
        </p:txBody>
      </p:sp>
      <p:sp>
        <p:nvSpPr>
          <p:cNvPr id="3" name="Vertical Text Placeholder 2"/>
          <p:cNvSpPr>
            <a:spLocks noGrp="1"/>
          </p:cNvSpPr>
          <p:nvPr>
            <p:ph type="body" orient="vert" idx="1"/>
          </p:nvPr>
        </p:nvSpPr>
        <p:spPr>
          <a:xfrm>
            <a:off x="490330" y="1219200"/>
            <a:ext cx="10863470" cy="49577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15184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2.pn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image" Target="../media/image1.png"/><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image" Target="../media/image2.png"/><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image" Target="../media/image1.png"/><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theme" Target="../theme/theme3.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3170" y="262154"/>
            <a:ext cx="9968120" cy="536023"/>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8" name="Rectangle 3"/>
          <p:cNvSpPr>
            <a:spLocks noGrp="1" noChangeArrowheads="1"/>
          </p:cNvSpPr>
          <p:nvPr>
            <p:ph type="body" idx="1"/>
          </p:nvPr>
        </p:nvSpPr>
        <p:spPr bwMode="auto">
          <a:xfrm>
            <a:off x="490330" y="1278011"/>
            <a:ext cx="941808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9" name="bk object 16">
            <a:extLst>
              <a:ext uri="{FF2B5EF4-FFF2-40B4-BE49-F238E27FC236}">
                <a16:creationId xmlns:a16="http://schemas.microsoft.com/office/drawing/2014/main" id="{0CFD054E-E905-45C8-89FB-36B97C03B6BF}"/>
              </a:ext>
            </a:extLst>
          </p:cNvPr>
          <p:cNvSpPr>
            <a:spLocks/>
          </p:cNvSpPr>
          <p:nvPr userDrawn="1"/>
        </p:nvSpPr>
        <p:spPr>
          <a:xfrm>
            <a:off x="381000" y="6403933"/>
            <a:ext cx="4397375" cy="86783"/>
          </a:xfrm>
          <a:custGeom>
            <a:avLst/>
            <a:gdLst/>
            <a:ahLst/>
            <a:cxnLst/>
            <a:rect l="l" t="t" r="r" b="b"/>
            <a:pathLst>
              <a:path w="5276850" h="104140">
                <a:moveTo>
                  <a:pt x="0" y="103631"/>
                </a:moveTo>
                <a:lnTo>
                  <a:pt x="5276316" y="103631"/>
                </a:lnTo>
                <a:lnTo>
                  <a:pt x="5276316" y="0"/>
                </a:lnTo>
                <a:lnTo>
                  <a:pt x="0" y="0"/>
                </a:lnTo>
                <a:lnTo>
                  <a:pt x="0" y="103631"/>
                </a:lnTo>
                <a:close/>
              </a:path>
            </a:pathLst>
          </a:custGeom>
          <a:solidFill>
            <a:srgbClr val="F1C40F"/>
          </a:solidFill>
        </p:spPr>
        <p:txBody>
          <a:bodyPr wrap="square" lIns="0" tIns="0" rIns="0" bIns="0" rtlCol="0"/>
          <a:lstStyle/>
          <a:p>
            <a:endParaRPr sz="1500" dirty="0">
              <a:solidFill>
                <a:srgbClr val="34495E"/>
              </a:solidFill>
              <a:uFillTx/>
            </a:endParaRPr>
          </a:p>
        </p:txBody>
      </p:sp>
      <p:sp>
        <p:nvSpPr>
          <p:cNvPr id="10" name="bk object 17">
            <a:extLst>
              <a:ext uri="{FF2B5EF4-FFF2-40B4-BE49-F238E27FC236}">
                <a16:creationId xmlns:a16="http://schemas.microsoft.com/office/drawing/2014/main" id="{E7D7FA7F-6A38-4750-BEBD-330760FB49C5}"/>
              </a:ext>
            </a:extLst>
          </p:cNvPr>
          <p:cNvSpPr>
            <a:spLocks/>
          </p:cNvSpPr>
          <p:nvPr userDrawn="1"/>
        </p:nvSpPr>
        <p:spPr>
          <a:xfrm>
            <a:off x="4775899" y="6403933"/>
            <a:ext cx="7035271" cy="86783"/>
          </a:xfrm>
          <a:custGeom>
            <a:avLst/>
            <a:gdLst/>
            <a:ahLst/>
            <a:cxnLst/>
            <a:rect l="l" t="t" r="r" b="b"/>
            <a:pathLst>
              <a:path w="8442325" h="104140">
                <a:moveTo>
                  <a:pt x="0" y="103631"/>
                </a:moveTo>
                <a:lnTo>
                  <a:pt x="8442121" y="103631"/>
                </a:lnTo>
                <a:lnTo>
                  <a:pt x="8442121" y="0"/>
                </a:lnTo>
                <a:lnTo>
                  <a:pt x="0" y="0"/>
                </a:lnTo>
                <a:lnTo>
                  <a:pt x="0" y="103631"/>
                </a:lnTo>
                <a:close/>
              </a:path>
            </a:pathLst>
          </a:custGeom>
          <a:solidFill>
            <a:srgbClr val="016AD6"/>
          </a:solidFill>
          <a:ln>
            <a:noFill/>
          </a:ln>
        </p:spPr>
        <p:txBody>
          <a:bodyPr wrap="square" lIns="0" tIns="0" rIns="0" bIns="0" rtlCol="0"/>
          <a:lstStyle/>
          <a:p>
            <a:endParaRPr sz="1500" dirty="0">
              <a:uFillTx/>
            </a:endParaRPr>
          </a:p>
        </p:txBody>
      </p:sp>
      <p:sp>
        <p:nvSpPr>
          <p:cNvPr id="11" name="Text Box 17">
            <a:extLst>
              <a:ext uri="{FF2B5EF4-FFF2-40B4-BE49-F238E27FC236}">
                <a16:creationId xmlns:a16="http://schemas.microsoft.com/office/drawing/2014/main" id="{D4CC5488-DC2E-4AF9-BC59-A6A3EAD0F9F1}"/>
              </a:ext>
            </a:extLst>
          </p:cNvPr>
          <p:cNvSpPr txBox="1">
            <a:spLocks noChangeArrowheads="1"/>
          </p:cNvSpPr>
          <p:nvPr userDrawn="1"/>
        </p:nvSpPr>
        <p:spPr bwMode="auto">
          <a:xfrm>
            <a:off x="11575178" y="6545424"/>
            <a:ext cx="316112" cy="246221"/>
          </a:xfrm>
          <a:prstGeom prst="rect">
            <a:avLst/>
          </a:prstGeom>
          <a:noFill/>
          <a:ln>
            <a:noFill/>
          </a:ln>
          <a:effectLst/>
        </p:spPr>
        <p:txBody>
          <a:bodyPr wrap="none">
            <a:spAutoFit/>
          </a:bodyPr>
          <a:lstStyle/>
          <a:p>
            <a:pPr algn="r">
              <a:buFontTx/>
              <a:buNone/>
            </a:pPr>
            <a:fld id="{FA514283-E474-4261-BAB4-2CBC308C241E}" type="slidenum">
              <a:rPr lang="en-US" altLang="en-US" sz="1000">
                <a:solidFill>
                  <a:schemeClr val="bg2">
                    <a:lumMod val="50000"/>
                  </a:schemeClr>
                </a:solidFill>
                <a:uFillTx/>
                <a:latin typeface="Impact" panose="020B0806030902050204" pitchFamily="34" charset="0"/>
              </a:rPr>
              <a:pPr algn="r">
                <a:buFontTx/>
                <a:buNone/>
              </a:pPr>
              <a:t>‹#›</a:t>
            </a:fld>
            <a:endParaRPr lang="en-US" altLang="en-US" sz="1000" dirty="0">
              <a:solidFill>
                <a:schemeClr val="bg2">
                  <a:lumMod val="50000"/>
                </a:schemeClr>
              </a:solidFill>
              <a:uFillTx/>
              <a:latin typeface="Impact" panose="020B0806030902050204" pitchFamily="34" charset="0"/>
            </a:endParaRPr>
          </a:p>
        </p:txBody>
      </p:sp>
      <p:sp>
        <p:nvSpPr>
          <p:cNvPr id="13" name="Shape 135">
            <a:extLst>
              <a:ext uri="{FF2B5EF4-FFF2-40B4-BE49-F238E27FC236}">
                <a16:creationId xmlns:a16="http://schemas.microsoft.com/office/drawing/2014/main" id="{6347F5E4-4402-4443-A334-9E76D46D5DF3}"/>
              </a:ext>
            </a:extLst>
          </p:cNvPr>
          <p:cNvSpPr>
            <a:spLocks/>
          </p:cNvSpPr>
          <p:nvPr userDrawn="1"/>
        </p:nvSpPr>
        <p:spPr>
          <a:xfrm>
            <a:off x="10578638" y="6542171"/>
            <a:ext cx="1131704" cy="230818"/>
          </a:xfrm>
          <a:prstGeom prst="rect">
            <a:avLst/>
          </a:prstGeom>
          <a:ln w="12700">
            <a:miter lim="400000"/>
          </a:ln>
        </p:spPr>
        <p:txBody>
          <a:bodyPr wrap="none" lIns="38092" tIns="38093" rIns="38092" bIns="38093">
            <a:spAutoFit/>
          </a:bodyPr>
          <a:lstStyle>
            <a:lvl1pPr algn="r" defTabSz="914400">
              <a:defRPr sz="1500">
                <a:solidFill>
                  <a:srgbClr val="DC2027"/>
                </a:solidFill>
                <a:uFill>
                  <a:solidFill>
                    <a:srgbClr val="000000"/>
                  </a:solidFill>
                </a:uFill>
              </a:defRPr>
            </a:lvl1pPr>
          </a:lstStyle>
          <a:p>
            <a:r>
              <a:rPr lang="en-IN" sz="1000" dirty="0">
                <a:solidFill>
                  <a:srgbClr val="34495E"/>
                </a:solidFill>
                <a:uFillTx/>
                <a:latin typeface="Trebuchet MS" panose="020B0603020202020204" pitchFamily="34" charset="0"/>
              </a:rPr>
              <a:t>Velocity to Value</a:t>
            </a:r>
            <a:r>
              <a:rPr sz="1000" dirty="0">
                <a:solidFill>
                  <a:srgbClr val="34495E"/>
                </a:solidFill>
                <a:uFillTx/>
                <a:latin typeface="Trebuchet MS" panose="020B0603020202020204" pitchFamily="34" charset="0"/>
              </a:rPr>
              <a:t>|</a:t>
            </a:r>
          </a:p>
        </p:txBody>
      </p:sp>
      <p:sp>
        <p:nvSpPr>
          <p:cNvPr id="14" name="Shape 156">
            <a:extLst>
              <a:ext uri="{FF2B5EF4-FFF2-40B4-BE49-F238E27FC236}">
                <a16:creationId xmlns:a16="http://schemas.microsoft.com/office/drawing/2014/main" id="{2B845C17-B4EE-457C-B879-FDA9734D1A09}"/>
              </a:ext>
            </a:extLst>
          </p:cNvPr>
          <p:cNvSpPr/>
          <p:nvPr userDrawn="1"/>
        </p:nvSpPr>
        <p:spPr>
          <a:xfrm>
            <a:off x="3827749" y="6604980"/>
            <a:ext cx="4536504" cy="241073"/>
          </a:xfrm>
          <a:prstGeom prst="rect">
            <a:avLst/>
          </a:prstGeom>
          <a:ln w="12700">
            <a:miter lim="400000"/>
          </a:ln>
          <a:extLst>
            <a:ext uri="{C572A759-6A51-4108-AA02-DFA0A04FC94B}">
              <ma14:wrappingTextBoxFlag xmlns="" xmlns:ma14="http://schemas.microsoft.com/office/mac/drawingml/2011/main" val="1"/>
            </a:ext>
          </a:extLst>
        </p:spPr>
        <p:txBody>
          <a:bodyPr wrap="square" lIns="50791" tIns="50791" rIns="50791" bIns="50791" anchor="ctr">
            <a:spAutoFit/>
          </a:bodyPr>
          <a:lstStyle>
            <a:lvl1pPr defTabSz="457200">
              <a:defRPr sz="900">
                <a:solidFill>
                  <a:srgbClr val="D6D6D6"/>
                </a:solidFill>
              </a:defRPr>
            </a:lvl1pPr>
          </a:lstStyle>
          <a:p>
            <a:pPr marL="0" marR="0" indent="0" algn="ctr" defTabSz="584177" rtl="0" fontAlgn="auto" latinLnBrk="0" hangingPunct="0">
              <a:lnSpc>
                <a:spcPct val="100000"/>
              </a:lnSpc>
              <a:spcBef>
                <a:spcPts val="0"/>
              </a:spcBef>
              <a:spcAft>
                <a:spcPts val="0"/>
              </a:spcAft>
              <a:buClrTx/>
              <a:buSzTx/>
              <a:buFontTx/>
              <a:buNone/>
              <a:tabLst/>
            </a:pPr>
            <a:r>
              <a:rPr lang="en-US" sz="900" dirty="0">
                <a:solidFill>
                  <a:schemeClr val="tx1">
                    <a:lumMod val="50000"/>
                    <a:lumOff val="50000"/>
                  </a:schemeClr>
                </a:solidFill>
              </a:rPr>
              <a:t>Confidential – Please do not duplicate/distribute without written permission from TCG Digital</a:t>
            </a:r>
            <a:endParaRPr kumimoji="0" lang="en-US" sz="1600" b="0" i="0" u="none" strike="noStrike" cap="none" spc="0" normalizeH="0" baseline="0" dirty="0">
              <a:ln>
                <a:noFill/>
              </a:ln>
              <a:solidFill>
                <a:schemeClr val="tx1">
                  <a:lumMod val="50000"/>
                  <a:lumOff val="50000"/>
                </a:schemeClr>
              </a:solidFill>
              <a:effectLst/>
              <a:uFillTx/>
              <a:sym typeface="Helvetica Light"/>
            </a:endParaRPr>
          </a:p>
        </p:txBody>
      </p:sp>
      <p:pic>
        <p:nvPicPr>
          <p:cNvPr id="12" name="Picture 11"/>
          <p:cNvPicPr>
            <a:picLocks noChangeAspect="1"/>
          </p:cNvPicPr>
          <p:nvPr userDrawn="1"/>
        </p:nvPicPr>
        <p:blipFill>
          <a:blip r:embed="rId13" cstate="email">
            <a:extLst>
              <a:ext uri="{28A0092B-C50C-407E-A947-70E740481C1C}">
                <a14:useLocalDpi xmlns:a14="http://schemas.microsoft.com/office/drawing/2010/main"/>
              </a:ext>
            </a:extLst>
          </a:blip>
          <a:stretch>
            <a:fillRect/>
          </a:stretch>
        </p:blipFill>
        <p:spPr>
          <a:xfrm>
            <a:off x="9908410" y="194477"/>
            <a:ext cx="2121243" cy="577973"/>
          </a:xfrm>
          <a:prstGeom prst="rect">
            <a:avLst/>
          </a:prstGeom>
        </p:spPr>
      </p:pic>
      <p:pic>
        <p:nvPicPr>
          <p:cNvPr id="16" name="Picture 15"/>
          <p:cNvPicPr>
            <a:picLocks noChangeAspect="1"/>
          </p:cNvPicPr>
          <p:nvPr userDrawn="1"/>
        </p:nvPicPr>
        <p:blipFill>
          <a:blip r:embed="rId14"/>
          <a:stretch>
            <a:fillRect/>
          </a:stretch>
        </p:blipFill>
        <p:spPr>
          <a:xfrm>
            <a:off x="203200" y="194477"/>
            <a:ext cx="1155700" cy="616373"/>
          </a:xfrm>
          <a:prstGeom prst="rect">
            <a:avLst/>
          </a:prstGeom>
        </p:spPr>
      </p:pic>
    </p:spTree>
    <p:extLst>
      <p:ext uri="{BB962C8B-B14F-4D97-AF65-F5344CB8AC3E}">
        <p14:creationId xmlns:p14="http://schemas.microsoft.com/office/powerpoint/2010/main" val="2382259844"/>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4" r:id="rId5"/>
    <p:sldLayoutId id="2147483672" r:id="rId6"/>
    <p:sldLayoutId id="2147483673" r:id="rId7"/>
    <p:sldLayoutId id="2147483675" r:id="rId8"/>
    <p:sldLayoutId id="2147483676" r:id="rId9"/>
    <p:sldLayoutId id="2147483678" r:id="rId10"/>
  </p:sldLayoutIdLst>
  <p:txStyles>
    <p:titleStyle>
      <a:lvl1pPr algn="l" defTabSz="914400" rtl="0" eaLnBrk="1" latinLnBrk="0" hangingPunct="1">
        <a:lnSpc>
          <a:spcPct val="90000"/>
        </a:lnSpc>
        <a:spcBef>
          <a:spcPct val="0"/>
        </a:spcBef>
        <a:buNone/>
        <a:defRPr sz="3600" b="1" kern="1200">
          <a:solidFill>
            <a:srgbClr val="024C90"/>
          </a:solidFill>
          <a:latin typeface="+mn-lt"/>
          <a:ea typeface="+mj-ea"/>
          <a:cs typeface="+mj-cs"/>
        </a:defRPr>
      </a:lvl1pPr>
    </p:titleStyle>
    <p:bodyStyle>
      <a:lvl1pPr marL="228600" indent="-228600" algn="l" defTabSz="914400" rtl="0" eaLnBrk="1" latinLnBrk="0" hangingPunct="1">
        <a:lnSpc>
          <a:spcPct val="90000"/>
        </a:lnSpc>
        <a:spcBef>
          <a:spcPts val="1000"/>
        </a:spcBef>
        <a:buClr>
          <a:srgbClr val="0365C0"/>
        </a:buClr>
        <a:buSzPct val="120000"/>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tx1">
            <a:lumMod val="50000"/>
            <a:lumOff val="50000"/>
          </a:schemeClr>
        </a:buClr>
        <a:buSzPct val="120000"/>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007635"/>
        </a:buClr>
        <a:buSzPct val="110000"/>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tx2"/>
        </a:buClr>
        <a:buSzPct val="120000"/>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SzPct val="120000"/>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02982" y="251541"/>
            <a:ext cx="10088308" cy="536023"/>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8" name="Rectangle 3"/>
          <p:cNvSpPr>
            <a:spLocks noGrp="1" noChangeArrowheads="1"/>
          </p:cNvSpPr>
          <p:nvPr>
            <p:ph type="body" idx="1"/>
          </p:nvPr>
        </p:nvSpPr>
        <p:spPr bwMode="auto">
          <a:xfrm>
            <a:off x="490329" y="1278011"/>
            <a:ext cx="10088307"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9" name="bk object 16">
            <a:extLst>
              <a:ext uri="{FF2B5EF4-FFF2-40B4-BE49-F238E27FC236}">
                <a16:creationId xmlns:a16="http://schemas.microsoft.com/office/drawing/2014/main" id="{0CFD054E-E905-45C8-89FB-36B97C03B6BF}"/>
              </a:ext>
            </a:extLst>
          </p:cNvPr>
          <p:cNvSpPr>
            <a:spLocks/>
          </p:cNvSpPr>
          <p:nvPr userDrawn="1"/>
        </p:nvSpPr>
        <p:spPr>
          <a:xfrm>
            <a:off x="381000" y="6403933"/>
            <a:ext cx="4397375" cy="86783"/>
          </a:xfrm>
          <a:custGeom>
            <a:avLst/>
            <a:gdLst/>
            <a:ahLst/>
            <a:cxnLst/>
            <a:rect l="l" t="t" r="r" b="b"/>
            <a:pathLst>
              <a:path w="5276850" h="104140">
                <a:moveTo>
                  <a:pt x="0" y="103631"/>
                </a:moveTo>
                <a:lnTo>
                  <a:pt x="5276316" y="103631"/>
                </a:lnTo>
                <a:lnTo>
                  <a:pt x="5276316" y="0"/>
                </a:lnTo>
                <a:lnTo>
                  <a:pt x="0" y="0"/>
                </a:lnTo>
                <a:lnTo>
                  <a:pt x="0" y="103631"/>
                </a:lnTo>
                <a:close/>
              </a:path>
            </a:pathLst>
          </a:custGeom>
          <a:solidFill>
            <a:srgbClr val="F1C40F"/>
          </a:solidFill>
        </p:spPr>
        <p:txBody>
          <a:bodyPr wrap="square" lIns="0" tIns="0" rIns="0" bIns="0" rtlCol="0"/>
          <a:lstStyle/>
          <a:p>
            <a:endParaRPr sz="1500" dirty="0">
              <a:solidFill>
                <a:srgbClr val="34495E"/>
              </a:solidFill>
              <a:uFillTx/>
            </a:endParaRPr>
          </a:p>
        </p:txBody>
      </p:sp>
      <p:sp>
        <p:nvSpPr>
          <p:cNvPr id="10" name="bk object 17">
            <a:extLst>
              <a:ext uri="{FF2B5EF4-FFF2-40B4-BE49-F238E27FC236}">
                <a16:creationId xmlns:a16="http://schemas.microsoft.com/office/drawing/2014/main" id="{E7D7FA7F-6A38-4750-BEBD-330760FB49C5}"/>
              </a:ext>
            </a:extLst>
          </p:cNvPr>
          <p:cNvSpPr>
            <a:spLocks/>
          </p:cNvSpPr>
          <p:nvPr userDrawn="1"/>
        </p:nvSpPr>
        <p:spPr>
          <a:xfrm>
            <a:off x="4775899" y="6403933"/>
            <a:ext cx="7035271" cy="86783"/>
          </a:xfrm>
          <a:custGeom>
            <a:avLst/>
            <a:gdLst/>
            <a:ahLst/>
            <a:cxnLst/>
            <a:rect l="l" t="t" r="r" b="b"/>
            <a:pathLst>
              <a:path w="8442325" h="104140">
                <a:moveTo>
                  <a:pt x="0" y="103631"/>
                </a:moveTo>
                <a:lnTo>
                  <a:pt x="8442121" y="103631"/>
                </a:lnTo>
                <a:lnTo>
                  <a:pt x="8442121" y="0"/>
                </a:lnTo>
                <a:lnTo>
                  <a:pt x="0" y="0"/>
                </a:lnTo>
                <a:lnTo>
                  <a:pt x="0" y="103631"/>
                </a:lnTo>
                <a:close/>
              </a:path>
            </a:pathLst>
          </a:custGeom>
          <a:solidFill>
            <a:srgbClr val="016AD6"/>
          </a:solidFill>
          <a:ln>
            <a:noFill/>
          </a:ln>
        </p:spPr>
        <p:txBody>
          <a:bodyPr wrap="square" lIns="0" tIns="0" rIns="0" bIns="0" rtlCol="0"/>
          <a:lstStyle/>
          <a:p>
            <a:endParaRPr sz="1500" dirty="0">
              <a:uFillTx/>
            </a:endParaRPr>
          </a:p>
        </p:txBody>
      </p:sp>
      <p:sp>
        <p:nvSpPr>
          <p:cNvPr id="11" name="Text Box 17">
            <a:extLst>
              <a:ext uri="{FF2B5EF4-FFF2-40B4-BE49-F238E27FC236}">
                <a16:creationId xmlns:a16="http://schemas.microsoft.com/office/drawing/2014/main" id="{D4CC5488-DC2E-4AF9-BC59-A6A3EAD0F9F1}"/>
              </a:ext>
            </a:extLst>
          </p:cNvPr>
          <p:cNvSpPr txBox="1">
            <a:spLocks noChangeArrowheads="1"/>
          </p:cNvSpPr>
          <p:nvPr userDrawn="1"/>
        </p:nvSpPr>
        <p:spPr bwMode="auto">
          <a:xfrm>
            <a:off x="11575178" y="6545424"/>
            <a:ext cx="316112" cy="246221"/>
          </a:xfrm>
          <a:prstGeom prst="rect">
            <a:avLst/>
          </a:prstGeom>
          <a:noFill/>
          <a:ln>
            <a:noFill/>
          </a:ln>
          <a:effectLst/>
        </p:spPr>
        <p:txBody>
          <a:bodyPr wrap="none">
            <a:spAutoFit/>
          </a:bodyPr>
          <a:lstStyle/>
          <a:p>
            <a:pPr algn="r">
              <a:buFontTx/>
              <a:buNone/>
            </a:pPr>
            <a:fld id="{FA514283-E474-4261-BAB4-2CBC308C241E}" type="slidenum">
              <a:rPr lang="en-US" altLang="en-US" sz="1000" b="0">
                <a:solidFill>
                  <a:schemeClr val="bg2">
                    <a:lumMod val="50000"/>
                  </a:schemeClr>
                </a:solidFill>
                <a:uFillTx/>
                <a:latin typeface="Impact" panose="020B0806030902050204" pitchFamily="34" charset="0"/>
              </a:rPr>
              <a:pPr algn="r">
                <a:buFontTx/>
                <a:buNone/>
              </a:pPr>
              <a:t>‹#›</a:t>
            </a:fld>
            <a:endParaRPr lang="en-US" altLang="en-US" sz="1000" b="0" dirty="0">
              <a:solidFill>
                <a:schemeClr val="bg2">
                  <a:lumMod val="50000"/>
                </a:schemeClr>
              </a:solidFill>
              <a:uFillTx/>
              <a:latin typeface="Impact" panose="020B0806030902050204" pitchFamily="34" charset="0"/>
            </a:endParaRPr>
          </a:p>
        </p:txBody>
      </p:sp>
      <p:sp>
        <p:nvSpPr>
          <p:cNvPr id="13" name="Shape 135">
            <a:extLst>
              <a:ext uri="{FF2B5EF4-FFF2-40B4-BE49-F238E27FC236}">
                <a16:creationId xmlns:a16="http://schemas.microsoft.com/office/drawing/2014/main" id="{6347F5E4-4402-4443-A334-9E76D46D5DF3}"/>
              </a:ext>
            </a:extLst>
          </p:cNvPr>
          <p:cNvSpPr>
            <a:spLocks/>
          </p:cNvSpPr>
          <p:nvPr userDrawn="1"/>
        </p:nvSpPr>
        <p:spPr>
          <a:xfrm>
            <a:off x="10578638" y="6542171"/>
            <a:ext cx="1131704" cy="230818"/>
          </a:xfrm>
          <a:prstGeom prst="rect">
            <a:avLst/>
          </a:prstGeom>
          <a:ln w="12700">
            <a:miter lim="400000"/>
          </a:ln>
        </p:spPr>
        <p:txBody>
          <a:bodyPr wrap="none" lIns="38092" tIns="38093" rIns="38092" bIns="38093">
            <a:spAutoFit/>
          </a:bodyPr>
          <a:lstStyle>
            <a:lvl1pPr algn="r" defTabSz="914400">
              <a:defRPr sz="1500">
                <a:solidFill>
                  <a:srgbClr val="DC2027"/>
                </a:solidFill>
                <a:uFill>
                  <a:solidFill>
                    <a:srgbClr val="000000"/>
                  </a:solidFill>
                </a:uFill>
              </a:defRPr>
            </a:lvl1pPr>
          </a:lstStyle>
          <a:p>
            <a:r>
              <a:rPr lang="en-IN" sz="1000" dirty="0">
                <a:solidFill>
                  <a:srgbClr val="34495E"/>
                </a:solidFill>
                <a:uFillTx/>
                <a:latin typeface="Trebuchet MS" panose="020B0603020202020204" pitchFamily="34" charset="0"/>
              </a:rPr>
              <a:t>Velocity to Value</a:t>
            </a:r>
            <a:r>
              <a:rPr sz="1000" dirty="0">
                <a:solidFill>
                  <a:srgbClr val="34495E"/>
                </a:solidFill>
                <a:uFillTx/>
                <a:latin typeface="Trebuchet MS" panose="020B0603020202020204" pitchFamily="34" charset="0"/>
              </a:rPr>
              <a:t>|</a:t>
            </a:r>
          </a:p>
        </p:txBody>
      </p:sp>
      <p:sp>
        <p:nvSpPr>
          <p:cNvPr id="14" name="Shape 156">
            <a:extLst>
              <a:ext uri="{FF2B5EF4-FFF2-40B4-BE49-F238E27FC236}">
                <a16:creationId xmlns:a16="http://schemas.microsoft.com/office/drawing/2014/main" id="{2B845C17-B4EE-457C-B879-FDA9734D1A09}"/>
              </a:ext>
            </a:extLst>
          </p:cNvPr>
          <p:cNvSpPr/>
          <p:nvPr userDrawn="1"/>
        </p:nvSpPr>
        <p:spPr>
          <a:xfrm>
            <a:off x="3827749" y="6604980"/>
            <a:ext cx="4536504" cy="241073"/>
          </a:xfrm>
          <a:prstGeom prst="rect">
            <a:avLst/>
          </a:prstGeom>
          <a:ln w="12700">
            <a:miter lim="400000"/>
          </a:ln>
          <a:extLst>
            <a:ext uri="{C572A759-6A51-4108-AA02-DFA0A04FC94B}">
              <ma14:wrappingTextBoxFlag xmlns="" xmlns:ma14="http://schemas.microsoft.com/office/mac/drawingml/2011/main" val="1"/>
            </a:ext>
          </a:extLst>
        </p:spPr>
        <p:txBody>
          <a:bodyPr wrap="square" lIns="50791" tIns="50791" rIns="50791" bIns="50791" anchor="ctr">
            <a:spAutoFit/>
          </a:bodyPr>
          <a:lstStyle>
            <a:lvl1pPr defTabSz="457200">
              <a:defRPr sz="900">
                <a:solidFill>
                  <a:srgbClr val="D6D6D6"/>
                </a:solidFill>
              </a:defRPr>
            </a:lvl1pPr>
          </a:lstStyle>
          <a:p>
            <a:pPr marL="0" marR="0" indent="0" algn="ctr" defTabSz="584177" rtl="0" fontAlgn="auto" latinLnBrk="0" hangingPunct="0">
              <a:lnSpc>
                <a:spcPct val="100000"/>
              </a:lnSpc>
              <a:spcBef>
                <a:spcPts val="0"/>
              </a:spcBef>
              <a:spcAft>
                <a:spcPts val="0"/>
              </a:spcAft>
              <a:buClrTx/>
              <a:buSzTx/>
              <a:buFontTx/>
              <a:buNone/>
              <a:tabLst/>
            </a:pPr>
            <a:r>
              <a:rPr lang="en-US" sz="900" dirty="0">
                <a:solidFill>
                  <a:schemeClr val="tx1">
                    <a:lumMod val="50000"/>
                    <a:lumOff val="50000"/>
                  </a:schemeClr>
                </a:solidFill>
              </a:rPr>
              <a:t>Confidential – Please do not duplicate/distribute without written permission from TCG Digital</a:t>
            </a:r>
            <a:endParaRPr kumimoji="0" lang="en-US" sz="1600" b="0" i="0" u="none" strike="noStrike" cap="none" spc="0" normalizeH="0" baseline="0" dirty="0">
              <a:ln>
                <a:noFill/>
              </a:ln>
              <a:solidFill>
                <a:schemeClr val="tx1">
                  <a:lumMod val="50000"/>
                  <a:lumOff val="50000"/>
                </a:schemeClr>
              </a:solidFill>
              <a:effectLst/>
              <a:uFillTx/>
              <a:sym typeface="Helvetica Light"/>
            </a:endParaRPr>
          </a:p>
        </p:txBody>
      </p:sp>
      <p:pic>
        <p:nvPicPr>
          <p:cNvPr id="15" name="Picture 14"/>
          <p:cNvPicPr>
            <a:picLocks noChangeAspect="1"/>
          </p:cNvPicPr>
          <p:nvPr userDrawn="1"/>
        </p:nvPicPr>
        <p:blipFill>
          <a:blip r:embed="rId13" cstate="email">
            <a:extLst>
              <a:ext uri="{28A0092B-C50C-407E-A947-70E740481C1C}">
                <a14:useLocalDpi xmlns:a14="http://schemas.microsoft.com/office/drawing/2010/main"/>
              </a:ext>
            </a:extLst>
          </a:blip>
          <a:stretch>
            <a:fillRect/>
          </a:stretch>
        </p:blipFill>
        <p:spPr>
          <a:xfrm>
            <a:off x="9908410" y="194477"/>
            <a:ext cx="2121243" cy="577973"/>
          </a:xfrm>
          <a:prstGeom prst="rect">
            <a:avLst/>
          </a:prstGeom>
        </p:spPr>
      </p:pic>
      <p:pic>
        <p:nvPicPr>
          <p:cNvPr id="16" name="Picture 15"/>
          <p:cNvPicPr>
            <a:picLocks noChangeAspect="1"/>
          </p:cNvPicPr>
          <p:nvPr userDrawn="1"/>
        </p:nvPicPr>
        <p:blipFill>
          <a:blip r:embed="rId14"/>
          <a:stretch>
            <a:fillRect/>
          </a:stretch>
        </p:blipFill>
        <p:spPr>
          <a:xfrm>
            <a:off x="203200" y="194477"/>
            <a:ext cx="1155700" cy="616373"/>
          </a:xfrm>
          <a:prstGeom prst="rect">
            <a:avLst/>
          </a:prstGeom>
        </p:spPr>
      </p:pic>
    </p:spTree>
    <p:extLst>
      <p:ext uri="{BB962C8B-B14F-4D97-AF65-F5344CB8AC3E}">
        <p14:creationId xmlns:p14="http://schemas.microsoft.com/office/powerpoint/2010/main" val="709668908"/>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Lst>
  <p:txStyles>
    <p:titleStyle>
      <a:lvl1pPr algn="l" defTabSz="914400" rtl="0" eaLnBrk="1" latinLnBrk="0" hangingPunct="1">
        <a:lnSpc>
          <a:spcPct val="90000"/>
        </a:lnSpc>
        <a:spcBef>
          <a:spcPct val="0"/>
        </a:spcBef>
        <a:buNone/>
        <a:defRPr sz="3600" b="1" kern="1200">
          <a:solidFill>
            <a:srgbClr val="024C90"/>
          </a:solidFill>
          <a:latin typeface="+mn-lt"/>
          <a:ea typeface="+mj-ea"/>
          <a:cs typeface="+mj-cs"/>
        </a:defRPr>
      </a:lvl1pPr>
    </p:titleStyle>
    <p:bodyStyle>
      <a:lvl1pPr marL="228600" indent="-228600" algn="l" defTabSz="914400" rtl="0" eaLnBrk="1" latinLnBrk="0" hangingPunct="1">
        <a:lnSpc>
          <a:spcPct val="90000"/>
        </a:lnSpc>
        <a:spcBef>
          <a:spcPts val="1000"/>
        </a:spcBef>
        <a:buClr>
          <a:srgbClr val="0365C0"/>
        </a:buClr>
        <a:buSzPct val="120000"/>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tx1">
            <a:lumMod val="50000"/>
            <a:lumOff val="50000"/>
          </a:schemeClr>
        </a:buClr>
        <a:buSzPct val="120000"/>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007635"/>
        </a:buClr>
        <a:buSzPct val="110000"/>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tx2"/>
        </a:buClr>
        <a:buSzPct val="120000"/>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SzPct val="120000"/>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3170" y="262154"/>
            <a:ext cx="9968120" cy="536023"/>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8" name="Rectangle 3"/>
          <p:cNvSpPr>
            <a:spLocks noGrp="1" noChangeArrowheads="1"/>
          </p:cNvSpPr>
          <p:nvPr>
            <p:ph type="body" idx="1"/>
          </p:nvPr>
        </p:nvSpPr>
        <p:spPr bwMode="auto">
          <a:xfrm>
            <a:off x="490330" y="1278011"/>
            <a:ext cx="941808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9" name="bk object 16">
            <a:extLst>
              <a:ext uri="{FF2B5EF4-FFF2-40B4-BE49-F238E27FC236}">
                <a16:creationId xmlns:a16="http://schemas.microsoft.com/office/drawing/2014/main" id="{0CFD054E-E905-45C8-89FB-36B97C03B6BF}"/>
              </a:ext>
            </a:extLst>
          </p:cNvPr>
          <p:cNvSpPr>
            <a:spLocks/>
          </p:cNvSpPr>
          <p:nvPr userDrawn="1"/>
        </p:nvSpPr>
        <p:spPr>
          <a:xfrm>
            <a:off x="381000" y="6403933"/>
            <a:ext cx="4397375" cy="86783"/>
          </a:xfrm>
          <a:custGeom>
            <a:avLst/>
            <a:gdLst/>
            <a:ahLst/>
            <a:cxnLst/>
            <a:rect l="l" t="t" r="r" b="b"/>
            <a:pathLst>
              <a:path w="5276850" h="104140">
                <a:moveTo>
                  <a:pt x="0" y="103631"/>
                </a:moveTo>
                <a:lnTo>
                  <a:pt x="5276316" y="103631"/>
                </a:lnTo>
                <a:lnTo>
                  <a:pt x="5276316" y="0"/>
                </a:lnTo>
                <a:lnTo>
                  <a:pt x="0" y="0"/>
                </a:lnTo>
                <a:lnTo>
                  <a:pt x="0" y="103631"/>
                </a:lnTo>
                <a:close/>
              </a:path>
            </a:pathLst>
          </a:custGeom>
          <a:solidFill>
            <a:srgbClr val="F1C40F"/>
          </a:solidFill>
        </p:spPr>
        <p:txBody>
          <a:bodyPr wrap="square" lIns="0" tIns="0" rIns="0" bIns="0" rtlCol="0"/>
          <a:lstStyle/>
          <a:p>
            <a:endParaRPr sz="1500" dirty="0">
              <a:solidFill>
                <a:srgbClr val="34495E"/>
              </a:solidFill>
            </a:endParaRPr>
          </a:p>
        </p:txBody>
      </p:sp>
      <p:sp>
        <p:nvSpPr>
          <p:cNvPr id="10" name="bk object 17">
            <a:extLst>
              <a:ext uri="{FF2B5EF4-FFF2-40B4-BE49-F238E27FC236}">
                <a16:creationId xmlns:a16="http://schemas.microsoft.com/office/drawing/2014/main" id="{E7D7FA7F-6A38-4750-BEBD-330760FB49C5}"/>
              </a:ext>
            </a:extLst>
          </p:cNvPr>
          <p:cNvSpPr>
            <a:spLocks/>
          </p:cNvSpPr>
          <p:nvPr userDrawn="1"/>
        </p:nvSpPr>
        <p:spPr>
          <a:xfrm>
            <a:off x="4775899" y="6403933"/>
            <a:ext cx="7035271" cy="86783"/>
          </a:xfrm>
          <a:custGeom>
            <a:avLst/>
            <a:gdLst/>
            <a:ahLst/>
            <a:cxnLst/>
            <a:rect l="l" t="t" r="r" b="b"/>
            <a:pathLst>
              <a:path w="8442325" h="104140">
                <a:moveTo>
                  <a:pt x="0" y="103631"/>
                </a:moveTo>
                <a:lnTo>
                  <a:pt x="8442121" y="103631"/>
                </a:lnTo>
                <a:lnTo>
                  <a:pt x="8442121" y="0"/>
                </a:lnTo>
                <a:lnTo>
                  <a:pt x="0" y="0"/>
                </a:lnTo>
                <a:lnTo>
                  <a:pt x="0" y="103631"/>
                </a:lnTo>
                <a:close/>
              </a:path>
            </a:pathLst>
          </a:custGeom>
          <a:solidFill>
            <a:srgbClr val="016AD6"/>
          </a:solidFill>
          <a:ln>
            <a:noFill/>
          </a:ln>
        </p:spPr>
        <p:txBody>
          <a:bodyPr wrap="square" lIns="0" tIns="0" rIns="0" bIns="0" rtlCol="0"/>
          <a:lstStyle/>
          <a:p>
            <a:endParaRPr sz="1500" dirty="0">
              <a:solidFill>
                <a:srgbClr val="595959"/>
              </a:solidFill>
            </a:endParaRPr>
          </a:p>
        </p:txBody>
      </p:sp>
      <p:sp>
        <p:nvSpPr>
          <p:cNvPr id="11" name="Text Box 17">
            <a:extLst>
              <a:ext uri="{FF2B5EF4-FFF2-40B4-BE49-F238E27FC236}">
                <a16:creationId xmlns:a16="http://schemas.microsoft.com/office/drawing/2014/main" id="{D4CC5488-DC2E-4AF9-BC59-A6A3EAD0F9F1}"/>
              </a:ext>
            </a:extLst>
          </p:cNvPr>
          <p:cNvSpPr txBox="1">
            <a:spLocks noChangeArrowheads="1"/>
          </p:cNvSpPr>
          <p:nvPr userDrawn="1"/>
        </p:nvSpPr>
        <p:spPr bwMode="auto">
          <a:xfrm>
            <a:off x="11575178" y="6545424"/>
            <a:ext cx="316112" cy="246221"/>
          </a:xfrm>
          <a:prstGeom prst="rect">
            <a:avLst/>
          </a:prstGeom>
          <a:noFill/>
          <a:ln>
            <a:noFill/>
          </a:ln>
          <a:effectLst/>
        </p:spPr>
        <p:txBody>
          <a:bodyPr wrap="none">
            <a:spAutoFit/>
          </a:bodyPr>
          <a:lstStyle/>
          <a:p>
            <a:pPr algn="r"/>
            <a:fld id="{FA514283-E474-4261-BAB4-2CBC308C241E}" type="slidenum">
              <a:rPr lang="en-US" altLang="en-US" sz="1000">
                <a:solidFill>
                  <a:srgbClr val="DDDDDD">
                    <a:lumMod val="50000"/>
                  </a:srgbClr>
                </a:solidFill>
                <a:latin typeface="Impact" panose="020B0806030902050204" pitchFamily="34" charset="0"/>
              </a:rPr>
              <a:pPr algn="r"/>
              <a:t>‹#›</a:t>
            </a:fld>
            <a:endParaRPr lang="en-US" altLang="en-US" sz="1000" dirty="0">
              <a:solidFill>
                <a:srgbClr val="DDDDDD">
                  <a:lumMod val="50000"/>
                </a:srgbClr>
              </a:solidFill>
              <a:latin typeface="Impact" panose="020B0806030902050204" pitchFamily="34" charset="0"/>
            </a:endParaRPr>
          </a:p>
        </p:txBody>
      </p:sp>
      <p:sp>
        <p:nvSpPr>
          <p:cNvPr id="13" name="Shape 135">
            <a:extLst>
              <a:ext uri="{FF2B5EF4-FFF2-40B4-BE49-F238E27FC236}">
                <a16:creationId xmlns:a16="http://schemas.microsoft.com/office/drawing/2014/main" id="{6347F5E4-4402-4443-A334-9E76D46D5DF3}"/>
              </a:ext>
            </a:extLst>
          </p:cNvPr>
          <p:cNvSpPr>
            <a:spLocks/>
          </p:cNvSpPr>
          <p:nvPr userDrawn="1"/>
        </p:nvSpPr>
        <p:spPr>
          <a:xfrm>
            <a:off x="10578638" y="6542171"/>
            <a:ext cx="1131704" cy="230818"/>
          </a:xfrm>
          <a:prstGeom prst="rect">
            <a:avLst/>
          </a:prstGeom>
          <a:ln w="12700">
            <a:miter lim="400000"/>
          </a:ln>
        </p:spPr>
        <p:txBody>
          <a:bodyPr wrap="none" lIns="38092" tIns="38093" rIns="38092" bIns="38093">
            <a:spAutoFit/>
          </a:bodyPr>
          <a:lstStyle>
            <a:lvl1pPr algn="r" defTabSz="914400">
              <a:defRPr sz="1500">
                <a:solidFill>
                  <a:srgbClr val="DC2027"/>
                </a:solidFill>
                <a:uFill>
                  <a:solidFill>
                    <a:srgbClr val="000000"/>
                  </a:solidFill>
                </a:uFill>
              </a:defRPr>
            </a:lvl1pPr>
          </a:lstStyle>
          <a:p>
            <a:r>
              <a:rPr lang="en-IN" sz="1000" dirty="0">
                <a:solidFill>
                  <a:srgbClr val="34495E"/>
                </a:solidFill>
                <a:uFillTx/>
                <a:latin typeface="Trebuchet MS" panose="020B0603020202020204" pitchFamily="34" charset="0"/>
              </a:rPr>
              <a:t>Velocity to Value</a:t>
            </a:r>
            <a:r>
              <a:rPr sz="1000" dirty="0">
                <a:solidFill>
                  <a:srgbClr val="34495E"/>
                </a:solidFill>
                <a:uFillTx/>
                <a:latin typeface="Trebuchet MS" panose="020B0603020202020204" pitchFamily="34" charset="0"/>
              </a:rPr>
              <a:t>|</a:t>
            </a:r>
          </a:p>
        </p:txBody>
      </p:sp>
      <p:sp>
        <p:nvSpPr>
          <p:cNvPr id="14" name="Shape 156">
            <a:extLst>
              <a:ext uri="{FF2B5EF4-FFF2-40B4-BE49-F238E27FC236}">
                <a16:creationId xmlns:a16="http://schemas.microsoft.com/office/drawing/2014/main" id="{2B845C17-B4EE-457C-B879-FDA9734D1A09}"/>
              </a:ext>
            </a:extLst>
          </p:cNvPr>
          <p:cNvSpPr/>
          <p:nvPr userDrawn="1"/>
        </p:nvSpPr>
        <p:spPr>
          <a:xfrm>
            <a:off x="3827749" y="6604980"/>
            <a:ext cx="4536504" cy="241073"/>
          </a:xfrm>
          <a:prstGeom prst="rect">
            <a:avLst/>
          </a:prstGeom>
          <a:ln w="12700">
            <a:miter lim="400000"/>
          </a:ln>
          <a:extLst>
            <a:ext uri="{C572A759-6A51-4108-AA02-DFA0A04FC94B}">
              <ma14:wrappingTextBoxFlag xmlns:ma14="http://schemas.microsoft.com/office/mac/drawingml/2011/main" xmlns="" val="1"/>
            </a:ext>
          </a:extLst>
        </p:spPr>
        <p:txBody>
          <a:bodyPr wrap="square" lIns="50791" tIns="50791" rIns="50791" bIns="50791" anchor="ctr">
            <a:spAutoFit/>
          </a:bodyPr>
          <a:lstStyle>
            <a:lvl1pPr defTabSz="457200">
              <a:defRPr sz="900">
                <a:solidFill>
                  <a:srgbClr val="D6D6D6"/>
                </a:solidFill>
              </a:defRPr>
            </a:lvl1pPr>
          </a:lstStyle>
          <a:p>
            <a:pPr algn="ctr" defTabSz="584177" hangingPunct="0"/>
            <a:r>
              <a:rPr lang="en-US" dirty="0">
                <a:solidFill>
                  <a:srgbClr val="595959">
                    <a:lumMod val="50000"/>
                    <a:lumOff val="50000"/>
                  </a:srgbClr>
                </a:solidFill>
              </a:rPr>
              <a:t>Confidential – Please do not duplicate/distribute without written permission from TCG Digital</a:t>
            </a:r>
            <a:endParaRPr lang="en-US" sz="1600" dirty="0">
              <a:solidFill>
                <a:srgbClr val="595959">
                  <a:lumMod val="50000"/>
                  <a:lumOff val="50000"/>
                </a:srgbClr>
              </a:solidFill>
              <a:sym typeface="Helvetica Light"/>
            </a:endParaRPr>
          </a:p>
        </p:txBody>
      </p:sp>
      <p:pic>
        <p:nvPicPr>
          <p:cNvPr id="12" name="Picture 11"/>
          <p:cNvPicPr>
            <a:picLocks noChangeAspect="1"/>
          </p:cNvPicPr>
          <p:nvPr userDrawn="1"/>
        </p:nvPicPr>
        <p:blipFill>
          <a:blip r:embed="rId13" cstate="email">
            <a:extLst>
              <a:ext uri="{28A0092B-C50C-407E-A947-70E740481C1C}">
                <a14:useLocalDpi xmlns:a14="http://schemas.microsoft.com/office/drawing/2010/main"/>
              </a:ext>
            </a:extLst>
          </a:blip>
          <a:stretch>
            <a:fillRect/>
          </a:stretch>
        </p:blipFill>
        <p:spPr>
          <a:xfrm>
            <a:off x="9908410" y="194477"/>
            <a:ext cx="2121243" cy="577973"/>
          </a:xfrm>
          <a:prstGeom prst="rect">
            <a:avLst/>
          </a:prstGeom>
        </p:spPr>
      </p:pic>
      <p:pic>
        <p:nvPicPr>
          <p:cNvPr id="3" name="Picture 2"/>
          <p:cNvPicPr>
            <a:picLocks noChangeAspect="1"/>
          </p:cNvPicPr>
          <p:nvPr userDrawn="1"/>
        </p:nvPicPr>
        <p:blipFill>
          <a:blip r:embed="rId14"/>
          <a:stretch>
            <a:fillRect/>
          </a:stretch>
        </p:blipFill>
        <p:spPr>
          <a:xfrm>
            <a:off x="203200" y="194477"/>
            <a:ext cx="1155700" cy="616373"/>
          </a:xfrm>
          <a:prstGeom prst="rect">
            <a:avLst/>
          </a:prstGeom>
        </p:spPr>
      </p:pic>
    </p:spTree>
    <p:extLst>
      <p:ext uri="{BB962C8B-B14F-4D97-AF65-F5344CB8AC3E}">
        <p14:creationId xmlns:p14="http://schemas.microsoft.com/office/powerpoint/2010/main" val="290777590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Lst>
  <p:txStyles>
    <p:titleStyle>
      <a:lvl1pPr algn="l" defTabSz="914400" rtl="0" eaLnBrk="1" latinLnBrk="0" hangingPunct="1">
        <a:lnSpc>
          <a:spcPct val="90000"/>
        </a:lnSpc>
        <a:spcBef>
          <a:spcPct val="0"/>
        </a:spcBef>
        <a:buNone/>
        <a:defRPr sz="3600" b="1" kern="1200">
          <a:solidFill>
            <a:srgbClr val="024C90"/>
          </a:solidFill>
          <a:latin typeface="+mn-lt"/>
          <a:ea typeface="+mj-ea"/>
          <a:cs typeface="+mj-cs"/>
        </a:defRPr>
      </a:lvl1pPr>
    </p:titleStyle>
    <p:bodyStyle>
      <a:lvl1pPr marL="228600" indent="-228600" algn="l" defTabSz="914400" rtl="0" eaLnBrk="1" latinLnBrk="0" hangingPunct="1">
        <a:lnSpc>
          <a:spcPct val="90000"/>
        </a:lnSpc>
        <a:spcBef>
          <a:spcPts val="1000"/>
        </a:spcBef>
        <a:buClr>
          <a:srgbClr val="0365C0"/>
        </a:buClr>
        <a:buSzPct val="120000"/>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tx1">
            <a:lumMod val="50000"/>
            <a:lumOff val="50000"/>
          </a:schemeClr>
        </a:buClr>
        <a:buSzPct val="120000"/>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007635"/>
        </a:buClr>
        <a:buSzPct val="110000"/>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tx2"/>
        </a:buClr>
        <a:buSzPct val="120000"/>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SzPct val="120000"/>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3325" y="1557526"/>
            <a:ext cx="11559219" cy="3204723"/>
          </a:xfrm>
          <a:prstGeom prst="rect">
            <a:avLst/>
          </a:prstGeom>
        </p:spPr>
        <p:txBody>
          <a:bodyPr wrap="square">
            <a:spAutoFit/>
          </a:bodyPr>
          <a:lstStyle/>
          <a:p>
            <a:endParaRPr lang="en-US" sz="1600" dirty="0"/>
          </a:p>
          <a:p>
            <a:r>
              <a:rPr lang="en-US" sz="1600" dirty="0"/>
              <a:t>Currently, the Naphtha blending is carried out by a cross functional team spanning across NCR, NCU, Technology, CBT. This team targets to achieve desired Naphtha quality of about 82-84 volume % Paraffin, Aromatic 3.5 to 4.5 volume % as blended quality. If this quality remains in this range, the throughput and margin are maximized. </a:t>
            </a:r>
          </a:p>
          <a:p>
            <a:endParaRPr lang="en-US" sz="1600" dirty="0"/>
          </a:p>
          <a:p>
            <a:r>
              <a:rPr lang="en-US" sz="1600" dirty="0"/>
              <a:t>The cross functional team prepares the schedule for feedstock blending by calculating from opening, closing stock and the received Naphtha quality &amp; quantity tank-wise to arrive at the desired quality. This is manually maintained in the database and circulated through email. This blending operation is an iterative process which consumes fair amount of time in adjusting the various input parameters making the entire process cumbersome.</a:t>
            </a:r>
          </a:p>
          <a:p>
            <a:endParaRPr lang="en-US" sz="1600" dirty="0"/>
          </a:p>
          <a:p>
            <a:r>
              <a:rPr lang="en-US" sz="1600" dirty="0"/>
              <a:t>Additionally there is not much visibility on the real time quality of Feed Naphtha, Shore-tank Naphtha and blended naphtha.</a:t>
            </a:r>
            <a:endParaRPr lang="en-US" sz="1750" dirty="0"/>
          </a:p>
          <a:p>
            <a:pPr marL="742950" lvl="1" indent="-285750" algn="just">
              <a:lnSpc>
                <a:spcPct val="150000"/>
              </a:lnSpc>
              <a:buFont typeface="Wingdings" panose="05000000000000000000" pitchFamily="2" charset="2"/>
              <a:buChar char="Ø"/>
            </a:pPr>
            <a:endParaRPr lang="en-US" sz="1750" dirty="0"/>
          </a:p>
        </p:txBody>
      </p:sp>
      <p:sp>
        <p:nvSpPr>
          <p:cNvPr id="3" name="Title 1">
            <a:extLst>
              <a:ext uri="{FF2B5EF4-FFF2-40B4-BE49-F238E27FC236}">
                <a16:creationId xmlns:a16="http://schemas.microsoft.com/office/drawing/2014/main" id="{32B8A9CC-BCB5-8E96-DDA1-37555AB2D86D}"/>
              </a:ext>
            </a:extLst>
          </p:cNvPr>
          <p:cNvSpPr txBox="1">
            <a:spLocks/>
          </p:cNvSpPr>
          <p:nvPr/>
        </p:nvSpPr>
        <p:spPr>
          <a:xfrm>
            <a:off x="1556888" y="290906"/>
            <a:ext cx="8617422" cy="606878"/>
          </a:xfrm>
          <a:prstGeom prst="rect">
            <a:avLst/>
          </a:prstGeom>
        </p:spPr>
        <p:txBody>
          <a:bodyPr>
            <a:noAutofit/>
          </a:bodyPr>
          <a:lstStyle>
            <a:lvl1pPr algn="l" defTabSz="914400" rtl="0" eaLnBrk="1" latinLnBrk="0" hangingPunct="1">
              <a:lnSpc>
                <a:spcPct val="90000"/>
              </a:lnSpc>
              <a:spcBef>
                <a:spcPct val="0"/>
              </a:spcBef>
              <a:buNone/>
              <a:defRPr sz="3600" b="1" kern="1200">
                <a:solidFill>
                  <a:srgbClr val="024C90"/>
                </a:solidFill>
                <a:latin typeface="+mn-lt"/>
                <a:ea typeface="+mj-ea"/>
                <a:cs typeface="+mj-cs"/>
              </a:defRPr>
            </a:lvl1pPr>
          </a:lstStyle>
          <a:p>
            <a:pPr algn="ctr"/>
            <a:r>
              <a:rPr lang="en-US" sz="2400" dirty="0"/>
              <a:t>Project Background</a:t>
            </a:r>
            <a:endParaRPr lang="en-IN" sz="2400" dirty="0"/>
          </a:p>
        </p:txBody>
      </p:sp>
    </p:spTree>
    <p:extLst>
      <p:ext uri="{BB962C8B-B14F-4D97-AF65-F5344CB8AC3E}">
        <p14:creationId xmlns:p14="http://schemas.microsoft.com/office/powerpoint/2010/main" val="2351973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2B8A9CC-BCB5-8E96-DDA1-37555AB2D86D}"/>
              </a:ext>
            </a:extLst>
          </p:cNvPr>
          <p:cNvSpPr txBox="1">
            <a:spLocks/>
          </p:cNvSpPr>
          <p:nvPr/>
        </p:nvSpPr>
        <p:spPr>
          <a:xfrm>
            <a:off x="1556888" y="290906"/>
            <a:ext cx="8617422" cy="606878"/>
          </a:xfrm>
          <a:prstGeom prst="rect">
            <a:avLst/>
          </a:prstGeom>
        </p:spPr>
        <p:txBody>
          <a:bodyPr>
            <a:noAutofit/>
          </a:bodyPr>
          <a:lstStyle>
            <a:lvl1pPr algn="l" defTabSz="914400" rtl="0" eaLnBrk="1" latinLnBrk="0" hangingPunct="1">
              <a:lnSpc>
                <a:spcPct val="90000"/>
              </a:lnSpc>
              <a:spcBef>
                <a:spcPct val="0"/>
              </a:spcBef>
              <a:buNone/>
              <a:defRPr sz="3600" b="1" kern="1200">
                <a:solidFill>
                  <a:srgbClr val="024C90"/>
                </a:solidFill>
                <a:latin typeface="+mn-lt"/>
                <a:ea typeface="+mj-ea"/>
                <a:cs typeface="+mj-cs"/>
              </a:defRPr>
            </a:lvl1pPr>
          </a:lstStyle>
          <a:p>
            <a:pPr algn="ctr"/>
            <a:r>
              <a:rPr lang="en-US" sz="2400" dirty="0"/>
              <a:t>Understanding of the Scope (1/3)</a:t>
            </a:r>
            <a:endParaRPr lang="en-IN" sz="2400" dirty="0"/>
          </a:p>
        </p:txBody>
      </p:sp>
      <p:sp>
        <p:nvSpPr>
          <p:cNvPr id="10" name="Rectangle 3"/>
          <p:cNvSpPr>
            <a:spLocks noChangeArrowheads="1"/>
          </p:cNvSpPr>
          <p:nvPr/>
        </p:nvSpPr>
        <p:spPr bwMode="auto">
          <a:xfrm>
            <a:off x="1719580" y="442023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Rectangle 5"/>
          <p:cNvSpPr/>
          <p:nvPr/>
        </p:nvSpPr>
        <p:spPr>
          <a:xfrm>
            <a:off x="110298" y="1102578"/>
            <a:ext cx="12081702" cy="5755422"/>
          </a:xfrm>
          <a:prstGeom prst="rect">
            <a:avLst/>
          </a:prstGeom>
        </p:spPr>
        <p:txBody>
          <a:bodyPr wrap="square">
            <a:spAutoFit/>
          </a:bodyPr>
          <a:lstStyle/>
          <a:p>
            <a:r>
              <a:rPr lang="en-US" sz="1600" b="1" dirty="0"/>
              <a:t>Synopsis of the solution :  </a:t>
            </a:r>
          </a:p>
          <a:p>
            <a:endParaRPr lang="en-US" sz="1600" b="1" dirty="0"/>
          </a:p>
          <a:p>
            <a:endParaRPr lang="en-US" sz="1600" b="1" dirty="0"/>
          </a:p>
          <a:p>
            <a:r>
              <a:rPr lang="en-US" sz="1600" b="1" dirty="0"/>
              <a:t>Use Case 1</a:t>
            </a:r>
            <a:r>
              <a:rPr lang="en-US" sz="1600" dirty="0"/>
              <a:t>:  Monthly Plan for Naphtha Consumption at NCU</a:t>
            </a:r>
          </a:p>
          <a:p>
            <a:endParaRPr lang="en-US" sz="1600" dirty="0"/>
          </a:p>
          <a:p>
            <a:r>
              <a:rPr lang="en-US" sz="1600" b="1" dirty="0"/>
              <a:t>Description</a:t>
            </a:r>
            <a:r>
              <a:rPr lang="en-US" sz="1600" dirty="0"/>
              <a:t>: The system will provide a web-based interface to enter, modify, and save the monthly Naphtha consumption plan for the NCU (Naphtha Cracking Unit). This feature supports users in creating an efficient and up-to-date consumption plan.</a:t>
            </a:r>
          </a:p>
          <a:p>
            <a:endParaRPr lang="en-US" sz="1600" dirty="0"/>
          </a:p>
          <a:p>
            <a:r>
              <a:rPr lang="en-US" sz="1600" b="1" dirty="0"/>
              <a:t>Use Case 2 : </a:t>
            </a:r>
            <a:r>
              <a:rPr lang="en-US" sz="1600" dirty="0"/>
              <a:t>Vessel Arrival Schedule</a:t>
            </a:r>
          </a:p>
          <a:p>
            <a:endParaRPr lang="en-US" sz="1600" b="1" dirty="0"/>
          </a:p>
          <a:p>
            <a:r>
              <a:rPr lang="en-US" sz="1600" b="1" dirty="0"/>
              <a:t>Description</a:t>
            </a:r>
            <a:r>
              <a:rPr lang="en-US" sz="1600" dirty="0"/>
              <a:t>: The system displays the vessel arrival schedule, with an option for users to edit the schedule as necessary.</a:t>
            </a:r>
          </a:p>
          <a:p>
            <a:endParaRPr lang="en-US" sz="1600" dirty="0"/>
          </a:p>
          <a:p>
            <a:endParaRPr lang="en-US" sz="1600" dirty="0"/>
          </a:p>
          <a:p>
            <a:r>
              <a:rPr lang="en-US" sz="1600" b="1" dirty="0"/>
              <a:t>Use Case 3</a:t>
            </a:r>
            <a:r>
              <a:rPr lang="en-US" sz="1600" dirty="0"/>
              <a:t>: Shore Tank information at NCR</a:t>
            </a:r>
          </a:p>
          <a:p>
            <a:endParaRPr lang="en-US" sz="1600" b="1" dirty="0"/>
          </a:p>
          <a:p>
            <a:r>
              <a:rPr lang="en-US" sz="1600" b="1" dirty="0"/>
              <a:t>Description</a:t>
            </a:r>
            <a:r>
              <a:rPr lang="en-US" sz="1600" dirty="0"/>
              <a:t>:</a:t>
            </a:r>
          </a:p>
          <a:p>
            <a:pPr marL="742950" lvl="1" indent="-285750">
              <a:buFont typeface="Arial" panose="020B0604020202020204" pitchFamily="34" charset="0"/>
              <a:buChar char="•"/>
            </a:pPr>
            <a:r>
              <a:rPr lang="en-US" sz="1600" dirty="0"/>
              <a:t>The Monthly Plan for Naphtha Consumption and the Vessel Arrival Schedule are key factors in determining the loading sequence of Naphtha feedstock tanks.</a:t>
            </a:r>
          </a:p>
          <a:p>
            <a:pPr marL="742950" lvl="1" indent="-285750">
              <a:buFont typeface="Arial" panose="020B0604020202020204" pitchFamily="34" charset="0"/>
              <a:buChar char="•"/>
            </a:pPr>
            <a:r>
              <a:rPr lang="en-US" sz="1600" dirty="0"/>
              <a:t>If a Naphtha feedstock tank is unavailable for blending, the solution will calculate an expected operational date for availability.</a:t>
            </a:r>
          </a:p>
          <a:p>
            <a:pPr marL="742950" lvl="1" indent="-285750">
              <a:buFont typeface="Arial" panose="020B0604020202020204" pitchFamily="34" charset="0"/>
              <a:buChar char="•"/>
            </a:pPr>
            <a:r>
              <a:rPr lang="en-US" sz="1600" dirty="0"/>
              <a:t>For active Naphtha feedstock tanks, the system projects the date when the tank will reach the 'dead stock level' and provides recommendations for switching to another tank to maintain continuous blending operations.</a:t>
            </a:r>
          </a:p>
          <a:p>
            <a:endParaRPr lang="en-US" sz="1600" dirty="0"/>
          </a:p>
          <a:p>
            <a:endParaRPr lang="en-US" sz="1600" dirty="0"/>
          </a:p>
        </p:txBody>
      </p:sp>
    </p:spTree>
    <p:extLst>
      <p:ext uri="{BB962C8B-B14F-4D97-AF65-F5344CB8AC3E}">
        <p14:creationId xmlns:p14="http://schemas.microsoft.com/office/powerpoint/2010/main" val="3714673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2B8A9CC-BCB5-8E96-DDA1-37555AB2D86D}"/>
              </a:ext>
            </a:extLst>
          </p:cNvPr>
          <p:cNvSpPr txBox="1">
            <a:spLocks/>
          </p:cNvSpPr>
          <p:nvPr/>
        </p:nvSpPr>
        <p:spPr>
          <a:xfrm>
            <a:off x="1556888" y="290906"/>
            <a:ext cx="8617422" cy="606878"/>
          </a:xfrm>
          <a:prstGeom prst="rect">
            <a:avLst/>
          </a:prstGeom>
        </p:spPr>
        <p:txBody>
          <a:bodyPr>
            <a:noAutofit/>
          </a:bodyPr>
          <a:lstStyle>
            <a:lvl1pPr algn="l" defTabSz="914400" rtl="0" eaLnBrk="1" latinLnBrk="0" hangingPunct="1">
              <a:lnSpc>
                <a:spcPct val="90000"/>
              </a:lnSpc>
              <a:spcBef>
                <a:spcPct val="0"/>
              </a:spcBef>
              <a:buNone/>
              <a:defRPr sz="3600" b="1" kern="1200">
                <a:solidFill>
                  <a:srgbClr val="024C90"/>
                </a:solidFill>
                <a:latin typeface="+mn-lt"/>
                <a:ea typeface="+mj-ea"/>
                <a:cs typeface="+mj-cs"/>
              </a:defRPr>
            </a:lvl1pPr>
          </a:lstStyle>
          <a:p>
            <a:pPr algn="ctr"/>
            <a:r>
              <a:rPr lang="en-US" sz="2400" dirty="0"/>
              <a:t>Understanding of the Scope (2/3)</a:t>
            </a:r>
            <a:endParaRPr lang="en-IN" sz="2400" dirty="0"/>
          </a:p>
        </p:txBody>
      </p:sp>
      <p:sp>
        <p:nvSpPr>
          <p:cNvPr id="10" name="Rectangle 3"/>
          <p:cNvSpPr>
            <a:spLocks noChangeArrowheads="1"/>
          </p:cNvSpPr>
          <p:nvPr/>
        </p:nvSpPr>
        <p:spPr bwMode="auto">
          <a:xfrm>
            <a:off x="1719580" y="442023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Rectangle 5"/>
          <p:cNvSpPr/>
          <p:nvPr/>
        </p:nvSpPr>
        <p:spPr>
          <a:xfrm>
            <a:off x="110298" y="897784"/>
            <a:ext cx="12081702" cy="5262979"/>
          </a:xfrm>
          <a:prstGeom prst="rect">
            <a:avLst/>
          </a:prstGeom>
        </p:spPr>
        <p:txBody>
          <a:bodyPr wrap="square">
            <a:spAutoFit/>
          </a:bodyPr>
          <a:lstStyle/>
          <a:p>
            <a:endParaRPr lang="en-US" sz="1600" b="1" dirty="0"/>
          </a:p>
          <a:p>
            <a:endParaRPr lang="en-US" sz="1600" b="1" dirty="0"/>
          </a:p>
          <a:p>
            <a:r>
              <a:rPr lang="en-US" sz="1600" b="1" dirty="0"/>
              <a:t>Use Case 4 : </a:t>
            </a:r>
            <a:r>
              <a:rPr lang="en-US" sz="1600" dirty="0"/>
              <a:t>Naphtha Cost at Shore Tank and after blending</a:t>
            </a:r>
            <a:endParaRPr lang="en-US" sz="1600" b="1" dirty="0"/>
          </a:p>
          <a:p>
            <a:endParaRPr lang="en-US" sz="1600" dirty="0"/>
          </a:p>
          <a:p>
            <a:r>
              <a:rPr lang="en-US" sz="1600" b="1" dirty="0"/>
              <a:t>Description : </a:t>
            </a:r>
          </a:p>
          <a:p>
            <a:pPr marL="742950" lvl="1" indent="-285750">
              <a:buFont typeface="Arial" panose="020B0604020202020204" pitchFamily="34" charset="0"/>
              <a:buChar char="•"/>
            </a:pPr>
            <a:r>
              <a:rPr lang="en-US" sz="1600" dirty="0"/>
              <a:t>Calculate real time quality , quantity and cost of Naphtha in each tank – to be done daily or on shore tank loading. It will act as a deciding factor in case Naphtha quality to obtain a desired blended Naphtha </a:t>
            </a:r>
          </a:p>
          <a:p>
            <a:pPr marL="742950" lvl="1" indent="-285750">
              <a:buFont typeface="Arial" panose="020B0604020202020204" pitchFamily="34" charset="0"/>
              <a:buChar char="•"/>
            </a:pPr>
            <a:r>
              <a:rPr lang="en-US" sz="1600" dirty="0"/>
              <a:t>Real-time reporting of calculated price of the Naphtha Blend desired.</a:t>
            </a:r>
          </a:p>
          <a:p>
            <a:pPr marL="742950" lvl="1" indent="-285750">
              <a:buFont typeface="Arial" panose="020B0604020202020204" pitchFamily="34" charset="0"/>
              <a:buChar char="•"/>
            </a:pPr>
            <a:r>
              <a:rPr lang="en-US" sz="1600" dirty="0"/>
              <a:t>Real-time reporting of calculated price of the blended Naphtha.</a:t>
            </a:r>
          </a:p>
          <a:p>
            <a:endParaRPr lang="en-US" sz="1600" b="1" dirty="0"/>
          </a:p>
          <a:p>
            <a:endParaRPr lang="en-US" sz="1600" dirty="0"/>
          </a:p>
          <a:p>
            <a:endParaRPr lang="en-US" sz="1600" b="1" dirty="0"/>
          </a:p>
          <a:p>
            <a:r>
              <a:rPr lang="en-US" sz="1600" b="1" dirty="0"/>
              <a:t>Use Case 5 : </a:t>
            </a:r>
            <a:r>
              <a:rPr lang="en-US" sz="1600" dirty="0"/>
              <a:t>Naphtha Blending Optimization in NCR</a:t>
            </a:r>
          </a:p>
          <a:p>
            <a:r>
              <a:rPr lang="en-US" sz="1600" b="1" dirty="0"/>
              <a:t>Description</a:t>
            </a:r>
            <a:r>
              <a:rPr lang="en-US" sz="1600" dirty="0"/>
              <a:t>:</a:t>
            </a:r>
          </a:p>
          <a:p>
            <a:pPr marL="742950" lvl="1" indent="-285750">
              <a:buFont typeface="Arial" panose="020B0604020202020204" pitchFamily="34" charset="0"/>
              <a:buChar char="•"/>
            </a:pPr>
            <a:r>
              <a:rPr lang="en-US" sz="1600" dirty="0"/>
              <a:t>Users can specify the desired quantity of paraffin in blended Naphtha, setting a key input parameter for further processing.</a:t>
            </a:r>
          </a:p>
          <a:p>
            <a:pPr marL="742950" lvl="1" indent="-285750">
              <a:buFont typeface="Arial" panose="020B0604020202020204" pitchFamily="34" charset="0"/>
              <a:buChar char="•"/>
            </a:pPr>
            <a:r>
              <a:rPr lang="en-US" sz="1600" dirty="0"/>
              <a:t>The solution determines the tank input sequence and the Blending to Suction ratio required to achieve the desired blended paraffin level in the shore tanks.</a:t>
            </a:r>
          </a:p>
          <a:p>
            <a:pPr marL="742950" lvl="1" indent="-285750">
              <a:buFont typeface="Arial" panose="020B0604020202020204" pitchFamily="34" charset="0"/>
              <a:buChar char="•"/>
            </a:pPr>
            <a:r>
              <a:rPr lang="en-US" sz="1600" dirty="0"/>
              <a:t>Continuous monitoring of NIR (Near-Infrared Reflectance) values is conducted, providing recommendations to correct the Blending to Suction ratio if necessary.</a:t>
            </a:r>
          </a:p>
          <a:p>
            <a:pPr marL="742950" lvl="1" indent="-285750">
              <a:buFont typeface="Arial" panose="020B0604020202020204" pitchFamily="34" charset="0"/>
              <a:buChar char="•"/>
            </a:pPr>
            <a:r>
              <a:rPr lang="en-US" sz="1600" dirty="0"/>
              <a:t>Alerts are raised in case of discrepancies between the NIR reading and the desired blended Naphtha composition.</a:t>
            </a:r>
          </a:p>
          <a:p>
            <a:pPr lvl="0"/>
            <a:endParaRPr lang="en-IN" sz="1600" dirty="0"/>
          </a:p>
        </p:txBody>
      </p:sp>
    </p:spTree>
    <p:extLst>
      <p:ext uri="{BB962C8B-B14F-4D97-AF65-F5344CB8AC3E}">
        <p14:creationId xmlns:p14="http://schemas.microsoft.com/office/powerpoint/2010/main" val="2454145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2B8A9CC-BCB5-8E96-DDA1-37555AB2D86D}"/>
              </a:ext>
            </a:extLst>
          </p:cNvPr>
          <p:cNvSpPr txBox="1">
            <a:spLocks/>
          </p:cNvSpPr>
          <p:nvPr/>
        </p:nvSpPr>
        <p:spPr>
          <a:xfrm>
            <a:off x="1556888" y="290906"/>
            <a:ext cx="8617422" cy="606878"/>
          </a:xfrm>
          <a:prstGeom prst="rect">
            <a:avLst/>
          </a:prstGeom>
        </p:spPr>
        <p:txBody>
          <a:bodyPr>
            <a:noAutofit/>
          </a:bodyPr>
          <a:lstStyle>
            <a:lvl1pPr algn="l" defTabSz="914400" rtl="0" eaLnBrk="1" latinLnBrk="0" hangingPunct="1">
              <a:lnSpc>
                <a:spcPct val="90000"/>
              </a:lnSpc>
              <a:spcBef>
                <a:spcPct val="0"/>
              </a:spcBef>
              <a:buNone/>
              <a:defRPr sz="3600" b="1" kern="1200">
                <a:solidFill>
                  <a:srgbClr val="024C90"/>
                </a:solidFill>
                <a:latin typeface="+mn-lt"/>
                <a:ea typeface="+mj-ea"/>
                <a:cs typeface="+mj-cs"/>
              </a:defRPr>
            </a:lvl1pPr>
          </a:lstStyle>
          <a:p>
            <a:pPr algn="ctr"/>
            <a:r>
              <a:rPr lang="en-US" sz="2400" dirty="0"/>
              <a:t>Understanding of the Scope (3/3)</a:t>
            </a:r>
            <a:endParaRPr lang="en-IN" sz="2400" dirty="0"/>
          </a:p>
        </p:txBody>
      </p:sp>
      <p:sp>
        <p:nvSpPr>
          <p:cNvPr id="10" name="Rectangle 3"/>
          <p:cNvSpPr>
            <a:spLocks noChangeArrowheads="1"/>
          </p:cNvSpPr>
          <p:nvPr/>
        </p:nvSpPr>
        <p:spPr bwMode="auto">
          <a:xfrm>
            <a:off x="1719580" y="442023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 name="Rectangle 3"/>
          <p:cNvSpPr/>
          <p:nvPr/>
        </p:nvSpPr>
        <p:spPr>
          <a:xfrm>
            <a:off x="355628" y="1163000"/>
            <a:ext cx="11350581" cy="4524315"/>
          </a:xfrm>
          <a:prstGeom prst="rect">
            <a:avLst/>
          </a:prstGeom>
        </p:spPr>
        <p:txBody>
          <a:bodyPr wrap="square">
            <a:spAutoFit/>
          </a:bodyPr>
          <a:lstStyle/>
          <a:p>
            <a:endParaRPr lang="en-US" sz="1600" b="1" dirty="0"/>
          </a:p>
          <a:p>
            <a:endParaRPr lang="en-US" sz="1600" b="1" dirty="0"/>
          </a:p>
          <a:p>
            <a:r>
              <a:rPr lang="en-US" sz="1600" b="1" dirty="0"/>
              <a:t>Use Case 6 :</a:t>
            </a:r>
          </a:p>
          <a:p>
            <a:endParaRPr lang="en-US" sz="1600" dirty="0"/>
          </a:p>
          <a:p>
            <a:pPr marL="285750" indent="-285750">
              <a:buFont typeface="Arial" panose="020B0604020202020204" pitchFamily="34" charset="0"/>
              <a:buChar char="•"/>
            </a:pPr>
            <a:r>
              <a:rPr lang="en-US" sz="1600" dirty="0"/>
              <a:t>Optimal Blend Ratio Alert : Notify the operator when the system recommends an optimal light/heavy naphtha ratio to achieve desired cost and quality.</a:t>
            </a:r>
          </a:p>
          <a:p>
            <a:pPr marL="285750" indent="-285750">
              <a:buFont typeface="Arial" panose="020B0604020202020204" pitchFamily="34" charset="0"/>
              <a:buChar char="•"/>
            </a:pPr>
            <a:r>
              <a:rPr lang="en-US" sz="1600" dirty="0"/>
              <a:t>Quality and Cost Alerts:</a:t>
            </a:r>
          </a:p>
          <a:p>
            <a:pPr lvl="1"/>
            <a:r>
              <a:rPr lang="en-US" sz="1600" dirty="0"/>
              <a:t>   - Daily Quality Report: A daily notification summarizing the quality and cost of naphtha in each tank.</a:t>
            </a:r>
          </a:p>
          <a:p>
            <a:pPr lvl="1"/>
            <a:r>
              <a:rPr lang="en-US" sz="1600" dirty="0"/>
              <a:t>   - Tank Loading Quality Alert: Real-time alert for quality and cost during shore tank loading.</a:t>
            </a:r>
          </a:p>
          <a:p>
            <a:pPr marL="285750" indent="-285750">
              <a:buFont typeface="Arial" panose="020B0604020202020204" pitchFamily="34" charset="0"/>
              <a:buChar char="•"/>
            </a:pPr>
            <a:r>
              <a:rPr lang="en-US" sz="1600" dirty="0"/>
              <a:t>Operational Readiness Alert: Notification if a naphtha feedstock tank is unavailable for blending, with an estimated operational readiness date.</a:t>
            </a:r>
          </a:p>
          <a:p>
            <a:pPr marL="285750" indent="-285750">
              <a:buFont typeface="Arial" panose="020B0604020202020204" pitchFamily="34" charset="0"/>
              <a:buChar char="•"/>
            </a:pPr>
            <a:r>
              <a:rPr lang="en-US" sz="1600" dirty="0"/>
              <a:t>Dead Stock Level Alert:</a:t>
            </a:r>
          </a:p>
          <a:p>
            <a:r>
              <a:rPr lang="en-US" sz="1600" dirty="0"/>
              <a:t>   - Approaching Dead Stock Level: Alert when an active naphtha feedstock tank is approaching its ‘dead stock level,’ allowing for timely refilling or replacement.</a:t>
            </a:r>
          </a:p>
          <a:p>
            <a:endParaRPr lang="en-US" sz="1600" dirty="0"/>
          </a:p>
          <a:p>
            <a:endParaRPr lang="en-US" sz="1600" dirty="0"/>
          </a:p>
          <a:p>
            <a:pPr lvl="0"/>
            <a:endParaRPr lang="en-US" sz="1600" dirty="0"/>
          </a:p>
          <a:p>
            <a:pPr lvl="0"/>
            <a:endParaRPr lang="en-IN" sz="1600" dirty="0"/>
          </a:p>
        </p:txBody>
      </p:sp>
    </p:spTree>
    <p:extLst>
      <p:ext uri="{BB962C8B-B14F-4D97-AF65-F5344CB8AC3E}">
        <p14:creationId xmlns:p14="http://schemas.microsoft.com/office/powerpoint/2010/main" val="315149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940629041"/>
              </p:ext>
            </p:extLst>
          </p:nvPr>
        </p:nvGraphicFramePr>
        <p:xfrm>
          <a:off x="206807" y="1454942"/>
          <a:ext cx="11644274" cy="4820304"/>
        </p:xfrm>
        <a:graphic>
          <a:graphicData uri="http://schemas.openxmlformats.org/drawingml/2006/table">
            <a:tbl>
              <a:tblPr firstRow="1" firstCol="1" bandRow="1">
                <a:tableStyleId>{69012ECD-51FC-41F1-AA8D-1B2483CD663E}</a:tableStyleId>
              </a:tblPr>
              <a:tblGrid>
                <a:gridCol w="8840114">
                  <a:extLst>
                    <a:ext uri="{9D8B030D-6E8A-4147-A177-3AD203B41FA5}">
                      <a16:colId xmlns:a16="http://schemas.microsoft.com/office/drawing/2014/main" val="20000"/>
                    </a:ext>
                  </a:extLst>
                </a:gridCol>
                <a:gridCol w="2804160">
                  <a:extLst>
                    <a:ext uri="{9D8B030D-6E8A-4147-A177-3AD203B41FA5}">
                      <a16:colId xmlns:a16="http://schemas.microsoft.com/office/drawing/2014/main" val="20001"/>
                    </a:ext>
                  </a:extLst>
                </a:gridCol>
              </a:tblGrid>
              <a:tr h="251342">
                <a:tc>
                  <a:txBody>
                    <a:bodyPr/>
                    <a:lstStyle/>
                    <a:p>
                      <a:pPr algn="ctr">
                        <a:lnSpc>
                          <a:spcPct val="107000"/>
                        </a:lnSpc>
                        <a:spcAft>
                          <a:spcPts val="0"/>
                        </a:spcAft>
                      </a:pPr>
                      <a:r>
                        <a:rPr lang="en-US" sz="1600" kern="100" dirty="0">
                          <a:effectLst/>
                        </a:rPr>
                        <a:t>Quality</a:t>
                      </a:r>
                      <a:endParaRPr lang="en-IN" sz="1600" kern="100" dirty="0">
                        <a:effectLst/>
                        <a:latin typeface="Aptos"/>
                        <a:ea typeface="Aptos"/>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600" kern="100" dirty="0">
                          <a:effectLst/>
                        </a:rPr>
                        <a:t>Quantity</a:t>
                      </a:r>
                      <a:endParaRPr lang="en-IN" sz="1600" kern="100" dirty="0">
                        <a:effectLst/>
                        <a:latin typeface="Aptos"/>
                        <a:ea typeface="Aptos"/>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100726">
                <a:tc>
                  <a:txBody>
                    <a:bodyPr/>
                    <a:lstStyle/>
                    <a:p>
                      <a:pPr>
                        <a:lnSpc>
                          <a:spcPct val="107000"/>
                        </a:lnSpc>
                        <a:spcAft>
                          <a:spcPts val="0"/>
                        </a:spcAft>
                      </a:pPr>
                      <a:r>
                        <a:rPr lang="en-US" sz="1400" b="1" kern="100" dirty="0">
                          <a:effectLst/>
                        </a:rPr>
                        <a:t>Procurement constraints </a:t>
                      </a:r>
                    </a:p>
                    <a:p>
                      <a:r>
                        <a:rPr lang="en-US" sz="1200" b="0" kern="1200" dirty="0">
                          <a:solidFill>
                            <a:schemeClr val="tx1"/>
                          </a:solidFill>
                          <a:effectLst/>
                          <a:latin typeface="+mn-lt"/>
                          <a:ea typeface="+mn-ea"/>
                          <a:cs typeface="+mn-cs"/>
                        </a:rPr>
                        <a:t>Procurement plan guided by Budget number (Paraffin, Aromatic). At the same time it is to be noted that desired Naphtha is not readily available in the Market. So, CBT is going for Procurement mix to match budget number and availability in the Market. Generally High Paraffinic Naphtha is sourcing from Import source where as Heavy Naphtha is catered from Domestic source.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400" b="1" kern="100" dirty="0">
                          <a:effectLst/>
                        </a:rPr>
                        <a:t>Receiving constraints</a:t>
                      </a:r>
                      <a:r>
                        <a:rPr lang="en-US" sz="1200" b="1" kern="100" dirty="0">
                          <a:effectLst/>
                        </a:rPr>
                        <a:t> :</a:t>
                      </a:r>
                    </a:p>
                    <a:p>
                      <a:pPr>
                        <a:lnSpc>
                          <a:spcPct val="107000"/>
                        </a:lnSpc>
                        <a:spcAft>
                          <a:spcPts val="0"/>
                        </a:spcAft>
                      </a:pPr>
                      <a:r>
                        <a:rPr lang="en-US" sz="1200" b="0" kern="1200" dirty="0">
                          <a:solidFill>
                            <a:schemeClr val="tx1"/>
                          </a:solidFill>
                          <a:effectLst/>
                          <a:latin typeface="+mn-lt"/>
                          <a:ea typeface="+mn-ea"/>
                          <a:cs typeface="+mn-cs"/>
                        </a:rPr>
                        <a:t>No Constraints</a:t>
                      </a:r>
                      <a:endParaRPr lang="en-IN" sz="1200" b="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170073">
                <a:tc>
                  <a:txBody>
                    <a:bodyPr/>
                    <a:lstStyle/>
                    <a:p>
                      <a:pPr>
                        <a:lnSpc>
                          <a:spcPct val="107000"/>
                        </a:lnSpc>
                        <a:spcAft>
                          <a:spcPts val="0"/>
                        </a:spcAft>
                      </a:pPr>
                      <a:r>
                        <a:rPr lang="en-US" sz="1400" b="1" kern="100" dirty="0">
                          <a:effectLst/>
                        </a:rPr>
                        <a:t>Operation Constraints </a:t>
                      </a:r>
                    </a:p>
                    <a:p>
                      <a:pPr lvl="0"/>
                      <a:r>
                        <a:rPr lang="en-US" sz="1200" b="1" kern="1200" dirty="0">
                          <a:solidFill>
                            <a:schemeClr val="tx1"/>
                          </a:solidFill>
                          <a:effectLst/>
                          <a:latin typeface="+mn-lt"/>
                          <a:ea typeface="+mn-ea"/>
                          <a:cs typeface="+mn-cs"/>
                        </a:rPr>
                        <a:t>1. Blending Rate:</a:t>
                      </a:r>
                      <a:endParaRPr lang="en-IN" sz="1200" b="1" kern="1200" dirty="0">
                        <a:solidFill>
                          <a:schemeClr val="tx1"/>
                        </a:solidFill>
                        <a:effectLst/>
                        <a:latin typeface="+mn-lt"/>
                        <a:ea typeface="+mn-ea"/>
                        <a:cs typeface="+mn-cs"/>
                      </a:endParaRPr>
                    </a:p>
                    <a:p>
                      <a:pPr lvl="0"/>
                      <a:r>
                        <a:rPr lang="en-US" sz="1200" b="0" kern="1200" dirty="0">
                          <a:solidFill>
                            <a:schemeClr val="tx1"/>
                          </a:solidFill>
                          <a:effectLst/>
                          <a:latin typeface="+mn-lt"/>
                          <a:ea typeface="+mn-ea"/>
                          <a:cs typeface="+mn-cs"/>
                        </a:rPr>
                        <a:t>Max rate of blending : 85 TPH, when Tank-E/F is in suction or blending.</a:t>
                      </a:r>
                      <a:endParaRPr lang="en-IN" sz="1200" b="0" kern="1200" dirty="0">
                        <a:solidFill>
                          <a:schemeClr val="tx1"/>
                        </a:solidFill>
                        <a:effectLst/>
                        <a:latin typeface="+mn-lt"/>
                        <a:ea typeface="+mn-ea"/>
                        <a:cs typeface="+mn-cs"/>
                      </a:endParaRPr>
                    </a:p>
                    <a:p>
                      <a:pPr lvl="0"/>
                      <a:r>
                        <a:rPr lang="en-US" sz="1200" b="0" kern="1200" dirty="0">
                          <a:solidFill>
                            <a:schemeClr val="tx1"/>
                          </a:solidFill>
                          <a:effectLst/>
                          <a:latin typeface="+mn-lt"/>
                          <a:ea typeface="+mn-ea"/>
                          <a:cs typeface="+mn-cs"/>
                        </a:rPr>
                        <a:t>Max rate of blending : 100 TPH when Tank A/B/C/D is in suction/blending.</a:t>
                      </a:r>
                      <a:endParaRPr lang="en-IN" sz="1200" b="0" kern="1200" dirty="0">
                        <a:solidFill>
                          <a:schemeClr val="tx1"/>
                        </a:solidFill>
                        <a:effectLst/>
                        <a:latin typeface="+mn-lt"/>
                        <a:ea typeface="+mn-ea"/>
                        <a:cs typeface="+mn-cs"/>
                      </a:endParaRPr>
                    </a:p>
                    <a:p>
                      <a:pPr lvl="0"/>
                      <a:r>
                        <a:rPr lang="en-US" sz="1200" b="0" kern="1200" dirty="0">
                          <a:solidFill>
                            <a:schemeClr val="tx1"/>
                          </a:solidFill>
                          <a:effectLst/>
                          <a:latin typeface="+mn-lt"/>
                          <a:ea typeface="+mn-ea"/>
                          <a:cs typeface="+mn-cs"/>
                        </a:rPr>
                        <a:t>Minimum Blending Rate to be maintained: Above 40 TPH, for protection of the blending pump.</a:t>
                      </a:r>
                      <a:endParaRPr lang="en-IN" sz="1200" b="0" kern="1200" dirty="0">
                        <a:solidFill>
                          <a:schemeClr val="tx1"/>
                        </a:solidFill>
                        <a:effectLst/>
                        <a:latin typeface="+mn-lt"/>
                        <a:ea typeface="+mn-ea"/>
                        <a:cs typeface="+mn-cs"/>
                      </a:endParaRPr>
                    </a:p>
                    <a:p>
                      <a:pPr lvl="0"/>
                      <a:r>
                        <a:rPr lang="en-US" sz="1200" b="1" kern="1200" dirty="0">
                          <a:solidFill>
                            <a:schemeClr val="tx1"/>
                          </a:solidFill>
                          <a:effectLst/>
                          <a:latin typeface="+mn-lt"/>
                          <a:ea typeface="+mn-ea"/>
                          <a:cs typeface="+mn-cs"/>
                        </a:rPr>
                        <a:t>2. Layering issues for different quality of Naphtha in a single tank: </a:t>
                      </a:r>
                      <a:r>
                        <a:rPr lang="en-US" sz="1200" b="0" kern="1200" dirty="0">
                          <a:solidFill>
                            <a:schemeClr val="tx1"/>
                          </a:solidFill>
                          <a:effectLst/>
                          <a:latin typeface="+mn-lt"/>
                          <a:ea typeface="+mn-ea"/>
                          <a:cs typeface="+mn-cs"/>
                        </a:rPr>
                        <a:t>Composition varies in different level of the tank.</a:t>
                      </a:r>
                      <a:endParaRPr lang="en-IN" sz="1200" b="0" kern="1200" dirty="0">
                        <a:solidFill>
                          <a:schemeClr val="tx1"/>
                        </a:solidFill>
                        <a:effectLst/>
                        <a:latin typeface="+mn-lt"/>
                        <a:ea typeface="+mn-ea"/>
                        <a:cs typeface="+mn-cs"/>
                      </a:endParaRPr>
                    </a:p>
                    <a:p>
                      <a:pPr lvl="0"/>
                      <a:r>
                        <a:rPr lang="en-US" sz="1200" b="1" kern="1200" dirty="0">
                          <a:solidFill>
                            <a:schemeClr val="tx1"/>
                          </a:solidFill>
                          <a:effectLst/>
                          <a:latin typeface="+mn-lt"/>
                          <a:ea typeface="+mn-ea"/>
                          <a:cs typeface="+mn-cs"/>
                        </a:rPr>
                        <a:t>3. Naphtha Receiving limitation from HOJ-I/II/III:</a:t>
                      </a:r>
                      <a:endParaRPr lang="en-IN" sz="1200" b="1" kern="1200" dirty="0">
                        <a:solidFill>
                          <a:schemeClr val="tx1"/>
                        </a:solidFill>
                        <a:effectLst/>
                        <a:latin typeface="+mn-lt"/>
                        <a:ea typeface="+mn-ea"/>
                        <a:cs typeface="+mn-cs"/>
                      </a:endParaRPr>
                    </a:p>
                    <a:p>
                      <a:pPr lvl="0"/>
                      <a:r>
                        <a:rPr lang="en-US" sz="1200" b="0" kern="1200" dirty="0">
                          <a:solidFill>
                            <a:schemeClr val="tx1"/>
                          </a:solidFill>
                          <a:effectLst/>
                          <a:latin typeface="+mn-lt"/>
                          <a:ea typeface="+mn-ea"/>
                          <a:cs typeface="+mn-cs"/>
                        </a:rPr>
                        <a:t>During receiving from HOJ-I/II/IOCL PLT in Tank E &amp; F, it is not possible to receive from HOJ-III in any tank.</a:t>
                      </a:r>
                      <a:endParaRPr lang="en-IN" sz="1200" b="0" kern="1200" dirty="0">
                        <a:solidFill>
                          <a:schemeClr val="tx1"/>
                        </a:solidFill>
                        <a:effectLst/>
                        <a:latin typeface="+mn-lt"/>
                        <a:ea typeface="+mn-ea"/>
                        <a:cs typeface="+mn-cs"/>
                      </a:endParaRPr>
                    </a:p>
                    <a:p>
                      <a:pPr lvl="0"/>
                      <a:r>
                        <a:rPr lang="en-US" sz="1200" b="0" kern="1200" dirty="0">
                          <a:solidFill>
                            <a:schemeClr val="tx1"/>
                          </a:solidFill>
                          <a:effectLst/>
                          <a:latin typeface="+mn-lt"/>
                          <a:ea typeface="+mn-ea"/>
                          <a:cs typeface="+mn-cs"/>
                        </a:rPr>
                        <a:t>While receiving from HOJ-III in Tank B &amp; D, it is not possible to receive from HOJ-I/II/IOCL PLT in any tank.</a:t>
                      </a:r>
                      <a:endParaRPr lang="en-IN" sz="1200" b="0" kern="1200" dirty="0">
                        <a:solidFill>
                          <a:schemeClr val="tx1"/>
                        </a:solidFill>
                        <a:effectLst/>
                        <a:latin typeface="+mn-lt"/>
                        <a:ea typeface="+mn-ea"/>
                        <a:cs typeface="+mn-cs"/>
                      </a:endParaRPr>
                    </a:p>
                    <a:p>
                      <a:pPr lvl="0"/>
                      <a:r>
                        <a:rPr lang="en-US" sz="1200" b="0" kern="1200" dirty="0">
                          <a:solidFill>
                            <a:schemeClr val="tx1"/>
                          </a:solidFill>
                          <a:effectLst/>
                          <a:latin typeface="+mn-lt"/>
                          <a:ea typeface="+mn-ea"/>
                          <a:cs typeface="+mn-cs"/>
                        </a:rPr>
                        <a:t>During simultaneous receiving from HOJ-I/II/IOCL PLT &amp; HOJ-III of different quality of naphtha, it is not possible to receive naphtha from HOJ-I/II/IOCL PLT in tank E &amp; F and from HOJ-III in Tank B &amp; D.</a:t>
                      </a:r>
                      <a:endParaRPr lang="en-IN" sz="1200" b="0" kern="1200" dirty="0">
                        <a:solidFill>
                          <a:schemeClr val="tx1"/>
                        </a:solidFill>
                        <a:effectLst/>
                        <a:latin typeface="+mn-lt"/>
                        <a:ea typeface="+mn-ea"/>
                        <a:cs typeface="+mn-cs"/>
                      </a:endParaRPr>
                    </a:p>
                    <a:p>
                      <a:pPr>
                        <a:lnSpc>
                          <a:spcPct val="107000"/>
                        </a:lnSpc>
                        <a:spcAft>
                          <a:spcPts val="0"/>
                        </a:spcAft>
                      </a:pPr>
                      <a:endParaRPr lang="en-IN" sz="1200" b="0" kern="100" dirty="0">
                        <a:effectLst/>
                        <a:latin typeface="Aptos"/>
                        <a:ea typeface="Aptos"/>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400" b="1" kern="100" dirty="0">
                          <a:effectLst/>
                        </a:rPr>
                        <a:t>Tank availability constraints</a:t>
                      </a:r>
                    </a:p>
                    <a:p>
                      <a:pPr>
                        <a:lnSpc>
                          <a:spcPct val="107000"/>
                        </a:lnSpc>
                        <a:spcAft>
                          <a:spcPts val="0"/>
                        </a:spcAft>
                      </a:pPr>
                      <a:endParaRPr lang="en-US" sz="1400" b="1" kern="100" dirty="0">
                        <a:effectLst/>
                      </a:endParaRPr>
                    </a:p>
                    <a:p>
                      <a:pPr marL="0" marR="0" indent="0" algn="l" defTabSz="914400" rtl="0" eaLnBrk="1" fontAlgn="auto" latinLnBrk="0" hangingPunct="1">
                        <a:lnSpc>
                          <a:spcPct val="107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the case of maintenance of a tank, a manual input option is to be provided. </a:t>
                      </a:r>
                      <a:endParaRPr lang="en-IN" sz="1200" kern="1200" dirty="0">
                        <a:solidFill>
                          <a:schemeClr val="tx1"/>
                        </a:solidFill>
                        <a:effectLst/>
                        <a:latin typeface="+mn-lt"/>
                        <a:ea typeface="+mn-ea"/>
                        <a:cs typeface="+mn-cs"/>
                      </a:endParaRPr>
                    </a:p>
                    <a:p>
                      <a:pPr>
                        <a:lnSpc>
                          <a:spcPct val="107000"/>
                        </a:lnSpc>
                        <a:spcAft>
                          <a:spcPts val="0"/>
                        </a:spcAft>
                      </a:pPr>
                      <a:endParaRPr lang="en-IN" sz="1200" kern="100" dirty="0">
                        <a:effectLst/>
                        <a:latin typeface="Aptos"/>
                        <a:ea typeface="Aptos"/>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785464">
                <a:tc rowSpan="2">
                  <a:txBody>
                    <a:bodyPr/>
                    <a:lstStyle/>
                    <a:p>
                      <a:pPr>
                        <a:lnSpc>
                          <a:spcPct val="107000"/>
                        </a:lnSpc>
                        <a:spcAft>
                          <a:spcPts val="0"/>
                        </a:spcAft>
                      </a:pPr>
                      <a:r>
                        <a:rPr lang="en-US" sz="1400" b="1" kern="100" dirty="0">
                          <a:effectLst/>
                        </a:rPr>
                        <a:t>Blending rate Constraints</a:t>
                      </a:r>
                    </a:p>
                    <a:p>
                      <a:r>
                        <a:rPr lang="en-US" sz="1200" b="1" kern="1200" dirty="0">
                          <a:solidFill>
                            <a:schemeClr val="tx1"/>
                          </a:solidFill>
                          <a:effectLst/>
                          <a:latin typeface="+mn-lt"/>
                          <a:ea typeface="+mn-ea"/>
                          <a:cs typeface="+mn-cs"/>
                        </a:rPr>
                        <a:t>Blending Rate:</a:t>
                      </a:r>
                      <a:endParaRPr lang="en-IN" sz="1200" b="1" kern="1200" dirty="0">
                        <a:solidFill>
                          <a:schemeClr val="tx1"/>
                        </a:solidFill>
                        <a:effectLst/>
                        <a:latin typeface="+mn-lt"/>
                        <a:ea typeface="+mn-ea"/>
                        <a:cs typeface="+mn-cs"/>
                      </a:endParaRPr>
                    </a:p>
                    <a:p>
                      <a:pPr lvl="0"/>
                      <a:r>
                        <a:rPr lang="en-US" sz="1200" b="0" kern="1200" dirty="0">
                          <a:solidFill>
                            <a:schemeClr val="tx1"/>
                          </a:solidFill>
                          <a:effectLst/>
                          <a:latin typeface="+mn-lt"/>
                          <a:ea typeface="+mn-ea"/>
                          <a:cs typeface="+mn-cs"/>
                        </a:rPr>
                        <a:t>Max rate of blending: 85 TPH, when Tank-E/F is in suction or blending.</a:t>
                      </a:r>
                      <a:endParaRPr lang="en-IN" sz="1200" b="0" kern="1200" dirty="0">
                        <a:solidFill>
                          <a:schemeClr val="tx1"/>
                        </a:solidFill>
                        <a:effectLst/>
                        <a:latin typeface="+mn-lt"/>
                        <a:ea typeface="+mn-ea"/>
                        <a:cs typeface="+mn-cs"/>
                      </a:endParaRPr>
                    </a:p>
                    <a:p>
                      <a:pPr lvl="0"/>
                      <a:r>
                        <a:rPr lang="en-US" sz="1200" b="0" kern="1200" dirty="0">
                          <a:solidFill>
                            <a:schemeClr val="tx1"/>
                          </a:solidFill>
                          <a:effectLst/>
                          <a:latin typeface="+mn-lt"/>
                          <a:ea typeface="+mn-ea"/>
                          <a:cs typeface="+mn-cs"/>
                        </a:rPr>
                        <a:t>Max rate of blending: 100 TPH when Tank A/B/C/D is in suction/blending.</a:t>
                      </a:r>
                      <a:endParaRPr lang="en-IN" sz="1200" b="0" kern="1200" dirty="0">
                        <a:solidFill>
                          <a:schemeClr val="tx1"/>
                        </a:solidFill>
                        <a:effectLst/>
                        <a:latin typeface="+mn-lt"/>
                        <a:ea typeface="+mn-ea"/>
                        <a:cs typeface="+mn-cs"/>
                      </a:endParaRPr>
                    </a:p>
                    <a:p>
                      <a:pPr lvl="0"/>
                      <a:r>
                        <a:rPr lang="en-US" sz="1200" b="0" kern="1200" dirty="0">
                          <a:solidFill>
                            <a:schemeClr val="tx1"/>
                          </a:solidFill>
                          <a:effectLst/>
                          <a:latin typeface="+mn-lt"/>
                          <a:ea typeface="+mn-ea"/>
                          <a:cs typeface="+mn-cs"/>
                        </a:rPr>
                        <a:t>Minimum Blending Rate to be maintained: Above 40 TPH, for protection of the blending pump.</a:t>
                      </a:r>
                      <a:endParaRPr lang="en-IN" sz="1200" b="0" kern="1200" dirty="0">
                        <a:solidFill>
                          <a:schemeClr val="tx1"/>
                        </a:solidFill>
                        <a:effectLst/>
                        <a:latin typeface="+mn-lt"/>
                        <a:ea typeface="+mn-ea"/>
                        <a:cs typeface="+mn-cs"/>
                      </a:endParaRPr>
                    </a:p>
                    <a:p>
                      <a:pPr>
                        <a:lnSpc>
                          <a:spcPct val="107000"/>
                        </a:lnSpc>
                        <a:spcAft>
                          <a:spcPts val="0"/>
                        </a:spcAft>
                      </a:pPr>
                      <a:endParaRPr lang="en-IN" sz="1000" b="0" kern="100" dirty="0">
                        <a:effectLst/>
                        <a:latin typeface="Aptos"/>
                        <a:ea typeface="Aptos"/>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400" b="1" kern="100" dirty="0">
                          <a:effectLst/>
                        </a:rPr>
                        <a:t>Blending constraints </a:t>
                      </a:r>
                    </a:p>
                    <a:p>
                      <a:pPr marL="285750" indent="-285750">
                        <a:lnSpc>
                          <a:spcPct val="107000"/>
                        </a:lnSpc>
                        <a:spcAft>
                          <a:spcPts val="0"/>
                        </a:spcAft>
                        <a:buAutoNum type="romanLcParenR"/>
                      </a:pPr>
                      <a:r>
                        <a:rPr lang="en-US" sz="1200" kern="100" dirty="0">
                          <a:effectLst/>
                        </a:rPr>
                        <a:t>Heavy Naphtha</a:t>
                      </a:r>
                      <a:endParaRPr lang="en-IN" sz="1200" kern="100" dirty="0">
                        <a:effectLst/>
                      </a:endParaRPr>
                    </a:p>
                    <a:p>
                      <a:pPr marL="285750" indent="-285750">
                        <a:lnSpc>
                          <a:spcPct val="107000"/>
                        </a:lnSpc>
                        <a:spcAft>
                          <a:spcPts val="0"/>
                        </a:spcAft>
                        <a:buAutoNum type="romanLcParenR"/>
                      </a:pPr>
                      <a:r>
                        <a:rPr lang="en-US" sz="1200" kern="100" dirty="0">
                          <a:effectLst/>
                        </a:rPr>
                        <a:t>Lighter Naphtha</a:t>
                      </a:r>
                    </a:p>
                    <a:p>
                      <a:pPr marL="0" algn="l" defTabSz="914400" rtl="0" eaLnBrk="1" latinLnBrk="0" hangingPunct="1">
                        <a:lnSpc>
                          <a:spcPct val="107000"/>
                        </a:lnSpc>
                        <a:spcAft>
                          <a:spcPts val="0"/>
                        </a:spcAft>
                      </a:pPr>
                      <a:r>
                        <a:rPr lang="en-US" sz="1200" b="0" kern="1200" dirty="0">
                          <a:solidFill>
                            <a:schemeClr val="tx1"/>
                          </a:solidFill>
                          <a:effectLst/>
                          <a:latin typeface="+mn-lt"/>
                          <a:ea typeface="+mn-ea"/>
                          <a:cs typeface="+mn-cs"/>
                        </a:rPr>
                        <a:t>No Constraints</a:t>
                      </a:r>
                      <a:endParaRPr lang="en-IN" sz="1200" b="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08422">
                <a:tc vMerge="1">
                  <a:txBody>
                    <a:bodyPr/>
                    <a:lstStyle/>
                    <a:p>
                      <a:endParaRPr lang="en-IN"/>
                    </a:p>
                  </a:txBody>
                  <a:tcPr/>
                </a:tc>
                <a:tc>
                  <a:txBody>
                    <a:bodyPr/>
                    <a:lstStyle/>
                    <a:p>
                      <a:pPr>
                        <a:lnSpc>
                          <a:spcPct val="107000"/>
                        </a:lnSpc>
                        <a:spcAft>
                          <a:spcPts val="0"/>
                        </a:spcAft>
                      </a:pPr>
                      <a:r>
                        <a:rPr lang="en-US" sz="1400" b="1" kern="100" dirty="0">
                          <a:effectLst/>
                        </a:rPr>
                        <a:t>Naphtha Suction constraints</a:t>
                      </a:r>
                    </a:p>
                    <a:p>
                      <a:pPr marL="0" marR="0" indent="0" algn="l" defTabSz="914400" rtl="0" eaLnBrk="1" fontAlgn="auto" latinLnBrk="0" hangingPunct="1">
                        <a:lnSpc>
                          <a:spcPct val="107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No Constraints</a:t>
                      </a:r>
                      <a:endParaRPr lang="en-IN" sz="1200" b="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3" name="Title 1">
            <a:extLst>
              <a:ext uri="{FF2B5EF4-FFF2-40B4-BE49-F238E27FC236}">
                <a16:creationId xmlns:a16="http://schemas.microsoft.com/office/drawing/2014/main" id="{32B8A9CC-BCB5-8E96-DDA1-37555AB2D86D}"/>
              </a:ext>
            </a:extLst>
          </p:cNvPr>
          <p:cNvSpPr txBox="1">
            <a:spLocks/>
          </p:cNvSpPr>
          <p:nvPr/>
        </p:nvSpPr>
        <p:spPr>
          <a:xfrm>
            <a:off x="1556888" y="290906"/>
            <a:ext cx="8617422" cy="606878"/>
          </a:xfrm>
          <a:prstGeom prst="rect">
            <a:avLst/>
          </a:prstGeom>
        </p:spPr>
        <p:txBody>
          <a:bodyPr>
            <a:noAutofit/>
          </a:bodyPr>
          <a:lstStyle>
            <a:lvl1pPr algn="l" defTabSz="914400" rtl="0" eaLnBrk="1" latinLnBrk="0" hangingPunct="1">
              <a:lnSpc>
                <a:spcPct val="90000"/>
              </a:lnSpc>
              <a:spcBef>
                <a:spcPct val="0"/>
              </a:spcBef>
              <a:buNone/>
              <a:defRPr sz="3600" b="1" kern="1200">
                <a:solidFill>
                  <a:srgbClr val="024C90"/>
                </a:solidFill>
                <a:latin typeface="+mn-lt"/>
                <a:ea typeface="+mj-ea"/>
                <a:cs typeface="+mj-cs"/>
              </a:defRPr>
            </a:lvl1pPr>
          </a:lstStyle>
          <a:p>
            <a:pPr algn="ctr"/>
            <a:r>
              <a:rPr lang="en-US" sz="2400" dirty="0"/>
              <a:t>Model Constraints</a:t>
            </a:r>
            <a:endParaRPr lang="en-IN" sz="2400" dirty="0"/>
          </a:p>
        </p:txBody>
      </p:sp>
      <p:sp>
        <p:nvSpPr>
          <p:cNvPr id="4" name="Rectangle 3"/>
          <p:cNvSpPr/>
          <p:nvPr/>
        </p:nvSpPr>
        <p:spPr>
          <a:xfrm>
            <a:off x="134112" y="747056"/>
            <a:ext cx="11789664" cy="707886"/>
          </a:xfrm>
          <a:prstGeom prst="rect">
            <a:avLst/>
          </a:prstGeom>
        </p:spPr>
        <p:txBody>
          <a:bodyPr wrap="square">
            <a:spAutoFit/>
          </a:bodyPr>
          <a:lstStyle/>
          <a:p>
            <a:pPr lvl="0"/>
            <a:endParaRPr lang="en-US" sz="1200" dirty="0"/>
          </a:p>
          <a:p>
            <a:pPr lvl="0"/>
            <a:r>
              <a:rPr lang="en-US" sz="1400" dirty="0"/>
              <a:t>The following buckets – Quality and Quantity were deliberated as the main contributing factors to the overall feed stock blending. The user would require a provision to adjust the boundary parameters of the constraints and manual correction provision for the controllable parameters in case required.</a:t>
            </a:r>
            <a:endParaRPr lang="en-IN" sz="1400" dirty="0"/>
          </a:p>
        </p:txBody>
      </p:sp>
    </p:spTree>
    <p:extLst>
      <p:ext uri="{BB962C8B-B14F-4D97-AF65-F5344CB8AC3E}">
        <p14:creationId xmlns:p14="http://schemas.microsoft.com/office/powerpoint/2010/main" val="3360445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12064" y="1450848"/>
            <a:ext cx="11350752" cy="44988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Snip Single Corner Rectangle 6"/>
          <p:cNvSpPr/>
          <p:nvPr/>
        </p:nvSpPr>
        <p:spPr>
          <a:xfrm>
            <a:off x="512064" y="1072896"/>
            <a:ext cx="1840992" cy="377952"/>
          </a:xfrm>
          <a:prstGeom prst="snip1Rect">
            <a:avLst/>
          </a:prstGeom>
          <a:solidFill>
            <a:schemeClr val="accent4">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Tank Quality Status</a:t>
            </a:r>
            <a:endParaRPr lang="en-IN" sz="1400" dirty="0"/>
          </a:p>
        </p:txBody>
      </p:sp>
      <p:sp>
        <p:nvSpPr>
          <p:cNvPr id="8" name="Snip Single Corner Rectangle 7"/>
          <p:cNvSpPr/>
          <p:nvPr/>
        </p:nvSpPr>
        <p:spPr>
          <a:xfrm>
            <a:off x="2468880" y="1072896"/>
            <a:ext cx="1840992" cy="377952"/>
          </a:xfrm>
          <a:prstGeom prst="snip1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Snip Single Corner Rectangle 8"/>
          <p:cNvSpPr/>
          <p:nvPr/>
        </p:nvSpPr>
        <p:spPr>
          <a:xfrm>
            <a:off x="4425696" y="1072896"/>
            <a:ext cx="1840992" cy="377952"/>
          </a:xfrm>
          <a:prstGeom prst="snip1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ectangle 27"/>
          <p:cNvSpPr/>
          <p:nvPr/>
        </p:nvSpPr>
        <p:spPr>
          <a:xfrm>
            <a:off x="3164031" y="1665321"/>
            <a:ext cx="871521" cy="400110"/>
          </a:xfrm>
          <a:prstGeom prst="rect">
            <a:avLst/>
          </a:prstGeom>
          <a:noFill/>
        </p:spPr>
        <p:txBody>
          <a:bodyPr wrap="none" lIns="91440" tIns="45720" rIns="91440" bIns="45720">
            <a:spAutoFit/>
          </a:bodyPr>
          <a:lstStyle/>
          <a:p>
            <a:pPr algn="ctr"/>
            <a:r>
              <a:rPr lang="en-US" sz="2000" b="0" cap="none" spc="0" dirty="0">
                <a:ln w="0"/>
                <a:solidFill>
                  <a:schemeClr val="accent1"/>
                </a:solidFill>
                <a:effectLst>
                  <a:outerShdw blurRad="38100" dist="25400" dir="5400000" algn="ctr" rotWithShape="0">
                    <a:srgbClr val="6E747A">
                      <a:alpha val="43000"/>
                    </a:srgbClr>
                  </a:outerShdw>
                </a:effectLst>
              </a:rPr>
              <a:t>Tank A</a:t>
            </a:r>
          </a:p>
        </p:txBody>
      </p:sp>
      <p:sp>
        <p:nvSpPr>
          <p:cNvPr id="29" name="Rectangle 28"/>
          <p:cNvSpPr/>
          <p:nvPr/>
        </p:nvSpPr>
        <p:spPr>
          <a:xfrm>
            <a:off x="4497561" y="1677513"/>
            <a:ext cx="861904" cy="400110"/>
          </a:xfrm>
          <a:prstGeom prst="rect">
            <a:avLst/>
          </a:prstGeom>
          <a:noFill/>
        </p:spPr>
        <p:txBody>
          <a:bodyPr wrap="none" lIns="91440" tIns="45720" rIns="91440" bIns="45720">
            <a:spAutoFit/>
          </a:bodyPr>
          <a:lstStyle/>
          <a:p>
            <a:pPr algn="ctr"/>
            <a:r>
              <a:rPr lang="en-US" sz="2000" b="0" cap="none" spc="0" dirty="0">
                <a:ln w="0"/>
                <a:solidFill>
                  <a:schemeClr val="accent1"/>
                </a:solidFill>
                <a:effectLst>
                  <a:outerShdw blurRad="38100" dist="25400" dir="5400000" algn="ctr" rotWithShape="0">
                    <a:srgbClr val="6E747A">
                      <a:alpha val="43000"/>
                    </a:srgbClr>
                  </a:outerShdw>
                </a:effectLst>
              </a:rPr>
              <a:t>Tank B</a:t>
            </a:r>
          </a:p>
        </p:txBody>
      </p:sp>
      <p:sp>
        <p:nvSpPr>
          <p:cNvPr id="30" name="Rectangle 29"/>
          <p:cNvSpPr/>
          <p:nvPr/>
        </p:nvSpPr>
        <p:spPr>
          <a:xfrm>
            <a:off x="5785421" y="1665321"/>
            <a:ext cx="858697" cy="400110"/>
          </a:xfrm>
          <a:prstGeom prst="rect">
            <a:avLst/>
          </a:prstGeom>
          <a:noFill/>
        </p:spPr>
        <p:txBody>
          <a:bodyPr wrap="none" lIns="91440" tIns="45720" rIns="91440" bIns="45720">
            <a:spAutoFit/>
          </a:bodyPr>
          <a:lstStyle/>
          <a:p>
            <a:pPr algn="ctr"/>
            <a:r>
              <a:rPr lang="en-US" sz="2000" b="0" cap="none" spc="0" dirty="0">
                <a:ln w="0"/>
                <a:solidFill>
                  <a:schemeClr val="accent1"/>
                </a:solidFill>
                <a:effectLst>
                  <a:outerShdw blurRad="38100" dist="25400" dir="5400000" algn="ctr" rotWithShape="0">
                    <a:srgbClr val="6E747A">
                      <a:alpha val="43000"/>
                    </a:srgbClr>
                  </a:outerShdw>
                </a:effectLst>
              </a:rPr>
              <a:t>Tank C</a:t>
            </a:r>
          </a:p>
        </p:txBody>
      </p:sp>
      <p:sp>
        <p:nvSpPr>
          <p:cNvPr id="31" name="Rectangle 30"/>
          <p:cNvSpPr/>
          <p:nvPr/>
        </p:nvSpPr>
        <p:spPr>
          <a:xfrm>
            <a:off x="7255417" y="1689705"/>
            <a:ext cx="879536" cy="400110"/>
          </a:xfrm>
          <a:prstGeom prst="rect">
            <a:avLst/>
          </a:prstGeom>
          <a:noFill/>
        </p:spPr>
        <p:txBody>
          <a:bodyPr wrap="none" lIns="91440" tIns="45720" rIns="91440" bIns="45720">
            <a:spAutoFit/>
          </a:bodyPr>
          <a:lstStyle/>
          <a:p>
            <a:pPr algn="ctr"/>
            <a:r>
              <a:rPr lang="en-US" sz="2000" b="0" cap="none" spc="0" dirty="0">
                <a:ln w="0"/>
                <a:solidFill>
                  <a:schemeClr val="accent1"/>
                </a:solidFill>
                <a:effectLst>
                  <a:outerShdw blurRad="38100" dist="25400" dir="5400000" algn="ctr" rotWithShape="0">
                    <a:srgbClr val="6E747A">
                      <a:alpha val="43000"/>
                    </a:srgbClr>
                  </a:outerShdw>
                </a:effectLst>
              </a:rPr>
              <a:t>Tank D</a:t>
            </a:r>
          </a:p>
        </p:txBody>
      </p:sp>
      <p:sp>
        <p:nvSpPr>
          <p:cNvPr id="32" name="Rectangle 31"/>
          <p:cNvSpPr/>
          <p:nvPr/>
        </p:nvSpPr>
        <p:spPr>
          <a:xfrm>
            <a:off x="8658241" y="1701897"/>
            <a:ext cx="879536" cy="400110"/>
          </a:xfrm>
          <a:prstGeom prst="rect">
            <a:avLst/>
          </a:prstGeom>
          <a:noFill/>
        </p:spPr>
        <p:txBody>
          <a:bodyPr wrap="none" lIns="91440" tIns="45720" rIns="91440" bIns="45720">
            <a:spAutoFit/>
          </a:bodyPr>
          <a:lstStyle/>
          <a:p>
            <a:pPr algn="ctr"/>
            <a:r>
              <a:rPr lang="en-US" sz="2000" b="0" cap="none" spc="0" dirty="0">
                <a:ln w="0"/>
                <a:solidFill>
                  <a:schemeClr val="accent1"/>
                </a:solidFill>
                <a:effectLst>
                  <a:outerShdw blurRad="38100" dist="25400" dir="5400000" algn="ctr" rotWithShape="0">
                    <a:srgbClr val="6E747A">
                      <a:alpha val="43000"/>
                    </a:srgbClr>
                  </a:outerShdw>
                </a:effectLst>
              </a:rPr>
              <a:t>Tank E</a:t>
            </a:r>
          </a:p>
        </p:txBody>
      </p:sp>
      <p:sp>
        <p:nvSpPr>
          <p:cNvPr id="33" name="Rectangle 32"/>
          <p:cNvSpPr/>
          <p:nvPr/>
        </p:nvSpPr>
        <p:spPr>
          <a:xfrm>
            <a:off x="10014964" y="1701897"/>
            <a:ext cx="841064" cy="400110"/>
          </a:xfrm>
          <a:prstGeom prst="rect">
            <a:avLst/>
          </a:prstGeom>
          <a:noFill/>
        </p:spPr>
        <p:txBody>
          <a:bodyPr wrap="none" lIns="91440" tIns="45720" rIns="91440" bIns="45720">
            <a:spAutoFit/>
          </a:bodyPr>
          <a:lstStyle/>
          <a:p>
            <a:pPr algn="ctr"/>
            <a:r>
              <a:rPr lang="en-US" sz="2000" b="0" cap="none" spc="0" dirty="0">
                <a:ln w="0"/>
                <a:solidFill>
                  <a:schemeClr val="accent1"/>
                </a:solidFill>
                <a:effectLst>
                  <a:outerShdw blurRad="38100" dist="25400" dir="5400000" algn="ctr" rotWithShape="0">
                    <a:srgbClr val="6E747A">
                      <a:alpha val="43000"/>
                    </a:srgbClr>
                  </a:outerShdw>
                </a:effectLst>
              </a:rPr>
              <a:t>Tank F</a:t>
            </a:r>
          </a:p>
        </p:txBody>
      </p:sp>
      <p:pic>
        <p:nvPicPr>
          <p:cNvPr id="4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4406" y="4831574"/>
            <a:ext cx="1071562" cy="46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 name="Picture 49"/>
          <p:cNvPicPr>
            <a:picLocks noChangeAspect="1"/>
          </p:cNvPicPr>
          <p:nvPr/>
        </p:nvPicPr>
        <p:blipFill>
          <a:blip r:embed="rId3"/>
          <a:stretch>
            <a:fillRect/>
          </a:stretch>
        </p:blipFill>
        <p:spPr>
          <a:xfrm>
            <a:off x="3139647" y="2067135"/>
            <a:ext cx="910832" cy="630576"/>
          </a:xfrm>
          <a:prstGeom prst="rect">
            <a:avLst/>
          </a:prstGeom>
        </p:spPr>
      </p:pic>
      <p:sp>
        <p:nvSpPr>
          <p:cNvPr id="51" name="Rectangle 50"/>
          <p:cNvSpPr/>
          <p:nvPr/>
        </p:nvSpPr>
        <p:spPr>
          <a:xfrm>
            <a:off x="3159302" y="2443383"/>
            <a:ext cx="871521" cy="24384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2" name="Picture 51"/>
          <p:cNvPicPr>
            <a:picLocks noChangeAspect="1"/>
          </p:cNvPicPr>
          <p:nvPr/>
        </p:nvPicPr>
        <p:blipFill>
          <a:blip r:embed="rId3"/>
          <a:stretch>
            <a:fillRect/>
          </a:stretch>
        </p:blipFill>
        <p:spPr>
          <a:xfrm>
            <a:off x="4480767" y="2079327"/>
            <a:ext cx="910832" cy="630576"/>
          </a:xfrm>
          <a:prstGeom prst="rect">
            <a:avLst/>
          </a:prstGeom>
        </p:spPr>
      </p:pic>
      <p:sp>
        <p:nvSpPr>
          <p:cNvPr id="53" name="Rectangle 52"/>
          <p:cNvSpPr/>
          <p:nvPr/>
        </p:nvSpPr>
        <p:spPr>
          <a:xfrm>
            <a:off x="4500422" y="2345847"/>
            <a:ext cx="871521" cy="353568"/>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4" name="Picture 53"/>
          <p:cNvPicPr>
            <a:picLocks noChangeAspect="1"/>
          </p:cNvPicPr>
          <p:nvPr/>
        </p:nvPicPr>
        <p:blipFill>
          <a:blip r:embed="rId3"/>
          <a:stretch>
            <a:fillRect/>
          </a:stretch>
        </p:blipFill>
        <p:spPr>
          <a:xfrm>
            <a:off x="5819255" y="2091519"/>
            <a:ext cx="910832" cy="630576"/>
          </a:xfrm>
          <a:prstGeom prst="rect">
            <a:avLst/>
          </a:prstGeom>
        </p:spPr>
      </p:pic>
      <p:sp>
        <p:nvSpPr>
          <p:cNvPr id="55" name="Rectangle 54"/>
          <p:cNvSpPr/>
          <p:nvPr/>
        </p:nvSpPr>
        <p:spPr>
          <a:xfrm>
            <a:off x="5840329" y="2443383"/>
            <a:ext cx="871521" cy="254328"/>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6" name="Picture 55"/>
          <p:cNvPicPr>
            <a:picLocks noChangeAspect="1"/>
          </p:cNvPicPr>
          <p:nvPr/>
        </p:nvPicPr>
        <p:blipFill>
          <a:blip r:embed="rId3"/>
          <a:stretch>
            <a:fillRect/>
          </a:stretch>
        </p:blipFill>
        <p:spPr>
          <a:xfrm>
            <a:off x="7241732" y="2091519"/>
            <a:ext cx="910832" cy="630576"/>
          </a:xfrm>
          <a:prstGeom prst="rect">
            <a:avLst/>
          </a:prstGeom>
        </p:spPr>
      </p:pic>
      <p:sp>
        <p:nvSpPr>
          <p:cNvPr id="57" name="Rectangle 56"/>
          <p:cNvSpPr/>
          <p:nvPr/>
        </p:nvSpPr>
        <p:spPr>
          <a:xfrm>
            <a:off x="7255823" y="2560319"/>
            <a:ext cx="871521" cy="126903"/>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8" name="Picture 57"/>
          <p:cNvPicPr>
            <a:picLocks noChangeAspect="1"/>
          </p:cNvPicPr>
          <p:nvPr/>
        </p:nvPicPr>
        <p:blipFill>
          <a:blip r:embed="rId3"/>
          <a:stretch>
            <a:fillRect/>
          </a:stretch>
        </p:blipFill>
        <p:spPr>
          <a:xfrm>
            <a:off x="8648863" y="2103711"/>
            <a:ext cx="910832" cy="630576"/>
          </a:xfrm>
          <a:prstGeom prst="rect">
            <a:avLst/>
          </a:prstGeom>
        </p:spPr>
      </p:pic>
      <p:sp>
        <p:nvSpPr>
          <p:cNvPr id="59" name="Rectangle 58"/>
          <p:cNvSpPr/>
          <p:nvPr/>
        </p:nvSpPr>
        <p:spPr>
          <a:xfrm>
            <a:off x="8664209" y="2370231"/>
            <a:ext cx="871521" cy="32748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0" name="Picture 59"/>
          <p:cNvPicPr>
            <a:picLocks noChangeAspect="1"/>
          </p:cNvPicPr>
          <p:nvPr/>
        </p:nvPicPr>
        <p:blipFill>
          <a:blip r:embed="rId3"/>
          <a:stretch>
            <a:fillRect/>
          </a:stretch>
        </p:blipFill>
        <p:spPr>
          <a:xfrm>
            <a:off x="9979359" y="2103711"/>
            <a:ext cx="910832" cy="630576"/>
          </a:xfrm>
          <a:prstGeom prst="rect">
            <a:avLst/>
          </a:prstGeom>
        </p:spPr>
      </p:pic>
      <p:sp>
        <p:nvSpPr>
          <p:cNvPr id="61" name="Rectangle 60"/>
          <p:cNvSpPr/>
          <p:nvPr/>
        </p:nvSpPr>
        <p:spPr>
          <a:xfrm>
            <a:off x="9999014" y="2479959"/>
            <a:ext cx="871521" cy="24384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02108" y="4823975"/>
            <a:ext cx="1071562" cy="46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 name="Can 65"/>
          <p:cNvSpPr/>
          <p:nvPr/>
        </p:nvSpPr>
        <p:spPr>
          <a:xfrm rot="5400000">
            <a:off x="5279667" y="2814823"/>
            <a:ext cx="511000" cy="555955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68" name="Elbow Connector 67"/>
          <p:cNvCxnSpPr>
            <a:endCxn id="50" idx="2"/>
          </p:cNvCxnSpPr>
          <p:nvPr/>
        </p:nvCxnSpPr>
        <p:spPr>
          <a:xfrm rot="16200000" flipV="1">
            <a:off x="2226856" y="4065919"/>
            <a:ext cx="2740233" cy="381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Elbow Connector 69"/>
          <p:cNvCxnSpPr>
            <a:endCxn id="52" idx="2"/>
          </p:cNvCxnSpPr>
          <p:nvPr/>
        </p:nvCxnSpPr>
        <p:spPr>
          <a:xfrm rot="5400000" flipH="1" flipV="1">
            <a:off x="3596493" y="4049486"/>
            <a:ext cx="2679273" cy="10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endCxn id="55" idx="2"/>
          </p:cNvCxnSpPr>
          <p:nvPr/>
        </p:nvCxnSpPr>
        <p:spPr>
          <a:xfrm flipH="1" flipV="1">
            <a:off x="6276090" y="2697711"/>
            <a:ext cx="5623" cy="27402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flipV="1">
            <a:off x="7745226" y="2679424"/>
            <a:ext cx="50187" cy="2880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flipH="1" flipV="1">
            <a:off x="9129018" y="2685520"/>
            <a:ext cx="19182" cy="24123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H="1" flipV="1">
            <a:off x="10434775" y="2709903"/>
            <a:ext cx="48876" cy="23238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1651277" y="3497579"/>
            <a:ext cx="975872" cy="1384995"/>
          </a:xfrm>
          <a:prstGeom prst="rect">
            <a:avLst/>
          </a:prstGeom>
          <a:noFill/>
          <a:ln>
            <a:solidFill>
              <a:schemeClr val="tx1"/>
            </a:solidFill>
            <a:prstDash val="solid"/>
          </a:ln>
        </p:spPr>
        <p:txBody>
          <a:bodyPr wrap="square" rtlCol="0">
            <a:spAutoFit/>
          </a:bodyPr>
          <a:lstStyle/>
          <a:p>
            <a:r>
              <a:rPr lang="en-US" sz="1200" dirty="0"/>
              <a:t>Density</a:t>
            </a:r>
          </a:p>
          <a:p>
            <a:r>
              <a:rPr lang="en-US" sz="1200" dirty="0"/>
              <a:t>Paraffin</a:t>
            </a:r>
          </a:p>
          <a:p>
            <a:r>
              <a:rPr lang="en-US" sz="1200" dirty="0"/>
              <a:t>Olefin</a:t>
            </a:r>
          </a:p>
          <a:p>
            <a:r>
              <a:rPr lang="en-US" sz="1200" dirty="0" err="1"/>
              <a:t>Naphthene</a:t>
            </a:r>
            <a:endParaRPr lang="en-US" sz="1200" dirty="0"/>
          </a:p>
          <a:p>
            <a:r>
              <a:rPr lang="en-US" sz="1200" dirty="0"/>
              <a:t>Aromatics</a:t>
            </a:r>
          </a:p>
          <a:p>
            <a:r>
              <a:rPr lang="en-US" sz="1200" dirty="0"/>
              <a:t>IP/NP</a:t>
            </a:r>
          </a:p>
          <a:p>
            <a:r>
              <a:rPr lang="en-US" sz="1200" dirty="0" err="1"/>
              <a:t>Sulphur</a:t>
            </a:r>
            <a:endParaRPr lang="en-US" sz="1200" dirty="0"/>
          </a:p>
        </p:txBody>
      </p:sp>
      <p:sp>
        <p:nvSpPr>
          <p:cNvPr id="91" name="Trapezoid 90"/>
          <p:cNvSpPr/>
          <p:nvPr/>
        </p:nvSpPr>
        <p:spPr>
          <a:xfrm>
            <a:off x="3406550" y="4303957"/>
            <a:ext cx="392795" cy="242163"/>
          </a:xfrm>
          <a:prstGeom prst="trapezoid">
            <a:avLst/>
          </a:prstGeom>
          <a:solidFill>
            <a:srgbClr val="FFDD7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2" name="Trapezoid 91"/>
          <p:cNvSpPr/>
          <p:nvPr/>
        </p:nvSpPr>
        <p:spPr>
          <a:xfrm>
            <a:off x="4755285" y="4321587"/>
            <a:ext cx="392795" cy="242163"/>
          </a:xfrm>
          <a:prstGeom prst="trapezoid">
            <a:avLst/>
          </a:prstGeom>
          <a:solidFill>
            <a:srgbClr val="FFDD7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3" name="Trapezoid 92"/>
          <p:cNvSpPr/>
          <p:nvPr/>
        </p:nvSpPr>
        <p:spPr>
          <a:xfrm>
            <a:off x="6088890" y="4303956"/>
            <a:ext cx="392795" cy="242163"/>
          </a:xfrm>
          <a:prstGeom prst="trapezoid">
            <a:avLst/>
          </a:prstGeom>
          <a:solidFill>
            <a:srgbClr val="FFDD7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4" name="Trapezoid 93"/>
          <p:cNvSpPr/>
          <p:nvPr/>
        </p:nvSpPr>
        <p:spPr>
          <a:xfrm>
            <a:off x="7547409" y="4321587"/>
            <a:ext cx="392795" cy="242163"/>
          </a:xfrm>
          <a:prstGeom prst="trapezoid">
            <a:avLst/>
          </a:prstGeom>
          <a:solidFill>
            <a:srgbClr val="FFDD7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5" name="Trapezoid 94"/>
          <p:cNvSpPr/>
          <p:nvPr/>
        </p:nvSpPr>
        <p:spPr>
          <a:xfrm>
            <a:off x="8957222" y="4316829"/>
            <a:ext cx="392795" cy="242163"/>
          </a:xfrm>
          <a:prstGeom prst="trapezoid">
            <a:avLst/>
          </a:prstGeom>
          <a:solidFill>
            <a:srgbClr val="FFDD7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6" name="Trapezoid 95"/>
          <p:cNvSpPr/>
          <p:nvPr/>
        </p:nvSpPr>
        <p:spPr>
          <a:xfrm>
            <a:off x="10266225" y="4316828"/>
            <a:ext cx="392795" cy="242163"/>
          </a:xfrm>
          <a:prstGeom prst="trapezoid">
            <a:avLst/>
          </a:prstGeom>
          <a:solidFill>
            <a:srgbClr val="FFDD7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7" name="Straight Connector 96"/>
          <p:cNvCxnSpPr>
            <a:endCxn id="90" idx="3"/>
          </p:cNvCxnSpPr>
          <p:nvPr/>
        </p:nvCxnSpPr>
        <p:spPr>
          <a:xfrm flipH="1" flipV="1">
            <a:off x="2627149" y="4190077"/>
            <a:ext cx="787558" cy="234960"/>
          </a:xfrm>
          <a:prstGeom prst="line">
            <a:avLst/>
          </a:prstGeom>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24211" y="1652819"/>
            <a:ext cx="975872" cy="1384995"/>
          </a:xfrm>
          <a:prstGeom prst="rect">
            <a:avLst/>
          </a:prstGeom>
          <a:noFill/>
          <a:ln>
            <a:solidFill>
              <a:schemeClr val="tx1"/>
            </a:solidFill>
            <a:prstDash val="solid"/>
          </a:ln>
        </p:spPr>
        <p:txBody>
          <a:bodyPr wrap="square" rtlCol="0">
            <a:spAutoFit/>
          </a:bodyPr>
          <a:lstStyle/>
          <a:p>
            <a:r>
              <a:rPr lang="en-US" sz="1200" dirty="0"/>
              <a:t>Density</a:t>
            </a:r>
          </a:p>
          <a:p>
            <a:r>
              <a:rPr lang="en-US" sz="1200" dirty="0"/>
              <a:t>Paraffin</a:t>
            </a:r>
          </a:p>
          <a:p>
            <a:r>
              <a:rPr lang="en-US" sz="1200" dirty="0"/>
              <a:t>Olefin</a:t>
            </a:r>
          </a:p>
          <a:p>
            <a:r>
              <a:rPr lang="en-US" sz="1200" dirty="0" err="1"/>
              <a:t>Naphthene</a:t>
            </a:r>
            <a:endParaRPr lang="en-US" sz="1200" dirty="0"/>
          </a:p>
          <a:p>
            <a:r>
              <a:rPr lang="en-US" sz="1200" dirty="0"/>
              <a:t>Aromatics</a:t>
            </a:r>
          </a:p>
          <a:p>
            <a:r>
              <a:rPr lang="en-US" sz="1200" dirty="0"/>
              <a:t>IP/NP</a:t>
            </a:r>
          </a:p>
          <a:p>
            <a:r>
              <a:rPr lang="en-US" sz="1200" dirty="0" err="1"/>
              <a:t>Sulphur</a:t>
            </a:r>
            <a:endParaRPr lang="en-US" sz="1200" dirty="0"/>
          </a:p>
        </p:txBody>
      </p:sp>
      <p:cxnSp>
        <p:nvCxnSpPr>
          <p:cNvPr id="100" name="Straight Connector 99"/>
          <p:cNvCxnSpPr>
            <a:endCxn id="99" idx="3"/>
          </p:cNvCxnSpPr>
          <p:nvPr/>
        </p:nvCxnSpPr>
        <p:spPr>
          <a:xfrm flipH="1" flipV="1">
            <a:off x="2000083" y="2345317"/>
            <a:ext cx="1129027" cy="74453"/>
          </a:xfrm>
          <a:prstGeom prst="line">
            <a:avLst/>
          </a:prstGeom>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4450714" y="5437944"/>
            <a:ext cx="5015471" cy="338554"/>
          </a:xfrm>
          <a:prstGeom prst="rect">
            <a:avLst/>
          </a:prstGeom>
          <a:noFill/>
        </p:spPr>
        <p:txBody>
          <a:bodyPr wrap="square" rtlCol="0">
            <a:spAutoFit/>
          </a:bodyPr>
          <a:lstStyle/>
          <a:p>
            <a:r>
              <a:rPr lang="en-US" sz="1600" dirty="0">
                <a:solidFill>
                  <a:schemeClr val="bg1"/>
                </a:solidFill>
              </a:rPr>
              <a:t>Domestic Pipeline (IOCL)</a:t>
            </a:r>
            <a:endParaRPr lang="en-IN" sz="1600" dirty="0">
              <a:solidFill>
                <a:schemeClr val="bg1"/>
              </a:solidFill>
            </a:endParaRPr>
          </a:p>
        </p:txBody>
      </p:sp>
      <p:sp>
        <p:nvSpPr>
          <p:cNvPr id="114" name="Snip Single Corner Rectangle 113"/>
          <p:cNvSpPr/>
          <p:nvPr/>
        </p:nvSpPr>
        <p:spPr>
          <a:xfrm>
            <a:off x="2486054" y="1079019"/>
            <a:ext cx="1840992" cy="377952"/>
          </a:xfrm>
          <a:prstGeom prst="snip1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Optimized Blending</a:t>
            </a:r>
            <a:endParaRPr lang="en-IN" sz="1400" dirty="0"/>
          </a:p>
        </p:txBody>
      </p:sp>
      <p:sp>
        <p:nvSpPr>
          <p:cNvPr id="115" name="Snip Single Corner Rectangle 114"/>
          <p:cNvSpPr/>
          <p:nvPr/>
        </p:nvSpPr>
        <p:spPr>
          <a:xfrm>
            <a:off x="4438395" y="1065099"/>
            <a:ext cx="1840992" cy="377952"/>
          </a:xfrm>
          <a:prstGeom prst="snip1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Blending Simulation</a:t>
            </a:r>
            <a:endParaRPr lang="en-IN" sz="1400" dirty="0"/>
          </a:p>
        </p:txBody>
      </p:sp>
      <p:sp>
        <p:nvSpPr>
          <p:cNvPr id="116" name="Title 1">
            <a:extLst>
              <a:ext uri="{FF2B5EF4-FFF2-40B4-BE49-F238E27FC236}">
                <a16:creationId xmlns:a16="http://schemas.microsoft.com/office/drawing/2014/main" id="{32B8A9CC-BCB5-8E96-DDA1-37555AB2D86D}"/>
              </a:ext>
            </a:extLst>
          </p:cNvPr>
          <p:cNvSpPr txBox="1">
            <a:spLocks/>
          </p:cNvSpPr>
          <p:nvPr/>
        </p:nvSpPr>
        <p:spPr>
          <a:xfrm>
            <a:off x="1556888" y="290906"/>
            <a:ext cx="8617422" cy="606878"/>
          </a:xfrm>
          <a:prstGeom prst="rect">
            <a:avLst/>
          </a:prstGeom>
        </p:spPr>
        <p:txBody>
          <a:bodyPr>
            <a:noAutofit/>
          </a:bodyPr>
          <a:lstStyle>
            <a:lvl1pPr algn="l" defTabSz="914400" rtl="0" eaLnBrk="1" latinLnBrk="0" hangingPunct="1">
              <a:lnSpc>
                <a:spcPct val="90000"/>
              </a:lnSpc>
              <a:spcBef>
                <a:spcPct val="0"/>
              </a:spcBef>
              <a:buNone/>
              <a:defRPr sz="3600" b="1" kern="1200">
                <a:solidFill>
                  <a:srgbClr val="024C90"/>
                </a:solidFill>
                <a:latin typeface="+mn-lt"/>
                <a:ea typeface="+mj-ea"/>
                <a:cs typeface="+mj-cs"/>
              </a:defRPr>
            </a:lvl1pPr>
          </a:lstStyle>
          <a:p>
            <a:pPr algn="ctr"/>
            <a:r>
              <a:rPr lang="en-US" sz="2400" dirty="0"/>
              <a:t>Real-time Tank Quality Status</a:t>
            </a:r>
            <a:endParaRPr lang="en-IN" sz="2400" dirty="0"/>
          </a:p>
        </p:txBody>
      </p:sp>
      <p:cxnSp>
        <p:nvCxnSpPr>
          <p:cNvPr id="14" name="Straight Connector 13"/>
          <p:cNvCxnSpPr/>
          <p:nvPr/>
        </p:nvCxnSpPr>
        <p:spPr>
          <a:xfrm>
            <a:off x="8949392" y="5077923"/>
            <a:ext cx="193267" cy="12055"/>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10296859" y="5037454"/>
            <a:ext cx="193267" cy="12055"/>
          </a:xfrm>
          <a:prstGeom prst="line">
            <a:avLst/>
          </a:prstGeom>
        </p:spPr>
        <p:style>
          <a:lnRef idx="1">
            <a:schemeClr val="accent1"/>
          </a:lnRef>
          <a:fillRef idx="0">
            <a:schemeClr val="accent1"/>
          </a:fillRef>
          <a:effectRef idx="0">
            <a:schemeClr val="accent1"/>
          </a:effectRef>
          <a:fontRef idx="minor">
            <a:schemeClr val="tx1"/>
          </a:fontRef>
        </p:style>
      </p:cxnSp>
      <p:sp>
        <p:nvSpPr>
          <p:cNvPr id="63" name="Snip Single Corner Rectangle 62"/>
          <p:cNvSpPr/>
          <p:nvPr/>
        </p:nvSpPr>
        <p:spPr>
          <a:xfrm>
            <a:off x="6370320" y="1059852"/>
            <a:ext cx="2164080" cy="377952"/>
          </a:xfrm>
          <a:prstGeom prst="snip1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Saved Recommendations</a:t>
            </a:r>
            <a:endParaRPr lang="en-IN" sz="1400" dirty="0"/>
          </a:p>
        </p:txBody>
      </p:sp>
    </p:spTree>
    <p:extLst>
      <p:ext uri="{BB962C8B-B14F-4D97-AF65-F5344CB8AC3E}">
        <p14:creationId xmlns:p14="http://schemas.microsoft.com/office/powerpoint/2010/main" val="1066645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92454" y="1456944"/>
            <a:ext cx="11350752" cy="44988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Snip Single Corner Rectangle 6"/>
          <p:cNvSpPr/>
          <p:nvPr/>
        </p:nvSpPr>
        <p:spPr>
          <a:xfrm>
            <a:off x="2468880" y="1072896"/>
            <a:ext cx="1840992" cy="377952"/>
          </a:xfrm>
          <a:prstGeom prst="snip1Rect">
            <a:avLst/>
          </a:prstGeom>
          <a:solidFill>
            <a:schemeClr val="accent4">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Optimized Blending</a:t>
            </a:r>
            <a:endParaRPr lang="en-IN" sz="1400" dirty="0"/>
          </a:p>
        </p:txBody>
      </p:sp>
      <p:sp>
        <p:nvSpPr>
          <p:cNvPr id="8" name="Snip Single Corner Rectangle 7"/>
          <p:cNvSpPr/>
          <p:nvPr/>
        </p:nvSpPr>
        <p:spPr>
          <a:xfrm>
            <a:off x="512064" y="1072896"/>
            <a:ext cx="1840992" cy="377952"/>
          </a:xfrm>
          <a:prstGeom prst="snip1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Snip Single Corner Rectangle 8"/>
          <p:cNvSpPr/>
          <p:nvPr/>
        </p:nvSpPr>
        <p:spPr>
          <a:xfrm>
            <a:off x="4425696" y="1072896"/>
            <a:ext cx="1840992" cy="377952"/>
          </a:xfrm>
          <a:prstGeom prst="snip1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 name="TextBox 112"/>
          <p:cNvSpPr txBox="1"/>
          <p:nvPr/>
        </p:nvSpPr>
        <p:spPr>
          <a:xfrm>
            <a:off x="4259943" y="5424649"/>
            <a:ext cx="5015471" cy="338554"/>
          </a:xfrm>
          <a:prstGeom prst="rect">
            <a:avLst/>
          </a:prstGeom>
          <a:noFill/>
        </p:spPr>
        <p:txBody>
          <a:bodyPr wrap="square" rtlCol="0">
            <a:spAutoFit/>
          </a:bodyPr>
          <a:lstStyle/>
          <a:p>
            <a:r>
              <a:rPr lang="en-US" sz="1600" dirty="0">
                <a:solidFill>
                  <a:schemeClr val="bg1"/>
                </a:solidFill>
              </a:rPr>
              <a:t>Domestic Pipeline (IOCL)</a:t>
            </a:r>
            <a:endParaRPr lang="en-IN" sz="1600" dirty="0">
              <a:solidFill>
                <a:schemeClr val="bg1"/>
              </a:solidFill>
            </a:endParaRPr>
          </a:p>
        </p:txBody>
      </p:sp>
      <p:pic>
        <p:nvPicPr>
          <p:cNvPr id="63" name="Picture 62"/>
          <p:cNvPicPr>
            <a:picLocks noChangeAspect="1"/>
          </p:cNvPicPr>
          <p:nvPr/>
        </p:nvPicPr>
        <p:blipFill>
          <a:blip r:embed="rId2"/>
          <a:stretch>
            <a:fillRect/>
          </a:stretch>
        </p:blipFill>
        <p:spPr>
          <a:xfrm>
            <a:off x="1089861" y="1828800"/>
            <a:ext cx="656329" cy="454382"/>
          </a:xfrm>
          <a:prstGeom prst="rect">
            <a:avLst/>
          </a:prstGeom>
        </p:spPr>
      </p:pic>
      <p:sp>
        <p:nvSpPr>
          <p:cNvPr id="64" name="Rectangle 63"/>
          <p:cNvSpPr/>
          <p:nvPr/>
        </p:nvSpPr>
        <p:spPr>
          <a:xfrm>
            <a:off x="1089861" y="2060448"/>
            <a:ext cx="656329" cy="17125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5" name="Picture 64"/>
          <p:cNvPicPr>
            <a:picLocks noChangeAspect="1"/>
          </p:cNvPicPr>
          <p:nvPr/>
        </p:nvPicPr>
        <p:blipFill>
          <a:blip r:embed="rId2"/>
          <a:stretch>
            <a:fillRect/>
          </a:stretch>
        </p:blipFill>
        <p:spPr>
          <a:xfrm>
            <a:off x="1095957" y="2456688"/>
            <a:ext cx="656329" cy="454382"/>
          </a:xfrm>
          <a:prstGeom prst="rect">
            <a:avLst/>
          </a:prstGeom>
        </p:spPr>
      </p:pic>
      <p:sp>
        <p:nvSpPr>
          <p:cNvPr id="67" name="Rectangle 66"/>
          <p:cNvSpPr/>
          <p:nvPr/>
        </p:nvSpPr>
        <p:spPr>
          <a:xfrm>
            <a:off x="1095957" y="2688336"/>
            <a:ext cx="656329" cy="17125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9" name="Picture 68"/>
          <p:cNvPicPr>
            <a:picLocks noChangeAspect="1"/>
          </p:cNvPicPr>
          <p:nvPr/>
        </p:nvPicPr>
        <p:blipFill>
          <a:blip r:embed="rId2"/>
          <a:stretch>
            <a:fillRect/>
          </a:stretch>
        </p:blipFill>
        <p:spPr>
          <a:xfrm>
            <a:off x="1120341" y="3102864"/>
            <a:ext cx="656329" cy="454382"/>
          </a:xfrm>
          <a:prstGeom prst="rect">
            <a:avLst/>
          </a:prstGeom>
        </p:spPr>
      </p:pic>
      <p:sp>
        <p:nvSpPr>
          <p:cNvPr id="71" name="Rectangle 70"/>
          <p:cNvSpPr/>
          <p:nvPr/>
        </p:nvSpPr>
        <p:spPr>
          <a:xfrm>
            <a:off x="1120341" y="3334512"/>
            <a:ext cx="656329" cy="17125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3" name="Picture 72"/>
          <p:cNvPicPr>
            <a:picLocks noChangeAspect="1"/>
          </p:cNvPicPr>
          <p:nvPr/>
        </p:nvPicPr>
        <p:blipFill>
          <a:blip r:embed="rId2"/>
          <a:stretch>
            <a:fillRect/>
          </a:stretch>
        </p:blipFill>
        <p:spPr>
          <a:xfrm>
            <a:off x="1126437" y="3730752"/>
            <a:ext cx="656329" cy="454382"/>
          </a:xfrm>
          <a:prstGeom prst="rect">
            <a:avLst/>
          </a:prstGeom>
        </p:spPr>
      </p:pic>
      <p:sp>
        <p:nvSpPr>
          <p:cNvPr id="77" name="Rectangle 76"/>
          <p:cNvSpPr/>
          <p:nvPr/>
        </p:nvSpPr>
        <p:spPr>
          <a:xfrm>
            <a:off x="1126437" y="3962400"/>
            <a:ext cx="656329" cy="17125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8" name="Picture 77"/>
          <p:cNvPicPr>
            <a:picLocks noChangeAspect="1"/>
          </p:cNvPicPr>
          <p:nvPr/>
        </p:nvPicPr>
        <p:blipFill>
          <a:blip r:embed="rId2"/>
          <a:stretch>
            <a:fillRect/>
          </a:stretch>
        </p:blipFill>
        <p:spPr>
          <a:xfrm>
            <a:off x="1132533" y="4383024"/>
            <a:ext cx="656329" cy="454382"/>
          </a:xfrm>
          <a:prstGeom prst="rect">
            <a:avLst/>
          </a:prstGeom>
        </p:spPr>
      </p:pic>
      <p:sp>
        <p:nvSpPr>
          <p:cNvPr id="79" name="Rectangle 78"/>
          <p:cNvSpPr/>
          <p:nvPr/>
        </p:nvSpPr>
        <p:spPr>
          <a:xfrm>
            <a:off x="1132533" y="4614672"/>
            <a:ext cx="656329" cy="17125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0" name="Picture 79"/>
          <p:cNvPicPr>
            <a:picLocks noChangeAspect="1"/>
          </p:cNvPicPr>
          <p:nvPr/>
        </p:nvPicPr>
        <p:blipFill>
          <a:blip r:embed="rId2"/>
          <a:stretch>
            <a:fillRect/>
          </a:stretch>
        </p:blipFill>
        <p:spPr>
          <a:xfrm>
            <a:off x="1138629" y="5010912"/>
            <a:ext cx="656329" cy="454382"/>
          </a:xfrm>
          <a:prstGeom prst="rect">
            <a:avLst/>
          </a:prstGeom>
        </p:spPr>
      </p:pic>
      <p:sp>
        <p:nvSpPr>
          <p:cNvPr id="81" name="Rectangle 80"/>
          <p:cNvSpPr/>
          <p:nvPr/>
        </p:nvSpPr>
        <p:spPr>
          <a:xfrm>
            <a:off x="1138629" y="5242560"/>
            <a:ext cx="656329" cy="17125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2" name="Rectangle 81"/>
          <p:cNvSpPr/>
          <p:nvPr/>
        </p:nvSpPr>
        <p:spPr>
          <a:xfrm>
            <a:off x="492454" y="1954437"/>
            <a:ext cx="597407" cy="276999"/>
          </a:xfrm>
          <a:prstGeom prst="rect">
            <a:avLst/>
          </a:prstGeom>
          <a:noFill/>
        </p:spPr>
        <p:txBody>
          <a:bodyPr wrap="none" lIns="91440" tIns="45720" rIns="91440" bIns="45720">
            <a:spAutoFit/>
          </a:bodyPr>
          <a:lstStyle/>
          <a:p>
            <a:pPr algn="ctr"/>
            <a:r>
              <a:rPr lang="en-US" sz="1200" b="0" cap="none" spc="0" dirty="0">
                <a:ln w="0"/>
                <a:solidFill>
                  <a:schemeClr val="accent1"/>
                </a:solidFill>
                <a:effectLst>
                  <a:outerShdw blurRad="38100" dist="25400" dir="5400000" algn="ctr" rotWithShape="0">
                    <a:srgbClr val="6E747A">
                      <a:alpha val="43000"/>
                    </a:srgbClr>
                  </a:outerShdw>
                </a:effectLst>
              </a:rPr>
              <a:t>Tank A</a:t>
            </a:r>
          </a:p>
        </p:txBody>
      </p:sp>
      <p:sp>
        <p:nvSpPr>
          <p:cNvPr id="83" name="Rectangle 82"/>
          <p:cNvSpPr/>
          <p:nvPr/>
        </p:nvSpPr>
        <p:spPr>
          <a:xfrm>
            <a:off x="501756" y="2533557"/>
            <a:ext cx="590996" cy="276999"/>
          </a:xfrm>
          <a:prstGeom prst="rect">
            <a:avLst/>
          </a:prstGeom>
          <a:noFill/>
        </p:spPr>
        <p:txBody>
          <a:bodyPr wrap="none" lIns="91440" tIns="45720" rIns="91440" bIns="45720">
            <a:spAutoFit/>
          </a:bodyPr>
          <a:lstStyle/>
          <a:p>
            <a:pPr algn="ctr"/>
            <a:r>
              <a:rPr lang="en-US" sz="1200" b="0" cap="none" spc="0" dirty="0">
                <a:ln w="0"/>
                <a:solidFill>
                  <a:schemeClr val="accent1"/>
                </a:solidFill>
                <a:effectLst>
                  <a:outerShdw blurRad="38100" dist="25400" dir="5400000" algn="ctr" rotWithShape="0">
                    <a:srgbClr val="6E747A">
                      <a:alpha val="43000"/>
                    </a:srgbClr>
                  </a:outerShdw>
                </a:effectLst>
              </a:rPr>
              <a:t>Tank B</a:t>
            </a:r>
          </a:p>
        </p:txBody>
      </p:sp>
      <p:sp>
        <p:nvSpPr>
          <p:cNvPr id="84" name="Rectangle 83"/>
          <p:cNvSpPr/>
          <p:nvPr/>
        </p:nvSpPr>
        <p:spPr>
          <a:xfrm>
            <a:off x="557422" y="3234597"/>
            <a:ext cx="589392" cy="276999"/>
          </a:xfrm>
          <a:prstGeom prst="rect">
            <a:avLst/>
          </a:prstGeom>
          <a:noFill/>
        </p:spPr>
        <p:txBody>
          <a:bodyPr wrap="none" lIns="91440" tIns="45720" rIns="91440" bIns="45720">
            <a:spAutoFit/>
          </a:bodyPr>
          <a:lstStyle/>
          <a:p>
            <a:pPr algn="ctr"/>
            <a:r>
              <a:rPr lang="en-US" sz="1200" b="0" cap="none" spc="0" dirty="0">
                <a:ln w="0"/>
                <a:solidFill>
                  <a:schemeClr val="accent1"/>
                </a:solidFill>
                <a:effectLst>
                  <a:outerShdw blurRad="38100" dist="25400" dir="5400000" algn="ctr" rotWithShape="0">
                    <a:srgbClr val="6E747A">
                      <a:alpha val="43000"/>
                    </a:srgbClr>
                  </a:outerShdw>
                </a:effectLst>
              </a:rPr>
              <a:t>Tank C</a:t>
            </a:r>
          </a:p>
        </p:txBody>
      </p:sp>
      <p:sp>
        <p:nvSpPr>
          <p:cNvPr id="85" name="Rectangle 84"/>
          <p:cNvSpPr/>
          <p:nvPr/>
        </p:nvSpPr>
        <p:spPr>
          <a:xfrm>
            <a:off x="544914" y="3764949"/>
            <a:ext cx="602216" cy="276999"/>
          </a:xfrm>
          <a:prstGeom prst="rect">
            <a:avLst/>
          </a:prstGeom>
          <a:noFill/>
        </p:spPr>
        <p:txBody>
          <a:bodyPr wrap="none" lIns="91440" tIns="45720" rIns="91440" bIns="45720">
            <a:spAutoFit/>
          </a:bodyPr>
          <a:lstStyle/>
          <a:p>
            <a:pPr algn="ctr"/>
            <a:r>
              <a:rPr lang="en-US" sz="1200" b="0" cap="none" spc="0" dirty="0">
                <a:ln w="0"/>
                <a:solidFill>
                  <a:schemeClr val="accent1"/>
                </a:solidFill>
                <a:effectLst>
                  <a:outerShdw blurRad="38100" dist="25400" dir="5400000" algn="ctr" rotWithShape="0">
                    <a:srgbClr val="6E747A">
                      <a:alpha val="43000"/>
                    </a:srgbClr>
                  </a:outerShdw>
                </a:effectLst>
              </a:rPr>
              <a:t>Tank D</a:t>
            </a:r>
          </a:p>
        </p:txBody>
      </p:sp>
      <p:sp>
        <p:nvSpPr>
          <p:cNvPr id="86" name="Rectangle 85"/>
          <p:cNvSpPr/>
          <p:nvPr/>
        </p:nvSpPr>
        <p:spPr>
          <a:xfrm>
            <a:off x="536244" y="4465989"/>
            <a:ext cx="582980" cy="276999"/>
          </a:xfrm>
          <a:prstGeom prst="rect">
            <a:avLst/>
          </a:prstGeom>
          <a:noFill/>
        </p:spPr>
        <p:txBody>
          <a:bodyPr wrap="none" lIns="91440" tIns="45720" rIns="91440" bIns="45720">
            <a:spAutoFit/>
          </a:bodyPr>
          <a:lstStyle/>
          <a:p>
            <a:pPr algn="ctr"/>
            <a:r>
              <a:rPr lang="en-US" sz="1200" b="0" cap="none" spc="0" dirty="0">
                <a:ln w="0"/>
                <a:solidFill>
                  <a:schemeClr val="accent1"/>
                </a:solidFill>
                <a:effectLst>
                  <a:outerShdw blurRad="38100" dist="25400" dir="5400000" algn="ctr" rotWithShape="0">
                    <a:srgbClr val="6E747A">
                      <a:alpha val="43000"/>
                    </a:srgbClr>
                  </a:outerShdw>
                </a:effectLst>
              </a:rPr>
              <a:t>Tank E</a:t>
            </a:r>
          </a:p>
        </p:txBody>
      </p:sp>
      <p:sp>
        <p:nvSpPr>
          <p:cNvPr id="89" name="Rectangle 88"/>
          <p:cNvSpPr/>
          <p:nvPr/>
        </p:nvSpPr>
        <p:spPr>
          <a:xfrm>
            <a:off x="556936" y="5118261"/>
            <a:ext cx="578172" cy="276999"/>
          </a:xfrm>
          <a:prstGeom prst="rect">
            <a:avLst/>
          </a:prstGeom>
          <a:noFill/>
        </p:spPr>
        <p:txBody>
          <a:bodyPr wrap="none" lIns="91440" tIns="45720" rIns="91440" bIns="45720">
            <a:spAutoFit/>
          </a:bodyPr>
          <a:lstStyle/>
          <a:p>
            <a:pPr algn="ctr"/>
            <a:r>
              <a:rPr lang="en-US" sz="1200" b="0" cap="none" spc="0" dirty="0">
                <a:ln w="0"/>
                <a:solidFill>
                  <a:schemeClr val="accent1"/>
                </a:solidFill>
                <a:effectLst>
                  <a:outerShdw blurRad="38100" dist="25400" dir="5400000" algn="ctr" rotWithShape="0">
                    <a:srgbClr val="6E747A">
                      <a:alpha val="43000"/>
                    </a:srgbClr>
                  </a:outerShdw>
                </a:effectLst>
              </a:rPr>
              <a:t>Tank F</a:t>
            </a:r>
          </a:p>
        </p:txBody>
      </p:sp>
      <p:cxnSp>
        <p:nvCxnSpPr>
          <p:cNvPr id="3" name="Elbow Connector 2"/>
          <p:cNvCxnSpPr>
            <a:stCxn id="63" idx="3"/>
          </p:cNvCxnSpPr>
          <p:nvPr/>
        </p:nvCxnSpPr>
        <p:spPr>
          <a:xfrm>
            <a:off x="1746190" y="2055991"/>
            <a:ext cx="3471986" cy="75456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78" idx="3"/>
          </p:cNvCxnSpPr>
          <p:nvPr/>
        </p:nvCxnSpPr>
        <p:spPr>
          <a:xfrm flipV="1">
            <a:off x="1788862" y="3334512"/>
            <a:ext cx="3429314" cy="127570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98" name="Picture 9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39817" y="1870745"/>
            <a:ext cx="361577" cy="361577"/>
          </a:xfrm>
          <a:prstGeom prst="rect">
            <a:avLst/>
          </a:prstGeom>
        </p:spPr>
      </p:pic>
      <p:pic>
        <p:nvPicPr>
          <p:cNvPr id="101" name="Picture 10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84871" y="4386152"/>
            <a:ext cx="361577" cy="361577"/>
          </a:xfrm>
          <a:prstGeom prst="rect">
            <a:avLst/>
          </a:prstGeom>
        </p:spPr>
      </p:pic>
      <p:sp>
        <p:nvSpPr>
          <p:cNvPr id="12" name="TextBox 11"/>
          <p:cNvSpPr txBox="1"/>
          <p:nvPr/>
        </p:nvSpPr>
        <p:spPr>
          <a:xfrm>
            <a:off x="2706624" y="4712770"/>
            <a:ext cx="890016" cy="276999"/>
          </a:xfrm>
          <a:prstGeom prst="rect">
            <a:avLst/>
          </a:prstGeom>
          <a:noFill/>
        </p:spPr>
        <p:txBody>
          <a:bodyPr wrap="square" rtlCol="0">
            <a:spAutoFit/>
          </a:bodyPr>
          <a:lstStyle/>
          <a:p>
            <a:r>
              <a:rPr lang="en-US" sz="1200" dirty="0"/>
              <a:t>Flow Rate </a:t>
            </a:r>
            <a:endParaRPr lang="en-IN" sz="1200" dirty="0"/>
          </a:p>
        </p:txBody>
      </p:sp>
      <p:sp>
        <p:nvSpPr>
          <p:cNvPr id="108" name="TextBox 107"/>
          <p:cNvSpPr txBox="1"/>
          <p:nvPr/>
        </p:nvSpPr>
        <p:spPr>
          <a:xfrm>
            <a:off x="2712720" y="2182930"/>
            <a:ext cx="890016" cy="276999"/>
          </a:xfrm>
          <a:prstGeom prst="rect">
            <a:avLst/>
          </a:prstGeom>
          <a:noFill/>
        </p:spPr>
        <p:txBody>
          <a:bodyPr wrap="square" rtlCol="0">
            <a:spAutoFit/>
          </a:bodyPr>
          <a:lstStyle/>
          <a:p>
            <a:r>
              <a:rPr lang="en-US" sz="1200" dirty="0"/>
              <a:t>Flow Rate </a:t>
            </a:r>
            <a:endParaRPr lang="en-IN" sz="1200" dirty="0"/>
          </a:p>
        </p:txBody>
      </p:sp>
      <p:sp>
        <p:nvSpPr>
          <p:cNvPr id="13" name="TextBox 12"/>
          <p:cNvSpPr txBox="1"/>
          <p:nvPr/>
        </p:nvSpPr>
        <p:spPr>
          <a:xfrm>
            <a:off x="5322204" y="1613282"/>
            <a:ext cx="3287461" cy="3908762"/>
          </a:xfrm>
          <a:prstGeom prst="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p:spPr>
        <p:txBody>
          <a:bodyPr wrap="square" rtlCol="0">
            <a:spAutoFit/>
          </a:bodyPr>
          <a:lstStyle/>
          <a:p>
            <a:pPr algn="ctr"/>
            <a:r>
              <a:rPr lang="en-US" sz="2000" b="1" dirty="0"/>
              <a:t>NCU</a:t>
            </a:r>
          </a:p>
          <a:p>
            <a:pPr algn="ctr"/>
            <a:endParaRPr lang="en-US" sz="2000" b="1" dirty="0"/>
          </a:p>
          <a:p>
            <a:r>
              <a:rPr lang="en-US" sz="1600" dirty="0"/>
              <a:t>Blending Ratio</a:t>
            </a:r>
          </a:p>
          <a:p>
            <a:endParaRPr lang="en-US" dirty="0"/>
          </a:p>
          <a:p>
            <a:r>
              <a:rPr lang="en-US" sz="1600" dirty="0"/>
              <a:t>Quality Parameters </a:t>
            </a:r>
          </a:p>
          <a:p>
            <a:r>
              <a:rPr lang="en-US" sz="1200" dirty="0"/>
              <a:t>Paraffin    </a:t>
            </a:r>
            <a:r>
              <a:rPr lang="en-US" sz="1200" u="sng" dirty="0"/>
              <a:t>                 </a:t>
            </a:r>
          </a:p>
          <a:p>
            <a:r>
              <a:rPr lang="en-US" sz="1200" dirty="0"/>
              <a:t>Aromatic</a:t>
            </a:r>
          </a:p>
          <a:p>
            <a:r>
              <a:rPr lang="en-US" sz="1200" dirty="0" err="1"/>
              <a:t>Sulphur</a:t>
            </a:r>
            <a:endParaRPr lang="en-US" sz="1200" dirty="0"/>
          </a:p>
          <a:p>
            <a:r>
              <a:rPr lang="en-US" dirty="0"/>
              <a:t>……</a:t>
            </a:r>
          </a:p>
          <a:p>
            <a:endParaRPr lang="en-US" dirty="0"/>
          </a:p>
          <a:p>
            <a:r>
              <a:rPr lang="en-US" sz="1600" dirty="0"/>
              <a:t>Price of blended Naphtha</a:t>
            </a:r>
          </a:p>
          <a:p>
            <a:endParaRPr lang="en-US" dirty="0"/>
          </a:p>
          <a:p>
            <a:r>
              <a:rPr lang="en-US" sz="1600" u="sng" dirty="0">
                <a:solidFill>
                  <a:schemeClr val="tx2">
                    <a:lumMod val="60000"/>
                    <a:lumOff val="40000"/>
                  </a:schemeClr>
                </a:solidFill>
              </a:rPr>
              <a:t>Loading Sequence of Shore Tank</a:t>
            </a:r>
          </a:p>
          <a:p>
            <a:endParaRPr lang="en-US" dirty="0"/>
          </a:p>
          <a:p>
            <a:endParaRPr lang="en-IN" dirty="0"/>
          </a:p>
        </p:txBody>
      </p:sp>
      <p:cxnSp>
        <p:nvCxnSpPr>
          <p:cNvPr id="15" name="Straight Connector 14"/>
          <p:cNvCxnSpPr/>
          <p:nvPr/>
        </p:nvCxnSpPr>
        <p:spPr>
          <a:xfrm>
            <a:off x="6046339" y="3557246"/>
            <a:ext cx="1041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6005695" y="3201938"/>
            <a:ext cx="1041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6046339" y="3385176"/>
            <a:ext cx="1041400"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Flowchart: Connector 15"/>
          <p:cNvSpPr/>
          <p:nvPr/>
        </p:nvSpPr>
        <p:spPr>
          <a:xfrm>
            <a:off x="7323125" y="3123297"/>
            <a:ext cx="317500" cy="3175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IN" dirty="0"/>
          </a:p>
        </p:txBody>
      </p:sp>
      <p:sp>
        <p:nvSpPr>
          <p:cNvPr id="17" name="Rounded Rectangle 16"/>
          <p:cNvSpPr/>
          <p:nvPr/>
        </p:nvSpPr>
        <p:spPr>
          <a:xfrm>
            <a:off x="5732583" y="5598106"/>
            <a:ext cx="1387626" cy="247958"/>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50000"/>
                  </a:schemeClr>
                </a:solidFill>
              </a:rPr>
              <a:t>Calculate</a:t>
            </a:r>
            <a:endParaRPr lang="en-IN" dirty="0">
              <a:solidFill>
                <a:schemeClr val="tx2">
                  <a:lumMod val="50000"/>
                </a:schemeClr>
              </a:solidFill>
            </a:endParaRPr>
          </a:p>
        </p:txBody>
      </p:sp>
      <p:sp>
        <p:nvSpPr>
          <p:cNvPr id="112" name="Flowchart: Connector 111"/>
          <p:cNvSpPr/>
          <p:nvPr/>
        </p:nvSpPr>
        <p:spPr>
          <a:xfrm>
            <a:off x="9639091" y="5391438"/>
            <a:ext cx="216789" cy="21578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TextBox 17"/>
          <p:cNvSpPr txBox="1"/>
          <p:nvPr/>
        </p:nvSpPr>
        <p:spPr>
          <a:xfrm>
            <a:off x="9941164" y="5328185"/>
            <a:ext cx="898935" cy="307777"/>
          </a:xfrm>
          <a:prstGeom prst="rect">
            <a:avLst/>
          </a:prstGeom>
          <a:noFill/>
        </p:spPr>
        <p:txBody>
          <a:bodyPr wrap="square" rtlCol="0">
            <a:spAutoFit/>
          </a:bodyPr>
          <a:lstStyle/>
          <a:p>
            <a:r>
              <a:rPr lang="en-US" sz="1400" dirty="0"/>
              <a:t>Input</a:t>
            </a:r>
            <a:endParaRPr lang="en-IN" sz="1400" dirty="0"/>
          </a:p>
        </p:txBody>
      </p:sp>
      <p:sp>
        <p:nvSpPr>
          <p:cNvPr id="115" name="TextBox 114"/>
          <p:cNvSpPr txBox="1"/>
          <p:nvPr/>
        </p:nvSpPr>
        <p:spPr>
          <a:xfrm>
            <a:off x="9954825" y="5607221"/>
            <a:ext cx="1612900" cy="307777"/>
          </a:xfrm>
          <a:prstGeom prst="rect">
            <a:avLst/>
          </a:prstGeom>
          <a:noFill/>
        </p:spPr>
        <p:txBody>
          <a:bodyPr wrap="square" rtlCol="0">
            <a:spAutoFit/>
          </a:bodyPr>
          <a:lstStyle/>
          <a:p>
            <a:r>
              <a:rPr lang="en-US" sz="1400" dirty="0"/>
              <a:t>Output</a:t>
            </a:r>
            <a:endParaRPr lang="en-IN" sz="1400" dirty="0"/>
          </a:p>
        </p:txBody>
      </p:sp>
      <p:sp>
        <p:nvSpPr>
          <p:cNvPr id="116" name="Flowchart: Connector 115"/>
          <p:cNvSpPr/>
          <p:nvPr/>
        </p:nvSpPr>
        <p:spPr>
          <a:xfrm>
            <a:off x="7654554" y="4121624"/>
            <a:ext cx="317500" cy="317500"/>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50000"/>
                  </a:schemeClr>
                </a:solidFill>
              </a:rPr>
              <a:t>4</a:t>
            </a:r>
            <a:endParaRPr lang="en-IN" dirty="0">
              <a:solidFill>
                <a:schemeClr val="tx2">
                  <a:lumMod val="50000"/>
                </a:schemeClr>
              </a:solidFill>
            </a:endParaRPr>
          </a:p>
        </p:txBody>
      </p:sp>
      <p:sp>
        <p:nvSpPr>
          <p:cNvPr id="117" name="Flowchart: Connector 116"/>
          <p:cNvSpPr/>
          <p:nvPr/>
        </p:nvSpPr>
        <p:spPr>
          <a:xfrm>
            <a:off x="6729595" y="2215490"/>
            <a:ext cx="317500" cy="317500"/>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50000"/>
                  </a:schemeClr>
                </a:solidFill>
              </a:rPr>
              <a:t>3</a:t>
            </a:r>
            <a:endParaRPr lang="en-IN" dirty="0">
              <a:solidFill>
                <a:schemeClr val="tx2">
                  <a:lumMod val="50000"/>
                </a:schemeClr>
              </a:solidFill>
            </a:endParaRPr>
          </a:p>
        </p:txBody>
      </p:sp>
      <p:sp>
        <p:nvSpPr>
          <p:cNvPr id="118" name="Flowchart: Connector 117"/>
          <p:cNvSpPr/>
          <p:nvPr/>
        </p:nvSpPr>
        <p:spPr>
          <a:xfrm>
            <a:off x="1776670" y="1693726"/>
            <a:ext cx="317500" cy="317500"/>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50000"/>
                  </a:schemeClr>
                </a:solidFill>
              </a:rPr>
              <a:t>1</a:t>
            </a:r>
            <a:endParaRPr lang="en-IN" dirty="0">
              <a:solidFill>
                <a:schemeClr val="tx2">
                  <a:lumMod val="50000"/>
                </a:schemeClr>
              </a:solidFill>
            </a:endParaRPr>
          </a:p>
        </p:txBody>
      </p:sp>
      <p:sp>
        <p:nvSpPr>
          <p:cNvPr id="119" name="Flowchart: Connector 118"/>
          <p:cNvSpPr/>
          <p:nvPr/>
        </p:nvSpPr>
        <p:spPr>
          <a:xfrm>
            <a:off x="1832393" y="4224274"/>
            <a:ext cx="317500" cy="317500"/>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50000"/>
                  </a:schemeClr>
                </a:solidFill>
              </a:rPr>
              <a:t>2</a:t>
            </a:r>
            <a:endParaRPr lang="en-IN" dirty="0">
              <a:solidFill>
                <a:schemeClr val="tx2">
                  <a:lumMod val="50000"/>
                </a:schemeClr>
              </a:solidFill>
            </a:endParaRPr>
          </a:p>
        </p:txBody>
      </p:sp>
      <p:sp>
        <p:nvSpPr>
          <p:cNvPr id="120" name="Flowchart: Connector 119"/>
          <p:cNvSpPr/>
          <p:nvPr/>
        </p:nvSpPr>
        <p:spPr>
          <a:xfrm>
            <a:off x="9661555" y="5669278"/>
            <a:ext cx="216789" cy="215783"/>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TextBox 18"/>
          <p:cNvSpPr txBox="1"/>
          <p:nvPr/>
        </p:nvSpPr>
        <p:spPr>
          <a:xfrm>
            <a:off x="9315718" y="2719752"/>
            <a:ext cx="2571019" cy="276999"/>
          </a:xfrm>
          <a:prstGeom prst="rect">
            <a:avLst/>
          </a:prstGeom>
          <a:noFill/>
        </p:spPr>
        <p:txBody>
          <a:bodyPr wrap="square" rtlCol="0">
            <a:spAutoFit/>
          </a:bodyPr>
          <a:lstStyle/>
          <a:p>
            <a:r>
              <a:rPr lang="en-US" sz="1200" dirty="0"/>
              <a:t>Recommended Tank 1 for blending</a:t>
            </a:r>
            <a:endParaRPr lang="en-IN" sz="1200" dirty="0"/>
          </a:p>
        </p:txBody>
      </p:sp>
      <p:sp>
        <p:nvSpPr>
          <p:cNvPr id="123" name="Flowchart: Connector 122"/>
          <p:cNvSpPr/>
          <p:nvPr/>
        </p:nvSpPr>
        <p:spPr>
          <a:xfrm>
            <a:off x="8153188" y="4639711"/>
            <a:ext cx="317500" cy="317500"/>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50000"/>
                  </a:schemeClr>
                </a:solidFill>
              </a:rPr>
              <a:t>5</a:t>
            </a:r>
            <a:endParaRPr lang="en-IN" dirty="0">
              <a:solidFill>
                <a:schemeClr val="tx2">
                  <a:lumMod val="50000"/>
                </a:schemeClr>
              </a:solidFill>
            </a:endParaRPr>
          </a:p>
        </p:txBody>
      </p:sp>
      <p:sp>
        <p:nvSpPr>
          <p:cNvPr id="124" name="Flowchart: Connector 123"/>
          <p:cNvSpPr/>
          <p:nvPr/>
        </p:nvSpPr>
        <p:spPr>
          <a:xfrm>
            <a:off x="8967870" y="2733404"/>
            <a:ext cx="282085" cy="251269"/>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50000"/>
                  </a:schemeClr>
                </a:solidFill>
              </a:rPr>
              <a:t>1</a:t>
            </a:r>
            <a:endParaRPr lang="en-IN" dirty="0">
              <a:solidFill>
                <a:schemeClr val="tx2">
                  <a:lumMod val="50000"/>
                </a:schemeClr>
              </a:solidFill>
            </a:endParaRPr>
          </a:p>
        </p:txBody>
      </p:sp>
      <p:sp>
        <p:nvSpPr>
          <p:cNvPr id="125" name="TextBox 124"/>
          <p:cNvSpPr txBox="1"/>
          <p:nvPr/>
        </p:nvSpPr>
        <p:spPr>
          <a:xfrm>
            <a:off x="9335328" y="3054633"/>
            <a:ext cx="2571019" cy="276999"/>
          </a:xfrm>
          <a:prstGeom prst="rect">
            <a:avLst/>
          </a:prstGeom>
          <a:noFill/>
        </p:spPr>
        <p:txBody>
          <a:bodyPr wrap="square" rtlCol="0">
            <a:spAutoFit/>
          </a:bodyPr>
          <a:lstStyle/>
          <a:p>
            <a:r>
              <a:rPr lang="en-US" sz="1200" dirty="0"/>
              <a:t>Recommended Tank 2 for blending</a:t>
            </a:r>
            <a:endParaRPr lang="en-IN" sz="1200" dirty="0"/>
          </a:p>
        </p:txBody>
      </p:sp>
      <p:sp>
        <p:nvSpPr>
          <p:cNvPr id="126" name="Flowchart: Connector 125"/>
          <p:cNvSpPr/>
          <p:nvPr/>
        </p:nvSpPr>
        <p:spPr>
          <a:xfrm>
            <a:off x="8971932" y="3088120"/>
            <a:ext cx="295034" cy="237744"/>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50000"/>
                  </a:schemeClr>
                </a:solidFill>
              </a:rPr>
              <a:t>2</a:t>
            </a:r>
            <a:endParaRPr lang="en-IN" dirty="0">
              <a:solidFill>
                <a:schemeClr val="tx2">
                  <a:lumMod val="50000"/>
                </a:schemeClr>
              </a:solidFill>
            </a:endParaRPr>
          </a:p>
        </p:txBody>
      </p:sp>
      <p:sp>
        <p:nvSpPr>
          <p:cNvPr id="127" name="TextBox 126"/>
          <p:cNvSpPr txBox="1"/>
          <p:nvPr/>
        </p:nvSpPr>
        <p:spPr>
          <a:xfrm>
            <a:off x="9391085" y="2062444"/>
            <a:ext cx="2571019" cy="276999"/>
          </a:xfrm>
          <a:prstGeom prst="rect">
            <a:avLst/>
          </a:prstGeom>
          <a:noFill/>
        </p:spPr>
        <p:txBody>
          <a:bodyPr wrap="square" rtlCol="0">
            <a:spAutoFit/>
          </a:bodyPr>
          <a:lstStyle/>
          <a:p>
            <a:r>
              <a:rPr lang="en-US" sz="1200" dirty="0"/>
              <a:t>Cost of Naphtha in the tank</a:t>
            </a:r>
            <a:endParaRPr lang="en-IN" sz="1200" dirty="0"/>
          </a:p>
        </p:txBody>
      </p:sp>
      <p:sp>
        <p:nvSpPr>
          <p:cNvPr id="128" name="Flowchart: Connector 127"/>
          <p:cNvSpPr/>
          <p:nvPr/>
        </p:nvSpPr>
        <p:spPr>
          <a:xfrm>
            <a:off x="8968645" y="2082054"/>
            <a:ext cx="313086" cy="23937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en-IN" dirty="0"/>
          </a:p>
        </p:txBody>
      </p:sp>
      <p:sp>
        <p:nvSpPr>
          <p:cNvPr id="129" name="TextBox 128"/>
          <p:cNvSpPr txBox="1"/>
          <p:nvPr/>
        </p:nvSpPr>
        <p:spPr>
          <a:xfrm>
            <a:off x="9376215" y="3408992"/>
            <a:ext cx="2571019" cy="276999"/>
          </a:xfrm>
          <a:prstGeom prst="rect">
            <a:avLst/>
          </a:prstGeom>
          <a:noFill/>
        </p:spPr>
        <p:txBody>
          <a:bodyPr wrap="square" rtlCol="0">
            <a:spAutoFit/>
          </a:bodyPr>
          <a:lstStyle/>
          <a:p>
            <a:r>
              <a:rPr lang="en-US" sz="1200" dirty="0"/>
              <a:t>Blending Ratio</a:t>
            </a:r>
            <a:endParaRPr lang="en-IN" sz="1200" dirty="0"/>
          </a:p>
        </p:txBody>
      </p:sp>
      <p:sp>
        <p:nvSpPr>
          <p:cNvPr id="130" name="Flowchart: Connector 129"/>
          <p:cNvSpPr/>
          <p:nvPr/>
        </p:nvSpPr>
        <p:spPr>
          <a:xfrm>
            <a:off x="8998828" y="3439317"/>
            <a:ext cx="288295" cy="251328"/>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50000"/>
                  </a:schemeClr>
                </a:solidFill>
              </a:rPr>
              <a:t>3</a:t>
            </a:r>
            <a:endParaRPr lang="en-IN" dirty="0">
              <a:solidFill>
                <a:schemeClr val="tx2">
                  <a:lumMod val="50000"/>
                </a:schemeClr>
              </a:solidFill>
            </a:endParaRPr>
          </a:p>
        </p:txBody>
      </p:sp>
      <p:sp>
        <p:nvSpPr>
          <p:cNvPr id="131" name="TextBox 130"/>
          <p:cNvSpPr txBox="1"/>
          <p:nvPr/>
        </p:nvSpPr>
        <p:spPr>
          <a:xfrm>
            <a:off x="9376957" y="3712488"/>
            <a:ext cx="2571019" cy="276999"/>
          </a:xfrm>
          <a:prstGeom prst="rect">
            <a:avLst/>
          </a:prstGeom>
          <a:noFill/>
        </p:spPr>
        <p:txBody>
          <a:bodyPr wrap="square" rtlCol="0">
            <a:spAutoFit/>
          </a:bodyPr>
          <a:lstStyle/>
          <a:p>
            <a:r>
              <a:rPr lang="en-US" sz="1200" dirty="0"/>
              <a:t>Price of blended Naphtha</a:t>
            </a:r>
            <a:endParaRPr lang="en-IN" sz="1200" dirty="0"/>
          </a:p>
        </p:txBody>
      </p:sp>
      <p:sp>
        <p:nvSpPr>
          <p:cNvPr id="132" name="Flowchart: Connector 131"/>
          <p:cNvSpPr/>
          <p:nvPr/>
        </p:nvSpPr>
        <p:spPr>
          <a:xfrm>
            <a:off x="9027296" y="3761313"/>
            <a:ext cx="259828" cy="247496"/>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50000"/>
                  </a:schemeClr>
                </a:solidFill>
              </a:rPr>
              <a:t>4</a:t>
            </a:r>
            <a:endParaRPr lang="en-IN" dirty="0">
              <a:solidFill>
                <a:schemeClr val="tx2">
                  <a:lumMod val="50000"/>
                </a:schemeClr>
              </a:solidFill>
            </a:endParaRPr>
          </a:p>
        </p:txBody>
      </p:sp>
      <p:sp>
        <p:nvSpPr>
          <p:cNvPr id="133" name="TextBox 132"/>
          <p:cNvSpPr txBox="1"/>
          <p:nvPr/>
        </p:nvSpPr>
        <p:spPr>
          <a:xfrm>
            <a:off x="9395552" y="4010666"/>
            <a:ext cx="2571019" cy="276999"/>
          </a:xfrm>
          <a:prstGeom prst="rect">
            <a:avLst/>
          </a:prstGeom>
          <a:noFill/>
        </p:spPr>
        <p:txBody>
          <a:bodyPr wrap="square" rtlCol="0">
            <a:spAutoFit/>
          </a:bodyPr>
          <a:lstStyle/>
          <a:p>
            <a:r>
              <a:rPr lang="en-US" sz="1200" dirty="0"/>
              <a:t>Loading Sequence of Shore Tank</a:t>
            </a:r>
            <a:endParaRPr lang="en-IN" sz="1200" dirty="0"/>
          </a:p>
        </p:txBody>
      </p:sp>
      <p:sp>
        <p:nvSpPr>
          <p:cNvPr id="134" name="Flowchart: Connector 133"/>
          <p:cNvSpPr/>
          <p:nvPr/>
        </p:nvSpPr>
        <p:spPr>
          <a:xfrm>
            <a:off x="9044494" y="4031125"/>
            <a:ext cx="281507" cy="252359"/>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50000"/>
                  </a:schemeClr>
                </a:solidFill>
              </a:rPr>
              <a:t>5</a:t>
            </a:r>
            <a:endParaRPr lang="en-IN" dirty="0">
              <a:solidFill>
                <a:schemeClr val="tx2">
                  <a:lumMod val="50000"/>
                </a:schemeClr>
              </a:solidFill>
            </a:endParaRPr>
          </a:p>
        </p:txBody>
      </p:sp>
      <p:sp>
        <p:nvSpPr>
          <p:cNvPr id="135" name="Snip Single Corner Rectangle 134"/>
          <p:cNvSpPr/>
          <p:nvPr/>
        </p:nvSpPr>
        <p:spPr>
          <a:xfrm>
            <a:off x="512064" y="1088366"/>
            <a:ext cx="1840992" cy="377952"/>
          </a:xfrm>
          <a:prstGeom prst="snip1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Tank Quality Status</a:t>
            </a:r>
            <a:endParaRPr lang="en-IN" sz="1400" dirty="0"/>
          </a:p>
        </p:txBody>
      </p:sp>
      <p:sp>
        <p:nvSpPr>
          <p:cNvPr id="136" name="Snip Single Corner Rectangle 135"/>
          <p:cNvSpPr/>
          <p:nvPr/>
        </p:nvSpPr>
        <p:spPr>
          <a:xfrm>
            <a:off x="4425696" y="1069993"/>
            <a:ext cx="1840992" cy="377952"/>
          </a:xfrm>
          <a:prstGeom prst="snip1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Blending Simulation</a:t>
            </a:r>
            <a:endParaRPr lang="en-IN" sz="1400" dirty="0"/>
          </a:p>
        </p:txBody>
      </p:sp>
      <p:sp>
        <p:nvSpPr>
          <p:cNvPr id="137" name="Title 1">
            <a:extLst>
              <a:ext uri="{FF2B5EF4-FFF2-40B4-BE49-F238E27FC236}">
                <a16:creationId xmlns:a16="http://schemas.microsoft.com/office/drawing/2014/main" id="{32B8A9CC-BCB5-8E96-DDA1-37555AB2D86D}"/>
              </a:ext>
            </a:extLst>
          </p:cNvPr>
          <p:cNvSpPr txBox="1">
            <a:spLocks/>
          </p:cNvSpPr>
          <p:nvPr/>
        </p:nvSpPr>
        <p:spPr>
          <a:xfrm>
            <a:off x="1556888" y="290906"/>
            <a:ext cx="8617422" cy="606878"/>
          </a:xfrm>
          <a:prstGeom prst="rect">
            <a:avLst/>
          </a:prstGeom>
        </p:spPr>
        <p:txBody>
          <a:bodyPr>
            <a:noAutofit/>
          </a:bodyPr>
          <a:lstStyle>
            <a:lvl1pPr algn="l" defTabSz="914400" rtl="0" eaLnBrk="1" latinLnBrk="0" hangingPunct="1">
              <a:lnSpc>
                <a:spcPct val="90000"/>
              </a:lnSpc>
              <a:spcBef>
                <a:spcPct val="0"/>
              </a:spcBef>
              <a:buNone/>
              <a:defRPr sz="3600" b="1" kern="1200">
                <a:solidFill>
                  <a:srgbClr val="024C90"/>
                </a:solidFill>
                <a:latin typeface="+mn-lt"/>
                <a:ea typeface="+mj-ea"/>
                <a:cs typeface="+mj-cs"/>
              </a:defRPr>
            </a:lvl1pPr>
          </a:lstStyle>
          <a:p>
            <a:pPr algn="ctr"/>
            <a:r>
              <a:rPr lang="en-US" sz="2400" dirty="0"/>
              <a:t>Optimized Blending</a:t>
            </a:r>
            <a:endParaRPr lang="en-IN" sz="2400" dirty="0"/>
          </a:p>
        </p:txBody>
      </p:sp>
      <p:cxnSp>
        <p:nvCxnSpPr>
          <p:cNvPr id="21" name="Straight Connector 20"/>
          <p:cNvCxnSpPr/>
          <p:nvPr/>
        </p:nvCxnSpPr>
        <p:spPr>
          <a:xfrm flipH="1">
            <a:off x="8741664" y="1583998"/>
            <a:ext cx="24384" cy="4262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H="1">
            <a:off x="8793678" y="1599719"/>
            <a:ext cx="24384" cy="4262066"/>
          </a:xfrm>
          <a:prstGeom prst="line">
            <a:avLst/>
          </a:prstGeom>
        </p:spPr>
        <p:style>
          <a:lnRef idx="1">
            <a:schemeClr val="accent1"/>
          </a:lnRef>
          <a:fillRef idx="0">
            <a:schemeClr val="accent1"/>
          </a:fillRef>
          <a:effectRef idx="0">
            <a:schemeClr val="accent1"/>
          </a:effectRef>
          <a:fontRef idx="minor">
            <a:schemeClr val="tx1"/>
          </a:fontRef>
        </p:style>
      </p:cxnSp>
      <p:sp>
        <p:nvSpPr>
          <p:cNvPr id="141" name="Flowchart: Connector 140"/>
          <p:cNvSpPr/>
          <p:nvPr/>
        </p:nvSpPr>
        <p:spPr>
          <a:xfrm>
            <a:off x="8935516" y="1592524"/>
            <a:ext cx="317500" cy="3175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IN" dirty="0"/>
          </a:p>
        </p:txBody>
      </p:sp>
      <p:sp>
        <p:nvSpPr>
          <p:cNvPr id="142" name="TextBox 141"/>
          <p:cNvSpPr txBox="1"/>
          <p:nvPr/>
        </p:nvSpPr>
        <p:spPr>
          <a:xfrm>
            <a:off x="9354872" y="1549561"/>
            <a:ext cx="2571019" cy="461665"/>
          </a:xfrm>
          <a:prstGeom prst="rect">
            <a:avLst/>
          </a:prstGeom>
          <a:noFill/>
        </p:spPr>
        <p:txBody>
          <a:bodyPr wrap="square" rtlCol="0">
            <a:spAutoFit/>
          </a:bodyPr>
          <a:lstStyle/>
          <a:p>
            <a:r>
              <a:rPr lang="en-US" sz="1200" dirty="0"/>
              <a:t>Desired Quality parameters of blended Naphtha</a:t>
            </a:r>
            <a:endParaRPr lang="en-IN" sz="1200" dirty="0"/>
          </a:p>
        </p:txBody>
      </p:sp>
      <p:sp>
        <p:nvSpPr>
          <p:cNvPr id="66" name="Rounded Rectangle 65"/>
          <p:cNvSpPr/>
          <p:nvPr/>
        </p:nvSpPr>
        <p:spPr>
          <a:xfrm>
            <a:off x="7237663" y="5607221"/>
            <a:ext cx="1049111" cy="238844"/>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50000"/>
                  </a:schemeClr>
                </a:solidFill>
              </a:rPr>
              <a:t>Save</a:t>
            </a:r>
            <a:endParaRPr lang="en-IN" dirty="0">
              <a:solidFill>
                <a:schemeClr val="tx2">
                  <a:lumMod val="50000"/>
                </a:schemeClr>
              </a:solidFill>
            </a:endParaRPr>
          </a:p>
        </p:txBody>
      </p:sp>
      <p:sp>
        <p:nvSpPr>
          <p:cNvPr id="68" name="Snip Single Corner Rectangle 67"/>
          <p:cNvSpPr/>
          <p:nvPr/>
        </p:nvSpPr>
        <p:spPr>
          <a:xfrm>
            <a:off x="6370320" y="1072044"/>
            <a:ext cx="2164080" cy="377952"/>
          </a:xfrm>
          <a:prstGeom prst="snip1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Saved Recommendations</a:t>
            </a:r>
            <a:endParaRPr lang="en-IN" sz="1400" dirty="0"/>
          </a:p>
        </p:txBody>
      </p:sp>
      <p:sp>
        <p:nvSpPr>
          <p:cNvPr id="72" name="Flowchart: Connector 71"/>
          <p:cNvSpPr/>
          <p:nvPr/>
        </p:nvSpPr>
        <p:spPr>
          <a:xfrm>
            <a:off x="646163" y="1648312"/>
            <a:ext cx="313086" cy="23937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en-IN" dirty="0"/>
          </a:p>
        </p:txBody>
      </p:sp>
      <p:sp>
        <p:nvSpPr>
          <p:cNvPr id="74" name="Flowchart: Connector 73"/>
          <p:cNvSpPr/>
          <p:nvPr/>
        </p:nvSpPr>
        <p:spPr>
          <a:xfrm>
            <a:off x="684953" y="4222114"/>
            <a:ext cx="313086" cy="23937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en-IN" dirty="0"/>
          </a:p>
        </p:txBody>
      </p:sp>
    </p:spTree>
    <p:extLst>
      <p:ext uri="{BB962C8B-B14F-4D97-AF65-F5344CB8AC3E}">
        <p14:creationId xmlns:p14="http://schemas.microsoft.com/office/powerpoint/2010/main" val="911077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92734" y="1455440"/>
            <a:ext cx="11350752" cy="44988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Snip Single Corner Rectangle 6"/>
          <p:cNvSpPr/>
          <p:nvPr/>
        </p:nvSpPr>
        <p:spPr>
          <a:xfrm>
            <a:off x="2468880" y="1085088"/>
            <a:ext cx="1840992" cy="377952"/>
          </a:xfrm>
          <a:prstGeom prst="snip1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Optimized Blending</a:t>
            </a:r>
            <a:endParaRPr lang="en-IN" sz="1400" dirty="0"/>
          </a:p>
        </p:txBody>
      </p:sp>
      <p:sp>
        <p:nvSpPr>
          <p:cNvPr id="8" name="Snip Single Corner Rectangle 7"/>
          <p:cNvSpPr/>
          <p:nvPr/>
        </p:nvSpPr>
        <p:spPr>
          <a:xfrm>
            <a:off x="512064" y="1072896"/>
            <a:ext cx="1840992" cy="377952"/>
          </a:xfrm>
          <a:prstGeom prst="snip1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Snip Single Corner Rectangle 8"/>
          <p:cNvSpPr/>
          <p:nvPr/>
        </p:nvSpPr>
        <p:spPr>
          <a:xfrm>
            <a:off x="4425696" y="1072896"/>
            <a:ext cx="1840992" cy="377952"/>
          </a:xfrm>
          <a:prstGeom prst="snip1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 name="TextBox 112"/>
          <p:cNvSpPr txBox="1"/>
          <p:nvPr/>
        </p:nvSpPr>
        <p:spPr>
          <a:xfrm>
            <a:off x="4259943" y="5424649"/>
            <a:ext cx="5015471" cy="338554"/>
          </a:xfrm>
          <a:prstGeom prst="rect">
            <a:avLst/>
          </a:prstGeom>
          <a:noFill/>
        </p:spPr>
        <p:txBody>
          <a:bodyPr wrap="square" rtlCol="0">
            <a:spAutoFit/>
          </a:bodyPr>
          <a:lstStyle/>
          <a:p>
            <a:r>
              <a:rPr lang="en-US" sz="1600" dirty="0">
                <a:solidFill>
                  <a:schemeClr val="bg1"/>
                </a:solidFill>
              </a:rPr>
              <a:t>Domestic Pipeline (IOCL)</a:t>
            </a:r>
            <a:endParaRPr lang="en-IN" sz="1600" dirty="0">
              <a:solidFill>
                <a:schemeClr val="bg1"/>
              </a:solidFill>
            </a:endParaRPr>
          </a:p>
        </p:txBody>
      </p:sp>
      <p:pic>
        <p:nvPicPr>
          <p:cNvPr id="63" name="Picture 62"/>
          <p:cNvPicPr>
            <a:picLocks noChangeAspect="1"/>
          </p:cNvPicPr>
          <p:nvPr/>
        </p:nvPicPr>
        <p:blipFill>
          <a:blip r:embed="rId2"/>
          <a:stretch>
            <a:fillRect/>
          </a:stretch>
        </p:blipFill>
        <p:spPr>
          <a:xfrm>
            <a:off x="1089861" y="1828800"/>
            <a:ext cx="656329" cy="454382"/>
          </a:xfrm>
          <a:prstGeom prst="rect">
            <a:avLst/>
          </a:prstGeom>
        </p:spPr>
      </p:pic>
      <p:sp>
        <p:nvSpPr>
          <p:cNvPr id="64" name="Rectangle 63"/>
          <p:cNvSpPr/>
          <p:nvPr/>
        </p:nvSpPr>
        <p:spPr>
          <a:xfrm>
            <a:off x="1089861" y="2060448"/>
            <a:ext cx="656329" cy="17125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5" name="Picture 64"/>
          <p:cNvPicPr>
            <a:picLocks noChangeAspect="1"/>
          </p:cNvPicPr>
          <p:nvPr/>
        </p:nvPicPr>
        <p:blipFill>
          <a:blip r:embed="rId2"/>
          <a:stretch>
            <a:fillRect/>
          </a:stretch>
        </p:blipFill>
        <p:spPr>
          <a:xfrm>
            <a:off x="1095957" y="2456688"/>
            <a:ext cx="656329" cy="454382"/>
          </a:xfrm>
          <a:prstGeom prst="rect">
            <a:avLst/>
          </a:prstGeom>
        </p:spPr>
      </p:pic>
      <p:sp>
        <p:nvSpPr>
          <p:cNvPr id="67" name="Rectangle 66"/>
          <p:cNvSpPr/>
          <p:nvPr/>
        </p:nvSpPr>
        <p:spPr>
          <a:xfrm>
            <a:off x="1095957" y="2688336"/>
            <a:ext cx="656329" cy="17125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9" name="Picture 68"/>
          <p:cNvPicPr>
            <a:picLocks noChangeAspect="1"/>
          </p:cNvPicPr>
          <p:nvPr/>
        </p:nvPicPr>
        <p:blipFill>
          <a:blip r:embed="rId2"/>
          <a:stretch>
            <a:fillRect/>
          </a:stretch>
        </p:blipFill>
        <p:spPr>
          <a:xfrm>
            <a:off x="1120341" y="3102864"/>
            <a:ext cx="656329" cy="454382"/>
          </a:xfrm>
          <a:prstGeom prst="rect">
            <a:avLst/>
          </a:prstGeom>
        </p:spPr>
      </p:pic>
      <p:sp>
        <p:nvSpPr>
          <p:cNvPr id="71" name="Rectangle 70"/>
          <p:cNvSpPr/>
          <p:nvPr/>
        </p:nvSpPr>
        <p:spPr>
          <a:xfrm>
            <a:off x="1120341" y="3334512"/>
            <a:ext cx="656329" cy="17125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3" name="Picture 72"/>
          <p:cNvPicPr>
            <a:picLocks noChangeAspect="1"/>
          </p:cNvPicPr>
          <p:nvPr/>
        </p:nvPicPr>
        <p:blipFill>
          <a:blip r:embed="rId2"/>
          <a:stretch>
            <a:fillRect/>
          </a:stretch>
        </p:blipFill>
        <p:spPr>
          <a:xfrm>
            <a:off x="1126437" y="3730752"/>
            <a:ext cx="656329" cy="454382"/>
          </a:xfrm>
          <a:prstGeom prst="rect">
            <a:avLst/>
          </a:prstGeom>
        </p:spPr>
      </p:pic>
      <p:sp>
        <p:nvSpPr>
          <p:cNvPr id="77" name="Rectangle 76"/>
          <p:cNvSpPr/>
          <p:nvPr/>
        </p:nvSpPr>
        <p:spPr>
          <a:xfrm>
            <a:off x="1126437" y="3962400"/>
            <a:ext cx="656329" cy="17125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8" name="Picture 77"/>
          <p:cNvPicPr>
            <a:picLocks noChangeAspect="1"/>
          </p:cNvPicPr>
          <p:nvPr/>
        </p:nvPicPr>
        <p:blipFill>
          <a:blip r:embed="rId2"/>
          <a:stretch>
            <a:fillRect/>
          </a:stretch>
        </p:blipFill>
        <p:spPr>
          <a:xfrm>
            <a:off x="1132533" y="4383024"/>
            <a:ext cx="656329" cy="454382"/>
          </a:xfrm>
          <a:prstGeom prst="rect">
            <a:avLst/>
          </a:prstGeom>
        </p:spPr>
      </p:pic>
      <p:sp>
        <p:nvSpPr>
          <p:cNvPr id="79" name="Rectangle 78"/>
          <p:cNvSpPr/>
          <p:nvPr/>
        </p:nvSpPr>
        <p:spPr>
          <a:xfrm>
            <a:off x="1132533" y="4614672"/>
            <a:ext cx="656329" cy="17125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0" name="Picture 79"/>
          <p:cNvPicPr>
            <a:picLocks noChangeAspect="1"/>
          </p:cNvPicPr>
          <p:nvPr/>
        </p:nvPicPr>
        <p:blipFill>
          <a:blip r:embed="rId2"/>
          <a:stretch>
            <a:fillRect/>
          </a:stretch>
        </p:blipFill>
        <p:spPr>
          <a:xfrm>
            <a:off x="1138629" y="5010912"/>
            <a:ext cx="656329" cy="454382"/>
          </a:xfrm>
          <a:prstGeom prst="rect">
            <a:avLst/>
          </a:prstGeom>
        </p:spPr>
      </p:pic>
      <p:sp>
        <p:nvSpPr>
          <p:cNvPr id="81" name="Rectangle 80"/>
          <p:cNvSpPr/>
          <p:nvPr/>
        </p:nvSpPr>
        <p:spPr>
          <a:xfrm>
            <a:off x="1138629" y="5242560"/>
            <a:ext cx="656329" cy="17125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2" name="Rectangle 81"/>
          <p:cNvSpPr/>
          <p:nvPr/>
        </p:nvSpPr>
        <p:spPr>
          <a:xfrm>
            <a:off x="492454" y="1954437"/>
            <a:ext cx="597407" cy="276999"/>
          </a:xfrm>
          <a:prstGeom prst="rect">
            <a:avLst/>
          </a:prstGeom>
          <a:noFill/>
        </p:spPr>
        <p:txBody>
          <a:bodyPr wrap="none" lIns="91440" tIns="45720" rIns="91440" bIns="45720">
            <a:spAutoFit/>
          </a:bodyPr>
          <a:lstStyle/>
          <a:p>
            <a:pPr algn="ctr"/>
            <a:r>
              <a:rPr lang="en-US" sz="1200" b="0" cap="none" spc="0" dirty="0">
                <a:ln w="0"/>
                <a:solidFill>
                  <a:schemeClr val="accent1"/>
                </a:solidFill>
                <a:effectLst>
                  <a:outerShdw blurRad="38100" dist="25400" dir="5400000" algn="ctr" rotWithShape="0">
                    <a:srgbClr val="6E747A">
                      <a:alpha val="43000"/>
                    </a:srgbClr>
                  </a:outerShdw>
                </a:effectLst>
              </a:rPr>
              <a:t>Tank A</a:t>
            </a:r>
          </a:p>
        </p:txBody>
      </p:sp>
      <p:sp>
        <p:nvSpPr>
          <p:cNvPr id="83" name="Rectangle 82"/>
          <p:cNvSpPr/>
          <p:nvPr/>
        </p:nvSpPr>
        <p:spPr>
          <a:xfrm>
            <a:off x="501756" y="2533557"/>
            <a:ext cx="590996" cy="276999"/>
          </a:xfrm>
          <a:prstGeom prst="rect">
            <a:avLst/>
          </a:prstGeom>
          <a:noFill/>
        </p:spPr>
        <p:txBody>
          <a:bodyPr wrap="none" lIns="91440" tIns="45720" rIns="91440" bIns="45720">
            <a:spAutoFit/>
          </a:bodyPr>
          <a:lstStyle/>
          <a:p>
            <a:pPr algn="ctr"/>
            <a:r>
              <a:rPr lang="en-US" sz="1200" b="0" cap="none" spc="0" dirty="0">
                <a:ln w="0"/>
                <a:solidFill>
                  <a:schemeClr val="accent1"/>
                </a:solidFill>
                <a:effectLst>
                  <a:outerShdw blurRad="38100" dist="25400" dir="5400000" algn="ctr" rotWithShape="0">
                    <a:srgbClr val="6E747A">
                      <a:alpha val="43000"/>
                    </a:srgbClr>
                  </a:outerShdw>
                </a:effectLst>
              </a:rPr>
              <a:t>Tank B</a:t>
            </a:r>
          </a:p>
        </p:txBody>
      </p:sp>
      <p:sp>
        <p:nvSpPr>
          <p:cNvPr id="84" name="Rectangle 83"/>
          <p:cNvSpPr/>
          <p:nvPr/>
        </p:nvSpPr>
        <p:spPr>
          <a:xfrm>
            <a:off x="557422" y="3234597"/>
            <a:ext cx="589392" cy="276999"/>
          </a:xfrm>
          <a:prstGeom prst="rect">
            <a:avLst/>
          </a:prstGeom>
          <a:noFill/>
        </p:spPr>
        <p:txBody>
          <a:bodyPr wrap="none" lIns="91440" tIns="45720" rIns="91440" bIns="45720">
            <a:spAutoFit/>
          </a:bodyPr>
          <a:lstStyle/>
          <a:p>
            <a:pPr algn="ctr"/>
            <a:r>
              <a:rPr lang="en-US" sz="1200" b="0" cap="none" spc="0" dirty="0">
                <a:ln w="0"/>
                <a:solidFill>
                  <a:schemeClr val="accent1"/>
                </a:solidFill>
                <a:effectLst>
                  <a:outerShdw blurRad="38100" dist="25400" dir="5400000" algn="ctr" rotWithShape="0">
                    <a:srgbClr val="6E747A">
                      <a:alpha val="43000"/>
                    </a:srgbClr>
                  </a:outerShdw>
                </a:effectLst>
              </a:rPr>
              <a:t>Tank C</a:t>
            </a:r>
          </a:p>
        </p:txBody>
      </p:sp>
      <p:sp>
        <p:nvSpPr>
          <p:cNvPr id="85" name="Rectangle 84"/>
          <p:cNvSpPr/>
          <p:nvPr/>
        </p:nvSpPr>
        <p:spPr>
          <a:xfrm>
            <a:off x="544914" y="3764949"/>
            <a:ext cx="602216" cy="276999"/>
          </a:xfrm>
          <a:prstGeom prst="rect">
            <a:avLst/>
          </a:prstGeom>
          <a:noFill/>
        </p:spPr>
        <p:txBody>
          <a:bodyPr wrap="none" lIns="91440" tIns="45720" rIns="91440" bIns="45720">
            <a:spAutoFit/>
          </a:bodyPr>
          <a:lstStyle/>
          <a:p>
            <a:pPr algn="ctr"/>
            <a:r>
              <a:rPr lang="en-US" sz="1200" b="0" cap="none" spc="0" dirty="0">
                <a:ln w="0"/>
                <a:solidFill>
                  <a:schemeClr val="accent1"/>
                </a:solidFill>
                <a:effectLst>
                  <a:outerShdw blurRad="38100" dist="25400" dir="5400000" algn="ctr" rotWithShape="0">
                    <a:srgbClr val="6E747A">
                      <a:alpha val="43000"/>
                    </a:srgbClr>
                  </a:outerShdw>
                </a:effectLst>
              </a:rPr>
              <a:t>Tank D</a:t>
            </a:r>
          </a:p>
        </p:txBody>
      </p:sp>
      <p:sp>
        <p:nvSpPr>
          <p:cNvPr id="86" name="Rectangle 85"/>
          <p:cNvSpPr/>
          <p:nvPr/>
        </p:nvSpPr>
        <p:spPr>
          <a:xfrm>
            <a:off x="536244" y="4465989"/>
            <a:ext cx="582980" cy="276999"/>
          </a:xfrm>
          <a:prstGeom prst="rect">
            <a:avLst/>
          </a:prstGeom>
          <a:noFill/>
        </p:spPr>
        <p:txBody>
          <a:bodyPr wrap="none" lIns="91440" tIns="45720" rIns="91440" bIns="45720">
            <a:spAutoFit/>
          </a:bodyPr>
          <a:lstStyle/>
          <a:p>
            <a:pPr algn="ctr"/>
            <a:r>
              <a:rPr lang="en-US" sz="1200" b="0" cap="none" spc="0" dirty="0">
                <a:ln w="0"/>
                <a:solidFill>
                  <a:schemeClr val="accent1"/>
                </a:solidFill>
                <a:effectLst>
                  <a:outerShdw blurRad="38100" dist="25400" dir="5400000" algn="ctr" rotWithShape="0">
                    <a:srgbClr val="6E747A">
                      <a:alpha val="43000"/>
                    </a:srgbClr>
                  </a:outerShdw>
                </a:effectLst>
              </a:rPr>
              <a:t>Tank E</a:t>
            </a:r>
          </a:p>
        </p:txBody>
      </p:sp>
      <p:sp>
        <p:nvSpPr>
          <p:cNvPr id="89" name="Rectangle 88"/>
          <p:cNvSpPr/>
          <p:nvPr/>
        </p:nvSpPr>
        <p:spPr>
          <a:xfrm>
            <a:off x="556936" y="5118261"/>
            <a:ext cx="578172" cy="276999"/>
          </a:xfrm>
          <a:prstGeom prst="rect">
            <a:avLst/>
          </a:prstGeom>
          <a:noFill/>
        </p:spPr>
        <p:txBody>
          <a:bodyPr wrap="none" lIns="91440" tIns="45720" rIns="91440" bIns="45720">
            <a:spAutoFit/>
          </a:bodyPr>
          <a:lstStyle/>
          <a:p>
            <a:pPr algn="ctr"/>
            <a:r>
              <a:rPr lang="en-US" sz="1200" b="0" cap="none" spc="0" dirty="0">
                <a:ln w="0"/>
                <a:solidFill>
                  <a:schemeClr val="accent1"/>
                </a:solidFill>
                <a:effectLst>
                  <a:outerShdw blurRad="38100" dist="25400" dir="5400000" algn="ctr" rotWithShape="0">
                    <a:srgbClr val="6E747A">
                      <a:alpha val="43000"/>
                    </a:srgbClr>
                  </a:outerShdw>
                </a:effectLst>
              </a:rPr>
              <a:t>Tank F</a:t>
            </a:r>
          </a:p>
        </p:txBody>
      </p:sp>
      <p:cxnSp>
        <p:nvCxnSpPr>
          <p:cNvPr id="3" name="Elbow Connector 2"/>
          <p:cNvCxnSpPr>
            <a:stCxn id="63" idx="3"/>
          </p:cNvCxnSpPr>
          <p:nvPr/>
        </p:nvCxnSpPr>
        <p:spPr>
          <a:xfrm>
            <a:off x="1746190" y="2055991"/>
            <a:ext cx="3471986" cy="75456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78" idx="3"/>
          </p:cNvCxnSpPr>
          <p:nvPr/>
        </p:nvCxnSpPr>
        <p:spPr>
          <a:xfrm flipV="1">
            <a:off x="1788862" y="3334512"/>
            <a:ext cx="3429314" cy="127570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98" name="Picture 9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39817" y="1870745"/>
            <a:ext cx="361577" cy="361577"/>
          </a:xfrm>
          <a:prstGeom prst="rect">
            <a:avLst/>
          </a:prstGeom>
        </p:spPr>
      </p:pic>
      <p:pic>
        <p:nvPicPr>
          <p:cNvPr id="101" name="Picture 10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84871" y="4386152"/>
            <a:ext cx="361577" cy="361577"/>
          </a:xfrm>
          <a:prstGeom prst="rect">
            <a:avLst/>
          </a:prstGeom>
        </p:spPr>
      </p:pic>
      <p:sp>
        <p:nvSpPr>
          <p:cNvPr id="12" name="TextBox 11"/>
          <p:cNvSpPr txBox="1"/>
          <p:nvPr/>
        </p:nvSpPr>
        <p:spPr>
          <a:xfrm>
            <a:off x="2706624" y="4712770"/>
            <a:ext cx="890016" cy="276999"/>
          </a:xfrm>
          <a:prstGeom prst="rect">
            <a:avLst/>
          </a:prstGeom>
          <a:noFill/>
        </p:spPr>
        <p:txBody>
          <a:bodyPr wrap="square" rtlCol="0">
            <a:spAutoFit/>
          </a:bodyPr>
          <a:lstStyle/>
          <a:p>
            <a:r>
              <a:rPr lang="en-US" sz="1200" dirty="0"/>
              <a:t>Flow Rate </a:t>
            </a:r>
            <a:endParaRPr lang="en-IN" sz="1200" dirty="0"/>
          </a:p>
        </p:txBody>
      </p:sp>
      <p:sp>
        <p:nvSpPr>
          <p:cNvPr id="108" name="TextBox 107"/>
          <p:cNvSpPr txBox="1"/>
          <p:nvPr/>
        </p:nvSpPr>
        <p:spPr>
          <a:xfrm>
            <a:off x="2712720" y="2182930"/>
            <a:ext cx="890016" cy="276999"/>
          </a:xfrm>
          <a:prstGeom prst="rect">
            <a:avLst/>
          </a:prstGeom>
          <a:noFill/>
        </p:spPr>
        <p:txBody>
          <a:bodyPr wrap="square" rtlCol="0">
            <a:spAutoFit/>
          </a:bodyPr>
          <a:lstStyle/>
          <a:p>
            <a:r>
              <a:rPr lang="en-US" sz="1200" dirty="0"/>
              <a:t>Flow Rate </a:t>
            </a:r>
            <a:endParaRPr lang="en-IN" sz="1200" dirty="0"/>
          </a:p>
        </p:txBody>
      </p:sp>
      <p:sp>
        <p:nvSpPr>
          <p:cNvPr id="13" name="TextBox 12"/>
          <p:cNvSpPr txBox="1"/>
          <p:nvPr/>
        </p:nvSpPr>
        <p:spPr>
          <a:xfrm>
            <a:off x="5322204" y="1613282"/>
            <a:ext cx="3287461" cy="3908762"/>
          </a:xfrm>
          <a:prstGeom prst="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p:spPr>
        <p:txBody>
          <a:bodyPr wrap="square" rtlCol="0">
            <a:spAutoFit/>
          </a:bodyPr>
          <a:lstStyle/>
          <a:p>
            <a:pPr algn="ctr"/>
            <a:r>
              <a:rPr lang="en-US" sz="2000" b="1" dirty="0"/>
              <a:t>NCU</a:t>
            </a:r>
          </a:p>
          <a:p>
            <a:pPr algn="ctr"/>
            <a:endParaRPr lang="en-US" sz="2000" b="1" dirty="0"/>
          </a:p>
          <a:p>
            <a:r>
              <a:rPr lang="en-US" sz="1600" dirty="0"/>
              <a:t>Blending Ratio</a:t>
            </a:r>
          </a:p>
          <a:p>
            <a:endParaRPr lang="en-US" dirty="0"/>
          </a:p>
          <a:p>
            <a:r>
              <a:rPr lang="en-US" sz="1600" dirty="0"/>
              <a:t>Quality Parameters </a:t>
            </a:r>
          </a:p>
          <a:p>
            <a:r>
              <a:rPr lang="en-US" sz="1200" dirty="0"/>
              <a:t>Paraffin    </a:t>
            </a:r>
            <a:r>
              <a:rPr lang="en-US" sz="1200" u="sng" dirty="0"/>
              <a:t>                 </a:t>
            </a:r>
          </a:p>
          <a:p>
            <a:r>
              <a:rPr lang="en-US" sz="1200" dirty="0"/>
              <a:t>Aromatic</a:t>
            </a:r>
          </a:p>
          <a:p>
            <a:r>
              <a:rPr lang="en-US" sz="1200" dirty="0" err="1"/>
              <a:t>Sulphur</a:t>
            </a:r>
            <a:endParaRPr lang="en-US" sz="1200" dirty="0"/>
          </a:p>
          <a:p>
            <a:r>
              <a:rPr lang="en-US" dirty="0"/>
              <a:t>……</a:t>
            </a:r>
          </a:p>
          <a:p>
            <a:endParaRPr lang="en-US" dirty="0"/>
          </a:p>
          <a:p>
            <a:r>
              <a:rPr lang="en-US" sz="1600" dirty="0"/>
              <a:t>Price of blended Naphtha</a:t>
            </a:r>
          </a:p>
          <a:p>
            <a:endParaRPr lang="en-US" dirty="0"/>
          </a:p>
          <a:p>
            <a:r>
              <a:rPr lang="en-US" sz="1600" u="sng" dirty="0">
                <a:solidFill>
                  <a:schemeClr val="tx2">
                    <a:lumMod val="60000"/>
                    <a:lumOff val="40000"/>
                  </a:schemeClr>
                </a:solidFill>
              </a:rPr>
              <a:t>Loading Sequence of Shore Tank</a:t>
            </a:r>
          </a:p>
          <a:p>
            <a:endParaRPr lang="en-US" dirty="0"/>
          </a:p>
          <a:p>
            <a:endParaRPr lang="en-IN" dirty="0"/>
          </a:p>
        </p:txBody>
      </p:sp>
      <p:cxnSp>
        <p:nvCxnSpPr>
          <p:cNvPr id="15" name="Straight Connector 14"/>
          <p:cNvCxnSpPr/>
          <p:nvPr/>
        </p:nvCxnSpPr>
        <p:spPr>
          <a:xfrm>
            <a:off x="6033029" y="3508644"/>
            <a:ext cx="1041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6033029" y="3185995"/>
            <a:ext cx="1041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6057413" y="3352688"/>
            <a:ext cx="1041400" cy="0"/>
          </a:xfrm>
          <a:prstGeom prst="line">
            <a:avLst/>
          </a:prstGeom>
        </p:spPr>
        <p:style>
          <a:lnRef idx="1">
            <a:schemeClr val="accent1"/>
          </a:lnRef>
          <a:fillRef idx="0">
            <a:schemeClr val="accent1"/>
          </a:fillRef>
          <a:effectRef idx="0">
            <a:schemeClr val="accent1"/>
          </a:effectRef>
          <a:fontRef idx="minor">
            <a:schemeClr val="tx1"/>
          </a:fontRef>
        </p:style>
      </p:cxnSp>
      <p:sp>
        <p:nvSpPr>
          <p:cNvPr id="112" name="Flowchart: Connector 111"/>
          <p:cNvSpPr/>
          <p:nvPr/>
        </p:nvSpPr>
        <p:spPr>
          <a:xfrm>
            <a:off x="9639091" y="5391438"/>
            <a:ext cx="216789" cy="21578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TextBox 17"/>
          <p:cNvSpPr txBox="1"/>
          <p:nvPr/>
        </p:nvSpPr>
        <p:spPr>
          <a:xfrm>
            <a:off x="9941164" y="5328185"/>
            <a:ext cx="898935" cy="307777"/>
          </a:xfrm>
          <a:prstGeom prst="rect">
            <a:avLst/>
          </a:prstGeom>
          <a:noFill/>
        </p:spPr>
        <p:txBody>
          <a:bodyPr wrap="square" rtlCol="0">
            <a:spAutoFit/>
          </a:bodyPr>
          <a:lstStyle/>
          <a:p>
            <a:r>
              <a:rPr lang="en-US" sz="1400" dirty="0"/>
              <a:t>Input</a:t>
            </a:r>
            <a:endParaRPr lang="en-IN" sz="1400" dirty="0"/>
          </a:p>
        </p:txBody>
      </p:sp>
      <p:sp>
        <p:nvSpPr>
          <p:cNvPr id="115" name="TextBox 114"/>
          <p:cNvSpPr txBox="1"/>
          <p:nvPr/>
        </p:nvSpPr>
        <p:spPr>
          <a:xfrm>
            <a:off x="9954825" y="5607221"/>
            <a:ext cx="1612900" cy="307777"/>
          </a:xfrm>
          <a:prstGeom prst="rect">
            <a:avLst/>
          </a:prstGeom>
          <a:noFill/>
        </p:spPr>
        <p:txBody>
          <a:bodyPr wrap="square" rtlCol="0">
            <a:spAutoFit/>
          </a:bodyPr>
          <a:lstStyle/>
          <a:p>
            <a:r>
              <a:rPr lang="en-US" sz="1400" dirty="0"/>
              <a:t>Output</a:t>
            </a:r>
            <a:endParaRPr lang="en-IN" sz="1400" dirty="0"/>
          </a:p>
        </p:txBody>
      </p:sp>
      <p:sp>
        <p:nvSpPr>
          <p:cNvPr id="116" name="Flowchart: Connector 115"/>
          <p:cNvSpPr/>
          <p:nvPr/>
        </p:nvSpPr>
        <p:spPr>
          <a:xfrm>
            <a:off x="7642362" y="4048025"/>
            <a:ext cx="317500" cy="317500"/>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50000"/>
                  </a:schemeClr>
                </a:solidFill>
              </a:rPr>
              <a:t>2</a:t>
            </a:r>
            <a:endParaRPr lang="en-IN" dirty="0">
              <a:solidFill>
                <a:schemeClr val="tx2">
                  <a:lumMod val="50000"/>
                </a:schemeClr>
              </a:solidFill>
            </a:endParaRPr>
          </a:p>
        </p:txBody>
      </p:sp>
      <p:sp>
        <p:nvSpPr>
          <p:cNvPr id="120" name="Flowchart: Connector 119"/>
          <p:cNvSpPr/>
          <p:nvPr/>
        </p:nvSpPr>
        <p:spPr>
          <a:xfrm>
            <a:off x="9661555" y="5669278"/>
            <a:ext cx="216789" cy="215783"/>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TextBox 18"/>
          <p:cNvSpPr txBox="1"/>
          <p:nvPr/>
        </p:nvSpPr>
        <p:spPr>
          <a:xfrm>
            <a:off x="9291798" y="1985701"/>
            <a:ext cx="2571019" cy="276999"/>
          </a:xfrm>
          <a:prstGeom prst="rect">
            <a:avLst/>
          </a:prstGeom>
          <a:noFill/>
        </p:spPr>
        <p:txBody>
          <a:bodyPr wrap="square" rtlCol="0">
            <a:spAutoFit/>
          </a:bodyPr>
          <a:lstStyle/>
          <a:p>
            <a:r>
              <a:rPr lang="en-US" sz="1200" dirty="0"/>
              <a:t>Input Tank 1 for blending</a:t>
            </a:r>
            <a:endParaRPr lang="en-IN" sz="1200" dirty="0"/>
          </a:p>
        </p:txBody>
      </p:sp>
      <p:sp>
        <p:nvSpPr>
          <p:cNvPr id="123" name="Flowchart: Connector 122"/>
          <p:cNvSpPr/>
          <p:nvPr/>
        </p:nvSpPr>
        <p:spPr>
          <a:xfrm>
            <a:off x="8163496" y="4615021"/>
            <a:ext cx="317500" cy="317500"/>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50000"/>
                  </a:schemeClr>
                </a:solidFill>
              </a:rPr>
              <a:t>3</a:t>
            </a:r>
            <a:endParaRPr lang="en-IN" dirty="0">
              <a:solidFill>
                <a:schemeClr val="tx2">
                  <a:lumMod val="50000"/>
                </a:schemeClr>
              </a:solidFill>
            </a:endParaRPr>
          </a:p>
        </p:txBody>
      </p:sp>
      <p:sp>
        <p:nvSpPr>
          <p:cNvPr id="125" name="TextBox 124"/>
          <p:cNvSpPr txBox="1"/>
          <p:nvPr/>
        </p:nvSpPr>
        <p:spPr>
          <a:xfrm>
            <a:off x="9311408" y="2320582"/>
            <a:ext cx="2571019" cy="276999"/>
          </a:xfrm>
          <a:prstGeom prst="rect">
            <a:avLst/>
          </a:prstGeom>
          <a:noFill/>
        </p:spPr>
        <p:txBody>
          <a:bodyPr wrap="square" rtlCol="0">
            <a:spAutoFit/>
          </a:bodyPr>
          <a:lstStyle/>
          <a:p>
            <a:r>
              <a:rPr lang="en-US" sz="1200" dirty="0"/>
              <a:t>Input Tank 2 for blending</a:t>
            </a:r>
            <a:endParaRPr lang="en-IN" sz="1200" dirty="0"/>
          </a:p>
        </p:txBody>
      </p:sp>
      <p:sp>
        <p:nvSpPr>
          <p:cNvPr id="127" name="TextBox 126"/>
          <p:cNvSpPr txBox="1"/>
          <p:nvPr/>
        </p:nvSpPr>
        <p:spPr>
          <a:xfrm>
            <a:off x="9337156" y="2632682"/>
            <a:ext cx="2571019" cy="276999"/>
          </a:xfrm>
          <a:prstGeom prst="rect">
            <a:avLst/>
          </a:prstGeom>
          <a:noFill/>
        </p:spPr>
        <p:txBody>
          <a:bodyPr wrap="square" rtlCol="0">
            <a:spAutoFit/>
          </a:bodyPr>
          <a:lstStyle/>
          <a:p>
            <a:r>
              <a:rPr lang="en-US" sz="1200" dirty="0"/>
              <a:t>Blending Ratio</a:t>
            </a:r>
            <a:endParaRPr lang="en-IN" sz="1200" dirty="0"/>
          </a:p>
        </p:txBody>
      </p:sp>
      <p:sp>
        <p:nvSpPr>
          <p:cNvPr id="129" name="TextBox 128"/>
          <p:cNvSpPr txBox="1"/>
          <p:nvPr/>
        </p:nvSpPr>
        <p:spPr>
          <a:xfrm>
            <a:off x="9368434" y="3650894"/>
            <a:ext cx="2505938" cy="461665"/>
          </a:xfrm>
          <a:prstGeom prst="rect">
            <a:avLst/>
          </a:prstGeom>
          <a:noFill/>
        </p:spPr>
        <p:txBody>
          <a:bodyPr wrap="square" rtlCol="0">
            <a:spAutoFit/>
          </a:bodyPr>
          <a:lstStyle/>
          <a:p>
            <a:r>
              <a:rPr lang="en-US" sz="1200" dirty="0"/>
              <a:t>Quality parameters for blended Naphtha</a:t>
            </a:r>
            <a:endParaRPr lang="en-IN" sz="1200" dirty="0"/>
          </a:p>
        </p:txBody>
      </p:sp>
      <p:sp>
        <p:nvSpPr>
          <p:cNvPr id="131" name="TextBox 130"/>
          <p:cNvSpPr txBox="1"/>
          <p:nvPr/>
        </p:nvSpPr>
        <p:spPr>
          <a:xfrm>
            <a:off x="9332240" y="2955171"/>
            <a:ext cx="2571019" cy="276999"/>
          </a:xfrm>
          <a:prstGeom prst="rect">
            <a:avLst/>
          </a:prstGeom>
          <a:noFill/>
        </p:spPr>
        <p:txBody>
          <a:bodyPr wrap="square" rtlCol="0">
            <a:spAutoFit/>
          </a:bodyPr>
          <a:lstStyle/>
          <a:p>
            <a:r>
              <a:rPr lang="en-US" sz="1200" dirty="0"/>
              <a:t>Cost of Naphtha in the tank</a:t>
            </a:r>
            <a:endParaRPr lang="en-IN" sz="1200" dirty="0"/>
          </a:p>
        </p:txBody>
      </p:sp>
      <p:sp>
        <p:nvSpPr>
          <p:cNvPr id="133" name="TextBox 132"/>
          <p:cNvSpPr txBox="1"/>
          <p:nvPr/>
        </p:nvSpPr>
        <p:spPr>
          <a:xfrm>
            <a:off x="9400606" y="4534968"/>
            <a:ext cx="2571019" cy="276999"/>
          </a:xfrm>
          <a:prstGeom prst="rect">
            <a:avLst/>
          </a:prstGeom>
          <a:noFill/>
        </p:spPr>
        <p:txBody>
          <a:bodyPr wrap="square" rtlCol="0">
            <a:spAutoFit/>
          </a:bodyPr>
          <a:lstStyle/>
          <a:p>
            <a:r>
              <a:rPr lang="en-US" sz="1200" dirty="0"/>
              <a:t>Loading Sequence of Shore Tank</a:t>
            </a:r>
            <a:endParaRPr lang="en-IN" sz="1200" dirty="0"/>
          </a:p>
        </p:txBody>
      </p:sp>
      <p:sp>
        <p:nvSpPr>
          <p:cNvPr id="59" name="Snip Single Corner Rectangle 58"/>
          <p:cNvSpPr/>
          <p:nvPr/>
        </p:nvSpPr>
        <p:spPr>
          <a:xfrm>
            <a:off x="511668" y="1077591"/>
            <a:ext cx="1840992" cy="377952"/>
          </a:xfrm>
          <a:prstGeom prst="snip1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Optimized Blending</a:t>
            </a:r>
            <a:endParaRPr lang="en-IN" sz="1400" dirty="0"/>
          </a:p>
        </p:txBody>
      </p:sp>
      <p:sp>
        <p:nvSpPr>
          <p:cNvPr id="60" name="Snip Single Corner Rectangle 59"/>
          <p:cNvSpPr/>
          <p:nvPr/>
        </p:nvSpPr>
        <p:spPr>
          <a:xfrm>
            <a:off x="4427119" y="1068304"/>
            <a:ext cx="1840992" cy="377952"/>
          </a:xfrm>
          <a:prstGeom prst="snip1Rect">
            <a:avLst/>
          </a:prstGeom>
          <a:solidFill>
            <a:schemeClr val="accent4">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Blending Simulation</a:t>
            </a:r>
            <a:endParaRPr lang="en-IN" sz="1400" dirty="0"/>
          </a:p>
        </p:txBody>
      </p:sp>
      <p:sp>
        <p:nvSpPr>
          <p:cNvPr id="61" name="Flowchart: Connector 60"/>
          <p:cNvSpPr/>
          <p:nvPr/>
        </p:nvSpPr>
        <p:spPr>
          <a:xfrm>
            <a:off x="1780595" y="1679566"/>
            <a:ext cx="317500" cy="3175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IN" dirty="0"/>
          </a:p>
        </p:txBody>
      </p:sp>
      <p:sp>
        <p:nvSpPr>
          <p:cNvPr id="62" name="Flowchart: Connector 61"/>
          <p:cNvSpPr/>
          <p:nvPr/>
        </p:nvSpPr>
        <p:spPr>
          <a:xfrm>
            <a:off x="1829258" y="4243633"/>
            <a:ext cx="317500" cy="3175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en-IN" dirty="0"/>
          </a:p>
        </p:txBody>
      </p:sp>
      <p:sp>
        <p:nvSpPr>
          <p:cNvPr id="66" name="Flowchart: Connector 65"/>
          <p:cNvSpPr/>
          <p:nvPr/>
        </p:nvSpPr>
        <p:spPr>
          <a:xfrm>
            <a:off x="6767678" y="2253081"/>
            <a:ext cx="317500" cy="3175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en-IN" dirty="0"/>
          </a:p>
        </p:txBody>
      </p:sp>
      <p:sp>
        <p:nvSpPr>
          <p:cNvPr id="68" name="Flowchart: Connector 67"/>
          <p:cNvSpPr/>
          <p:nvPr/>
        </p:nvSpPr>
        <p:spPr>
          <a:xfrm>
            <a:off x="7298954" y="3006454"/>
            <a:ext cx="317500" cy="317500"/>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50000"/>
                  </a:schemeClr>
                </a:solidFill>
              </a:rPr>
              <a:t>1</a:t>
            </a:r>
            <a:endParaRPr lang="en-IN" dirty="0">
              <a:solidFill>
                <a:schemeClr val="tx2">
                  <a:lumMod val="50000"/>
                </a:schemeClr>
              </a:solidFill>
            </a:endParaRPr>
          </a:p>
        </p:txBody>
      </p:sp>
      <p:sp>
        <p:nvSpPr>
          <p:cNvPr id="70" name="Flowchart: Connector 69"/>
          <p:cNvSpPr/>
          <p:nvPr/>
        </p:nvSpPr>
        <p:spPr>
          <a:xfrm>
            <a:off x="8938169" y="1985701"/>
            <a:ext cx="278964" cy="27699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IN" dirty="0"/>
          </a:p>
        </p:txBody>
      </p:sp>
      <p:sp>
        <p:nvSpPr>
          <p:cNvPr id="72" name="Flowchart: Connector 71"/>
          <p:cNvSpPr/>
          <p:nvPr/>
        </p:nvSpPr>
        <p:spPr>
          <a:xfrm>
            <a:off x="8954688" y="2324477"/>
            <a:ext cx="317500" cy="27310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en-IN" dirty="0"/>
          </a:p>
        </p:txBody>
      </p:sp>
      <p:sp>
        <p:nvSpPr>
          <p:cNvPr id="74" name="Flowchart: Connector 73"/>
          <p:cNvSpPr/>
          <p:nvPr/>
        </p:nvSpPr>
        <p:spPr>
          <a:xfrm>
            <a:off x="8961726" y="2643406"/>
            <a:ext cx="317500" cy="27310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en-IN" dirty="0"/>
          </a:p>
        </p:txBody>
      </p:sp>
      <p:sp>
        <p:nvSpPr>
          <p:cNvPr id="75" name="Flowchart: Connector 74"/>
          <p:cNvSpPr/>
          <p:nvPr/>
        </p:nvSpPr>
        <p:spPr>
          <a:xfrm>
            <a:off x="9009904" y="3695092"/>
            <a:ext cx="293449" cy="278267"/>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50000"/>
                  </a:schemeClr>
                </a:solidFill>
              </a:rPr>
              <a:t>1</a:t>
            </a:r>
            <a:endParaRPr lang="en-IN" dirty="0">
              <a:solidFill>
                <a:schemeClr val="tx2">
                  <a:lumMod val="50000"/>
                </a:schemeClr>
              </a:solidFill>
            </a:endParaRPr>
          </a:p>
        </p:txBody>
      </p:sp>
      <p:sp>
        <p:nvSpPr>
          <p:cNvPr id="87" name="Flowchart: Connector 86"/>
          <p:cNvSpPr/>
          <p:nvPr/>
        </p:nvSpPr>
        <p:spPr>
          <a:xfrm>
            <a:off x="9003046" y="4154250"/>
            <a:ext cx="317500" cy="317500"/>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50000"/>
                  </a:schemeClr>
                </a:solidFill>
              </a:rPr>
              <a:t>2</a:t>
            </a:r>
            <a:endParaRPr lang="en-IN" dirty="0">
              <a:solidFill>
                <a:schemeClr val="tx2">
                  <a:lumMod val="50000"/>
                </a:schemeClr>
              </a:solidFill>
            </a:endParaRPr>
          </a:p>
        </p:txBody>
      </p:sp>
      <p:sp>
        <p:nvSpPr>
          <p:cNvPr id="88" name="TextBox 87"/>
          <p:cNvSpPr txBox="1"/>
          <p:nvPr/>
        </p:nvSpPr>
        <p:spPr>
          <a:xfrm>
            <a:off x="9357574" y="4153065"/>
            <a:ext cx="2571019" cy="276999"/>
          </a:xfrm>
          <a:prstGeom prst="rect">
            <a:avLst/>
          </a:prstGeom>
          <a:noFill/>
        </p:spPr>
        <p:txBody>
          <a:bodyPr wrap="square" rtlCol="0">
            <a:spAutoFit/>
          </a:bodyPr>
          <a:lstStyle/>
          <a:p>
            <a:r>
              <a:rPr lang="en-US" sz="1200" dirty="0"/>
              <a:t>Price of the blended Naphtha</a:t>
            </a:r>
            <a:endParaRPr lang="en-IN" sz="1200" dirty="0"/>
          </a:p>
        </p:txBody>
      </p:sp>
      <p:sp>
        <p:nvSpPr>
          <p:cNvPr id="90" name="Flowchart: Connector 89"/>
          <p:cNvSpPr/>
          <p:nvPr/>
        </p:nvSpPr>
        <p:spPr>
          <a:xfrm>
            <a:off x="9040074" y="4539552"/>
            <a:ext cx="317500" cy="317500"/>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50000"/>
                  </a:schemeClr>
                </a:solidFill>
              </a:rPr>
              <a:t>3</a:t>
            </a:r>
            <a:endParaRPr lang="en-IN" dirty="0">
              <a:solidFill>
                <a:schemeClr val="tx2">
                  <a:lumMod val="50000"/>
                </a:schemeClr>
              </a:solidFill>
            </a:endParaRPr>
          </a:p>
        </p:txBody>
      </p:sp>
      <p:sp>
        <p:nvSpPr>
          <p:cNvPr id="91" name="Title 1">
            <a:extLst>
              <a:ext uri="{FF2B5EF4-FFF2-40B4-BE49-F238E27FC236}">
                <a16:creationId xmlns:a16="http://schemas.microsoft.com/office/drawing/2014/main" id="{32B8A9CC-BCB5-8E96-DDA1-37555AB2D86D}"/>
              </a:ext>
            </a:extLst>
          </p:cNvPr>
          <p:cNvSpPr txBox="1">
            <a:spLocks/>
          </p:cNvSpPr>
          <p:nvPr/>
        </p:nvSpPr>
        <p:spPr>
          <a:xfrm>
            <a:off x="1556888" y="290906"/>
            <a:ext cx="8617422" cy="606878"/>
          </a:xfrm>
          <a:prstGeom prst="rect">
            <a:avLst/>
          </a:prstGeom>
        </p:spPr>
        <p:txBody>
          <a:bodyPr>
            <a:noAutofit/>
          </a:bodyPr>
          <a:lstStyle>
            <a:lvl1pPr algn="l" defTabSz="914400" rtl="0" eaLnBrk="1" latinLnBrk="0" hangingPunct="1">
              <a:lnSpc>
                <a:spcPct val="90000"/>
              </a:lnSpc>
              <a:spcBef>
                <a:spcPct val="0"/>
              </a:spcBef>
              <a:buNone/>
              <a:defRPr sz="3600" b="1" kern="1200">
                <a:solidFill>
                  <a:srgbClr val="024C90"/>
                </a:solidFill>
                <a:latin typeface="+mn-lt"/>
                <a:ea typeface="+mj-ea"/>
                <a:cs typeface="+mj-cs"/>
              </a:defRPr>
            </a:lvl1pPr>
          </a:lstStyle>
          <a:p>
            <a:pPr algn="ctr"/>
            <a:r>
              <a:rPr lang="en-US" sz="2400"/>
              <a:t>Blending Simulation</a:t>
            </a:r>
            <a:endParaRPr lang="en-IN" sz="2400" dirty="0"/>
          </a:p>
        </p:txBody>
      </p:sp>
      <p:cxnSp>
        <p:nvCxnSpPr>
          <p:cNvPr id="92" name="Straight Connector 91"/>
          <p:cNvCxnSpPr/>
          <p:nvPr/>
        </p:nvCxnSpPr>
        <p:spPr>
          <a:xfrm flipH="1">
            <a:off x="8741664" y="1583998"/>
            <a:ext cx="24384" cy="4262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H="1">
            <a:off x="8793678" y="1599719"/>
            <a:ext cx="24384" cy="4262066"/>
          </a:xfrm>
          <a:prstGeom prst="line">
            <a:avLst/>
          </a:prstGeom>
        </p:spPr>
        <p:style>
          <a:lnRef idx="1">
            <a:schemeClr val="accent1"/>
          </a:lnRef>
          <a:fillRef idx="0">
            <a:schemeClr val="accent1"/>
          </a:fillRef>
          <a:effectRef idx="0">
            <a:schemeClr val="accent1"/>
          </a:effectRef>
          <a:fontRef idx="minor">
            <a:schemeClr val="tx1"/>
          </a:fontRef>
        </p:style>
      </p:cxnSp>
      <p:sp>
        <p:nvSpPr>
          <p:cNvPr id="95" name="Rounded Rectangle 94"/>
          <p:cNvSpPr/>
          <p:nvPr/>
        </p:nvSpPr>
        <p:spPr>
          <a:xfrm>
            <a:off x="5732583" y="5598106"/>
            <a:ext cx="1387626" cy="247958"/>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50000"/>
                  </a:schemeClr>
                </a:solidFill>
              </a:rPr>
              <a:t>Calculate</a:t>
            </a:r>
            <a:endParaRPr lang="en-IN" dirty="0">
              <a:solidFill>
                <a:schemeClr val="tx2">
                  <a:lumMod val="50000"/>
                </a:schemeClr>
              </a:solidFill>
            </a:endParaRPr>
          </a:p>
        </p:txBody>
      </p:sp>
      <p:sp>
        <p:nvSpPr>
          <p:cNvPr id="96" name="Rounded Rectangle 95"/>
          <p:cNvSpPr/>
          <p:nvPr/>
        </p:nvSpPr>
        <p:spPr>
          <a:xfrm>
            <a:off x="7237663" y="5607221"/>
            <a:ext cx="1049111" cy="238844"/>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50000"/>
                  </a:schemeClr>
                </a:solidFill>
              </a:rPr>
              <a:t>Save</a:t>
            </a:r>
            <a:endParaRPr lang="en-IN" dirty="0">
              <a:solidFill>
                <a:schemeClr val="tx2">
                  <a:lumMod val="50000"/>
                </a:schemeClr>
              </a:solidFill>
            </a:endParaRPr>
          </a:p>
        </p:txBody>
      </p:sp>
      <p:sp>
        <p:nvSpPr>
          <p:cNvPr id="97" name="Flowchart: Connector 96"/>
          <p:cNvSpPr/>
          <p:nvPr/>
        </p:nvSpPr>
        <p:spPr>
          <a:xfrm>
            <a:off x="8954749" y="2982169"/>
            <a:ext cx="317500" cy="27310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endParaRPr lang="en-IN" dirty="0"/>
          </a:p>
        </p:txBody>
      </p:sp>
      <p:sp>
        <p:nvSpPr>
          <p:cNvPr id="99" name="Flowchart: Connector 98"/>
          <p:cNvSpPr/>
          <p:nvPr/>
        </p:nvSpPr>
        <p:spPr>
          <a:xfrm>
            <a:off x="648246" y="1684019"/>
            <a:ext cx="317500" cy="27310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endParaRPr lang="en-IN" dirty="0"/>
          </a:p>
        </p:txBody>
      </p:sp>
      <p:sp>
        <p:nvSpPr>
          <p:cNvPr id="100" name="Flowchart: Connector 99"/>
          <p:cNvSpPr/>
          <p:nvPr/>
        </p:nvSpPr>
        <p:spPr>
          <a:xfrm>
            <a:off x="668247" y="4225507"/>
            <a:ext cx="317500" cy="27310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endParaRPr lang="en-IN" dirty="0"/>
          </a:p>
        </p:txBody>
      </p:sp>
      <p:sp>
        <p:nvSpPr>
          <p:cNvPr id="102" name="Snip Single Corner Rectangle 101"/>
          <p:cNvSpPr/>
          <p:nvPr/>
        </p:nvSpPr>
        <p:spPr>
          <a:xfrm>
            <a:off x="6370320" y="1072044"/>
            <a:ext cx="2164080" cy="377952"/>
          </a:xfrm>
          <a:prstGeom prst="snip1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Saved Recommendations</a:t>
            </a:r>
            <a:endParaRPr lang="en-IN" sz="1400" dirty="0"/>
          </a:p>
        </p:txBody>
      </p:sp>
    </p:spTree>
    <p:extLst>
      <p:ext uri="{BB962C8B-B14F-4D97-AF65-F5344CB8AC3E}">
        <p14:creationId xmlns:p14="http://schemas.microsoft.com/office/powerpoint/2010/main" val="2053220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92734" y="1455440"/>
            <a:ext cx="11350752" cy="44988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Snip Single Corner Rectangle 6"/>
          <p:cNvSpPr/>
          <p:nvPr/>
        </p:nvSpPr>
        <p:spPr>
          <a:xfrm>
            <a:off x="2468880" y="1085088"/>
            <a:ext cx="1840992" cy="377952"/>
          </a:xfrm>
          <a:prstGeom prst="snip1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Optimized Blending</a:t>
            </a:r>
            <a:endParaRPr lang="en-IN" sz="1400" dirty="0"/>
          </a:p>
        </p:txBody>
      </p:sp>
      <p:sp>
        <p:nvSpPr>
          <p:cNvPr id="8" name="Snip Single Corner Rectangle 7"/>
          <p:cNvSpPr/>
          <p:nvPr/>
        </p:nvSpPr>
        <p:spPr>
          <a:xfrm>
            <a:off x="512064" y="1072896"/>
            <a:ext cx="1840992" cy="377952"/>
          </a:xfrm>
          <a:prstGeom prst="snip1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Snip Single Corner Rectangle 8"/>
          <p:cNvSpPr/>
          <p:nvPr/>
        </p:nvSpPr>
        <p:spPr>
          <a:xfrm>
            <a:off x="4425696" y="1072896"/>
            <a:ext cx="1840992" cy="377952"/>
          </a:xfrm>
          <a:prstGeom prst="snip1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Snip Single Corner Rectangle 58"/>
          <p:cNvSpPr/>
          <p:nvPr/>
        </p:nvSpPr>
        <p:spPr>
          <a:xfrm>
            <a:off x="511668" y="1077591"/>
            <a:ext cx="1840992" cy="377952"/>
          </a:xfrm>
          <a:prstGeom prst="snip1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Optimized Blending</a:t>
            </a:r>
            <a:endParaRPr lang="en-IN" sz="1400" dirty="0"/>
          </a:p>
        </p:txBody>
      </p:sp>
      <p:sp>
        <p:nvSpPr>
          <p:cNvPr id="60" name="Snip Single Corner Rectangle 59"/>
          <p:cNvSpPr/>
          <p:nvPr/>
        </p:nvSpPr>
        <p:spPr>
          <a:xfrm>
            <a:off x="4427119" y="1068304"/>
            <a:ext cx="1840992" cy="377952"/>
          </a:xfrm>
          <a:prstGeom prst="snip1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Blending Simulation</a:t>
            </a:r>
            <a:endParaRPr lang="en-IN" sz="1400" dirty="0"/>
          </a:p>
        </p:txBody>
      </p:sp>
      <p:sp>
        <p:nvSpPr>
          <p:cNvPr id="91" name="Title 1">
            <a:extLst>
              <a:ext uri="{FF2B5EF4-FFF2-40B4-BE49-F238E27FC236}">
                <a16:creationId xmlns:a16="http://schemas.microsoft.com/office/drawing/2014/main" id="{32B8A9CC-BCB5-8E96-DDA1-37555AB2D86D}"/>
              </a:ext>
            </a:extLst>
          </p:cNvPr>
          <p:cNvSpPr txBox="1">
            <a:spLocks/>
          </p:cNvSpPr>
          <p:nvPr/>
        </p:nvSpPr>
        <p:spPr>
          <a:xfrm>
            <a:off x="1556888" y="290906"/>
            <a:ext cx="8617422" cy="606878"/>
          </a:xfrm>
          <a:prstGeom prst="rect">
            <a:avLst/>
          </a:prstGeom>
        </p:spPr>
        <p:txBody>
          <a:bodyPr>
            <a:noAutofit/>
          </a:bodyPr>
          <a:lstStyle>
            <a:lvl1pPr algn="l" defTabSz="914400" rtl="0" eaLnBrk="1" latinLnBrk="0" hangingPunct="1">
              <a:lnSpc>
                <a:spcPct val="90000"/>
              </a:lnSpc>
              <a:spcBef>
                <a:spcPct val="0"/>
              </a:spcBef>
              <a:buNone/>
              <a:defRPr sz="3600" b="1" kern="1200">
                <a:solidFill>
                  <a:srgbClr val="024C90"/>
                </a:solidFill>
                <a:latin typeface="+mn-lt"/>
                <a:ea typeface="+mj-ea"/>
                <a:cs typeface="+mj-cs"/>
              </a:defRPr>
            </a:lvl1pPr>
          </a:lstStyle>
          <a:p>
            <a:pPr algn="ctr"/>
            <a:r>
              <a:rPr lang="en-US" sz="2400"/>
              <a:t>Blending Simulation</a:t>
            </a:r>
            <a:endParaRPr lang="en-IN" sz="2400" dirty="0"/>
          </a:p>
        </p:txBody>
      </p:sp>
      <p:sp>
        <p:nvSpPr>
          <p:cNvPr id="102" name="Snip Single Corner Rectangle 101"/>
          <p:cNvSpPr/>
          <p:nvPr/>
        </p:nvSpPr>
        <p:spPr>
          <a:xfrm>
            <a:off x="6370320" y="1072044"/>
            <a:ext cx="2164080" cy="377952"/>
          </a:xfrm>
          <a:prstGeom prst="snip1Rect">
            <a:avLst/>
          </a:prstGeom>
          <a:solidFill>
            <a:schemeClr val="accent4">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Saved Recommendations</a:t>
            </a:r>
            <a:endParaRPr lang="en-IN" sz="1400" dirty="0"/>
          </a:p>
        </p:txBody>
      </p:sp>
      <p:graphicFrame>
        <p:nvGraphicFramePr>
          <p:cNvPr id="2" name="Table 1"/>
          <p:cNvGraphicFramePr>
            <a:graphicFrameLocks noGrp="1"/>
          </p:cNvGraphicFramePr>
          <p:nvPr>
            <p:extLst>
              <p:ext uri="{D42A27DB-BD31-4B8C-83A1-F6EECF244321}">
                <p14:modId xmlns:p14="http://schemas.microsoft.com/office/powerpoint/2010/main" val="3017543375"/>
              </p:ext>
            </p:extLst>
          </p:nvPr>
        </p:nvGraphicFramePr>
        <p:xfrm>
          <a:off x="885952" y="2133938"/>
          <a:ext cx="10111232" cy="3540760"/>
        </p:xfrm>
        <a:graphic>
          <a:graphicData uri="http://schemas.openxmlformats.org/drawingml/2006/table">
            <a:tbl>
              <a:tblPr firstRow="1" bandRow="1">
                <a:tableStyleId>{5C22544A-7EE6-4342-B048-85BDC9FD1C3A}</a:tableStyleId>
              </a:tblPr>
              <a:tblGrid>
                <a:gridCol w="1263904">
                  <a:extLst>
                    <a:ext uri="{9D8B030D-6E8A-4147-A177-3AD203B41FA5}">
                      <a16:colId xmlns:a16="http://schemas.microsoft.com/office/drawing/2014/main" val="20000"/>
                    </a:ext>
                  </a:extLst>
                </a:gridCol>
                <a:gridCol w="1411302">
                  <a:extLst>
                    <a:ext uri="{9D8B030D-6E8A-4147-A177-3AD203B41FA5}">
                      <a16:colId xmlns:a16="http://schemas.microsoft.com/office/drawing/2014/main" val="20001"/>
                    </a:ext>
                  </a:extLst>
                </a:gridCol>
                <a:gridCol w="1116506">
                  <a:extLst>
                    <a:ext uri="{9D8B030D-6E8A-4147-A177-3AD203B41FA5}">
                      <a16:colId xmlns:a16="http://schemas.microsoft.com/office/drawing/2014/main" val="20002"/>
                    </a:ext>
                  </a:extLst>
                </a:gridCol>
                <a:gridCol w="1263904">
                  <a:extLst>
                    <a:ext uri="{9D8B030D-6E8A-4147-A177-3AD203B41FA5}">
                      <a16:colId xmlns:a16="http://schemas.microsoft.com/office/drawing/2014/main" val="20003"/>
                    </a:ext>
                  </a:extLst>
                </a:gridCol>
                <a:gridCol w="1263904">
                  <a:extLst>
                    <a:ext uri="{9D8B030D-6E8A-4147-A177-3AD203B41FA5}">
                      <a16:colId xmlns:a16="http://schemas.microsoft.com/office/drawing/2014/main" val="20004"/>
                    </a:ext>
                  </a:extLst>
                </a:gridCol>
                <a:gridCol w="1263904">
                  <a:extLst>
                    <a:ext uri="{9D8B030D-6E8A-4147-A177-3AD203B41FA5}">
                      <a16:colId xmlns:a16="http://schemas.microsoft.com/office/drawing/2014/main" val="20005"/>
                    </a:ext>
                  </a:extLst>
                </a:gridCol>
                <a:gridCol w="1263904">
                  <a:extLst>
                    <a:ext uri="{9D8B030D-6E8A-4147-A177-3AD203B41FA5}">
                      <a16:colId xmlns:a16="http://schemas.microsoft.com/office/drawing/2014/main" val="20006"/>
                    </a:ext>
                  </a:extLst>
                </a:gridCol>
                <a:gridCol w="1263904">
                  <a:extLst>
                    <a:ext uri="{9D8B030D-6E8A-4147-A177-3AD203B41FA5}">
                      <a16:colId xmlns:a16="http://schemas.microsoft.com/office/drawing/2014/main" val="20007"/>
                    </a:ext>
                  </a:extLst>
                </a:gridCol>
              </a:tblGrid>
              <a:tr h="779950">
                <a:tc>
                  <a:txBody>
                    <a:bodyPr/>
                    <a:lstStyle/>
                    <a:p>
                      <a:r>
                        <a:rPr lang="en-US" sz="1400" dirty="0"/>
                        <a:t>Input Tank 1 and Naphtha Cost</a:t>
                      </a:r>
                      <a:endParaRPr lang="en-IN"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Input Tank 2 and Naphtha Cost</a:t>
                      </a:r>
                      <a:endParaRPr lang="en-IN" sz="1400" dirty="0"/>
                    </a:p>
                  </a:txBody>
                  <a:tcPr/>
                </a:tc>
                <a:tc>
                  <a:txBody>
                    <a:bodyPr/>
                    <a:lstStyle/>
                    <a:p>
                      <a:r>
                        <a:rPr lang="en-US" sz="1400" dirty="0"/>
                        <a:t>Blending Ratio</a:t>
                      </a:r>
                      <a:endParaRPr lang="en-IN" sz="1400" dirty="0"/>
                    </a:p>
                  </a:txBody>
                  <a:tcPr/>
                </a:tc>
                <a:tc>
                  <a:txBody>
                    <a:bodyPr/>
                    <a:lstStyle/>
                    <a:p>
                      <a:r>
                        <a:rPr lang="en-US" sz="1400" dirty="0"/>
                        <a:t>Quality Parameters</a:t>
                      </a:r>
                      <a:r>
                        <a:rPr lang="en-US" sz="1400" baseline="0" dirty="0"/>
                        <a:t> of Blended Naphtha</a:t>
                      </a:r>
                      <a:endParaRPr lang="en-IN" sz="1400" dirty="0"/>
                    </a:p>
                  </a:txBody>
                  <a:tcPr/>
                </a:tc>
                <a:tc>
                  <a:txBody>
                    <a:bodyPr/>
                    <a:lstStyle/>
                    <a:p>
                      <a:r>
                        <a:rPr lang="en-US" sz="1400" dirty="0"/>
                        <a:t>Price of Blended Naphtha</a:t>
                      </a:r>
                      <a:endParaRPr lang="en-IN" sz="1400" dirty="0"/>
                    </a:p>
                  </a:txBody>
                  <a:tcPr/>
                </a:tc>
                <a:tc>
                  <a:txBody>
                    <a:bodyPr/>
                    <a:lstStyle/>
                    <a:p>
                      <a:r>
                        <a:rPr lang="en-US" sz="1400" dirty="0"/>
                        <a:t>Loading Sequence</a:t>
                      </a:r>
                      <a:endParaRPr lang="en-IN" sz="1400" dirty="0"/>
                    </a:p>
                  </a:txBody>
                  <a:tcPr/>
                </a:tc>
                <a:tc>
                  <a:txBody>
                    <a:bodyPr/>
                    <a:lstStyle/>
                    <a:p>
                      <a:r>
                        <a:rPr lang="en-US" sz="1400" dirty="0"/>
                        <a:t>Initiated By</a:t>
                      </a:r>
                      <a:endParaRPr lang="en-IN" sz="1400" dirty="0"/>
                    </a:p>
                  </a:txBody>
                  <a:tcPr/>
                </a:tc>
                <a:tc>
                  <a:txBody>
                    <a:bodyPr/>
                    <a:lstStyle/>
                    <a:p>
                      <a:r>
                        <a:rPr lang="en-US" sz="1400" dirty="0"/>
                        <a:t>Run Date</a:t>
                      </a:r>
                      <a:endParaRPr lang="en-IN" sz="1400" dirty="0"/>
                    </a:p>
                  </a:txBody>
                  <a:tcPr/>
                </a:tc>
                <a:extLst>
                  <a:ext uri="{0D108BD9-81ED-4DB2-BD59-A6C34878D82A}">
                    <a16:rowId xmlns:a16="http://schemas.microsoft.com/office/drawing/2014/main" val="10000"/>
                  </a:ext>
                </a:extLst>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0001"/>
                  </a:ext>
                </a:extLst>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0002"/>
                  </a:ext>
                </a:extLst>
              </a:tr>
              <a:tr h="370840">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0003"/>
                  </a:ext>
                </a:extLst>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0004"/>
                  </a:ext>
                </a:extLst>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0005"/>
                  </a:ext>
                </a:extLst>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0006"/>
                  </a:ext>
                </a:extLst>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34670933"/>
      </p:ext>
    </p:extLst>
  </p:cSld>
  <p:clrMapOvr>
    <a:masterClrMapping/>
  </p:clrMapOvr>
</p:sld>
</file>

<file path=ppt/theme/theme1.xml><?xml version="1.0" encoding="utf-8"?>
<a:theme xmlns:a="http://schemas.openxmlformats.org/drawingml/2006/main" name="Office Theme">
  <a:themeElements>
    <a:clrScheme name="TCG_Digital_1">
      <a:dk1>
        <a:srgbClr val="595959"/>
      </a:dk1>
      <a:lt1>
        <a:srgbClr val="FFFFFF"/>
      </a:lt1>
      <a:dk2>
        <a:srgbClr val="000072"/>
      </a:dk2>
      <a:lt2>
        <a:srgbClr val="DDDDDD"/>
      </a:lt2>
      <a:accent1>
        <a:srgbClr val="024C90"/>
      </a:accent1>
      <a:accent2>
        <a:srgbClr val="B8AAAA"/>
      </a:accent2>
      <a:accent3>
        <a:srgbClr val="FFFFFF"/>
      </a:accent3>
      <a:accent4>
        <a:srgbClr val="000000"/>
      </a:accent4>
      <a:accent5>
        <a:srgbClr val="B8AAAA"/>
      </a:accent5>
      <a:accent6>
        <a:srgbClr val="024C90"/>
      </a:accent6>
      <a:hlink>
        <a:srgbClr val="595959"/>
      </a:hlink>
      <a:folHlink>
        <a:srgbClr val="B2B2B2"/>
      </a:folHlink>
    </a:clrScheme>
    <a:fontScheme name="Custom 1">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D579BDB8-09E2-434F-823D-7632083D28C4}" vid="{A8DBF088-E513-442C-B249-8195292211D9}"/>
    </a:ext>
  </a:extLst>
</a:theme>
</file>

<file path=ppt/theme/theme2.xml><?xml version="1.0" encoding="utf-8"?>
<a:theme xmlns:a="http://schemas.openxmlformats.org/drawingml/2006/main" name="1_Office Theme">
  <a:themeElements>
    <a:clrScheme name="TCG">
      <a:dk1>
        <a:srgbClr val="000000"/>
      </a:dk1>
      <a:lt1>
        <a:srgbClr val="FFFFFF"/>
      </a:lt1>
      <a:dk2>
        <a:srgbClr val="191970"/>
      </a:dk2>
      <a:lt2>
        <a:srgbClr val="F2F2F2"/>
      </a:lt2>
      <a:accent1>
        <a:srgbClr val="3498DB"/>
      </a:accent1>
      <a:accent2>
        <a:srgbClr val="016AD6"/>
      </a:accent2>
      <a:accent3>
        <a:srgbClr val="0C59A9"/>
      </a:accent3>
      <a:accent4>
        <a:srgbClr val="191970"/>
      </a:accent4>
      <a:accent5>
        <a:srgbClr val="F1C40F"/>
      </a:accent5>
      <a:accent6>
        <a:srgbClr val="F39C12"/>
      </a:accent6>
      <a:hlink>
        <a:srgbClr val="595959"/>
      </a:hlink>
      <a:folHlink>
        <a:srgbClr val="B2B2B2"/>
      </a:folHlink>
    </a:clrScheme>
    <a:fontScheme name="Custom 1">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CG" id="{79CB9622-3C52-4F9A-94D8-628585C2A2EE}" vid="{B69CAA9C-BFA7-4C16-8004-A71A196FCDD4}"/>
    </a:ext>
  </a:extLst>
</a:theme>
</file>

<file path=ppt/theme/theme3.xml><?xml version="1.0" encoding="utf-8"?>
<a:theme xmlns:a="http://schemas.openxmlformats.org/drawingml/2006/main" name="2_Office Theme">
  <a:themeElements>
    <a:clrScheme name="TCG_Digital_1">
      <a:dk1>
        <a:srgbClr val="595959"/>
      </a:dk1>
      <a:lt1>
        <a:srgbClr val="FFFFFF"/>
      </a:lt1>
      <a:dk2>
        <a:srgbClr val="000072"/>
      </a:dk2>
      <a:lt2>
        <a:srgbClr val="DDDDDD"/>
      </a:lt2>
      <a:accent1>
        <a:srgbClr val="024C90"/>
      </a:accent1>
      <a:accent2>
        <a:srgbClr val="B8AAAA"/>
      </a:accent2>
      <a:accent3>
        <a:srgbClr val="FFFFFF"/>
      </a:accent3>
      <a:accent4>
        <a:srgbClr val="000000"/>
      </a:accent4>
      <a:accent5>
        <a:srgbClr val="B8AAAA"/>
      </a:accent5>
      <a:accent6>
        <a:srgbClr val="024C90"/>
      </a:accent6>
      <a:hlink>
        <a:srgbClr val="595959"/>
      </a:hlink>
      <a:folHlink>
        <a:srgbClr val="B2B2B2"/>
      </a:folHlink>
    </a:clrScheme>
    <a:fontScheme name="Custom 1">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D579BDB8-09E2-434F-823D-7632083D28C4}" vid="{A8DBF088-E513-442C-B249-8195292211D9}"/>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48343</TotalTime>
  <Words>1373</Words>
  <Application>Microsoft Office PowerPoint</Application>
  <PresentationFormat>Widescreen</PresentationFormat>
  <Paragraphs>236</Paragraphs>
  <Slides>9</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9</vt:i4>
      </vt:variant>
    </vt:vector>
  </HeadingPairs>
  <TitlesOfParts>
    <vt:vector size="18" baseType="lpstr">
      <vt:lpstr>Aptos</vt:lpstr>
      <vt:lpstr>Arial</vt:lpstr>
      <vt:lpstr>Calibri</vt:lpstr>
      <vt:lpstr>Impact</vt:lpstr>
      <vt:lpstr>Trebuchet MS</vt:lpstr>
      <vt:lpstr>Wingdings</vt:lpstr>
      <vt:lpstr>Office Theme</vt:lpstr>
      <vt:lpstr>1_Office Theme</vt:lpstr>
      <vt:lpstr>2_Office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Oil &amp; Gas Solutions TCG Digital  helps build Velocity to Value</dc:title>
  <dc:creator>Nimit Arora</dc:creator>
  <cp:lastModifiedBy>Ashmita Das</cp:lastModifiedBy>
  <cp:revision>7336</cp:revision>
  <dcterms:created xsi:type="dcterms:W3CDTF">2020-04-23T14:48:00Z</dcterms:created>
  <dcterms:modified xsi:type="dcterms:W3CDTF">2025-10-22T07:30:42Z</dcterms:modified>
</cp:coreProperties>
</file>