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79" r:id="rId2"/>
    <p:sldMasterId id="2147483690" r:id="rId3"/>
  </p:sldMasterIdLst>
  <p:notesMasterIdLst>
    <p:notesMasterId r:id="rId26"/>
  </p:notesMasterIdLst>
  <p:sldIdLst>
    <p:sldId id="257" r:id="rId4"/>
    <p:sldId id="2138" r:id="rId5"/>
    <p:sldId id="2101" r:id="rId6"/>
    <p:sldId id="2044" r:id="rId7"/>
    <p:sldId id="2102" r:id="rId8"/>
    <p:sldId id="2120" r:id="rId9"/>
    <p:sldId id="2146" r:id="rId10"/>
    <p:sldId id="2147" r:id="rId11"/>
    <p:sldId id="2125" r:id="rId12"/>
    <p:sldId id="2136" r:id="rId13"/>
    <p:sldId id="2133" r:id="rId14"/>
    <p:sldId id="2134" r:id="rId15"/>
    <p:sldId id="2135" r:id="rId16"/>
    <p:sldId id="2137" r:id="rId17"/>
    <p:sldId id="2139" r:id="rId18"/>
    <p:sldId id="2140" r:id="rId19"/>
    <p:sldId id="2141" r:id="rId20"/>
    <p:sldId id="2142" r:id="rId21"/>
    <p:sldId id="2143" r:id="rId22"/>
    <p:sldId id="2144" r:id="rId23"/>
    <p:sldId id="2145" r:id="rId24"/>
    <p:sldId id="196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mit Arora" initials="NA" lastIdx="5" clrIdx="0">
    <p:extLst>
      <p:ext uri="{19B8F6BF-5375-455C-9EA6-DF929625EA0E}">
        <p15:presenceInfo xmlns:p15="http://schemas.microsoft.com/office/powerpoint/2012/main" userId="12be1590b845e0f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DD71"/>
    <a:srgbClr val="FFD85B"/>
    <a:srgbClr val="0000FF"/>
    <a:srgbClr val="92D050"/>
    <a:srgbClr val="FFC7CE"/>
    <a:srgbClr val="D2FD35"/>
    <a:srgbClr val="999999"/>
    <a:srgbClr val="0047AB"/>
    <a:srgbClr val="E788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D96B4C-8D37-44F7-8A59-9F5BC0EDC03F}" v="53" dt="2023-06-16T06:47:38.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91496" autoAdjust="0"/>
  </p:normalViewPr>
  <p:slideViewPr>
    <p:cSldViewPr snapToGrid="0">
      <p:cViewPr varScale="1">
        <p:scale>
          <a:sx n="77" d="100"/>
          <a:sy n="77" d="100"/>
        </p:scale>
        <p:origin x="780" y="66"/>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34"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Seth" userId="d43179859714c2c4" providerId="LiveId" clId="{0AA5D318-A76E-44A0-A85F-267795C917C0}"/>
    <pc:docChg chg="undo custSel modSld">
      <pc:chgData name="Arnab Seth" userId="d43179859714c2c4" providerId="LiveId" clId="{0AA5D318-A76E-44A0-A85F-267795C917C0}" dt="2021-11-09T08:20:54.638" v="531" actId="20577"/>
      <pc:docMkLst>
        <pc:docMk/>
      </pc:docMkLst>
      <pc:sldChg chg="modSp mod">
        <pc:chgData name="Arnab Seth" userId="d43179859714c2c4" providerId="LiveId" clId="{0AA5D318-A76E-44A0-A85F-267795C917C0}" dt="2021-11-09T08:20:54.638" v="531" actId="20577"/>
        <pc:sldMkLst>
          <pc:docMk/>
          <pc:sldMk cId="0" sldId="257"/>
        </pc:sldMkLst>
        <pc:spChg chg="mod">
          <ac:chgData name="Arnab Seth" userId="d43179859714c2c4" providerId="LiveId" clId="{0AA5D318-A76E-44A0-A85F-267795C917C0}" dt="2021-11-09T08:20:54.638" v="531" actId="20577"/>
          <ac:spMkLst>
            <pc:docMk/>
            <pc:sldMk cId="0" sldId="257"/>
            <ac:spMk id="8" creationId="{00000000-0000-0000-0000-000000000000}"/>
          </ac:spMkLst>
        </pc:spChg>
      </pc:sldChg>
      <pc:sldChg chg="modSp mod">
        <pc:chgData name="Arnab Seth" userId="d43179859714c2c4" providerId="LiveId" clId="{0AA5D318-A76E-44A0-A85F-267795C917C0}" dt="2021-11-09T08:20:09.868" v="512" actId="14826"/>
        <pc:sldMkLst>
          <pc:docMk/>
          <pc:sldMk cId="2919433310" sldId="1990"/>
        </pc:sldMkLst>
        <pc:picChg chg="mod">
          <ac:chgData name="Arnab Seth" userId="d43179859714c2c4" providerId="LiveId" clId="{0AA5D318-A76E-44A0-A85F-267795C917C0}" dt="2021-11-09T08:20:09.868" v="512" actId="14826"/>
          <ac:picMkLst>
            <pc:docMk/>
            <pc:sldMk cId="2919433310" sldId="1990"/>
            <ac:picMk id="5" creationId="{00000000-0000-0000-0000-000000000000}"/>
          </ac:picMkLst>
        </pc:picChg>
      </pc:sldChg>
      <pc:sldChg chg="modSp mod">
        <pc:chgData name="Arnab Seth" userId="d43179859714c2c4" providerId="LiveId" clId="{0AA5D318-A76E-44A0-A85F-267795C917C0}" dt="2021-11-09T07:55:58.878" v="511" actId="20577"/>
        <pc:sldMkLst>
          <pc:docMk/>
          <pc:sldMk cId="2452149362" sldId="1991"/>
        </pc:sldMkLst>
        <pc:spChg chg="mod">
          <ac:chgData name="Arnab Seth" userId="d43179859714c2c4" providerId="LiveId" clId="{0AA5D318-A76E-44A0-A85F-267795C917C0}" dt="2021-11-09T07:53:33.515" v="478" actId="14100"/>
          <ac:spMkLst>
            <pc:docMk/>
            <pc:sldMk cId="2452149362" sldId="1991"/>
            <ac:spMk id="13" creationId="{00000000-0000-0000-0000-000000000000}"/>
          </ac:spMkLst>
        </pc:spChg>
        <pc:spChg chg="mod">
          <ac:chgData name="Arnab Seth" userId="d43179859714c2c4" providerId="LiveId" clId="{0AA5D318-A76E-44A0-A85F-267795C917C0}" dt="2021-11-09T07:50:07.612" v="477" actId="113"/>
          <ac:spMkLst>
            <pc:docMk/>
            <pc:sldMk cId="2452149362" sldId="1991"/>
            <ac:spMk id="14" creationId="{00000000-0000-0000-0000-000000000000}"/>
          </ac:spMkLst>
        </pc:spChg>
        <pc:spChg chg="mod">
          <ac:chgData name="Arnab Seth" userId="d43179859714c2c4" providerId="LiveId" clId="{0AA5D318-A76E-44A0-A85F-267795C917C0}" dt="2021-11-09T07:53:38.292" v="479" actId="14100"/>
          <ac:spMkLst>
            <pc:docMk/>
            <pc:sldMk cId="2452149362" sldId="1991"/>
            <ac:spMk id="15" creationId="{00000000-0000-0000-0000-000000000000}"/>
          </ac:spMkLst>
        </pc:spChg>
        <pc:spChg chg="mod">
          <ac:chgData name="Arnab Seth" userId="d43179859714c2c4" providerId="LiveId" clId="{0AA5D318-A76E-44A0-A85F-267795C917C0}" dt="2021-11-09T07:55:58.878" v="511" actId="20577"/>
          <ac:spMkLst>
            <pc:docMk/>
            <pc:sldMk cId="2452149362" sldId="1991"/>
            <ac:spMk id="16" creationId="{00000000-0000-0000-0000-000000000000}"/>
          </ac:spMkLst>
        </pc:spChg>
        <pc:spChg chg="mod">
          <ac:chgData name="Arnab Seth" userId="d43179859714c2c4" providerId="LiveId" clId="{0AA5D318-A76E-44A0-A85F-267795C917C0}" dt="2021-11-09T07:43:08.423" v="416" actId="5793"/>
          <ac:spMkLst>
            <pc:docMk/>
            <pc:sldMk cId="2452149362" sldId="1991"/>
            <ac:spMk id="20" creationId="{00000000-0000-0000-0000-000000000000}"/>
          </ac:spMkLst>
        </pc:spChg>
        <pc:grpChg chg="mod">
          <ac:chgData name="Arnab Seth" userId="d43179859714c2c4" providerId="LiveId" clId="{0AA5D318-A76E-44A0-A85F-267795C917C0}" dt="2021-11-09T07:42:33.304" v="309" actId="14100"/>
          <ac:grpSpMkLst>
            <pc:docMk/>
            <pc:sldMk cId="2452149362" sldId="1991"/>
            <ac:grpSpMk id="2" creationId="{00000000-0000-0000-0000-000000000000}"/>
          </ac:grpSpMkLst>
        </pc:grpChg>
        <pc:grpChg chg="mod">
          <ac:chgData name="Arnab Seth" userId="d43179859714c2c4" providerId="LiveId" clId="{0AA5D318-A76E-44A0-A85F-267795C917C0}" dt="2021-11-09T07:40:02.297" v="190" actId="14100"/>
          <ac:grpSpMkLst>
            <pc:docMk/>
            <pc:sldMk cId="2452149362" sldId="1991"/>
            <ac:grpSpMk id="3" creationId="{00000000-0000-0000-0000-000000000000}"/>
          </ac:grpSpMkLst>
        </pc:grpChg>
        <pc:grpChg chg="mod">
          <ac:chgData name="Arnab Seth" userId="d43179859714c2c4" providerId="LiveId" clId="{0AA5D318-A76E-44A0-A85F-267795C917C0}" dt="2021-11-09T07:53:40.400" v="480" actId="1076"/>
          <ac:grpSpMkLst>
            <pc:docMk/>
            <pc:sldMk cId="2452149362" sldId="1991"/>
            <ac:grpSpMk id="18" creationId="{00000000-0000-0000-0000-000000000000}"/>
          </ac:grpSpMkLst>
        </pc:grpChg>
      </pc:sldChg>
    </pc:docChg>
  </pc:docChgLst>
  <pc:docChgLst>
    <pc:chgData name="Arnab Seth" userId="d43179859714c2c4" providerId="LiveId" clId="{A26425A6-525A-422E-8B3D-3151D42DB773}"/>
    <pc:docChg chg="undo custSel addSld delSld modSld">
      <pc:chgData name="Arnab Seth" userId="d43179859714c2c4" providerId="LiveId" clId="{A26425A6-525A-422E-8B3D-3151D42DB773}" dt="2021-11-01T11:01:09.378" v="836" actId="20577"/>
      <pc:docMkLst>
        <pc:docMk/>
      </pc:docMkLst>
      <pc:sldChg chg="modSp mod">
        <pc:chgData name="Arnab Seth" userId="d43179859714c2c4" providerId="LiveId" clId="{A26425A6-525A-422E-8B3D-3151D42DB773}" dt="2021-11-01T10:41:43.686" v="57" actId="20577"/>
        <pc:sldMkLst>
          <pc:docMk/>
          <pc:sldMk cId="0" sldId="257"/>
        </pc:sldMkLst>
        <pc:spChg chg="mod">
          <ac:chgData name="Arnab Seth" userId="d43179859714c2c4" providerId="LiveId" clId="{A26425A6-525A-422E-8B3D-3151D42DB773}" dt="2021-11-01T10:41:43.686" v="57" actId="20577"/>
          <ac:spMkLst>
            <pc:docMk/>
            <pc:sldMk cId="0" sldId="257"/>
            <ac:spMk id="8" creationId="{00000000-0000-0000-0000-000000000000}"/>
          </ac:spMkLst>
        </pc:spChg>
        <pc:spChg chg="mod">
          <ac:chgData name="Arnab Seth" userId="d43179859714c2c4" providerId="LiveId" clId="{A26425A6-525A-422E-8B3D-3151D42DB773}" dt="2021-11-01T10:41:25.312" v="55" actId="20577"/>
          <ac:spMkLst>
            <pc:docMk/>
            <pc:sldMk cId="0" sldId="257"/>
            <ac:spMk id="12" creationId="{00000000-0000-0000-0000-000000000000}"/>
          </ac:spMkLst>
        </pc:spChg>
      </pc:sldChg>
      <pc:sldChg chg="addSp delSp modSp mod">
        <pc:chgData name="Arnab Seth" userId="d43179859714c2c4" providerId="LiveId" clId="{A26425A6-525A-422E-8B3D-3151D42DB773}" dt="2021-11-01T10:50:59.698" v="114" actId="207"/>
        <pc:sldMkLst>
          <pc:docMk/>
          <pc:sldMk cId="2919433310" sldId="1990"/>
        </pc:sldMkLst>
        <pc:spChg chg="mod">
          <ac:chgData name="Arnab Seth" userId="d43179859714c2c4" providerId="LiveId" clId="{A26425A6-525A-422E-8B3D-3151D42DB773}" dt="2021-11-01T10:43:30.199" v="96" actId="20577"/>
          <ac:spMkLst>
            <pc:docMk/>
            <pc:sldMk cId="2919433310" sldId="1990"/>
            <ac:spMk id="2" creationId="{00000000-0000-0000-0000-000000000000}"/>
          </ac:spMkLst>
        </pc:spChg>
        <pc:spChg chg="mod">
          <ac:chgData name="Arnab Seth" userId="d43179859714c2c4" providerId="LiveId" clId="{A26425A6-525A-422E-8B3D-3151D42DB773}" dt="2021-11-01T10:50:59.698" v="114" actId="207"/>
          <ac:spMkLst>
            <pc:docMk/>
            <pc:sldMk cId="2919433310" sldId="1990"/>
            <ac:spMk id="34" creationId="{00000000-0000-0000-0000-000000000000}"/>
          </ac:spMkLst>
        </pc:spChg>
        <pc:graphicFrameChg chg="add del mod modGraphic">
          <ac:chgData name="Arnab Seth" userId="d43179859714c2c4" providerId="LiveId" clId="{A26425A6-525A-422E-8B3D-3151D42DB773}" dt="2021-11-01T10:49:14.486" v="98" actId="478"/>
          <ac:graphicFrameMkLst>
            <pc:docMk/>
            <pc:sldMk cId="2919433310" sldId="1990"/>
            <ac:graphicFrameMk id="5" creationId="{00000000-0000-0000-0000-000000000000}"/>
          </ac:graphicFrameMkLst>
        </pc:graphicFrameChg>
        <pc:picChg chg="add mod">
          <ac:chgData name="Arnab Seth" userId="d43179859714c2c4" providerId="LiveId" clId="{A26425A6-525A-422E-8B3D-3151D42DB773}" dt="2021-11-01T10:50:47.422" v="113" actId="1076"/>
          <ac:picMkLst>
            <pc:docMk/>
            <pc:sldMk cId="2919433310" sldId="1990"/>
            <ac:picMk id="6" creationId="{7EBE1EA4-4A8A-4AF2-B22D-205762B7D34D}"/>
          </ac:picMkLst>
        </pc:picChg>
      </pc:sldChg>
      <pc:sldChg chg="delSp modSp mod">
        <pc:chgData name="Arnab Seth" userId="d43179859714c2c4" providerId="LiveId" clId="{A26425A6-525A-422E-8B3D-3151D42DB773}" dt="2021-11-01T11:01:09.378" v="836" actId="20577"/>
        <pc:sldMkLst>
          <pc:docMk/>
          <pc:sldMk cId="2452149362" sldId="1991"/>
        </pc:sldMkLst>
        <pc:spChg chg="mod">
          <ac:chgData name="Arnab Seth" userId="d43179859714c2c4" providerId="LiveId" clId="{A26425A6-525A-422E-8B3D-3151D42DB773}" dt="2021-11-01T10:53:26.349" v="197" actId="14100"/>
          <ac:spMkLst>
            <pc:docMk/>
            <pc:sldMk cId="2452149362" sldId="1991"/>
            <ac:spMk id="10" creationId="{00000000-0000-0000-0000-000000000000}"/>
          </ac:spMkLst>
        </pc:spChg>
        <pc:spChg chg="mod">
          <ac:chgData name="Arnab Seth" userId="d43179859714c2c4" providerId="LiveId" clId="{A26425A6-525A-422E-8B3D-3151D42DB773}" dt="2021-11-01T10:53:14.608" v="194" actId="20577"/>
          <ac:spMkLst>
            <pc:docMk/>
            <pc:sldMk cId="2452149362" sldId="1991"/>
            <ac:spMk id="12" creationId="{00000000-0000-0000-0000-000000000000}"/>
          </ac:spMkLst>
        </pc:spChg>
        <pc:spChg chg="mod">
          <ac:chgData name="Arnab Seth" userId="d43179859714c2c4" providerId="LiveId" clId="{A26425A6-525A-422E-8B3D-3151D42DB773}" dt="2021-11-01T11:00:10.462" v="735" actId="14100"/>
          <ac:spMkLst>
            <pc:docMk/>
            <pc:sldMk cId="2452149362" sldId="1991"/>
            <ac:spMk id="13" creationId="{00000000-0000-0000-0000-000000000000}"/>
          </ac:spMkLst>
        </pc:spChg>
        <pc:spChg chg="mod">
          <ac:chgData name="Arnab Seth" userId="d43179859714c2c4" providerId="LiveId" clId="{A26425A6-525A-422E-8B3D-3151D42DB773}" dt="2021-11-01T10:54:50.135" v="289" actId="20577"/>
          <ac:spMkLst>
            <pc:docMk/>
            <pc:sldMk cId="2452149362" sldId="1991"/>
            <ac:spMk id="14" creationId="{00000000-0000-0000-0000-000000000000}"/>
          </ac:spMkLst>
        </pc:spChg>
        <pc:spChg chg="mod">
          <ac:chgData name="Arnab Seth" userId="d43179859714c2c4" providerId="LiveId" clId="{A26425A6-525A-422E-8B3D-3151D42DB773}" dt="2021-11-01T11:00:05.948" v="734" actId="14100"/>
          <ac:spMkLst>
            <pc:docMk/>
            <pc:sldMk cId="2452149362" sldId="1991"/>
            <ac:spMk id="15" creationId="{00000000-0000-0000-0000-000000000000}"/>
          </ac:spMkLst>
        </pc:spChg>
        <pc:spChg chg="mod">
          <ac:chgData name="Arnab Seth" userId="d43179859714c2c4" providerId="LiveId" clId="{A26425A6-525A-422E-8B3D-3151D42DB773}" dt="2021-11-01T10:59:57.059" v="733" actId="20577"/>
          <ac:spMkLst>
            <pc:docMk/>
            <pc:sldMk cId="2452149362" sldId="1991"/>
            <ac:spMk id="16" creationId="{00000000-0000-0000-0000-000000000000}"/>
          </ac:spMkLst>
        </pc:spChg>
        <pc:spChg chg="del">
          <ac:chgData name="Arnab Seth" userId="d43179859714c2c4" providerId="LiveId" clId="{A26425A6-525A-422E-8B3D-3151D42DB773}" dt="2021-11-01T11:00:26.965" v="736" actId="478"/>
          <ac:spMkLst>
            <pc:docMk/>
            <pc:sldMk cId="2452149362" sldId="1991"/>
            <ac:spMk id="17" creationId="{00000000-0000-0000-0000-000000000000}"/>
          </ac:spMkLst>
        </pc:spChg>
        <pc:spChg chg="del">
          <ac:chgData name="Arnab Seth" userId="d43179859714c2c4" providerId="LiveId" clId="{A26425A6-525A-422E-8B3D-3151D42DB773}" dt="2021-11-01T11:00:30.764" v="737" actId="478"/>
          <ac:spMkLst>
            <pc:docMk/>
            <pc:sldMk cId="2452149362" sldId="1991"/>
            <ac:spMk id="18" creationId="{00000000-0000-0000-0000-000000000000}"/>
          </ac:spMkLst>
        </pc:spChg>
        <pc:spChg chg="mod">
          <ac:chgData name="Arnab Seth" userId="d43179859714c2c4" providerId="LiveId" clId="{A26425A6-525A-422E-8B3D-3151D42DB773}" dt="2021-11-01T11:01:09.378" v="836" actId="20577"/>
          <ac:spMkLst>
            <pc:docMk/>
            <pc:sldMk cId="2452149362" sldId="1991"/>
            <ac:spMk id="20" creationId="{00000000-0000-0000-0000-000000000000}"/>
          </ac:spMkLst>
        </pc:spChg>
        <pc:grpChg chg="mod">
          <ac:chgData name="Arnab Seth" userId="d43179859714c2c4" providerId="LiveId" clId="{A26425A6-525A-422E-8B3D-3151D42DB773}" dt="2021-11-01T11:00:35.205" v="738" actId="1076"/>
          <ac:grpSpMkLst>
            <pc:docMk/>
            <pc:sldMk cId="2452149362" sldId="1991"/>
            <ac:grpSpMk id="2" creationId="{00000000-0000-0000-0000-000000000000}"/>
          </ac:grpSpMkLst>
        </pc:grpChg>
        <pc:grpChg chg="mod">
          <ac:chgData name="Arnab Seth" userId="d43179859714c2c4" providerId="LiveId" clId="{A26425A6-525A-422E-8B3D-3151D42DB773}" dt="2021-11-01T10:53:31.533" v="198" actId="1076"/>
          <ac:grpSpMkLst>
            <pc:docMk/>
            <pc:sldMk cId="2452149362" sldId="1991"/>
            <ac:grpSpMk id="3" creationId="{00000000-0000-0000-0000-000000000000}"/>
          </ac:grpSpMkLst>
        </pc:grpChg>
        <pc:grpChg chg="mod">
          <ac:chgData name="Arnab Seth" userId="d43179859714c2c4" providerId="LiveId" clId="{A26425A6-525A-422E-8B3D-3151D42DB773}" dt="2021-11-01T10:53:31.533" v="198" actId="1076"/>
          <ac:grpSpMkLst>
            <pc:docMk/>
            <pc:sldMk cId="2452149362" sldId="1991"/>
            <ac:grpSpMk id="4" creationId="{00000000-0000-0000-0000-000000000000}"/>
          </ac:grpSpMkLst>
        </pc:grpChg>
        <pc:grpChg chg="mod">
          <ac:chgData name="Arnab Seth" userId="d43179859714c2c4" providerId="LiveId" clId="{A26425A6-525A-422E-8B3D-3151D42DB773}" dt="2021-11-01T10:53:21.025" v="196" actId="14100"/>
          <ac:grpSpMkLst>
            <pc:docMk/>
            <pc:sldMk cId="2452149362" sldId="1991"/>
            <ac:grpSpMk id="5" creationId="{00000000-0000-0000-0000-000000000000}"/>
          </ac:grpSpMkLst>
        </pc:grpChg>
      </pc:sldChg>
      <pc:sldChg chg="addSp delSp modSp add del mod">
        <pc:chgData name="Arnab Seth" userId="d43179859714c2c4" providerId="LiveId" clId="{A26425A6-525A-422E-8B3D-3151D42DB773}" dt="2021-11-01T10:50:31.929" v="111" actId="2696"/>
        <pc:sldMkLst>
          <pc:docMk/>
          <pc:sldMk cId="1023601991" sldId="1992"/>
        </pc:sldMkLst>
        <pc:graphicFrameChg chg="add del mod">
          <ac:chgData name="Arnab Seth" userId="d43179859714c2c4" providerId="LiveId" clId="{A26425A6-525A-422E-8B3D-3151D42DB773}" dt="2021-11-01T10:50:29.241" v="110" actId="478"/>
          <ac:graphicFrameMkLst>
            <pc:docMk/>
            <pc:sldMk cId="1023601991" sldId="1992"/>
            <ac:graphicFrameMk id="4" creationId="{E76B3F05-97A0-4B2D-B317-47AC13FBE5C5}"/>
          </ac:graphicFrameMkLst>
        </pc:graphicFrameChg>
        <pc:picChg chg="del">
          <ac:chgData name="Arnab Seth" userId="d43179859714c2c4" providerId="LiveId" clId="{A26425A6-525A-422E-8B3D-3151D42DB773}" dt="2021-11-01T10:50:12.304" v="108" actId="478"/>
          <ac:picMkLst>
            <pc:docMk/>
            <pc:sldMk cId="1023601991" sldId="1992"/>
            <ac:picMk id="6" creationId="{7EBE1EA4-4A8A-4AF2-B22D-205762B7D34D}"/>
          </ac:picMkLst>
        </pc:picChg>
      </pc:sldChg>
    </pc:docChg>
  </pc:docChgLst>
  <pc:docChgLst>
    <pc:chgData name="Arun Ramnath Sankaran" userId="d25b81a6-abf8-4093-9acf-4133d895b76c" providerId="ADAL" clId="{83D96B4C-8D37-44F7-8A59-9F5BC0EDC03F}"/>
    <pc:docChg chg="custSel addSld modSld">
      <pc:chgData name="Arun Ramnath Sankaran" userId="d25b81a6-abf8-4093-9acf-4133d895b76c" providerId="ADAL" clId="{83D96B4C-8D37-44F7-8A59-9F5BC0EDC03F}" dt="2023-06-16T06:48:13.648" v="215" actId="14734"/>
      <pc:docMkLst>
        <pc:docMk/>
      </pc:docMkLst>
      <pc:sldChg chg="addSp delSp modSp new mod">
        <pc:chgData name="Arun Ramnath Sankaran" userId="d25b81a6-abf8-4093-9acf-4133d895b76c" providerId="ADAL" clId="{83D96B4C-8D37-44F7-8A59-9F5BC0EDC03F}" dt="2023-06-16T06:20:45.304" v="147" actId="14100"/>
        <pc:sldMkLst>
          <pc:docMk/>
          <pc:sldMk cId="2351973416" sldId="2044"/>
        </pc:sldMkLst>
        <pc:spChg chg="add mod">
          <ac:chgData name="Arun Ramnath Sankaran" userId="d25b81a6-abf8-4093-9acf-4133d895b76c" providerId="ADAL" clId="{83D96B4C-8D37-44F7-8A59-9F5BC0EDC03F}" dt="2023-06-16T05:12:18.100" v="123" actId="20577"/>
          <ac:spMkLst>
            <pc:docMk/>
            <pc:sldMk cId="2351973416" sldId="2044"/>
            <ac:spMk id="2" creationId="{62AF55BF-2A4B-B5D6-488B-5A8796745A63}"/>
          </ac:spMkLst>
        </pc:spChg>
        <pc:graphicFrameChg chg="add mod">
          <ac:chgData name="Arun Ramnath Sankaran" userId="d25b81a6-abf8-4093-9acf-4133d895b76c" providerId="ADAL" clId="{83D96B4C-8D37-44F7-8A59-9F5BC0EDC03F}" dt="2023-06-16T06:20:45.304" v="147" actId="14100"/>
          <ac:graphicFrameMkLst>
            <pc:docMk/>
            <pc:sldMk cId="2351973416" sldId="2044"/>
            <ac:graphicFrameMk id="3" creationId="{60D2091A-6C6C-314A-BAFF-3BACD89A02C1}"/>
          </ac:graphicFrameMkLst>
        </pc:graphicFrameChg>
        <pc:graphicFrameChg chg="add del mod modGraphic">
          <ac:chgData name="Arun Ramnath Sankaran" userId="d25b81a6-abf8-4093-9acf-4133d895b76c" providerId="ADAL" clId="{83D96B4C-8D37-44F7-8A59-9F5BC0EDC03F}" dt="2023-06-16T04:58:50.705" v="79" actId="478"/>
          <ac:graphicFrameMkLst>
            <pc:docMk/>
            <pc:sldMk cId="2351973416" sldId="2044"/>
            <ac:graphicFrameMk id="4" creationId="{5E51F5CB-866C-C449-DE4B-C79A115E2680}"/>
          </ac:graphicFrameMkLst>
        </pc:graphicFrameChg>
        <pc:graphicFrameChg chg="add del mod modGraphic">
          <ac:chgData name="Arun Ramnath Sankaran" userId="d25b81a6-abf8-4093-9acf-4133d895b76c" providerId="ADAL" clId="{83D96B4C-8D37-44F7-8A59-9F5BC0EDC03F}" dt="2023-06-16T04:58:52.324" v="80" actId="478"/>
          <ac:graphicFrameMkLst>
            <pc:docMk/>
            <pc:sldMk cId="2351973416" sldId="2044"/>
            <ac:graphicFrameMk id="5" creationId="{705462F1-C38B-2C26-2033-6D61516CB38C}"/>
          </ac:graphicFrameMkLst>
        </pc:graphicFrameChg>
        <pc:graphicFrameChg chg="add mod">
          <ac:chgData name="Arun Ramnath Sankaran" userId="d25b81a6-abf8-4093-9acf-4133d895b76c" providerId="ADAL" clId="{83D96B4C-8D37-44F7-8A59-9F5BC0EDC03F}" dt="2023-06-16T05:37:53.722" v="140" actId="14100"/>
          <ac:graphicFrameMkLst>
            <pc:docMk/>
            <pc:sldMk cId="2351973416" sldId="2044"/>
            <ac:graphicFrameMk id="6" creationId="{0779C14D-C8EA-1316-E85C-6AAF3EE74EF0}"/>
          </ac:graphicFrameMkLst>
        </pc:graphicFrameChg>
        <pc:graphicFrameChg chg="add mod">
          <ac:chgData name="Arun Ramnath Sankaran" userId="d25b81a6-abf8-4093-9acf-4133d895b76c" providerId="ADAL" clId="{83D96B4C-8D37-44F7-8A59-9F5BC0EDC03F}" dt="2023-06-16T06:20:38.556" v="146" actId="14100"/>
          <ac:graphicFrameMkLst>
            <pc:docMk/>
            <pc:sldMk cId="2351973416" sldId="2044"/>
            <ac:graphicFrameMk id="7" creationId="{31419D84-220E-B8C9-6406-CB00DF8353F4}"/>
          </ac:graphicFrameMkLst>
        </pc:graphicFrameChg>
      </pc:sldChg>
      <pc:sldChg chg="addSp delSp modSp new mod">
        <pc:chgData name="Arun Ramnath Sankaran" userId="d25b81a6-abf8-4093-9acf-4133d895b76c" providerId="ADAL" clId="{83D96B4C-8D37-44F7-8A59-9F5BC0EDC03F}" dt="2023-06-16T06:28:36.658" v="158" actId="1076"/>
        <pc:sldMkLst>
          <pc:docMk/>
          <pc:sldMk cId="2373157643" sldId="2045"/>
        </pc:sldMkLst>
        <pc:spChg chg="add del mod">
          <ac:chgData name="Arun Ramnath Sankaran" userId="d25b81a6-abf8-4093-9acf-4133d895b76c" providerId="ADAL" clId="{83D96B4C-8D37-44F7-8A59-9F5BC0EDC03F}" dt="2023-06-16T05:37:59.815" v="141" actId="478"/>
          <ac:spMkLst>
            <pc:docMk/>
            <pc:sldMk cId="2373157643" sldId="2045"/>
            <ac:spMk id="2" creationId="{E8D4F015-FDC9-3449-F3C7-2BA5ABCE831C}"/>
          </ac:spMkLst>
        </pc:spChg>
        <pc:spChg chg="add mod">
          <ac:chgData name="Arun Ramnath Sankaran" userId="d25b81a6-abf8-4093-9acf-4133d895b76c" providerId="ADAL" clId="{83D96B4C-8D37-44F7-8A59-9F5BC0EDC03F}" dt="2023-06-16T06:21:33.523" v="153" actId="20577"/>
          <ac:spMkLst>
            <pc:docMk/>
            <pc:sldMk cId="2373157643" sldId="2045"/>
            <ac:spMk id="3" creationId="{EBA0A675-524D-D5C0-85EB-373FB4A7258A}"/>
          </ac:spMkLst>
        </pc:spChg>
        <pc:graphicFrameChg chg="add mod modGraphic">
          <ac:chgData name="Arun Ramnath Sankaran" userId="d25b81a6-abf8-4093-9acf-4133d895b76c" providerId="ADAL" clId="{83D96B4C-8D37-44F7-8A59-9F5BC0EDC03F}" dt="2023-06-16T06:28:36.658" v="158" actId="1076"/>
          <ac:graphicFrameMkLst>
            <pc:docMk/>
            <pc:sldMk cId="2373157643" sldId="2045"/>
            <ac:graphicFrameMk id="4" creationId="{FCBBE0D1-F785-5DFE-4EAC-A6778B89D899}"/>
          </ac:graphicFrameMkLst>
        </pc:graphicFrameChg>
      </pc:sldChg>
      <pc:sldChg chg="addSp delSp modSp add mod">
        <pc:chgData name="Arun Ramnath Sankaran" userId="d25b81a6-abf8-4093-9acf-4133d895b76c" providerId="ADAL" clId="{83D96B4C-8D37-44F7-8A59-9F5BC0EDC03F}" dt="2023-06-16T06:43:43.435" v="174" actId="403"/>
        <pc:sldMkLst>
          <pc:docMk/>
          <pc:sldMk cId="1201517436" sldId="2046"/>
        </pc:sldMkLst>
        <pc:spChg chg="mod">
          <ac:chgData name="Arun Ramnath Sankaran" userId="d25b81a6-abf8-4093-9acf-4133d895b76c" providerId="ADAL" clId="{83D96B4C-8D37-44F7-8A59-9F5BC0EDC03F}" dt="2023-06-16T06:42:40.517" v="168" actId="20577"/>
          <ac:spMkLst>
            <pc:docMk/>
            <pc:sldMk cId="1201517436" sldId="2046"/>
            <ac:spMk id="3" creationId="{EBA0A675-524D-D5C0-85EB-373FB4A7258A}"/>
          </ac:spMkLst>
        </pc:spChg>
        <pc:graphicFrameChg chg="add mod modGraphic">
          <ac:chgData name="Arun Ramnath Sankaran" userId="d25b81a6-abf8-4093-9acf-4133d895b76c" providerId="ADAL" clId="{83D96B4C-8D37-44F7-8A59-9F5BC0EDC03F}" dt="2023-06-16T06:43:43.435" v="174" actId="403"/>
          <ac:graphicFrameMkLst>
            <pc:docMk/>
            <pc:sldMk cId="1201517436" sldId="2046"/>
            <ac:graphicFrameMk id="2" creationId="{5EA918BF-9A26-3B6C-6E7C-587929E40408}"/>
          </ac:graphicFrameMkLst>
        </pc:graphicFrameChg>
        <pc:graphicFrameChg chg="del">
          <ac:chgData name="Arun Ramnath Sankaran" userId="d25b81a6-abf8-4093-9acf-4133d895b76c" providerId="ADAL" clId="{83D96B4C-8D37-44F7-8A59-9F5BC0EDC03F}" dt="2023-06-16T06:42:45.399" v="169" actId="478"/>
          <ac:graphicFrameMkLst>
            <pc:docMk/>
            <pc:sldMk cId="1201517436" sldId="2046"/>
            <ac:graphicFrameMk id="4" creationId="{FCBBE0D1-F785-5DFE-4EAC-A6778B89D899}"/>
          </ac:graphicFrameMkLst>
        </pc:graphicFrameChg>
      </pc:sldChg>
      <pc:sldChg chg="addSp delSp modSp add mod">
        <pc:chgData name="Arun Ramnath Sankaran" userId="d25b81a6-abf8-4093-9acf-4133d895b76c" providerId="ADAL" clId="{83D96B4C-8D37-44F7-8A59-9F5BC0EDC03F}" dt="2023-06-16T06:45:58.427" v="201" actId="20577"/>
        <pc:sldMkLst>
          <pc:docMk/>
          <pc:sldMk cId="1000669891" sldId="2047"/>
        </pc:sldMkLst>
        <pc:spChg chg="mod">
          <ac:chgData name="Arun Ramnath Sankaran" userId="d25b81a6-abf8-4093-9acf-4133d895b76c" providerId="ADAL" clId="{83D96B4C-8D37-44F7-8A59-9F5BC0EDC03F}" dt="2023-06-16T06:45:58.427" v="201" actId="20577"/>
          <ac:spMkLst>
            <pc:docMk/>
            <pc:sldMk cId="1000669891" sldId="2047"/>
            <ac:spMk id="3" creationId="{EBA0A675-524D-D5C0-85EB-373FB4A7258A}"/>
          </ac:spMkLst>
        </pc:spChg>
        <pc:graphicFrameChg chg="del">
          <ac:chgData name="Arun Ramnath Sankaran" userId="d25b81a6-abf8-4093-9acf-4133d895b76c" providerId="ADAL" clId="{83D96B4C-8D37-44F7-8A59-9F5BC0EDC03F}" dt="2023-06-16T06:43:59.226" v="176" actId="478"/>
          <ac:graphicFrameMkLst>
            <pc:docMk/>
            <pc:sldMk cId="1000669891" sldId="2047"/>
            <ac:graphicFrameMk id="2" creationId="{5EA918BF-9A26-3B6C-6E7C-587929E40408}"/>
          </ac:graphicFrameMkLst>
        </pc:graphicFrameChg>
        <pc:graphicFrameChg chg="add mod modGraphic">
          <ac:chgData name="Arun Ramnath Sankaran" userId="d25b81a6-abf8-4093-9acf-4133d895b76c" providerId="ADAL" clId="{83D96B4C-8D37-44F7-8A59-9F5BC0EDC03F}" dt="2023-06-16T06:45:55.003" v="198" actId="403"/>
          <ac:graphicFrameMkLst>
            <pc:docMk/>
            <pc:sldMk cId="1000669891" sldId="2047"/>
            <ac:graphicFrameMk id="4" creationId="{6B9339BF-E940-74F5-3023-4498B96AA1C5}"/>
          </ac:graphicFrameMkLst>
        </pc:graphicFrameChg>
      </pc:sldChg>
      <pc:sldChg chg="addSp delSp modSp add mod">
        <pc:chgData name="Arun Ramnath Sankaran" userId="d25b81a6-abf8-4093-9acf-4133d895b76c" providerId="ADAL" clId="{83D96B4C-8D37-44F7-8A59-9F5BC0EDC03F}" dt="2023-06-16T06:48:13.648" v="215" actId="14734"/>
        <pc:sldMkLst>
          <pc:docMk/>
          <pc:sldMk cId="1360259385" sldId="2048"/>
        </pc:sldMkLst>
        <pc:spChg chg="mod">
          <ac:chgData name="Arun Ramnath Sankaran" userId="d25b81a6-abf8-4093-9acf-4133d895b76c" providerId="ADAL" clId="{83D96B4C-8D37-44F7-8A59-9F5BC0EDC03F}" dt="2023-06-16T06:46:32.866" v="206" actId="20577"/>
          <ac:spMkLst>
            <pc:docMk/>
            <pc:sldMk cId="1360259385" sldId="2048"/>
            <ac:spMk id="3" creationId="{EBA0A675-524D-D5C0-85EB-373FB4A7258A}"/>
          </ac:spMkLst>
        </pc:spChg>
        <pc:graphicFrameChg chg="add mod modGraphic">
          <ac:chgData name="Arun Ramnath Sankaran" userId="d25b81a6-abf8-4093-9acf-4133d895b76c" providerId="ADAL" clId="{83D96B4C-8D37-44F7-8A59-9F5BC0EDC03F}" dt="2023-06-16T06:48:13.648" v="215" actId="14734"/>
          <ac:graphicFrameMkLst>
            <pc:docMk/>
            <pc:sldMk cId="1360259385" sldId="2048"/>
            <ac:graphicFrameMk id="2" creationId="{6AAE8A90-5214-F3C9-8847-92166F3034CB}"/>
          </ac:graphicFrameMkLst>
        </pc:graphicFrameChg>
        <pc:graphicFrameChg chg="del">
          <ac:chgData name="Arun Ramnath Sankaran" userId="d25b81a6-abf8-4093-9acf-4133d895b76c" providerId="ADAL" clId="{83D96B4C-8D37-44F7-8A59-9F5BC0EDC03F}" dt="2023-06-16T06:46:29.921" v="203" actId="478"/>
          <ac:graphicFrameMkLst>
            <pc:docMk/>
            <pc:sldMk cId="1360259385" sldId="2048"/>
            <ac:graphicFrameMk id="4" creationId="{6B9339BF-E940-74F5-3023-4498B96AA1C5}"/>
          </ac:graphicFrameMkLst>
        </pc:graphicFrame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24080-3299-4823-8D74-B2BE26990E41}" type="datetimeFigureOut">
              <a:rPr lang="en-IN" smtClean="0"/>
              <a:t>09-01-2025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D8FFEC-3AE0-4D9C-9D8B-D3BC1C6D66B8}" type="slidenum">
              <a:rPr lang="en-IN" smtClean="0"/>
              <a:t>‹#›</a:t>
            </a:fld>
            <a:endParaRPr lang="en-IN"/>
          </a:p>
        </p:txBody>
      </p:sp>
    </p:spTree>
    <p:extLst>
      <p:ext uri="{BB962C8B-B14F-4D97-AF65-F5344CB8AC3E}">
        <p14:creationId xmlns:p14="http://schemas.microsoft.com/office/powerpoint/2010/main" val="360539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8D8FFEC-3AE0-4D9C-9D8B-D3BC1C6D66B8}" type="slidenum">
              <a:rPr lang="en-IN" smtClean="0"/>
              <a:t>1</a:t>
            </a:fld>
            <a:endParaRPr lang="en-IN"/>
          </a:p>
        </p:txBody>
      </p:sp>
    </p:spTree>
    <p:extLst>
      <p:ext uri="{BB962C8B-B14F-4D97-AF65-F5344CB8AC3E}">
        <p14:creationId xmlns:p14="http://schemas.microsoft.com/office/powerpoint/2010/main" val="25221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sz="quarter" idx="10"/>
          </p:nvPr>
        </p:nvSpPr>
        <p:spPr/>
        <p:txBody>
          <a:bodyPr/>
          <a:lstStyle/>
          <a:p>
            <a:fld id="{3D09E2AB-1AD4-47D1-AEE4-6C4820010507}" type="slidenum">
              <a:rPr lang="en-IN" smtClean="0"/>
              <a:t>2</a:t>
            </a:fld>
            <a:endParaRPr lang="en-IN"/>
          </a:p>
        </p:txBody>
      </p:sp>
    </p:spTree>
    <p:extLst>
      <p:ext uri="{BB962C8B-B14F-4D97-AF65-F5344CB8AC3E}">
        <p14:creationId xmlns:p14="http://schemas.microsoft.com/office/powerpoint/2010/main" val="20423154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70479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425265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108186"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705141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029128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11871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a16="http://schemas.microsoft.com/office/drawing/2014/main" xmlns=""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627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xmlns="" id="{278EB20F-64A1-49C6-9C6B-811DF2DE43C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3768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11607186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75738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xmlns=""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87452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516924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39041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Tree>
    <p:extLst>
      <p:ext uri="{BB962C8B-B14F-4D97-AF65-F5344CB8AC3E}">
        <p14:creationId xmlns:p14="http://schemas.microsoft.com/office/powerpoint/2010/main" val="27794282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dirty="0"/>
          </a:p>
        </p:txBody>
      </p:sp>
      <p:sp>
        <p:nvSpPr>
          <p:cNvPr id="3" name="Content Placeholder 2"/>
          <p:cNvSpPr>
            <a:spLocks noGrp="1"/>
          </p:cNvSpPr>
          <p:nvPr>
            <p:ph idx="1"/>
          </p:nvPr>
        </p:nvSpPr>
        <p:spPr>
          <a:xfrm>
            <a:off x="470452" y="1269033"/>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42010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48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1846017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737267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 xmlns:a16="http://schemas.microsoft.com/office/drawing/2014/main"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2737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 xmlns:a16="http://schemas.microsoft.com/office/drawing/2014/main" id="{278EB20F-64A1-49C6-9C6B-811DF2DE43C1}"/>
              </a:ext>
            </a:extLst>
          </p:cNvPr>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spTree>
    <p:extLst>
      <p:ext uri="{BB962C8B-B14F-4D97-AF65-F5344CB8AC3E}">
        <p14:creationId xmlns:p14="http://schemas.microsoft.com/office/powerpoint/2010/main" val="3725496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816029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66901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 xmlns:a16="http://schemas.microsoft.com/office/drawing/2014/main"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03098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63347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90330" y="1282286"/>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30561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5033145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dirty="0">
              <a:solidFill>
                <a:srgbClr val="595959"/>
              </a:solidFill>
            </a:endParaRPr>
          </a:p>
        </p:txBody>
      </p:sp>
      <p:sp>
        <p:nvSpPr>
          <p:cNvPr id="5" name="Footer Placeholder 4"/>
          <p:cNvSpPr>
            <a:spLocks noGrp="1"/>
          </p:cNvSpPr>
          <p:nvPr>
            <p:ph type="ftr" sz="quarter" idx="11"/>
          </p:nvPr>
        </p:nvSpPr>
        <p:spPr/>
        <p:txBody>
          <a:bodyPr/>
          <a:lstStyle/>
          <a:p>
            <a:endParaRPr lang="en-IN" dirty="0">
              <a:solidFill>
                <a:srgbClr val="595959"/>
              </a:solidFill>
            </a:endParaRPr>
          </a:p>
        </p:txBody>
      </p:sp>
    </p:spTree>
    <p:extLst>
      <p:ext uri="{BB962C8B-B14F-4D97-AF65-F5344CB8AC3E}">
        <p14:creationId xmlns:p14="http://schemas.microsoft.com/office/powerpoint/2010/main" val="3347443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90330" y="1138238"/>
            <a:ext cx="5157787"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0330" y="1674261"/>
            <a:ext cx="5157787"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822742" y="1138238"/>
            <a:ext cx="5183188" cy="536023"/>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2742" y="1674261"/>
            <a:ext cx="5183188" cy="3972477"/>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8" name="Title 7">
            <a:extLst>
              <a:ext uri="{FF2B5EF4-FFF2-40B4-BE49-F238E27FC236}">
                <a16:creationId xmlns:a16="http://schemas.microsoft.com/office/drawing/2014/main" xmlns="" id="{E733185A-DA54-4131-A697-23667E88F39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1210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5183188" y="1175657"/>
            <a:ext cx="6172200" cy="468539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0330" y="1175657"/>
            <a:ext cx="3932237" cy="469333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xmlns="" id="{278EB20F-64A1-49C6-9C6B-811DF2DE43C1}"/>
              </a:ext>
            </a:extLst>
          </p:cNvPr>
          <p:cNvSpPr>
            <a:spLocks noGrp="1"/>
          </p:cNvSpPr>
          <p:nvPr>
            <p:ph type="title"/>
          </p:nvPr>
        </p:nvSpPr>
        <p:spPr/>
        <p:txBody>
          <a:bodyPr/>
          <a:lstStyle/>
          <a:p>
            <a:r>
              <a:rPr lang="en-US"/>
              <a:t>Click to edit Master title style</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spTree>
    <p:extLst>
      <p:ext uri="{BB962C8B-B14F-4D97-AF65-F5344CB8AC3E}">
        <p14:creationId xmlns:p14="http://schemas.microsoft.com/office/powerpoint/2010/main" val="141342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13870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70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183188" y="11398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490330" y="1139825"/>
            <a:ext cx="3932237" cy="48736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Title 5">
            <a:extLst>
              <a:ext uri="{FF2B5EF4-FFF2-40B4-BE49-F238E27FC236}">
                <a16:creationId xmlns:a16="http://schemas.microsoft.com/office/drawing/2014/main" xmlns="" id="{69B4F883-4B54-42F7-B239-3D7C0E6E488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1836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0330" y="220297"/>
            <a:ext cx="9418080" cy="536023"/>
          </a:xfr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90330" y="1219200"/>
            <a:ext cx="10863470" cy="49577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51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3170" y="262154"/>
            <a:ext cx="9968120"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30" y="1278011"/>
            <a:ext cx="94180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a16="http://schemas.microsoft.com/office/drawing/2014/main" xmlns=""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uFillTx/>
            </a:endParaRPr>
          </a:p>
        </p:txBody>
      </p:sp>
      <p:sp>
        <p:nvSpPr>
          <p:cNvPr id="10" name="bk object 17">
            <a:extLst>
              <a:ext uri="{FF2B5EF4-FFF2-40B4-BE49-F238E27FC236}">
                <a16:creationId xmlns:a16="http://schemas.microsoft.com/office/drawing/2014/main" xmlns=""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uFillTx/>
            </a:endParaRPr>
          </a:p>
        </p:txBody>
      </p:sp>
      <p:sp>
        <p:nvSpPr>
          <p:cNvPr id="11" name="Text Box 17">
            <a:extLst>
              <a:ext uri="{FF2B5EF4-FFF2-40B4-BE49-F238E27FC236}">
                <a16:creationId xmlns:a16="http://schemas.microsoft.com/office/drawing/2014/main" xmlns=""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buFontTx/>
              <a:buNone/>
            </a:pPr>
            <a:fld id="{FA514283-E474-4261-BAB4-2CBC308C241E}" type="slidenum">
              <a:rPr lang="en-US" altLang="en-US" sz="1000">
                <a:solidFill>
                  <a:schemeClr val="bg2">
                    <a:lumMod val="50000"/>
                  </a:schemeClr>
                </a:solidFill>
                <a:uFillTx/>
                <a:latin typeface="Impact" panose="020B0806030902050204" pitchFamily="34" charset="0"/>
              </a:rPr>
              <a:pPr algn="r">
                <a:buFontTx/>
                <a:buNone/>
              </a:pPr>
              <a:t>‹#›</a:t>
            </a:fld>
            <a:endParaRPr lang="en-US" altLang="en-US" sz="1000" dirty="0">
              <a:solidFill>
                <a:schemeClr val="bg2">
                  <a:lumMod val="50000"/>
                </a:schemeClr>
              </a:solidFill>
              <a:uFillTx/>
              <a:latin typeface="Impact" panose="020B0806030902050204" pitchFamily="34" charset="0"/>
            </a:endParaRPr>
          </a:p>
        </p:txBody>
      </p:sp>
      <p:sp>
        <p:nvSpPr>
          <p:cNvPr id="13" name="Shape 135">
            <a:extLst>
              <a:ext uri="{FF2B5EF4-FFF2-40B4-BE49-F238E27FC236}">
                <a16:creationId xmlns:a16="http://schemas.microsoft.com/office/drawing/2014/main" xmlns=""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a16="http://schemas.microsoft.com/office/drawing/2014/main" xmlns=""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ma14="http://schemas.microsoft.com/office/mac/drawingml/2011/main" xmlns="" val="1"/>
            </a:ext>
          </a:extLst>
        </p:spPr>
        <p:txBody>
          <a:bodyPr wrap="square" lIns="50791" tIns="50791" rIns="50791" bIns="50791" anchor="ctr">
            <a:spAutoFit/>
          </a:bodyPr>
          <a:lstStyle>
            <a:lvl1pPr defTabSz="457200">
              <a:defRPr sz="900">
                <a:solidFill>
                  <a:srgbClr val="D6D6D6"/>
                </a:solidFill>
              </a:defRPr>
            </a:lvl1pPr>
          </a:lstStyle>
          <a:p>
            <a:pPr marL="0" marR="0" indent="0" algn="ctr" defTabSz="584177" rtl="0" fontAlgn="auto" latinLnBrk="0" hangingPunct="0">
              <a:lnSpc>
                <a:spcPct val="100000"/>
              </a:lnSpc>
              <a:spcBef>
                <a:spcPts val="0"/>
              </a:spcBef>
              <a:spcAft>
                <a:spcPts val="0"/>
              </a:spcAft>
              <a:buClrTx/>
              <a:buSzTx/>
              <a:buFontTx/>
              <a:buNone/>
              <a:tabLst/>
            </a:pPr>
            <a:r>
              <a:rPr lang="en-US" sz="900" dirty="0">
                <a:solidFill>
                  <a:schemeClr val="tx1">
                    <a:lumMod val="50000"/>
                    <a:lumOff val="50000"/>
                  </a:schemeClr>
                </a:solidFill>
              </a:rPr>
              <a:t>Confidential – Please do not duplicate/distribute without written permission from TCG Digital</a:t>
            </a:r>
            <a:endParaRPr kumimoji="0" lang="en-US" sz="1600" b="0" i="0" u="none" strike="noStrike" cap="none" spc="0" normalizeH="0" baseline="0" dirty="0">
              <a:ln>
                <a:noFill/>
              </a:ln>
              <a:solidFill>
                <a:schemeClr val="tx1">
                  <a:lumMod val="50000"/>
                  <a:lumOff val="50000"/>
                </a:schemeClr>
              </a:solidFill>
              <a:effectLst/>
              <a:uFillTx/>
              <a:sym typeface="Helvetica Light"/>
            </a:endParaRPr>
          </a:p>
        </p:txBody>
      </p:sp>
      <p:pic>
        <p:nvPicPr>
          <p:cNvPr id="12" name="Picture 11"/>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16" name="Picture 15"/>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238225984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4" r:id="rId5"/>
    <p:sldLayoutId id="2147483672" r:id="rId6"/>
    <p:sldLayoutId id="2147483673" r:id="rId7"/>
    <p:sldLayoutId id="2147483675" r:id="rId8"/>
    <p:sldLayoutId id="2147483676" r:id="rId9"/>
    <p:sldLayoutId id="2147483678"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02982" y="251541"/>
            <a:ext cx="10088308"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29" y="1278011"/>
            <a:ext cx="1008830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a16="http://schemas.microsoft.com/office/drawing/2014/main" xmlns=""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uFillTx/>
            </a:endParaRPr>
          </a:p>
        </p:txBody>
      </p:sp>
      <p:sp>
        <p:nvSpPr>
          <p:cNvPr id="10" name="bk object 17">
            <a:extLst>
              <a:ext uri="{FF2B5EF4-FFF2-40B4-BE49-F238E27FC236}">
                <a16:creationId xmlns:a16="http://schemas.microsoft.com/office/drawing/2014/main" xmlns=""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uFillTx/>
            </a:endParaRPr>
          </a:p>
        </p:txBody>
      </p:sp>
      <p:sp>
        <p:nvSpPr>
          <p:cNvPr id="11" name="Text Box 17">
            <a:extLst>
              <a:ext uri="{FF2B5EF4-FFF2-40B4-BE49-F238E27FC236}">
                <a16:creationId xmlns:a16="http://schemas.microsoft.com/office/drawing/2014/main" xmlns=""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buFontTx/>
              <a:buNone/>
            </a:pPr>
            <a:fld id="{FA514283-E474-4261-BAB4-2CBC308C241E}" type="slidenum">
              <a:rPr lang="en-US" altLang="en-US" sz="1000" b="0">
                <a:solidFill>
                  <a:schemeClr val="bg2">
                    <a:lumMod val="50000"/>
                  </a:schemeClr>
                </a:solidFill>
                <a:uFillTx/>
                <a:latin typeface="Impact" panose="020B0806030902050204" pitchFamily="34" charset="0"/>
              </a:rPr>
              <a:pPr algn="r">
                <a:buFontTx/>
                <a:buNone/>
              </a:pPr>
              <a:t>‹#›</a:t>
            </a:fld>
            <a:endParaRPr lang="en-US" altLang="en-US" sz="1000" b="0" dirty="0">
              <a:solidFill>
                <a:schemeClr val="bg2">
                  <a:lumMod val="50000"/>
                </a:schemeClr>
              </a:solidFill>
              <a:uFillTx/>
              <a:latin typeface="Impact" panose="020B0806030902050204" pitchFamily="34" charset="0"/>
            </a:endParaRPr>
          </a:p>
        </p:txBody>
      </p:sp>
      <p:sp>
        <p:nvSpPr>
          <p:cNvPr id="13" name="Shape 135">
            <a:extLst>
              <a:ext uri="{FF2B5EF4-FFF2-40B4-BE49-F238E27FC236}">
                <a16:creationId xmlns:a16="http://schemas.microsoft.com/office/drawing/2014/main" xmlns=""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a16="http://schemas.microsoft.com/office/drawing/2014/main" xmlns=""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ma14="http://schemas.microsoft.com/office/mac/drawingml/2011/main" xmlns="" val="1"/>
            </a:ext>
          </a:extLst>
        </p:spPr>
        <p:txBody>
          <a:bodyPr wrap="square" lIns="50791" tIns="50791" rIns="50791" bIns="50791" anchor="ctr">
            <a:spAutoFit/>
          </a:bodyPr>
          <a:lstStyle>
            <a:lvl1pPr defTabSz="457200">
              <a:defRPr sz="900">
                <a:solidFill>
                  <a:srgbClr val="D6D6D6"/>
                </a:solidFill>
              </a:defRPr>
            </a:lvl1pPr>
          </a:lstStyle>
          <a:p>
            <a:pPr marL="0" marR="0" indent="0" algn="ctr" defTabSz="584177" rtl="0" fontAlgn="auto" latinLnBrk="0" hangingPunct="0">
              <a:lnSpc>
                <a:spcPct val="100000"/>
              </a:lnSpc>
              <a:spcBef>
                <a:spcPts val="0"/>
              </a:spcBef>
              <a:spcAft>
                <a:spcPts val="0"/>
              </a:spcAft>
              <a:buClrTx/>
              <a:buSzTx/>
              <a:buFontTx/>
              <a:buNone/>
              <a:tabLst/>
            </a:pPr>
            <a:r>
              <a:rPr lang="en-US" sz="900" dirty="0">
                <a:solidFill>
                  <a:schemeClr val="tx1">
                    <a:lumMod val="50000"/>
                    <a:lumOff val="50000"/>
                  </a:schemeClr>
                </a:solidFill>
              </a:rPr>
              <a:t>Confidential – Please do not duplicate/distribute without written permission from TCG Digital</a:t>
            </a:r>
            <a:endParaRPr kumimoji="0" lang="en-US" sz="1600" b="0" i="0" u="none" strike="noStrike" cap="none" spc="0" normalizeH="0" baseline="0" dirty="0">
              <a:ln>
                <a:noFill/>
              </a:ln>
              <a:solidFill>
                <a:schemeClr val="tx1">
                  <a:lumMod val="50000"/>
                  <a:lumOff val="50000"/>
                </a:schemeClr>
              </a:solidFill>
              <a:effectLst/>
              <a:uFillTx/>
              <a:sym typeface="Helvetica Light"/>
            </a:endParaRPr>
          </a:p>
        </p:txBody>
      </p:sp>
      <p:pic>
        <p:nvPicPr>
          <p:cNvPr id="15" name="Picture 14"/>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16" name="Picture 15"/>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709668908"/>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3170" y="262154"/>
            <a:ext cx="9968120" cy="5360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8" name="Rectangle 3"/>
          <p:cNvSpPr>
            <a:spLocks noGrp="1" noChangeArrowheads="1"/>
          </p:cNvSpPr>
          <p:nvPr>
            <p:ph type="body" idx="1"/>
          </p:nvPr>
        </p:nvSpPr>
        <p:spPr bwMode="auto">
          <a:xfrm>
            <a:off x="490330" y="1278011"/>
            <a:ext cx="941808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9" name="bk object 16">
            <a:extLst>
              <a:ext uri="{FF2B5EF4-FFF2-40B4-BE49-F238E27FC236}">
                <a16:creationId xmlns="" xmlns:a16="http://schemas.microsoft.com/office/drawing/2014/main" id="{0CFD054E-E905-45C8-89FB-36B97C03B6BF}"/>
              </a:ext>
            </a:extLst>
          </p:cNvPr>
          <p:cNvSpPr>
            <a:spLocks/>
          </p:cNvSpPr>
          <p:nvPr userDrawn="1"/>
        </p:nvSpPr>
        <p:spPr>
          <a:xfrm>
            <a:off x="381000" y="6403933"/>
            <a:ext cx="4397375" cy="86783"/>
          </a:xfrm>
          <a:custGeom>
            <a:avLst/>
            <a:gdLst/>
            <a:ahLst/>
            <a:cxnLst/>
            <a:rect l="l" t="t" r="r" b="b"/>
            <a:pathLst>
              <a:path w="5276850" h="104140">
                <a:moveTo>
                  <a:pt x="0" y="103631"/>
                </a:moveTo>
                <a:lnTo>
                  <a:pt x="5276316" y="103631"/>
                </a:lnTo>
                <a:lnTo>
                  <a:pt x="5276316" y="0"/>
                </a:lnTo>
                <a:lnTo>
                  <a:pt x="0" y="0"/>
                </a:lnTo>
                <a:lnTo>
                  <a:pt x="0" y="103631"/>
                </a:lnTo>
                <a:close/>
              </a:path>
            </a:pathLst>
          </a:custGeom>
          <a:solidFill>
            <a:srgbClr val="F1C40F"/>
          </a:solidFill>
        </p:spPr>
        <p:txBody>
          <a:bodyPr wrap="square" lIns="0" tIns="0" rIns="0" bIns="0" rtlCol="0"/>
          <a:lstStyle/>
          <a:p>
            <a:endParaRPr sz="1500" dirty="0">
              <a:solidFill>
                <a:srgbClr val="34495E"/>
              </a:solidFill>
            </a:endParaRPr>
          </a:p>
        </p:txBody>
      </p:sp>
      <p:sp>
        <p:nvSpPr>
          <p:cNvPr id="10" name="bk object 17">
            <a:extLst>
              <a:ext uri="{FF2B5EF4-FFF2-40B4-BE49-F238E27FC236}">
                <a16:creationId xmlns="" xmlns:a16="http://schemas.microsoft.com/office/drawing/2014/main" id="{E7D7FA7F-6A38-4750-BEBD-330760FB49C5}"/>
              </a:ext>
            </a:extLst>
          </p:cNvPr>
          <p:cNvSpPr>
            <a:spLocks/>
          </p:cNvSpPr>
          <p:nvPr userDrawn="1"/>
        </p:nvSpPr>
        <p:spPr>
          <a:xfrm>
            <a:off x="4775899" y="6403933"/>
            <a:ext cx="7035271" cy="86783"/>
          </a:xfrm>
          <a:custGeom>
            <a:avLst/>
            <a:gdLst/>
            <a:ahLst/>
            <a:cxnLst/>
            <a:rect l="l" t="t" r="r" b="b"/>
            <a:pathLst>
              <a:path w="8442325" h="104140">
                <a:moveTo>
                  <a:pt x="0" y="103631"/>
                </a:moveTo>
                <a:lnTo>
                  <a:pt x="8442121" y="103631"/>
                </a:lnTo>
                <a:lnTo>
                  <a:pt x="8442121" y="0"/>
                </a:lnTo>
                <a:lnTo>
                  <a:pt x="0" y="0"/>
                </a:lnTo>
                <a:lnTo>
                  <a:pt x="0" y="103631"/>
                </a:lnTo>
                <a:close/>
              </a:path>
            </a:pathLst>
          </a:custGeom>
          <a:solidFill>
            <a:srgbClr val="016AD6"/>
          </a:solidFill>
          <a:ln>
            <a:noFill/>
          </a:ln>
        </p:spPr>
        <p:txBody>
          <a:bodyPr wrap="square" lIns="0" tIns="0" rIns="0" bIns="0" rtlCol="0"/>
          <a:lstStyle/>
          <a:p>
            <a:endParaRPr sz="1500" dirty="0">
              <a:solidFill>
                <a:srgbClr val="595959"/>
              </a:solidFill>
            </a:endParaRPr>
          </a:p>
        </p:txBody>
      </p:sp>
      <p:sp>
        <p:nvSpPr>
          <p:cNvPr id="11" name="Text Box 17">
            <a:extLst>
              <a:ext uri="{FF2B5EF4-FFF2-40B4-BE49-F238E27FC236}">
                <a16:creationId xmlns="" xmlns:a16="http://schemas.microsoft.com/office/drawing/2014/main" id="{D4CC5488-DC2E-4AF9-BC59-A6A3EAD0F9F1}"/>
              </a:ext>
            </a:extLst>
          </p:cNvPr>
          <p:cNvSpPr txBox="1">
            <a:spLocks noChangeArrowheads="1"/>
          </p:cNvSpPr>
          <p:nvPr userDrawn="1"/>
        </p:nvSpPr>
        <p:spPr bwMode="auto">
          <a:xfrm>
            <a:off x="11575178" y="6545424"/>
            <a:ext cx="316112" cy="246221"/>
          </a:xfrm>
          <a:prstGeom prst="rect">
            <a:avLst/>
          </a:prstGeom>
          <a:noFill/>
          <a:ln>
            <a:noFill/>
          </a:ln>
          <a:effectLst/>
        </p:spPr>
        <p:txBody>
          <a:bodyPr wrap="none">
            <a:spAutoFit/>
          </a:bodyPr>
          <a:lstStyle/>
          <a:p>
            <a:pPr algn="r"/>
            <a:fld id="{FA514283-E474-4261-BAB4-2CBC308C241E}" type="slidenum">
              <a:rPr lang="en-US" altLang="en-US" sz="1000">
                <a:solidFill>
                  <a:srgbClr val="DDDDDD">
                    <a:lumMod val="50000"/>
                  </a:srgbClr>
                </a:solidFill>
                <a:latin typeface="Impact" panose="020B0806030902050204" pitchFamily="34" charset="0"/>
              </a:rPr>
              <a:pPr algn="r"/>
              <a:t>‹#›</a:t>
            </a:fld>
            <a:endParaRPr lang="en-US" altLang="en-US" sz="1000" dirty="0">
              <a:solidFill>
                <a:srgbClr val="DDDDDD">
                  <a:lumMod val="50000"/>
                </a:srgbClr>
              </a:solidFill>
              <a:latin typeface="Impact" panose="020B0806030902050204" pitchFamily="34" charset="0"/>
            </a:endParaRPr>
          </a:p>
        </p:txBody>
      </p:sp>
      <p:sp>
        <p:nvSpPr>
          <p:cNvPr id="13" name="Shape 135">
            <a:extLst>
              <a:ext uri="{FF2B5EF4-FFF2-40B4-BE49-F238E27FC236}">
                <a16:creationId xmlns="" xmlns:a16="http://schemas.microsoft.com/office/drawing/2014/main" id="{6347F5E4-4402-4443-A334-9E76D46D5DF3}"/>
              </a:ext>
            </a:extLst>
          </p:cNvPr>
          <p:cNvSpPr>
            <a:spLocks/>
          </p:cNvSpPr>
          <p:nvPr userDrawn="1"/>
        </p:nvSpPr>
        <p:spPr>
          <a:xfrm>
            <a:off x="10578638" y="6542171"/>
            <a:ext cx="1131704" cy="230818"/>
          </a:xfrm>
          <a:prstGeom prst="rect">
            <a:avLst/>
          </a:prstGeom>
          <a:ln w="12700">
            <a:miter lim="400000"/>
          </a:ln>
        </p:spPr>
        <p:txBody>
          <a:bodyPr wrap="none" lIns="38092" tIns="38093" rIns="38092" bIns="38093">
            <a:spAutoFit/>
          </a:bodyPr>
          <a:lstStyle>
            <a:lvl1pPr algn="r" defTabSz="914400">
              <a:defRPr sz="1500">
                <a:solidFill>
                  <a:srgbClr val="DC2027"/>
                </a:solidFill>
                <a:uFill>
                  <a:solidFill>
                    <a:srgbClr val="000000"/>
                  </a:solidFill>
                </a:uFill>
              </a:defRPr>
            </a:lvl1pPr>
          </a:lstStyle>
          <a:p>
            <a:r>
              <a:rPr lang="en-IN" sz="1000" dirty="0">
                <a:solidFill>
                  <a:srgbClr val="34495E"/>
                </a:solidFill>
                <a:uFillTx/>
                <a:latin typeface="Trebuchet MS" panose="020B0603020202020204" pitchFamily="34" charset="0"/>
              </a:rPr>
              <a:t>Velocity to Value</a:t>
            </a:r>
            <a:r>
              <a:rPr sz="1000" dirty="0">
                <a:solidFill>
                  <a:srgbClr val="34495E"/>
                </a:solidFill>
                <a:uFillTx/>
                <a:latin typeface="Trebuchet MS" panose="020B0603020202020204" pitchFamily="34" charset="0"/>
              </a:rPr>
              <a:t>|</a:t>
            </a:r>
          </a:p>
        </p:txBody>
      </p:sp>
      <p:sp>
        <p:nvSpPr>
          <p:cNvPr id="14" name="Shape 156">
            <a:extLst>
              <a:ext uri="{FF2B5EF4-FFF2-40B4-BE49-F238E27FC236}">
                <a16:creationId xmlns="" xmlns:a16="http://schemas.microsoft.com/office/drawing/2014/main" id="{2B845C17-B4EE-457C-B879-FDA9734D1A09}"/>
              </a:ext>
            </a:extLst>
          </p:cNvPr>
          <p:cNvSpPr/>
          <p:nvPr userDrawn="1"/>
        </p:nvSpPr>
        <p:spPr>
          <a:xfrm>
            <a:off x="3827749" y="6604980"/>
            <a:ext cx="4536504" cy="241073"/>
          </a:xfrm>
          <a:prstGeom prst="rect">
            <a:avLst/>
          </a:prstGeom>
          <a:ln w="12700">
            <a:miter lim="400000"/>
          </a:ln>
          <a:extLst>
            <a:ext uri="{C572A759-6A51-4108-AA02-DFA0A04FC94B}">
              <ma14:wrappingTextBoxFlag xmlns="" xmlns:ma14="http://schemas.microsoft.com/office/mac/drawingml/2011/main" val="1"/>
            </a:ext>
          </a:extLst>
        </p:spPr>
        <p:txBody>
          <a:bodyPr wrap="square" lIns="50791" tIns="50791" rIns="50791" bIns="50791" anchor="ctr">
            <a:spAutoFit/>
          </a:bodyPr>
          <a:lstStyle>
            <a:lvl1pPr defTabSz="457200">
              <a:defRPr sz="900">
                <a:solidFill>
                  <a:srgbClr val="D6D6D6"/>
                </a:solidFill>
              </a:defRPr>
            </a:lvl1pPr>
          </a:lstStyle>
          <a:p>
            <a:pPr algn="ctr" defTabSz="584177" hangingPunct="0"/>
            <a:r>
              <a:rPr lang="en-US" dirty="0">
                <a:solidFill>
                  <a:srgbClr val="595959">
                    <a:lumMod val="50000"/>
                    <a:lumOff val="50000"/>
                  </a:srgbClr>
                </a:solidFill>
              </a:rPr>
              <a:t>Confidential – Please do not duplicate/distribute without written permission from TCG Digital</a:t>
            </a:r>
            <a:endParaRPr lang="en-US" sz="1600" dirty="0">
              <a:solidFill>
                <a:srgbClr val="595959">
                  <a:lumMod val="50000"/>
                  <a:lumOff val="50000"/>
                </a:srgbClr>
              </a:solidFill>
              <a:sym typeface="Helvetica Light"/>
            </a:endParaRPr>
          </a:p>
        </p:txBody>
      </p:sp>
      <p:pic>
        <p:nvPicPr>
          <p:cNvPr id="12" name="Picture 11"/>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9908410" y="194477"/>
            <a:ext cx="2121243" cy="577973"/>
          </a:xfrm>
          <a:prstGeom prst="rect">
            <a:avLst/>
          </a:prstGeom>
        </p:spPr>
      </p:pic>
      <p:pic>
        <p:nvPicPr>
          <p:cNvPr id="3" name="Picture 2"/>
          <p:cNvPicPr>
            <a:picLocks noChangeAspect="1"/>
          </p:cNvPicPr>
          <p:nvPr userDrawn="1"/>
        </p:nvPicPr>
        <p:blipFill>
          <a:blip r:embed="rId14"/>
          <a:stretch>
            <a:fillRect/>
          </a:stretch>
        </p:blipFill>
        <p:spPr>
          <a:xfrm>
            <a:off x="203200" y="194477"/>
            <a:ext cx="1155700" cy="616373"/>
          </a:xfrm>
          <a:prstGeom prst="rect">
            <a:avLst/>
          </a:prstGeom>
        </p:spPr>
      </p:pic>
    </p:spTree>
    <p:extLst>
      <p:ext uri="{BB962C8B-B14F-4D97-AF65-F5344CB8AC3E}">
        <p14:creationId xmlns:p14="http://schemas.microsoft.com/office/powerpoint/2010/main" val="290777590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Lst>
  <p:txStyles>
    <p:title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0365C0"/>
        </a:buClr>
        <a:buSzPct val="120000"/>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tx1">
            <a:lumMod val="50000"/>
            <a:lumOff val="50000"/>
          </a:schemeClr>
        </a:buClr>
        <a:buSzPct val="120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635"/>
        </a:buClr>
        <a:buSzPct val="110000"/>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tx2"/>
        </a:buClr>
        <a:buSzPct val="12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SzPct val="120000"/>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package" Target="../embeddings/Microsoft_Excel_Worksheet1.xlsx"/></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contact@tcgdigital.com" TargetMode="External"/><Relationship Id="rId2" Type="http://schemas.openxmlformats.org/officeDocument/2006/relationships/image" Target="../media/image11.jpeg"/><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hyperlink" Target="http://www.tcgdigita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object 2"/>
          <p:cNvSpPr>
            <a:spLocks/>
          </p:cNvSpPr>
          <p:nvPr/>
        </p:nvSpPr>
        <p:spPr>
          <a:xfrm>
            <a:off x="381000" y="6403922"/>
            <a:ext cx="6113929" cy="83765"/>
          </a:xfrm>
          <a:custGeom>
            <a:avLst/>
            <a:gdLst/>
            <a:ahLst/>
            <a:cxnLst/>
            <a:rect l="l" t="t" r="r" b="b"/>
            <a:pathLst>
              <a:path w="5276850" h="104140">
                <a:moveTo>
                  <a:pt x="0" y="103644"/>
                </a:moveTo>
                <a:lnTo>
                  <a:pt x="5276316" y="103644"/>
                </a:lnTo>
                <a:lnTo>
                  <a:pt x="5276316" y="0"/>
                </a:lnTo>
                <a:lnTo>
                  <a:pt x="0" y="0"/>
                </a:lnTo>
                <a:lnTo>
                  <a:pt x="0" y="103644"/>
                </a:lnTo>
                <a:close/>
              </a:path>
            </a:pathLst>
          </a:custGeom>
          <a:solidFill>
            <a:srgbClr val="F1C40F"/>
          </a:solidFill>
        </p:spPr>
        <p:txBody>
          <a:bodyPr wrap="square" lIns="0" tIns="0" rIns="0" bIns="0" rtlCol="0"/>
          <a:lstStyle/>
          <a:p>
            <a:pPr defTabSz="761970"/>
            <a:endParaRPr sz="1500" dirty="0">
              <a:solidFill>
                <a:srgbClr val="000000"/>
              </a:solidFill>
              <a:latin typeface="Calibri"/>
            </a:endParaRPr>
          </a:p>
        </p:txBody>
      </p:sp>
      <p:sp>
        <p:nvSpPr>
          <p:cNvPr id="3" name="object 3"/>
          <p:cNvSpPr>
            <a:spLocks/>
          </p:cNvSpPr>
          <p:nvPr/>
        </p:nvSpPr>
        <p:spPr>
          <a:xfrm>
            <a:off x="6252882" y="6400904"/>
            <a:ext cx="5558288" cy="86783"/>
          </a:xfrm>
          <a:custGeom>
            <a:avLst/>
            <a:gdLst/>
            <a:ahLst/>
            <a:cxnLst/>
            <a:rect l="l" t="t" r="r" b="b"/>
            <a:pathLst>
              <a:path w="8442325" h="104140">
                <a:moveTo>
                  <a:pt x="0" y="103644"/>
                </a:moveTo>
                <a:lnTo>
                  <a:pt x="8442121" y="103644"/>
                </a:lnTo>
                <a:lnTo>
                  <a:pt x="8442121" y="0"/>
                </a:lnTo>
                <a:lnTo>
                  <a:pt x="0" y="0"/>
                </a:lnTo>
                <a:lnTo>
                  <a:pt x="0" y="103644"/>
                </a:lnTo>
                <a:close/>
              </a:path>
            </a:pathLst>
          </a:custGeom>
          <a:solidFill>
            <a:srgbClr val="3498DB"/>
          </a:solidFill>
        </p:spPr>
        <p:txBody>
          <a:bodyPr wrap="square" lIns="0" tIns="0" rIns="0" bIns="0" rtlCol="0"/>
          <a:lstStyle/>
          <a:p>
            <a:pPr defTabSz="761970"/>
            <a:endParaRPr sz="1500" dirty="0">
              <a:solidFill>
                <a:srgbClr val="000000"/>
              </a:solidFill>
              <a:latin typeface="Calibri"/>
            </a:endParaRPr>
          </a:p>
        </p:txBody>
      </p:sp>
      <p:sp>
        <p:nvSpPr>
          <p:cNvPr id="12" name="object 12"/>
          <p:cNvSpPr txBox="1">
            <a:spLocks noGrp="1"/>
          </p:cNvSpPr>
          <p:nvPr>
            <p:ph type="title" idx="4294967295"/>
          </p:nvPr>
        </p:nvSpPr>
        <p:spPr>
          <a:xfrm>
            <a:off x="609598" y="1453417"/>
            <a:ext cx="11039576" cy="1072046"/>
          </a:xfrm>
          <a:prstGeom prst="rect">
            <a:avLst/>
          </a:prstGeom>
        </p:spPr>
        <p:txBody>
          <a:bodyPr vert="horz" wrap="square" lIns="0" tIns="10054" rIns="0" bIns="0" rtlCol="0">
            <a:spAutoFit/>
          </a:bodyPr>
          <a:lstStyle/>
          <a:p>
            <a:pPr marL="10583" marR="4233" algn="r"/>
            <a:r>
              <a:rPr lang="en-US" sz="4000" dirty="0" smtClean="0">
                <a:solidFill>
                  <a:schemeClr val="bg1"/>
                </a:solidFill>
              </a:rPr>
              <a:t>Proposal for Automated Naphtha Blending </a:t>
            </a:r>
            <a:r>
              <a:rPr lang="en-IN" sz="3667" spc="271" dirty="0">
                <a:solidFill>
                  <a:schemeClr val="bg1"/>
                </a:solidFill>
                <a:latin typeface="+mn-lt"/>
                <a:cs typeface="Trebuchet MS"/>
              </a:rPr>
              <a:t/>
            </a:r>
            <a:br>
              <a:rPr lang="en-IN" sz="3667" spc="271" dirty="0">
                <a:solidFill>
                  <a:schemeClr val="bg1"/>
                </a:solidFill>
                <a:latin typeface="+mn-lt"/>
                <a:cs typeface="Trebuchet MS"/>
              </a:rPr>
            </a:br>
            <a:endParaRPr sz="3667" spc="271" dirty="0">
              <a:solidFill>
                <a:srgbClr val="F1C40F"/>
              </a:solidFill>
              <a:latin typeface="+mn-lt"/>
              <a:cs typeface="Trebuchet MS"/>
            </a:endParaRPr>
          </a:p>
        </p:txBody>
      </p:sp>
      <p:sp>
        <p:nvSpPr>
          <p:cNvPr id="17" name="Holder 4"/>
          <p:cNvSpPr>
            <a:spLocks noGrp="1"/>
          </p:cNvSpPr>
          <p:nvPr>
            <p:ph type="ftr" sz="quarter" idx="4294967295"/>
          </p:nvPr>
        </p:nvSpPr>
        <p:spPr>
          <a:xfrm>
            <a:off x="381000" y="6552910"/>
            <a:ext cx="3694113" cy="128588"/>
          </a:xfrm>
          <a:prstGeom prst="rect">
            <a:avLst/>
          </a:prstGeom>
        </p:spPr>
        <p:txBody>
          <a:bodyPr lIns="0" tIns="0" rIns="0" bIns="0"/>
          <a:lstStyle>
            <a:lvl1pPr algn="l">
              <a:defRPr sz="833" b="0" i="1">
                <a:solidFill>
                  <a:srgbClr val="221E1F"/>
                </a:solidFill>
                <a:uFillTx/>
                <a:latin typeface="Trebuchet MS"/>
                <a:cs typeface="Trebuchet MS"/>
              </a:defRPr>
            </a:lvl1pPr>
          </a:lstStyle>
          <a:p>
            <a:pPr defTabSz="761970"/>
            <a:r>
              <a:rPr lang="en-IN" dirty="0">
                <a:solidFill>
                  <a:srgbClr val="FFFFFF"/>
                </a:solidFill>
              </a:rPr>
              <a:t>TCG Digital @ 2020. Confidential. All Rights Reserved.</a:t>
            </a:r>
          </a:p>
        </p:txBody>
      </p:sp>
      <p:sp>
        <p:nvSpPr>
          <p:cNvPr id="5" name="Rounded Rectangle 4"/>
          <p:cNvSpPr>
            <a:spLocks/>
          </p:cNvSpPr>
          <p:nvPr/>
        </p:nvSpPr>
        <p:spPr>
          <a:xfrm>
            <a:off x="8283505" y="3014811"/>
            <a:ext cx="3365669" cy="1778000"/>
          </a:xfrm>
          <a:prstGeom prst="roundRect">
            <a:avLst/>
          </a:prstGeom>
          <a:solidFill>
            <a:srgbClr val="0C59A9">
              <a:alpha val="46000"/>
            </a:srgbClr>
          </a:solidFill>
          <a:ln>
            <a:noFill/>
          </a:ln>
          <a:effectLst>
            <a:glow>
              <a:schemeClr val="accent1"/>
            </a:glow>
            <a:outerShdw blurRad="50800" dist="38100" sx="1000" sy="1000" algn="tl" rotWithShape="0">
              <a:srgbClr val="000000"/>
            </a:outerShdw>
            <a:reflection endPos="65000" dist="50800" dir="5400000" sy="-100000" algn="bl" rotWithShape="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761970"/>
            <a:endParaRPr lang="en-IN" sz="1500" dirty="0">
              <a:solidFill>
                <a:srgbClr val="FFFFFF"/>
              </a:solidFill>
              <a:latin typeface="Calibri"/>
            </a:endParaRPr>
          </a:p>
        </p:txBody>
      </p:sp>
      <p:sp>
        <p:nvSpPr>
          <p:cNvPr id="8" name="object 9"/>
          <p:cNvSpPr txBox="1">
            <a:spLocks/>
          </p:cNvSpPr>
          <p:nvPr/>
        </p:nvSpPr>
        <p:spPr>
          <a:xfrm>
            <a:off x="8904618" y="3495406"/>
            <a:ext cx="3014981" cy="369838"/>
          </a:xfrm>
          <a:prstGeom prst="rect">
            <a:avLst/>
          </a:prstGeom>
        </p:spPr>
        <p:txBody>
          <a:bodyPr vert="horz" wrap="square" lIns="0" tIns="10724" rIns="0" bIns="0" rtlCol="0">
            <a:spAutoFit/>
          </a:bodyPr>
          <a:lstStyle/>
          <a:p>
            <a:pPr marL="11289" algn="ctr" defTabSz="761970">
              <a:spcBef>
                <a:spcPts val="84"/>
              </a:spcBef>
            </a:pPr>
            <a:r>
              <a:rPr lang="en-US" sz="2333" i="1" dirty="0" smtClean="0">
                <a:solidFill>
                  <a:srgbClr val="FFFFFF"/>
                </a:solidFill>
                <a:latin typeface="Calibri"/>
                <a:cs typeface="Calibri"/>
              </a:rPr>
              <a:t>09</a:t>
            </a:r>
            <a:r>
              <a:rPr lang="en-US" sz="2333" i="1" dirty="0" smtClean="0">
                <a:solidFill>
                  <a:srgbClr val="FFFFFF"/>
                </a:solidFill>
                <a:latin typeface="Calibri"/>
                <a:cs typeface="Calibri"/>
              </a:rPr>
              <a:t>-Jan-2025</a:t>
            </a:r>
            <a:endParaRPr sz="2333" i="1" dirty="0">
              <a:solidFill>
                <a:srgbClr val="FFFFFF"/>
              </a:solidFill>
              <a:latin typeface="Calibri"/>
              <a:cs typeface="Calibri"/>
            </a:endParaRPr>
          </a:p>
        </p:txBody>
      </p:sp>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637075" y="266961"/>
            <a:ext cx="2103824" cy="573227"/>
          </a:xfrm>
          <a:prstGeom prst="rect">
            <a:avLst/>
          </a:prstGeom>
        </p:spPr>
      </p:pic>
      <p:pic>
        <p:nvPicPr>
          <p:cNvPr id="11" name="Picture 10"/>
          <p:cNvPicPr>
            <a:picLocks noChangeAspect="1"/>
          </p:cNvPicPr>
          <p:nvPr/>
        </p:nvPicPr>
        <p:blipFill>
          <a:blip r:embed="rId5"/>
          <a:stretch>
            <a:fillRect/>
          </a:stretch>
        </p:blipFill>
        <p:spPr>
          <a:xfrm>
            <a:off x="203200" y="194477"/>
            <a:ext cx="1155700" cy="616373"/>
          </a:xfrm>
          <a:prstGeom prst="rect">
            <a:avLst/>
          </a:prstGeom>
        </p:spPr>
      </p:pic>
      <p:sp>
        <p:nvSpPr>
          <p:cNvPr id="13" name="Rectangle 12"/>
          <p:cNvSpPr/>
          <p:nvPr/>
        </p:nvSpPr>
        <p:spPr>
          <a:xfrm>
            <a:off x="8283505" y="3974411"/>
            <a:ext cx="3051067" cy="707886"/>
          </a:xfrm>
          <a:prstGeom prst="rect">
            <a:avLst/>
          </a:prstGeom>
        </p:spPr>
        <p:txBody>
          <a:bodyPr wrap="square">
            <a:spAutoFit/>
          </a:bodyPr>
          <a:lstStyle/>
          <a:p>
            <a:pPr marL="11289" algn="r" defTabSz="761970">
              <a:spcBef>
                <a:spcPts val="84"/>
              </a:spcBef>
            </a:pPr>
            <a:r>
              <a:rPr lang="en-IN" sz="2000" i="1" spc="-9" dirty="0">
                <a:solidFill>
                  <a:schemeClr val="accent5"/>
                </a:solidFill>
                <a:cs typeface="Calibri"/>
              </a:rPr>
              <a:t>TCG Digital</a:t>
            </a:r>
            <a:br>
              <a:rPr lang="en-IN" sz="2000" i="1" spc="-9" dirty="0">
                <a:solidFill>
                  <a:schemeClr val="accent5"/>
                </a:solidFill>
                <a:cs typeface="Calibri"/>
              </a:rPr>
            </a:br>
            <a:r>
              <a:rPr lang="en-IN" sz="2000" i="1" spc="-9" dirty="0" smtClean="0">
                <a:solidFill>
                  <a:schemeClr val="accent5"/>
                </a:solidFill>
                <a:cs typeface="Calibri"/>
              </a:rPr>
              <a:t>Velocity </a:t>
            </a:r>
            <a:r>
              <a:rPr lang="en-IN" sz="2000" i="1" spc="-9" dirty="0">
                <a:solidFill>
                  <a:schemeClr val="accent5"/>
                </a:solidFill>
                <a:cs typeface="Calibri"/>
              </a:rPr>
              <a:t>to Value</a:t>
            </a:r>
          </a:p>
        </p:txBody>
      </p:sp>
      <p:sp>
        <p:nvSpPr>
          <p:cNvPr id="14" name="object 9"/>
          <p:cNvSpPr txBox="1">
            <a:spLocks/>
          </p:cNvSpPr>
          <p:nvPr/>
        </p:nvSpPr>
        <p:spPr>
          <a:xfrm>
            <a:off x="8458848" y="5160270"/>
            <a:ext cx="3014981" cy="226272"/>
          </a:xfrm>
          <a:prstGeom prst="rect">
            <a:avLst/>
          </a:prstGeom>
        </p:spPr>
        <p:txBody>
          <a:bodyPr vert="horz" wrap="square" lIns="0" tIns="10724" rIns="0" bIns="0" rtlCol="0">
            <a:spAutoFit/>
          </a:bodyPr>
          <a:lstStyle/>
          <a:p>
            <a:pPr marL="11289" algn="r" defTabSz="761970">
              <a:spcBef>
                <a:spcPts val="84"/>
              </a:spcBef>
            </a:pPr>
            <a:r>
              <a:rPr lang="en-GB" sz="1400" i="1" dirty="0">
                <a:solidFill>
                  <a:schemeClr val="bg1"/>
                </a:solidFill>
                <a:latin typeface="Calibri"/>
                <a:cs typeface="Calibri"/>
              </a:rPr>
              <a:t>Contact us: </a:t>
            </a:r>
            <a:r>
              <a:rPr lang="en-GB" sz="1400" i="1" dirty="0">
                <a:solidFill>
                  <a:schemeClr val="accent1">
                    <a:lumMod val="60000"/>
                    <a:lumOff val="40000"/>
                  </a:schemeClr>
                </a:solidFill>
                <a:latin typeface="Calibri"/>
                <a:cs typeface="Calibri"/>
              </a:rPr>
              <a:t>contact@tcgdigital.com</a:t>
            </a:r>
            <a:endParaRPr sz="1400" i="1" dirty="0">
              <a:solidFill>
                <a:schemeClr val="accent1">
                  <a:lumMod val="60000"/>
                  <a:lumOff val="40000"/>
                </a:schemeClr>
              </a:solidFill>
              <a:latin typeface="Calibri"/>
              <a:cs typeface="Calibri"/>
            </a:endParaRPr>
          </a:p>
        </p:txBody>
      </p:sp>
      <p:sp>
        <p:nvSpPr>
          <p:cNvPr id="15" name="object 9"/>
          <p:cNvSpPr txBox="1">
            <a:spLocks/>
          </p:cNvSpPr>
          <p:nvPr/>
        </p:nvSpPr>
        <p:spPr>
          <a:xfrm>
            <a:off x="8380775" y="5596500"/>
            <a:ext cx="3014981" cy="226272"/>
          </a:xfrm>
          <a:prstGeom prst="rect">
            <a:avLst/>
          </a:prstGeom>
        </p:spPr>
        <p:txBody>
          <a:bodyPr vert="horz" wrap="square" lIns="0" tIns="10724" rIns="0" bIns="0" rtlCol="0">
            <a:spAutoFit/>
          </a:bodyPr>
          <a:lstStyle/>
          <a:p>
            <a:pPr marL="11289" algn="r" defTabSz="761970">
              <a:spcBef>
                <a:spcPts val="84"/>
              </a:spcBef>
            </a:pPr>
            <a:r>
              <a:rPr lang="en-GB" sz="1400" i="1" dirty="0">
                <a:solidFill>
                  <a:schemeClr val="bg1"/>
                </a:solidFill>
                <a:cs typeface="Calibri"/>
              </a:rPr>
              <a:t>Visit us: </a:t>
            </a:r>
            <a:r>
              <a:rPr lang="en-GB" sz="1400" i="1" dirty="0">
                <a:solidFill>
                  <a:schemeClr val="accent1">
                    <a:lumMod val="60000"/>
                    <a:lumOff val="40000"/>
                  </a:schemeClr>
                </a:solidFill>
                <a:cs typeface="Calibri"/>
              </a:rPr>
              <a:t>www.tcgdigital.com</a:t>
            </a:r>
            <a:endParaRPr sz="1400" i="1" dirty="0">
              <a:solidFill>
                <a:schemeClr val="accent1">
                  <a:lumMod val="60000"/>
                  <a:lumOff val="40000"/>
                </a:schemeClr>
              </a:solidFill>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4"/>
          <p:cNvSpPr txBox="1">
            <a:spLocks/>
          </p:cNvSpPr>
          <p:nvPr/>
        </p:nvSpPr>
        <p:spPr>
          <a:xfrm>
            <a:off x="2813578" y="2863885"/>
            <a:ext cx="9039101" cy="1000309"/>
          </a:xfrm>
          <a:prstGeom prst="rect">
            <a:avLst/>
          </a:prstGeom>
        </p:spPr>
        <p:txBody>
          <a:bodyPr vert="horz" wrap="square" lIns="0" tIns="265782" rIns="0" bIns="0" rtlCol="0" anchor="ctr">
            <a:sp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marL="359310" marR="4607">
              <a:lnSpc>
                <a:spcPts val="5577"/>
              </a:lnSpc>
              <a:spcBef>
                <a:spcPts val="798"/>
              </a:spcBef>
            </a:pPr>
            <a:r>
              <a:rPr lang="en-IN" sz="5710" dirty="0" smtClean="0"/>
              <a:t>Sample Screens and Design</a:t>
            </a:r>
            <a:endParaRPr lang="en-IN" sz="5710" dirty="0"/>
          </a:p>
        </p:txBody>
      </p:sp>
      <p:sp>
        <p:nvSpPr>
          <p:cNvPr id="40" name="object 5"/>
          <p:cNvSpPr txBox="1"/>
          <p:nvPr/>
        </p:nvSpPr>
        <p:spPr>
          <a:xfrm>
            <a:off x="1678343" y="3053731"/>
            <a:ext cx="632249" cy="891943"/>
          </a:xfrm>
          <a:prstGeom prst="rect">
            <a:avLst/>
          </a:prstGeom>
        </p:spPr>
        <p:txBody>
          <a:bodyPr vert="horz" wrap="square" lIns="0" tIns="12668" rIns="0" bIns="0" rtlCol="0">
            <a:spAutoFit/>
          </a:bodyPr>
          <a:lstStyle/>
          <a:p>
            <a:pPr marL="11516">
              <a:spcBef>
                <a:spcPts val="100"/>
              </a:spcBef>
            </a:pPr>
            <a:r>
              <a:rPr lang="en-US" sz="5713" b="1" spc="23" dirty="0">
                <a:solidFill>
                  <a:srgbClr val="014B90"/>
                </a:solidFill>
                <a:latin typeface="Arial"/>
                <a:cs typeface="Arial"/>
              </a:rPr>
              <a:t>3</a:t>
            </a:r>
            <a:r>
              <a:rPr sz="5713" b="1" dirty="0" smtClean="0">
                <a:solidFill>
                  <a:srgbClr val="014B90"/>
                </a:solidFill>
                <a:latin typeface="Arial"/>
                <a:cs typeface="Arial"/>
              </a:rPr>
              <a:t>.</a:t>
            </a:r>
            <a:endParaRPr sz="5713" dirty="0">
              <a:latin typeface="Arial"/>
              <a:cs typeface="Arial"/>
            </a:endParaRPr>
          </a:p>
        </p:txBody>
      </p:sp>
      <p:sp>
        <p:nvSpPr>
          <p:cNvPr id="41" name="object 6"/>
          <p:cNvSpPr/>
          <p:nvPr/>
        </p:nvSpPr>
        <p:spPr>
          <a:xfrm>
            <a:off x="2535598" y="2827499"/>
            <a:ext cx="52974" cy="1388875"/>
          </a:xfrm>
          <a:custGeom>
            <a:avLst/>
            <a:gdLst/>
            <a:ahLst/>
            <a:cxnLst/>
            <a:rect l="l" t="t" r="r" b="b"/>
            <a:pathLst>
              <a:path w="58419" h="1531620">
                <a:moveTo>
                  <a:pt x="24383" y="1531620"/>
                </a:moveTo>
                <a:lnTo>
                  <a:pt x="0" y="1524"/>
                </a:lnTo>
                <a:lnTo>
                  <a:pt x="32004" y="0"/>
                </a:lnTo>
                <a:lnTo>
                  <a:pt x="57912" y="1530096"/>
                </a:lnTo>
                <a:lnTo>
                  <a:pt x="24383" y="1531620"/>
                </a:lnTo>
                <a:close/>
              </a:path>
            </a:pathLst>
          </a:custGeom>
          <a:solidFill>
            <a:srgbClr val="001F60"/>
          </a:solidFill>
        </p:spPr>
        <p:txBody>
          <a:bodyPr wrap="square" lIns="0" tIns="0" rIns="0" bIns="0" rtlCol="0"/>
          <a:lstStyle/>
          <a:p>
            <a:endParaRPr sz="1632"/>
          </a:p>
        </p:txBody>
      </p:sp>
    </p:spTree>
    <p:extLst>
      <p:ext uri="{BB962C8B-B14F-4D97-AF65-F5344CB8AC3E}">
        <p14:creationId xmlns:p14="http://schemas.microsoft.com/office/powerpoint/2010/main" val="23497677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2064" y="1450848"/>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512064" y="1072896"/>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Tank Quality Status</a:t>
            </a:r>
            <a:endParaRPr lang="en-IN" sz="1400" dirty="0"/>
          </a:p>
        </p:txBody>
      </p:sp>
      <p:sp>
        <p:nvSpPr>
          <p:cNvPr id="8" name="Snip Single Corner Rectangle 7"/>
          <p:cNvSpPr/>
          <p:nvPr/>
        </p:nvSpPr>
        <p:spPr>
          <a:xfrm>
            <a:off x="2468880"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3164031" y="1665321"/>
            <a:ext cx="871521"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A</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29" name="Rectangle 28"/>
          <p:cNvSpPr/>
          <p:nvPr/>
        </p:nvSpPr>
        <p:spPr>
          <a:xfrm>
            <a:off x="4497561" y="1677513"/>
            <a:ext cx="861904"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B</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30" name="Rectangle 29"/>
          <p:cNvSpPr/>
          <p:nvPr/>
        </p:nvSpPr>
        <p:spPr>
          <a:xfrm>
            <a:off x="5785421" y="1665321"/>
            <a:ext cx="858697"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C</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31" name="Rectangle 30"/>
          <p:cNvSpPr/>
          <p:nvPr/>
        </p:nvSpPr>
        <p:spPr>
          <a:xfrm>
            <a:off x="7255417" y="1689705"/>
            <a:ext cx="879536"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D</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32" name="Rectangle 31"/>
          <p:cNvSpPr/>
          <p:nvPr/>
        </p:nvSpPr>
        <p:spPr>
          <a:xfrm>
            <a:off x="8658241" y="1701897"/>
            <a:ext cx="879536"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E</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sp>
        <p:nvSpPr>
          <p:cNvPr id="33" name="Rectangle 32"/>
          <p:cNvSpPr/>
          <p:nvPr/>
        </p:nvSpPr>
        <p:spPr>
          <a:xfrm>
            <a:off x="10014964" y="1701897"/>
            <a:ext cx="841064" cy="400110"/>
          </a:xfrm>
          <a:prstGeom prst="rect">
            <a:avLst/>
          </a:prstGeom>
          <a:noFill/>
        </p:spPr>
        <p:txBody>
          <a:bodyPr wrap="none" lIns="91440" tIns="45720" rIns="91440" bIns="45720">
            <a:spAutoFit/>
          </a:bodyPr>
          <a:lstStyle/>
          <a:p>
            <a:pPr algn="ctr"/>
            <a:r>
              <a:rPr lang="en-US" sz="2000" b="0" cap="none" spc="0" dirty="0" smtClean="0">
                <a:ln w="0"/>
                <a:solidFill>
                  <a:schemeClr val="accent1"/>
                </a:solidFill>
                <a:effectLst>
                  <a:outerShdw blurRad="38100" dist="25400" dir="5400000" algn="ctr" rotWithShape="0">
                    <a:srgbClr val="6E747A">
                      <a:alpha val="43000"/>
                    </a:srgbClr>
                  </a:outerShdw>
                </a:effectLst>
              </a:rPr>
              <a:t>Tank F</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pic>
        <p:nvPicPr>
          <p:cNvPr id="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406" y="4831574"/>
            <a:ext cx="10715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49"/>
          <p:cNvPicPr>
            <a:picLocks noChangeAspect="1"/>
          </p:cNvPicPr>
          <p:nvPr/>
        </p:nvPicPr>
        <p:blipFill>
          <a:blip r:embed="rId3"/>
          <a:stretch>
            <a:fillRect/>
          </a:stretch>
        </p:blipFill>
        <p:spPr>
          <a:xfrm>
            <a:off x="3139647" y="2067135"/>
            <a:ext cx="910832" cy="630576"/>
          </a:xfrm>
          <a:prstGeom prst="rect">
            <a:avLst/>
          </a:prstGeom>
        </p:spPr>
      </p:pic>
      <p:sp>
        <p:nvSpPr>
          <p:cNvPr id="51" name="Rectangle 50"/>
          <p:cNvSpPr/>
          <p:nvPr/>
        </p:nvSpPr>
        <p:spPr>
          <a:xfrm>
            <a:off x="3159302" y="2443383"/>
            <a:ext cx="871521" cy="243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2" name="Picture 51"/>
          <p:cNvPicPr>
            <a:picLocks noChangeAspect="1"/>
          </p:cNvPicPr>
          <p:nvPr/>
        </p:nvPicPr>
        <p:blipFill>
          <a:blip r:embed="rId3"/>
          <a:stretch>
            <a:fillRect/>
          </a:stretch>
        </p:blipFill>
        <p:spPr>
          <a:xfrm>
            <a:off x="4480767" y="2079327"/>
            <a:ext cx="910832" cy="630576"/>
          </a:xfrm>
          <a:prstGeom prst="rect">
            <a:avLst/>
          </a:prstGeom>
        </p:spPr>
      </p:pic>
      <p:sp>
        <p:nvSpPr>
          <p:cNvPr id="53" name="Rectangle 52"/>
          <p:cNvSpPr/>
          <p:nvPr/>
        </p:nvSpPr>
        <p:spPr>
          <a:xfrm>
            <a:off x="4500422" y="2345847"/>
            <a:ext cx="871521" cy="35356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4" name="Picture 53"/>
          <p:cNvPicPr>
            <a:picLocks noChangeAspect="1"/>
          </p:cNvPicPr>
          <p:nvPr/>
        </p:nvPicPr>
        <p:blipFill>
          <a:blip r:embed="rId3"/>
          <a:stretch>
            <a:fillRect/>
          </a:stretch>
        </p:blipFill>
        <p:spPr>
          <a:xfrm>
            <a:off x="5819255" y="2091519"/>
            <a:ext cx="910832" cy="630576"/>
          </a:xfrm>
          <a:prstGeom prst="rect">
            <a:avLst/>
          </a:prstGeom>
        </p:spPr>
      </p:pic>
      <p:sp>
        <p:nvSpPr>
          <p:cNvPr id="55" name="Rectangle 54"/>
          <p:cNvSpPr/>
          <p:nvPr/>
        </p:nvSpPr>
        <p:spPr>
          <a:xfrm>
            <a:off x="5840329" y="2443383"/>
            <a:ext cx="871521" cy="254328"/>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6" name="Picture 55"/>
          <p:cNvPicPr>
            <a:picLocks noChangeAspect="1"/>
          </p:cNvPicPr>
          <p:nvPr/>
        </p:nvPicPr>
        <p:blipFill>
          <a:blip r:embed="rId3"/>
          <a:stretch>
            <a:fillRect/>
          </a:stretch>
        </p:blipFill>
        <p:spPr>
          <a:xfrm>
            <a:off x="7241732" y="2091519"/>
            <a:ext cx="910832" cy="630576"/>
          </a:xfrm>
          <a:prstGeom prst="rect">
            <a:avLst/>
          </a:prstGeom>
        </p:spPr>
      </p:pic>
      <p:sp>
        <p:nvSpPr>
          <p:cNvPr id="57" name="Rectangle 56"/>
          <p:cNvSpPr/>
          <p:nvPr/>
        </p:nvSpPr>
        <p:spPr>
          <a:xfrm>
            <a:off x="7255823" y="2560319"/>
            <a:ext cx="871521" cy="126903"/>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8" name="Picture 57"/>
          <p:cNvPicPr>
            <a:picLocks noChangeAspect="1"/>
          </p:cNvPicPr>
          <p:nvPr/>
        </p:nvPicPr>
        <p:blipFill>
          <a:blip r:embed="rId3"/>
          <a:stretch>
            <a:fillRect/>
          </a:stretch>
        </p:blipFill>
        <p:spPr>
          <a:xfrm>
            <a:off x="8648863" y="2103711"/>
            <a:ext cx="910832" cy="630576"/>
          </a:xfrm>
          <a:prstGeom prst="rect">
            <a:avLst/>
          </a:prstGeom>
        </p:spPr>
      </p:pic>
      <p:sp>
        <p:nvSpPr>
          <p:cNvPr id="59" name="Rectangle 58"/>
          <p:cNvSpPr/>
          <p:nvPr/>
        </p:nvSpPr>
        <p:spPr>
          <a:xfrm>
            <a:off x="8664209" y="2370231"/>
            <a:ext cx="871521" cy="32748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0" name="Picture 59"/>
          <p:cNvPicPr>
            <a:picLocks noChangeAspect="1"/>
          </p:cNvPicPr>
          <p:nvPr/>
        </p:nvPicPr>
        <p:blipFill>
          <a:blip r:embed="rId3"/>
          <a:stretch>
            <a:fillRect/>
          </a:stretch>
        </p:blipFill>
        <p:spPr>
          <a:xfrm>
            <a:off x="9979359" y="2103711"/>
            <a:ext cx="910832" cy="630576"/>
          </a:xfrm>
          <a:prstGeom prst="rect">
            <a:avLst/>
          </a:prstGeom>
        </p:spPr>
      </p:pic>
      <p:sp>
        <p:nvSpPr>
          <p:cNvPr id="61" name="Rectangle 60"/>
          <p:cNvSpPr/>
          <p:nvPr/>
        </p:nvSpPr>
        <p:spPr>
          <a:xfrm>
            <a:off x="9999014" y="2479959"/>
            <a:ext cx="871521" cy="24384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2108" y="4823975"/>
            <a:ext cx="1071562" cy="46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 name="Can 65"/>
          <p:cNvSpPr/>
          <p:nvPr/>
        </p:nvSpPr>
        <p:spPr>
          <a:xfrm rot="5400000">
            <a:off x="5279667" y="2814823"/>
            <a:ext cx="511000" cy="55595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8" name="Elbow Connector 67"/>
          <p:cNvCxnSpPr>
            <a:endCxn id="50" idx="2"/>
          </p:cNvCxnSpPr>
          <p:nvPr/>
        </p:nvCxnSpPr>
        <p:spPr>
          <a:xfrm rot="16200000" flipV="1">
            <a:off x="2226856" y="4065919"/>
            <a:ext cx="2740233" cy="381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Elbow Connector 69"/>
          <p:cNvCxnSpPr>
            <a:endCxn id="52" idx="2"/>
          </p:cNvCxnSpPr>
          <p:nvPr/>
        </p:nvCxnSpPr>
        <p:spPr>
          <a:xfrm rot="5400000" flipH="1" flipV="1">
            <a:off x="3596493" y="4049486"/>
            <a:ext cx="2679273" cy="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55" idx="2"/>
          </p:cNvCxnSpPr>
          <p:nvPr/>
        </p:nvCxnSpPr>
        <p:spPr>
          <a:xfrm flipH="1" flipV="1">
            <a:off x="6276090" y="2697711"/>
            <a:ext cx="5623" cy="27402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flipV="1">
            <a:off x="7745226" y="2679424"/>
            <a:ext cx="50187" cy="288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flipV="1">
            <a:off x="9129018" y="2685520"/>
            <a:ext cx="19182" cy="2412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flipV="1">
            <a:off x="10434775" y="2709903"/>
            <a:ext cx="48876" cy="232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1651277" y="3497579"/>
            <a:ext cx="975872" cy="1384995"/>
          </a:xfrm>
          <a:prstGeom prst="rect">
            <a:avLst/>
          </a:prstGeom>
          <a:noFill/>
          <a:ln>
            <a:solidFill>
              <a:schemeClr val="tx1"/>
            </a:solidFill>
            <a:prstDash val="solid"/>
          </a:ln>
        </p:spPr>
        <p:txBody>
          <a:bodyPr wrap="square" rtlCol="0">
            <a:spAutoFit/>
          </a:bodyPr>
          <a:lstStyle/>
          <a:p>
            <a:r>
              <a:rPr lang="en-US" sz="1200" dirty="0" smtClean="0"/>
              <a:t>Density</a:t>
            </a:r>
          </a:p>
          <a:p>
            <a:r>
              <a:rPr lang="en-US" sz="1200" dirty="0" smtClean="0"/>
              <a:t>Paraffin</a:t>
            </a:r>
          </a:p>
          <a:p>
            <a:r>
              <a:rPr lang="en-US" sz="1200" dirty="0" smtClean="0"/>
              <a:t>Olefin</a:t>
            </a:r>
          </a:p>
          <a:p>
            <a:r>
              <a:rPr lang="en-US" sz="1200" dirty="0" err="1" smtClean="0"/>
              <a:t>Naphthene</a:t>
            </a:r>
            <a:endParaRPr lang="en-US" sz="1200" dirty="0" smtClean="0"/>
          </a:p>
          <a:p>
            <a:r>
              <a:rPr lang="en-US" sz="1200" dirty="0" smtClean="0"/>
              <a:t>Aromatics</a:t>
            </a:r>
          </a:p>
          <a:p>
            <a:r>
              <a:rPr lang="en-US" sz="1200" dirty="0" smtClean="0"/>
              <a:t>IP/NP</a:t>
            </a:r>
          </a:p>
          <a:p>
            <a:r>
              <a:rPr lang="en-US" sz="1200" dirty="0" err="1" smtClean="0"/>
              <a:t>Sulphur</a:t>
            </a:r>
            <a:endParaRPr lang="en-US" sz="1200" dirty="0" smtClean="0"/>
          </a:p>
        </p:txBody>
      </p:sp>
      <p:sp>
        <p:nvSpPr>
          <p:cNvPr id="91" name="Trapezoid 90"/>
          <p:cNvSpPr/>
          <p:nvPr/>
        </p:nvSpPr>
        <p:spPr>
          <a:xfrm>
            <a:off x="3406550" y="430395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rapezoid 91"/>
          <p:cNvSpPr/>
          <p:nvPr/>
        </p:nvSpPr>
        <p:spPr>
          <a:xfrm>
            <a:off x="4755285" y="432158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3" name="Trapezoid 92"/>
          <p:cNvSpPr/>
          <p:nvPr/>
        </p:nvSpPr>
        <p:spPr>
          <a:xfrm>
            <a:off x="6088890" y="4303956"/>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Trapezoid 93"/>
          <p:cNvSpPr/>
          <p:nvPr/>
        </p:nvSpPr>
        <p:spPr>
          <a:xfrm>
            <a:off x="7547409" y="4321587"/>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Trapezoid 94"/>
          <p:cNvSpPr/>
          <p:nvPr/>
        </p:nvSpPr>
        <p:spPr>
          <a:xfrm>
            <a:off x="8957222" y="4316829"/>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Trapezoid 95"/>
          <p:cNvSpPr/>
          <p:nvPr/>
        </p:nvSpPr>
        <p:spPr>
          <a:xfrm>
            <a:off x="10266225" y="4316828"/>
            <a:ext cx="392795" cy="242163"/>
          </a:xfrm>
          <a:prstGeom prst="trapezoid">
            <a:avLst/>
          </a:prstGeom>
          <a:solidFill>
            <a:srgbClr val="FFDD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7" name="Straight Connector 96"/>
          <p:cNvCxnSpPr>
            <a:endCxn id="90" idx="3"/>
          </p:cNvCxnSpPr>
          <p:nvPr/>
        </p:nvCxnSpPr>
        <p:spPr>
          <a:xfrm flipH="1" flipV="1">
            <a:off x="2627149" y="4190077"/>
            <a:ext cx="787558" cy="234960"/>
          </a:xfrm>
          <a:prstGeom prst="line">
            <a:avLst/>
          </a:prstGeom>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24211" y="1652819"/>
            <a:ext cx="975872" cy="1384995"/>
          </a:xfrm>
          <a:prstGeom prst="rect">
            <a:avLst/>
          </a:prstGeom>
          <a:noFill/>
          <a:ln>
            <a:solidFill>
              <a:schemeClr val="tx1"/>
            </a:solidFill>
            <a:prstDash val="solid"/>
          </a:ln>
        </p:spPr>
        <p:txBody>
          <a:bodyPr wrap="square" rtlCol="0">
            <a:spAutoFit/>
          </a:bodyPr>
          <a:lstStyle/>
          <a:p>
            <a:r>
              <a:rPr lang="en-US" sz="1200" dirty="0" smtClean="0"/>
              <a:t>Density</a:t>
            </a:r>
          </a:p>
          <a:p>
            <a:r>
              <a:rPr lang="en-US" sz="1200" dirty="0" smtClean="0"/>
              <a:t>Paraffin</a:t>
            </a:r>
          </a:p>
          <a:p>
            <a:r>
              <a:rPr lang="en-US" sz="1200" dirty="0" smtClean="0"/>
              <a:t>Olefin</a:t>
            </a:r>
          </a:p>
          <a:p>
            <a:r>
              <a:rPr lang="en-US" sz="1200" dirty="0" err="1" smtClean="0"/>
              <a:t>Naphthene</a:t>
            </a:r>
            <a:endParaRPr lang="en-US" sz="1200" dirty="0" smtClean="0"/>
          </a:p>
          <a:p>
            <a:r>
              <a:rPr lang="en-US" sz="1200" dirty="0" smtClean="0"/>
              <a:t>Aromatics</a:t>
            </a:r>
          </a:p>
          <a:p>
            <a:r>
              <a:rPr lang="en-US" sz="1200" dirty="0" smtClean="0"/>
              <a:t>IP/NP</a:t>
            </a:r>
          </a:p>
          <a:p>
            <a:r>
              <a:rPr lang="en-US" sz="1200" dirty="0" err="1" smtClean="0"/>
              <a:t>Sulphur</a:t>
            </a:r>
            <a:endParaRPr lang="en-US" sz="1200" dirty="0" smtClean="0"/>
          </a:p>
        </p:txBody>
      </p:sp>
      <p:cxnSp>
        <p:nvCxnSpPr>
          <p:cNvPr id="100" name="Straight Connector 99"/>
          <p:cNvCxnSpPr>
            <a:endCxn id="99" idx="3"/>
          </p:cNvCxnSpPr>
          <p:nvPr/>
        </p:nvCxnSpPr>
        <p:spPr>
          <a:xfrm flipH="1" flipV="1">
            <a:off x="2000083" y="2345317"/>
            <a:ext cx="1129027" cy="74453"/>
          </a:xfrm>
          <a:prstGeom prst="line">
            <a:avLst/>
          </a:prstGeom>
        </p:spPr>
        <p:style>
          <a:lnRef idx="1">
            <a:schemeClr val="accent1"/>
          </a:lnRef>
          <a:fillRef idx="0">
            <a:schemeClr val="accent1"/>
          </a:fillRef>
          <a:effectRef idx="0">
            <a:schemeClr val="accent1"/>
          </a:effectRef>
          <a:fontRef idx="minor">
            <a:schemeClr val="tx1"/>
          </a:fontRef>
        </p:style>
      </p:cxnSp>
      <p:sp>
        <p:nvSpPr>
          <p:cNvPr id="113" name="TextBox 112"/>
          <p:cNvSpPr txBox="1"/>
          <p:nvPr/>
        </p:nvSpPr>
        <p:spPr>
          <a:xfrm>
            <a:off x="4450714" y="5437944"/>
            <a:ext cx="5015471" cy="338554"/>
          </a:xfrm>
          <a:prstGeom prst="rect">
            <a:avLst/>
          </a:prstGeom>
          <a:noFill/>
        </p:spPr>
        <p:txBody>
          <a:bodyPr wrap="square" rtlCol="0">
            <a:spAutoFit/>
          </a:bodyPr>
          <a:lstStyle/>
          <a:p>
            <a:r>
              <a:rPr lang="en-US" sz="1600" dirty="0" smtClean="0">
                <a:solidFill>
                  <a:schemeClr val="bg1"/>
                </a:solidFill>
              </a:rPr>
              <a:t>Domestic Pipeline (IOCL)</a:t>
            </a:r>
            <a:endParaRPr lang="en-IN" sz="1600" dirty="0">
              <a:solidFill>
                <a:schemeClr val="bg1"/>
              </a:solidFill>
            </a:endParaRPr>
          </a:p>
        </p:txBody>
      </p:sp>
      <p:sp>
        <p:nvSpPr>
          <p:cNvPr id="114" name="Snip Single Corner Rectangle 113"/>
          <p:cNvSpPr/>
          <p:nvPr/>
        </p:nvSpPr>
        <p:spPr>
          <a:xfrm>
            <a:off x="2486054" y="1079019"/>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115" name="Snip Single Corner Rectangle 114"/>
          <p:cNvSpPr/>
          <p:nvPr/>
        </p:nvSpPr>
        <p:spPr>
          <a:xfrm>
            <a:off x="4438395" y="1065099"/>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Blending Simulation</a:t>
            </a:r>
            <a:endParaRPr lang="en-IN" sz="1400" dirty="0"/>
          </a:p>
        </p:txBody>
      </p:sp>
      <p:sp>
        <p:nvSpPr>
          <p:cNvPr id="116"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smtClean="0"/>
              <a:t>Real-time Tank Quality Status</a:t>
            </a:r>
            <a:endParaRPr lang="en-IN" sz="2400" dirty="0"/>
          </a:p>
        </p:txBody>
      </p:sp>
      <p:cxnSp>
        <p:nvCxnSpPr>
          <p:cNvPr id="14" name="Straight Connector 13"/>
          <p:cNvCxnSpPr/>
          <p:nvPr/>
        </p:nvCxnSpPr>
        <p:spPr>
          <a:xfrm>
            <a:off x="8949392" y="5077923"/>
            <a:ext cx="193267" cy="120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0296859" y="5037454"/>
            <a:ext cx="193267" cy="12055"/>
          </a:xfrm>
          <a:prstGeom prst="line">
            <a:avLst/>
          </a:prstGeom>
        </p:spPr>
        <p:style>
          <a:lnRef idx="1">
            <a:schemeClr val="accent1"/>
          </a:lnRef>
          <a:fillRef idx="0">
            <a:schemeClr val="accent1"/>
          </a:fillRef>
          <a:effectRef idx="0">
            <a:schemeClr val="accent1"/>
          </a:effectRef>
          <a:fontRef idx="minor">
            <a:schemeClr val="tx1"/>
          </a:fontRef>
        </p:style>
      </p:cxnSp>
      <p:sp>
        <p:nvSpPr>
          <p:cNvPr id="63" name="Snip Single Corner Rectangle 62"/>
          <p:cNvSpPr/>
          <p:nvPr/>
        </p:nvSpPr>
        <p:spPr>
          <a:xfrm>
            <a:off x="6370320" y="1059852"/>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Saved Recommendations</a:t>
            </a:r>
            <a:endParaRPr lang="en-IN" sz="1400" dirty="0"/>
          </a:p>
        </p:txBody>
      </p:sp>
    </p:spTree>
    <p:extLst>
      <p:ext uri="{BB962C8B-B14F-4D97-AF65-F5344CB8AC3E}">
        <p14:creationId xmlns:p14="http://schemas.microsoft.com/office/powerpoint/2010/main" val="1066645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454" y="1456944"/>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72896"/>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p:cNvSpPr txBox="1"/>
          <p:nvPr/>
        </p:nvSpPr>
        <p:spPr>
          <a:xfrm>
            <a:off x="4259943" y="5424649"/>
            <a:ext cx="5015471" cy="338554"/>
          </a:xfrm>
          <a:prstGeom prst="rect">
            <a:avLst/>
          </a:prstGeom>
          <a:noFill/>
        </p:spPr>
        <p:txBody>
          <a:bodyPr wrap="square" rtlCol="0">
            <a:spAutoFit/>
          </a:bodyPr>
          <a:lstStyle/>
          <a:p>
            <a:r>
              <a:rPr lang="en-US" sz="1600" dirty="0" smtClean="0">
                <a:solidFill>
                  <a:schemeClr val="bg1"/>
                </a:solidFill>
              </a:rPr>
              <a:t>Domestic Pipeline (IOCL)</a:t>
            </a:r>
            <a:endParaRPr lang="en-IN" sz="1600" dirty="0">
              <a:solidFill>
                <a:schemeClr val="bg1"/>
              </a:solidFill>
            </a:endParaRPr>
          </a:p>
        </p:txBody>
      </p:sp>
      <p:pic>
        <p:nvPicPr>
          <p:cNvPr id="63" name="Picture 62"/>
          <p:cNvPicPr>
            <a:picLocks noChangeAspect="1"/>
          </p:cNvPicPr>
          <p:nvPr/>
        </p:nvPicPr>
        <p:blipFill>
          <a:blip r:embed="rId2"/>
          <a:stretch>
            <a:fillRect/>
          </a:stretch>
        </p:blipFill>
        <p:spPr>
          <a:xfrm>
            <a:off x="1089861" y="1828800"/>
            <a:ext cx="656329" cy="454382"/>
          </a:xfrm>
          <a:prstGeom prst="rect">
            <a:avLst/>
          </a:prstGeom>
        </p:spPr>
      </p:pic>
      <p:sp>
        <p:nvSpPr>
          <p:cNvPr id="64" name="Rectangle 63"/>
          <p:cNvSpPr/>
          <p:nvPr/>
        </p:nvSpPr>
        <p:spPr>
          <a:xfrm>
            <a:off x="1089861" y="2060448"/>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p:cNvPicPr>
            <a:picLocks noChangeAspect="1"/>
          </p:cNvPicPr>
          <p:nvPr/>
        </p:nvPicPr>
        <p:blipFill>
          <a:blip r:embed="rId2"/>
          <a:stretch>
            <a:fillRect/>
          </a:stretch>
        </p:blipFill>
        <p:spPr>
          <a:xfrm>
            <a:off x="1095957" y="2456688"/>
            <a:ext cx="656329" cy="454382"/>
          </a:xfrm>
          <a:prstGeom prst="rect">
            <a:avLst/>
          </a:prstGeom>
        </p:spPr>
      </p:pic>
      <p:sp>
        <p:nvSpPr>
          <p:cNvPr id="67" name="Rectangle 66"/>
          <p:cNvSpPr/>
          <p:nvPr/>
        </p:nvSpPr>
        <p:spPr>
          <a:xfrm>
            <a:off x="1095957" y="2688336"/>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p:cNvPicPr>
            <a:picLocks noChangeAspect="1"/>
          </p:cNvPicPr>
          <p:nvPr/>
        </p:nvPicPr>
        <p:blipFill>
          <a:blip r:embed="rId2"/>
          <a:stretch>
            <a:fillRect/>
          </a:stretch>
        </p:blipFill>
        <p:spPr>
          <a:xfrm>
            <a:off x="1120341" y="3102864"/>
            <a:ext cx="656329" cy="454382"/>
          </a:xfrm>
          <a:prstGeom prst="rect">
            <a:avLst/>
          </a:prstGeom>
        </p:spPr>
      </p:pic>
      <p:sp>
        <p:nvSpPr>
          <p:cNvPr id="71" name="Rectangle 70"/>
          <p:cNvSpPr/>
          <p:nvPr/>
        </p:nvSpPr>
        <p:spPr>
          <a:xfrm>
            <a:off x="1120341" y="333451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Picture 72"/>
          <p:cNvPicPr>
            <a:picLocks noChangeAspect="1"/>
          </p:cNvPicPr>
          <p:nvPr/>
        </p:nvPicPr>
        <p:blipFill>
          <a:blip r:embed="rId2"/>
          <a:stretch>
            <a:fillRect/>
          </a:stretch>
        </p:blipFill>
        <p:spPr>
          <a:xfrm>
            <a:off x="1126437" y="3730752"/>
            <a:ext cx="656329" cy="454382"/>
          </a:xfrm>
          <a:prstGeom prst="rect">
            <a:avLst/>
          </a:prstGeom>
        </p:spPr>
      </p:pic>
      <p:sp>
        <p:nvSpPr>
          <p:cNvPr id="77" name="Rectangle 76"/>
          <p:cNvSpPr/>
          <p:nvPr/>
        </p:nvSpPr>
        <p:spPr>
          <a:xfrm>
            <a:off x="1126437" y="396240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Picture 77"/>
          <p:cNvPicPr>
            <a:picLocks noChangeAspect="1"/>
          </p:cNvPicPr>
          <p:nvPr/>
        </p:nvPicPr>
        <p:blipFill>
          <a:blip r:embed="rId2"/>
          <a:stretch>
            <a:fillRect/>
          </a:stretch>
        </p:blipFill>
        <p:spPr>
          <a:xfrm>
            <a:off x="1132533" y="4383024"/>
            <a:ext cx="656329" cy="454382"/>
          </a:xfrm>
          <a:prstGeom prst="rect">
            <a:avLst/>
          </a:prstGeom>
        </p:spPr>
      </p:pic>
      <p:sp>
        <p:nvSpPr>
          <p:cNvPr id="79" name="Rectangle 78"/>
          <p:cNvSpPr/>
          <p:nvPr/>
        </p:nvSpPr>
        <p:spPr>
          <a:xfrm>
            <a:off x="1132533" y="461467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Picture 79"/>
          <p:cNvPicPr>
            <a:picLocks noChangeAspect="1"/>
          </p:cNvPicPr>
          <p:nvPr/>
        </p:nvPicPr>
        <p:blipFill>
          <a:blip r:embed="rId2"/>
          <a:stretch>
            <a:fillRect/>
          </a:stretch>
        </p:blipFill>
        <p:spPr>
          <a:xfrm>
            <a:off x="1138629" y="5010912"/>
            <a:ext cx="656329" cy="454382"/>
          </a:xfrm>
          <a:prstGeom prst="rect">
            <a:avLst/>
          </a:prstGeom>
        </p:spPr>
      </p:pic>
      <p:sp>
        <p:nvSpPr>
          <p:cNvPr id="81" name="Rectangle 80"/>
          <p:cNvSpPr/>
          <p:nvPr/>
        </p:nvSpPr>
        <p:spPr>
          <a:xfrm>
            <a:off x="1138629" y="524256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p:cNvSpPr/>
          <p:nvPr/>
        </p:nvSpPr>
        <p:spPr>
          <a:xfrm>
            <a:off x="492454" y="1954437"/>
            <a:ext cx="597407"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A</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3" name="Rectangle 82"/>
          <p:cNvSpPr/>
          <p:nvPr/>
        </p:nvSpPr>
        <p:spPr>
          <a:xfrm>
            <a:off x="501756" y="2533557"/>
            <a:ext cx="590996"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B</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4" name="Rectangle 83"/>
          <p:cNvSpPr/>
          <p:nvPr/>
        </p:nvSpPr>
        <p:spPr>
          <a:xfrm>
            <a:off x="557422" y="3234597"/>
            <a:ext cx="589392"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C</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5" name="Rectangle 84"/>
          <p:cNvSpPr/>
          <p:nvPr/>
        </p:nvSpPr>
        <p:spPr>
          <a:xfrm>
            <a:off x="544914" y="3764949"/>
            <a:ext cx="602216"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D</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6" name="Rectangle 85"/>
          <p:cNvSpPr/>
          <p:nvPr/>
        </p:nvSpPr>
        <p:spPr>
          <a:xfrm>
            <a:off x="536244" y="4465989"/>
            <a:ext cx="582980"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E</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9" name="Rectangle 88"/>
          <p:cNvSpPr/>
          <p:nvPr/>
        </p:nvSpPr>
        <p:spPr>
          <a:xfrm>
            <a:off x="556936" y="5118261"/>
            <a:ext cx="578172"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F</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cxnSp>
        <p:nvCxnSpPr>
          <p:cNvPr id="3" name="Elbow Connector 2"/>
          <p:cNvCxnSpPr>
            <a:stCxn id="63" idx="3"/>
          </p:cNvCxnSpPr>
          <p:nvPr/>
        </p:nvCxnSpPr>
        <p:spPr>
          <a:xfrm>
            <a:off x="1746190" y="2055991"/>
            <a:ext cx="3471986" cy="754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8" idx="3"/>
          </p:cNvCxnSpPr>
          <p:nvPr/>
        </p:nvCxnSpPr>
        <p:spPr>
          <a:xfrm flipV="1">
            <a:off x="1788862" y="3334512"/>
            <a:ext cx="3429314" cy="1275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9817" y="1870745"/>
            <a:ext cx="361577" cy="361577"/>
          </a:xfrm>
          <a:prstGeom prst="rect">
            <a:avLst/>
          </a:prstGeom>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871" y="4386152"/>
            <a:ext cx="361577" cy="361577"/>
          </a:xfrm>
          <a:prstGeom prst="rect">
            <a:avLst/>
          </a:prstGeom>
        </p:spPr>
      </p:pic>
      <p:sp>
        <p:nvSpPr>
          <p:cNvPr id="12" name="TextBox 11"/>
          <p:cNvSpPr txBox="1"/>
          <p:nvPr/>
        </p:nvSpPr>
        <p:spPr>
          <a:xfrm>
            <a:off x="2706624" y="4712770"/>
            <a:ext cx="890016" cy="276999"/>
          </a:xfrm>
          <a:prstGeom prst="rect">
            <a:avLst/>
          </a:prstGeom>
          <a:noFill/>
        </p:spPr>
        <p:txBody>
          <a:bodyPr wrap="square" rtlCol="0">
            <a:spAutoFit/>
          </a:bodyPr>
          <a:lstStyle/>
          <a:p>
            <a:r>
              <a:rPr lang="en-US" sz="1200" dirty="0" smtClean="0"/>
              <a:t>Flow Rate </a:t>
            </a:r>
            <a:endParaRPr lang="en-IN" sz="1200" dirty="0"/>
          </a:p>
        </p:txBody>
      </p:sp>
      <p:sp>
        <p:nvSpPr>
          <p:cNvPr id="108" name="TextBox 107"/>
          <p:cNvSpPr txBox="1"/>
          <p:nvPr/>
        </p:nvSpPr>
        <p:spPr>
          <a:xfrm>
            <a:off x="2712720" y="2182930"/>
            <a:ext cx="890016" cy="276999"/>
          </a:xfrm>
          <a:prstGeom prst="rect">
            <a:avLst/>
          </a:prstGeom>
          <a:noFill/>
        </p:spPr>
        <p:txBody>
          <a:bodyPr wrap="square" rtlCol="0">
            <a:spAutoFit/>
          </a:bodyPr>
          <a:lstStyle/>
          <a:p>
            <a:r>
              <a:rPr lang="en-US" sz="1200" dirty="0" smtClean="0"/>
              <a:t>Flow Rate </a:t>
            </a:r>
            <a:endParaRPr lang="en-IN" sz="1200" dirty="0"/>
          </a:p>
        </p:txBody>
      </p:sp>
      <p:sp>
        <p:nvSpPr>
          <p:cNvPr id="13" name="TextBox 12"/>
          <p:cNvSpPr txBox="1"/>
          <p:nvPr/>
        </p:nvSpPr>
        <p:spPr>
          <a:xfrm>
            <a:off x="5322204" y="1613282"/>
            <a:ext cx="3287461" cy="390876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US" sz="2000" b="1" dirty="0" smtClean="0"/>
              <a:t>NCU</a:t>
            </a:r>
          </a:p>
          <a:p>
            <a:pPr algn="ctr"/>
            <a:endParaRPr lang="en-US" sz="2000" b="1" dirty="0" smtClean="0"/>
          </a:p>
          <a:p>
            <a:r>
              <a:rPr lang="en-US" sz="1600" dirty="0" smtClean="0"/>
              <a:t>Blending Ratio</a:t>
            </a:r>
          </a:p>
          <a:p>
            <a:endParaRPr lang="en-US" dirty="0" smtClean="0"/>
          </a:p>
          <a:p>
            <a:r>
              <a:rPr lang="en-US" sz="1600" dirty="0" smtClean="0"/>
              <a:t>Quality Parameters </a:t>
            </a:r>
          </a:p>
          <a:p>
            <a:r>
              <a:rPr lang="en-US" sz="1200" dirty="0" smtClean="0"/>
              <a:t>Paraffin    </a:t>
            </a:r>
            <a:r>
              <a:rPr lang="en-US" sz="1200" u="sng" dirty="0" smtClean="0"/>
              <a:t>                 </a:t>
            </a:r>
          </a:p>
          <a:p>
            <a:r>
              <a:rPr lang="en-US" sz="1200" dirty="0" smtClean="0"/>
              <a:t>Aromatic</a:t>
            </a:r>
          </a:p>
          <a:p>
            <a:r>
              <a:rPr lang="en-US" sz="1200" dirty="0" err="1" smtClean="0"/>
              <a:t>Sulphur</a:t>
            </a:r>
            <a:endParaRPr lang="en-US" sz="1200" dirty="0" smtClean="0"/>
          </a:p>
          <a:p>
            <a:r>
              <a:rPr lang="en-US" dirty="0" smtClean="0"/>
              <a:t>……</a:t>
            </a:r>
          </a:p>
          <a:p>
            <a:endParaRPr lang="en-US" dirty="0" smtClean="0"/>
          </a:p>
          <a:p>
            <a:r>
              <a:rPr lang="en-US" sz="1600" dirty="0"/>
              <a:t>Price of blended Naphtha</a:t>
            </a:r>
          </a:p>
          <a:p>
            <a:endParaRPr lang="en-US" dirty="0"/>
          </a:p>
          <a:p>
            <a:r>
              <a:rPr lang="en-US" sz="1600" u="sng" dirty="0" smtClean="0">
                <a:solidFill>
                  <a:schemeClr val="tx2">
                    <a:lumMod val="60000"/>
                    <a:lumOff val="40000"/>
                  </a:schemeClr>
                </a:solidFill>
              </a:rPr>
              <a:t>Loading Sequence of Shore Tank</a:t>
            </a:r>
            <a:endParaRPr lang="en-US" sz="1600" u="sng" dirty="0">
              <a:solidFill>
                <a:schemeClr val="tx2">
                  <a:lumMod val="60000"/>
                  <a:lumOff val="40000"/>
                </a:schemeClr>
              </a:solidFill>
            </a:endParaRPr>
          </a:p>
          <a:p>
            <a:endParaRPr lang="en-US" dirty="0" smtClean="0"/>
          </a:p>
          <a:p>
            <a:endParaRPr lang="en-IN" dirty="0"/>
          </a:p>
        </p:txBody>
      </p:sp>
      <p:cxnSp>
        <p:nvCxnSpPr>
          <p:cNvPr id="15" name="Straight Connector 14"/>
          <p:cNvCxnSpPr/>
          <p:nvPr/>
        </p:nvCxnSpPr>
        <p:spPr>
          <a:xfrm>
            <a:off x="6046339" y="3557246"/>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05695" y="3201938"/>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46339" y="3385176"/>
            <a:ext cx="104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323125" y="3123297"/>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17" name="Rounded Rectangle 16"/>
          <p:cNvSpPr/>
          <p:nvPr/>
        </p:nvSpPr>
        <p:spPr>
          <a:xfrm>
            <a:off x="5732583" y="5598106"/>
            <a:ext cx="1387626" cy="2479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Calculate</a:t>
            </a:r>
            <a:endParaRPr lang="en-IN" dirty="0">
              <a:solidFill>
                <a:schemeClr val="tx2">
                  <a:lumMod val="50000"/>
                </a:schemeClr>
              </a:solidFill>
            </a:endParaRPr>
          </a:p>
        </p:txBody>
      </p:sp>
      <p:sp>
        <p:nvSpPr>
          <p:cNvPr id="112" name="Flowchart: Connector 111"/>
          <p:cNvSpPr/>
          <p:nvPr/>
        </p:nvSpPr>
        <p:spPr>
          <a:xfrm>
            <a:off x="9639091" y="5391438"/>
            <a:ext cx="216789" cy="21578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941164" y="5328185"/>
            <a:ext cx="898935" cy="307777"/>
          </a:xfrm>
          <a:prstGeom prst="rect">
            <a:avLst/>
          </a:prstGeom>
          <a:noFill/>
        </p:spPr>
        <p:txBody>
          <a:bodyPr wrap="square" rtlCol="0">
            <a:spAutoFit/>
          </a:bodyPr>
          <a:lstStyle/>
          <a:p>
            <a:r>
              <a:rPr lang="en-US" sz="1400" dirty="0" smtClean="0"/>
              <a:t>Input</a:t>
            </a:r>
            <a:endParaRPr lang="en-IN" sz="1400" dirty="0"/>
          </a:p>
        </p:txBody>
      </p:sp>
      <p:sp>
        <p:nvSpPr>
          <p:cNvPr id="115" name="TextBox 114"/>
          <p:cNvSpPr txBox="1"/>
          <p:nvPr/>
        </p:nvSpPr>
        <p:spPr>
          <a:xfrm>
            <a:off x="9954825" y="5607221"/>
            <a:ext cx="1612900" cy="307777"/>
          </a:xfrm>
          <a:prstGeom prst="rect">
            <a:avLst/>
          </a:prstGeom>
          <a:noFill/>
        </p:spPr>
        <p:txBody>
          <a:bodyPr wrap="square" rtlCol="0">
            <a:spAutoFit/>
          </a:bodyPr>
          <a:lstStyle/>
          <a:p>
            <a:r>
              <a:rPr lang="en-US" sz="1400" dirty="0" smtClean="0"/>
              <a:t>Output</a:t>
            </a:r>
            <a:endParaRPr lang="en-IN" sz="1400" dirty="0"/>
          </a:p>
        </p:txBody>
      </p:sp>
      <p:sp>
        <p:nvSpPr>
          <p:cNvPr id="116" name="Flowchart: Connector 115"/>
          <p:cNvSpPr/>
          <p:nvPr/>
        </p:nvSpPr>
        <p:spPr>
          <a:xfrm>
            <a:off x="7654554" y="412162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4</a:t>
            </a:r>
            <a:endParaRPr lang="en-IN" dirty="0">
              <a:solidFill>
                <a:schemeClr val="tx2">
                  <a:lumMod val="50000"/>
                </a:schemeClr>
              </a:solidFill>
            </a:endParaRPr>
          </a:p>
        </p:txBody>
      </p:sp>
      <p:sp>
        <p:nvSpPr>
          <p:cNvPr id="117" name="Flowchart: Connector 116"/>
          <p:cNvSpPr/>
          <p:nvPr/>
        </p:nvSpPr>
        <p:spPr>
          <a:xfrm>
            <a:off x="6729595" y="2215490"/>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3</a:t>
            </a:r>
            <a:endParaRPr lang="en-IN" dirty="0">
              <a:solidFill>
                <a:schemeClr val="tx2">
                  <a:lumMod val="50000"/>
                </a:schemeClr>
              </a:solidFill>
            </a:endParaRPr>
          </a:p>
        </p:txBody>
      </p:sp>
      <p:sp>
        <p:nvSpPr>
          <p:cNvPr id="118" name="Flowchart: Connector 117"/>
          <p:cNvSpPr/>
          <p:nvPr/>
        </p:nvSpPr>
        <p:spPr>
          <a:xfrm>
            <a:off x="1776670" y="1693726"/>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1</a:t>
            </a:r>
            <a:endParaRPr lang="en-IN" dirty="0">
              <a:solidFill>
                <a:schemeClr val="tx2">
                  <a:lumMod val="50000"/>
                </a:schemeClr>
              </a:solidFill>
            </a:endParaRPr>
          </a:p>
        </p:txBody>
      </p:sp>
      <p:sp>
        <p:nvSpPr>
          <p:cNvPr id="119" name="Flowchart: Connector 118"/>
          <p:cNvSpPr/>
          <p:nvPr/>
        </p:nvSpPr>
        <p:spPr>
          <a:xfrm>
            <a:off x="1832393" y="422427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2</a:t>
            </a:r>
            <a:endParaRPr lang="en-IN" dirty="0">
              <a:solidFill>
                <a:schemeClr val="tx2">
                  <a:lumMod val="50000"/>
                </a:schemeClr>
              </a:solidFill>
            </a:endParaRPr>
          </a:p>
        </p:txBody>
      </p:sp>
      <p:sp>
        <p:nvSpPr>
          <p:cNvPr id="120" name="Flowchart: Connector 119"/>
          <p:cNvSpPr/>
          <p:nvPr/>
        </p:nvSpPr>
        <p:spPr>
          <a:xfrm>
            <a:off x="9661555" y="5669278"/>
            <a:ext cx="216789" cy="215783"/>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9315718" y="2719752"/>
            <a:ext cx="2571019" cy="276999"/>
          </a:xfrm>
          <a:prstGeom prst="rect">
            <a:avLst/>
          </a:prstGeom>
          <a:noFill/>
        </p:spPr>
        <p:txBody>
          <a:bodyPr wrap="square" rtlCol="0">
            <a:spAutoFit/>
          </a:bodyPr>
          <a:lstStyle/>
          <a:p>
            <a:r>
              <a:rPr lang="en-US" sz="1200" dirty="0" smtClean="0"/>
              <a:t>Recommended Tank 1 for blending</a:t>
            </a:r>
            <a:endParaRPr lang="en-IN" sz="1200" dirty="0"/>
          </a:p>
        </p:txBody>
      </p:sp>
      <p:sp>
        <p:nvSpPr>
          <p:cNvPr id="123" name="Flowchart: Connector 122"/>
          <p:cNvSpPr/>
          <p:nvPr/>
        </p:nvSpPr>
        <p:spPr>
          <a:xfrm>
            <a:off x="8153188" y="4639711"/>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5</a:t>
            </a:r>
            <a:endParaRPr lang="en-IN" dirty="0">
              <a:solidFill>
                <a:schemeClr val="tx2">
                  <a:lumMod val="50000"/>
                </a:schemeClr>
              </a:solidFill>
            </a:endParaRPr>
          </a:p>
        </p:txBody>
      </p:sp>
      <p:sp>
        <p:nvSpPr>
          <p:cNvPr id="124" name="Flowchart: Connector 123"/>
          <p:cNvSpPr/>
          <p:nvPr/>
        </p:nvSpPr>
        <p:spPr>
          <a:xfrm>
            <a:off x="8967870" y="2733404"/>
            <a:ext cx="282085" cy="25126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1</a:t>
            </a:r>
            <a:endParaRPr lang="en-IN" dirty="0">
              <a:solidFill>
                <a:schemeClr val="tx2">
                  <a:lumMod val="50000"/>
                </a:schemeClr>
              </a:solidFill>
            </a:endParaRPr>
          </a:p>
        </p:txBody>
      </p:sp>
      <p:sp>
        <p:nvSpPr>
          <p:cNvPr id="125" name="TextBox 124"/>
          <p:cNvSpPr txBox="1"/>
          <p:nvPr/>
        </p:nvSpPr>
        <p:spPr>
          <a:xfrm>
            <a:off x="9335328" y="3054633"/>
            <a:ext cx="2571019" cy="276999"/>
          </a:xfrm>
          <a:prstGeom prst="rect">
            <a:avLst/>
          </a:prstGeom>
          <a:noFill/>
        </p:spPr>
        <p:txBody>
          <a:bodyPr wrap="square" rtlCol="0">
            <a:spAutoFit/>
          </a:bodyPr>
          <a:lstStyle/>
          <a:p>
            <a:r>
              <a:rPr lang="en-US" sz="1200" dirty="0" smtClean="0"/>
              <a:t>Recommended Tank 2 for blending</a:t>
            </a:r>
            <a:endParaRPr lang="en-IN" sz="1200" dirty="0"/>
          </a:p>
        </p:txBody>
      </p:sp>
      <p:sp>
        <p:nvSpPr>
          <p:cNvPr id="126" name="Flowchart: Connector 125"/>
          <p:cNvSpPr/>
          <p:nvPr/>
        </p:nvSpPr>
        <p:spPr>
          <a:xfrm>
            <a:off x="8971932" y="3088120"/>
            <a:ext cx="295034" cy="237744"/>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2</a:t>
            </a:r>
            <a:endParaRPr lang="en-IN" dirty="0">
              <a:solidFill>
                <a:schemeClr val="tx2">
                  <a:lumMod val="50000"/>
                </a:schemeClr>
              </a:solidFill>
            </a:endParaRPr>
          </a:p>
        </p:txBody>
      </p:sp>
      <p:sp>
        <p:nvSpPr>
          <p:cNvPr id="127" name="TextBox 126"/>
          <p:cNvSpPr txBox="1"/>
          <p:nvPr/>
        </p:nvSpPr>
        <p:spPr>
          <a:xfrm>
            <a:off x="9391085" y="2062444"/>
            <a:ext cx="2571019" cy="276999"/>
          </a:xfrm>
          <a:prstGeom prst="rect">
            <a:avLst/>
          </a:prstGeom>
          <a:noFill/>
        </p:spPr>
        <p:txBody>
          <a:bodyPr wrap="square" rtlCol="0">
            <a:spAutoFit/>
          </a:bodyPr>
          <a:lstStyle/>
          <a:p>
            <a:r>
              <a:rPr lang="en-US" sz="1200" dirty="0" smtClean="0"/>
              <a:t>Cost of Naphtha in the tank</a:t>
            </a:r>
            <a:endParaRPr lang="en-IN" sz="1200" dirty="0"/>
          </a:p>
        </p:txBody>
      </p:sp>
      <p:sp>
        <p:nvSpPr>
          <p:cNvPr id="128" name="Flowchart: Connector 127"/>
          <p:cNvSpPr/>
          <p:nvPr/>
        </p:nvSpPr>
        <p:spPr>
          <a:xfrm>
            <a:off x="8968645" y="2082054"/>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129" name="TextBox 128"/>
          <p:cNvSpPr txBox="1"/>
          <p:nvPr/>
        </p:nvSpPr>
        <p:spPr>
          <a:xfrm>
            <a:off x="9376215" y="3408992"/>
            <a:ext cx="2571019" cy="276999"/>
          </a:xfrm>
          <a:prstGeom prst="rect">
            <a:avLst/>
          </a:prstGeom>
          <a:noFill/>
        </p:spPr>
        <p:txBody>
          <a:bodyPr wrap="square" rtlCol="0">
            <a:spAutoFit/>
          </a:bodyPr>
          <a:lstStyle/>
          <a:p>
            <a:r>
              <a:rPr lang="en-US" sz="1200" dirty="0" smtClean="0"/>
              <a:t>Blending Ratio</a:t>
            </a:r>
            <a:endParaRPr lang="en-IN" sz="1200" dirty="0"/>
          </a:p>
        </p:txBody>
      </p:sp>
      <p:sp>
        <p:nvSpPr>
          <p:cNvPr id="130" name="Flowchart: Connector 129"/>
          <p:cNvSpPr/>
          <p:nvPr/>
        </p:nvSpPr>
        <p:spPr>
          <a:xfrm>
            <a:off x="8998828" y="3439317"/>
            <a:ext cx="288295" cy="251328"/>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3</a:t>
            </a:r>
            <a:endParaRPr lang="en-IN" dirty="0">
              <a:solidFill>
                <a:schemeClr val="tx2">
                  <a:lumMod val="50000"/>
                </a:schemeClr>
              </a:solidFill>
            </a:endParaRPr>
          </a:p>
        </p:txBody>
      </p:sp>
      <p:sp>
        <p:nvSpPr>
          <p:cNvPr id="131" name="TextBox 130"/>
          <p:cNvSpPr txBox="1"/>
          <p:nvPr/>
        </p:nvSpPr>
        <p:spPr>
          <a:xfrm>
            <a:off x="9376957" y="3712488"/>
            <a:ext cx="2571019" cy="276999"/>
          </a:xfrm>
          <a:prstGeom prst="rect">
            <a:avLst/>
          </a:prstGeom>
          <a:noFill/>
        </p:spPr>
        <p:txBody>
          <a:bodyPr wrap="square" rtlCol="0">
            <a:spAutoFit/>
          </a:bodyPr>
          <a:lstStyle/>
          <a:p>
            <a:r>
              <a:rPr lang="en-US" sz="1200" dirty="0" smtClean="0"/>
              <a:t>Price of blended Naphtha</a:t>
            </a:r>
            <a:endParaRPr lang="en-IN" sz="1200" dirty="0"/>
          </a:p>
        </p:txBody>
      </p:sp>
      <p:sp>
        <p:nvSpPr>
          <p:cNvPr id="132" name="Flowchart: Connector 131"/>
          <p:cNvSpPr/>
          <p:nvPr/>
        </p:nvSpPr>
        <p:spPr>
          <a:xfrm>
            <a:off x="9027296" y="3761313"/>
            <a:ext cx="259828" cy="247496"/>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4</a:t>
            </a:r>
            <a:endParaRPr lang="en-IN" dirty="0">
              <a:solidFill>
                <a:schemeClr val="tx2">
                  <a:lumMod val="50000"/>
                </a:schemeClr>
              </a:solidFill>
            </a:endParaRPr>
          </a:p>
        </p:txBody>
      </p:sp>
      <p:sp>
        <p:nvSpPr>
          <p:cNvPr id="133" name="TextBox 132"/>
          <p:cNvSpPr txBox="1"/>
          <p:nvPr/>
        </p:nvSpPr>
        <p:spPr>
          <a:xfrm>
            <a:off x="9395552" y="4010666"/>
            <a:ext cx="2571019" cy="276999"/>
          </a:xfrm>
          <a:prstGeom prst="rect">
            <a:avLst/>
          </a:prstGeom>
          <a:noFill/>
        </p:spPr>
        <p:txBody>
          <a:bodyPr wrap="square" rtlCol="0">
            <a:spAutoFit/>
          </a:bodyPr>
          <a:lstStyle/>
          <a:p>
            <a:r>
              <a:rPr lang="en-US" sz="1200" dirty="0" smtClean="0"/>
              <a:t>Loading Sequence of Shore Tank</a:t>
            </a:r>
            <a:endParaRPr lang="en-IN" sz="1200" dirty="0"/>
          </a:p>
        </p:txBody>
      </p:sp>
      <p:sp>
        <p:nvSpPr>
          <p:cNvPr id="134" name="Flowchart: Connector 133"/>
          <p:cNvSpPr/>
          <p:nvPr/>
        </p:nvSpPr>
        <p:spPr>
          <a:xfrm>
            <a:off x="9044494" y="4031125"/>
            <a:ext cx="281507" cy="252359"/>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5</a:t>
            </a:r>
            <a:endParaRPr lang="en-IN" dirty="0">
              <a:solidFill>
                <a:schemeClr val="tx2">
                  <a:lumMod val="50000"/>
                </a:schemeClr>
              </a:solidFill>
            </a:endParaRPr>
          </a:p>
        </p:txBody>
      </p:sp>
      <p:sp>
        <p:nvSpPr>
          <p:cNvPr id="135" name="Snip Single Corner Rectangle 134"/>
          <p:cNvSpPr/>
          <p:nvPr/>
        </p:nvSpPr>
        <p:spPr>
          <a:xfrm>
            <a:off x="512064" y="1088366"/>
            <a:ext cx="1840992" cy="377952"/>
          </a:xfrm>
          <a:prstGeom prst="snip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Tank Quality Status</a:t>
            </a:r>
            <a:endParaRPr lang="en-IN" sz="1400" dirty="0"/>
          </a:p>
        </p:txBody>
      </p:sp>
      <p:sp>
        <p:nvSpPr>
          <p:cNvPr id="136" name="Snip Single Corner Rectangle 135"/>
          <p:cNvSpPr/>
          <p:nvPr/>
        </p:nvSpPr>
        <p:spPr>
          <a:xfrm>
            <a:off x="4425696" y="1069993"/>
            <a:ext cx="1840992" cy="377952"/>
          </a:xfrm>
          <a:prstGeom prst="snip1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137"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smtClean="0"/>
              <a:t>Optimized Blending</a:t>
            </a:r>
            <a:endParaRPr lang="en-IN" sz="2400" dirty="0"/>
          </a:p>
        </p:txBody>
      </p:sp>
      <p:cxnSp>
        <p:nvCxnSpPr>
          <p:cNvPr id="21" name="Straight Connector 20"/>
          <p:cNvCxnSpPr/>
          <p:nvPr/>
        </p:nvCxnSpPr>
        <p:spPr>
          <a:xfrm flipH="1">
            <a:off x="8741664" y="1583998"/>
            <a:ext cx="24384" cy="426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H="1">
            <a:off x="8793678" y="1599719"/>
            <a:ext cx="24384" cy="4262066"/>
          </a:xfrm>
          <a:prstGeom prst="line">
            <a:avLst/>
          </a:prstGeom>
        </p:spPr>
        <p:style>
          <a:lnRef idx="1">
            <a:schemeClr val="accent1"/>
          </a:lnRef>
          <a:fillRef idx="0">
            <a:schemeClr val="accent1"/>
          </a:fillRef>
          <a:effectRef idx="0">
            <a:schemeClr val="accent1"/>
          </a:effectRef>
          <a:fontRef idx="minor">
            <a:schemeClr val="tx1"/>
          </a:fontRef>
        </p:style>
      </p:cxnSp>
      <p:sp>
        <p:nvSpPr>
          <p:cNvPr id="141" name="Flowchart: Connector 140"/>
          <p:cNvSpPr/>
          <p:nvPr/>
        </p:nvSpPr>
        <p:spPr>
          <a:xfrm>
            <a:off x="8935516" y="1592524"/>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142" name="TextBox 141"/>
          <p:cNvSpPr txBox="1"/>
          <p:nvPr/>
        </p:nvSpPr>
        <p:spPr>
          <a:xfrm>
            <a:off x="9354872" y="1549561"/>
            <a:ext cx="2571019" cy="461665"/>
          </a:xfrm>
          <a:prstGeom prst="rect">
            <a:avLst/>
          </a:prstGeom>
          <a:noFill/>
        </p:spPr>
        <p:txBody>
          <a:bodyPr wrap="square" rtlCol="0">
            <a:spAutoFit/>
          </a:bodyPr>
          <a:lstStyle/>
          <a:p>
            <a:r>
              <a:rPr lang="en-US" sz="1200" dirty="0" smtClean="0"/>
              <a:t>Desired Quality parameters of blended Naphtha</a:t>
            </a:r>
            <a:endParaRPr lang="en-IN" sz="1200" dirty="0"/>
          </a:p>
        </p:txBody>
      </p:sp>
      <p:sp>
        <p:nvSpPr>
          <p:cNvPr id="66" name="Rounded Rectangle 65"/>
          <p:cNvSpPr/>
          <p:nvPr/>
        </p:nvSpPr>
        <p:spPr>
          <a:xfrm>
            <a:off x="7237663" y="5607221"/>
            <a:ext cx="1049111" cy="2388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Save</a:t>
            </a:r>
            <a:endParaRPr lang="en-IN" dirty="0">
              <a:solidFill>
                <a:schemeClr val="tx2">
                  <a:lumMod val="50000"/>
                </a:schemeClr>
              </a:solidFill>
            </a:endParaRPr>
          </a:p>
        </p:txBody>
      </p:sp>
      <p:sp>
        <p:nvSpPr>
          <p:cNvPr id="68" name="Snip Single Corner Rectangle 67"/>
          <p:cNvSpPr/>
          <p:nvPr/>
        </p:nvSpPr>
        <p:spPr>
          <a:xfrm>
            <a:off x="6370320" y="1072044"/>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Saved Recommendations</a:t>
            </a:r>
            <a:endParaRPr lang="en-IN" sz="1400" dirty="0"/>
          </a:p>
        </p:txBody>
      </p:sp>
      <p:sp>
        <p:nvSpPr>
          <p:cNvPr id="72" name="Flowchart: Connector 71"/>
          <p:cNvSpPr/>
          <p:nvPr/>
        </p:nvSpPr>
        <p:spPr>
          <a:xfrm>
            <a:off x="646163" y="1648312"/>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
        <p:nvSpPr>
          <p:cNvPr id="74" name="Flowchart: Connector 73"/>
          <p:cNvSpPr/>
          <p:nvPr/>
        </p:nvSpPr>
        <p:spPr>
          <a:xfrm>
            <a:off x="684953" y="4222114"/>
            <a:ext cx="313086" cy="23937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911077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734" y="1455440"/>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85088"/>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 name="TextBox 112"/>
          <p:cNvSpPr txBox="1"/>
          <p:nvPr/>
        </p:nvSpPr>
        <p:spPr>
          <a:xfrm>
            <a:off x="4259943" y="5424649"/>
            <a:ext cx="5015471" cy="338554"/>
          </a:xfrm>
          <a:prstGeom prst="rect">
            <a:avLst/>
          </a:prstGeom>
          <a:noFill/>
        </p:spPr>
        <p:txBody>
          <a:bodyPr wrap="square" rtlCol="0">
            <a:spAutoFit/>
          </a:bodyPr>
          <a:lstStyle/>
          <a:p>
            <a:r>
              <a:rPr lang="en-US" sz="1600" dirty="0" smtClean="0">
                <a:solidFill>
                  <a:schemeClr val="bg1"/>
                </a:solidFill>
              </a:rPr>
              <a:t>Domestic Pipeline (IOCL)</a:t>
            </a:r>
            <a:endParaRPr lang="en-IN" sz="1600" dirty="0">
              <a:solidFill>
                <a:schemeClr val="bg1"/>
              </a:solidFill>
            </a:endParaRPr>
          </a:p>
        </p:txBody>
      </p:sp>
      <p:pic>
        <p:nvPicPr>
          <p:cNvPr id="63" name="Picture 62"/>
          <p:cNvPicPr>
            <a:picLocks noChangeAspect="1"/>
          </p:cNvPicPr>
          <p:nvPr/>
        </p:nvPicPr>
        <p:blipFill>
          <a:blip r:embed="rId2"/>
          <a:stretch>
            <a:fillRect/>
          </a:stretch>
        </p:blipFill>
        <p:spPr>
          <a:xfrm>
            <a:off x="1089861" y="1828800"/>
            <a:ext cx="656329" cy="454382"/>
          </a:xfrm>
          <a:prstGeom prst="rect">
            <a:avLst/>
          </a:prstGeom>
        </p:spPr>
      </p:pic>
      <p:sp>
        <p:nvSpPr>
          <p:cNvPr id="64" name="Rectangle 63"/>
          <p:cNvSpPr/>
          <p:nvPr/>
        </p:nvSpPr>
        <p:spPr>
          <a:xfrm>
            <a:off x="1089861" y="2060448"/>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5" name="Picture 64"/>
          <p:cNvPicPr>
            <a:picLocks noChangeAspect="1"/>
          </p:cNvPicPr>
          <p:nvPr/>
        </p:nvPicPr>
        <p:blipFill>
          <a:blip r:embed="rId2"/>
          <a:stretch>
            <a:fillRect/>
          </a:stretch>
        </p:blipFill>
        <p:spPr>
          <a:xfrm>
            <a:off x="1095957" y="2456688"/>
            <a:ext cx="656329" cy="454382"/>
          </a:xfrm>
          <a:prstGeom prst="rect">
            <a:avLst/>
          </a:prstGeom>
        </p:spPr>
      </p:pic>
      <p:sp>
        <p:nvSpPr>
          <p:cNvPr id="67" name="Rectangle 66"/>
          <p:cNvSpPr/>
          <p:nvPr/>
        </p:nvSpPr>
        <p:spPr>
          <a:xfrm>
            <a:off x="1095957" y="2688336"/>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9" name="Picture 68"/>
          <p:cNvPicPr>
            <a:picLocks noChangeAspect="1"/>
          </p:cNvPicPr>
          <p:nvPr/>
        </p:nvPicPr>
        <p:blipFill>
          <a:blip r:embed="rId2"/>
          <a:stretch>
            <a:fillRect/>
          </a:stretch>
        </p:blipFill>
        <p:spPr>
          <a:xfrm>
            <a:off x="1120341" y="3102864"/>
            <a:ext cx="656329" cy="454382"/>
          </a:xfrm>
          <a:prstGeom prst="rect">
            <a:avLst/>
          </a:prstGeom>
        </p:spPr>
      </p:pic>
      <p:sp>
        <p:nvSpPr>
          <p:cNvPr id="71" name="Rectangle 70"/>
          <p:cNvSpPr/>
          <p:nvPr/>
        </p:nvSpPr>
        <p:spPr>
          <a:xfrm>
            <a:off x="1120341" y="333451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3" name="Picture 72"/>
          <p:cNvPicPr>
            <a:picLocks noChangeAspect="1"/>
          </p:cNvPicPr>
          <p:nvPr/>
        </p:nvPicPr>
        <p:blipFill>
          <a:blip r:embed="rId2"/>
          <a:stretch>
            <a:fillRect/>
          </a:stretch>
        </p:blipFill>
        <p:spPr>
          <a:xfrm>
            <a:off x="1126437" y="3730752"/>
            <a:ext cx="656329" cy="454382"/>
          </a:xfrm>
          <a:prstGeom prst="rect">
            <a:avLst/>
          </a:prstGeom>
        </p:spPr>
      </p:pic>
      <p:sp>
        <p:nvSpPr>
          <p:cNvPr id="77" name="Rectangle 76"/>
          <p:cNvSpPr/>
          <p:nvPr/>
        </p:nvSpPr>
        <p:spPr>
          <a:xfrm>
            <a:off x="1126437" y="396240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8" name="Picture 77"/>
          <p:cNvPicPr>
            <a:picLocks noChangeAspect="1"/>
          </p:cNvPicPr>
          <p:nvPr/>
        </p:nvPicPr>
        <p:blipFill>
          <a:blip r:embed="rId2"/>
          <a:stretch>
            <a:fillRect/>
          </a:stretch>
        </p:blipFill>
        <p:spPr>
          <a:xfrm>
            <a:off x="1132533" y="4383024"/>
            <a:ext cx="656329" cy="454382"/>
          </a:xfrm>
          <a:prstGeom prst="rect">
            <a:avLst/>
          </a:prstGeom>
        </p:spPr>
      </p:pic>
      <p:sp>
        <p:nvSpPr>
          <p:cNvPr id="79" name="Rectangle 78"/>
          <p:cNvSpPr/>
          <p:nvPr/>
        </p:nvSpPr>
        <p:spPr>
          <a:xfrm>
            <a:off x="1132533" y="4614672"/>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0" name="Picture 79"/>
          <p:cNvPicPr>
            <a:picLocks noChangeAspect="1"/>
          </p:cNvPicPr>
          <p:nvPr/>
        </p:nvPicPr>
        <p:blipFill>
          <a:blip r:embed="rId2"/>
          <a:stretch>
            <a:fillRect/>
          </a:stretch>
        </p:blipFill>
        <p:spPr>
          <a:xfrm>
            <a:off x="1138629" y="5010912"/>
            <a:ext cx="656329" cy="454382"/>
          </a:xfrm>
          <a:prstGeom prst="rect">
            <a:avLst/>
          </a:prstGeom>
        </p:spPr>
      </p:pic>
      <p:sp>
        <p:nvSpPr>
          <p:cNvPr id="81" name="Rectangle 80"/>
          <p:cNvSpPr/>
          <p:nvPr/>
        </p:nvSpPr>
        <p:spPr>
          <a:xfrm>
            <a:off x="1138629" y="5242560"/>
            <a:ext cx="656329" cy="17125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Rectangle 81"/>
          <p:cNvSpPr/>
          <p:nvPr/>
        </p:nvSpPr>
        <p:spPr>
          <a:xfrm>
            <a:off x="492454" y="1954437"/>
            <a:ext cx="597407"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A</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3" name="Rectangle 82"/>
          <p:cNvSpPr/>
          <p:nvPr/>
        </p:nvSpPr>
        <p:spPr>
          <a:xfrm>
            <a:off x="501756" y="2533557"/>
            <a:ext cx="590996"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B</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4" name="Rectangle 83"/>
          <p:cNvSpPr/>
          <p:nvPr/>
        </p:nvSpPr>
        <p:spPr>
          <a:xfrm>
            <a:off x="557422" y="3234597"/>
            <a:ext cx="589392"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C</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5" name="Rectangle 84"/>
          <p:cNvSpPr/>
          <p:nvPr/>
        </p:nvSpPr>
        <p:spPr>
          <a:xfrm>
            <a:off x="544914" y="3764949"/>
            <a:ext cx="602216"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D</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6" name="Rectangle 85"/>
          <p:cNvSpPr/>
          <p:nvPr/>
        </p:nvSpPr>
        <p:spPr>
          <a:xfrm>
            <a:off x="536244" y="4465989"/>
            <a:ext cx="582980"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E</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89" name="Rectangle 88"/>
          <p:cNvSpPr/>
          <p:nvPr/>
        </p:nvSpPr>
        <p:spPr>
          <a:xfrm>
            <a:off x="556936" y="5118261"/>
            <a:ext cx="578172" cy="276999"/>
          </a:xfrm>
          <a:prstGeom prst="rect">
            <a:avLst/>
          </a:prstGeom>
          <a:noFill/>
        </p:spPr>
        <p:txBody>
          <a:bodyPr wrap="none" lIns="91440" tIns="45720" rIns="91440" bIns="45720">
            <a:spAutoFit/>
          </a:bodyPr>
          <a:lstStyle/>
          <a:p>
            <a:pPr algn="ctr"/>
            <a:r>
              <a:rPr lang="en-US" sz="1200" b="0" cap="none" spc="0" dirty="0" smtClean="0">
                <a:ln w="0"/>
                <a:solidFill>
                  <a:schemeClr val="accent1"/>
                </a:solidFill>
                <a:effectLst>
                  <a:outerShdw blurRad="38100" dist="25400" dir="5400000" algn="ctr" rotWithShape="0">
                    <a:srgbClr val="6E747A">
                      <a:alpha val="43000"/>
                    </a:srgbClr>
                  </a:outerShdw>
                </a:effectLst>
              </a:rPr>
              <a:t>Tank F</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cxnSp>
        <p:nvCxnSpPr>
          <p:cNvPr id="3" name="Elbow Connector 2"/>
          <p:cNvCxnSpPr>
            <a:stCxn id="63" idx="3"/>
          </p:cNvCxnSpPr>
          <p:nvPr/>
        </p:nvCxnSpPr>
        <p:spPr>
          <a:xfrm>
            <a:off x="1746190" y="2055991"/>
            <a:ext cx="3471986" cy="75456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78" idx="3"/>
          </p:cNvCxnSpPr>
          <p:nvPr/>
        </p:nvCxnSpPr>
        <p:spPr>
          <a:xfrm flipV="1">
            <a:off x="1788862" y="3334512"/>
            <a:ext cx="3429314" cy="12757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9817" y="1870745"/>
            <a:ext cx="361577" cy="361577"/>
          </a:xfrm>
          <a:prstGeom prst="rect">
            <a:avLst/>
          </a:prstGeom>
        </p:spPr>
      </p:pic>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84871" y="4386152"/>
            <a:ext cx="361577" cy="361577"/>
          </a:xfrm>
          <a:prstGeom prst="rect">
            <a:avLst/>
          </a:prstGeom>
        </p:spPr>
      </p:pic>
      <p:sp>
        <p:nvSpPr>
          <p:cNvPr id="12" name="TextBox 11"/>
          <p:cNvSpPr txBox="1"/>
          <p:nvPr/>
        </p:nvSpPr>
        <p:spPr>
          <a:xfrm>
            <a:off x="2706624" y="4712770"/>
            <a:ext cx="890016" cy="276999"/>
          </a:xfrm>
          <a:prstGeom prst="rect">
            <a:avLst/>
          </a:prstGeom>
          <a:noFill/>
        </p:spPr>
        <p:txBody>
          <a:bodyPr wrap="square" rtlCol="0">
            <a:spAutoFit/>
          </a:bodyPr>
          <a:lstStyle/>
          <a:p>
            <a:r>
              <a:rPr lang="en-US" sz="1200" dirty="0" smtClean="0"/>
              <a:t>Flow Rate </a:t>
            </a:r>
            <a:endParaRPr lang="en-IN" sz="1200" dirty="0"/>
          </a:p>
        </p:txBody>
      </p:sp>
      <p:sp>
        <p:nvSpPr>
          <p:cNvPr id="108" name="TextBox 107"/>
          <p:cNvSpPr txBox="1"/>
          <p:nvPr/>
        </p:nvSpPr>
        <p:spPr>
          <a:xfrm>
            <a:off x="2712720" y="2182930"/>
            <a:ext cx="890016" cy="276999"/>
          </a:xfrm>
          <a:prstGeom prst="rect">
            <a:avLst/>
          </a:prstGeom>
          <a:noFill/>
        </p:spPr>
        <p:txBody>
          <a:bodyPr wrap="square" rtlCol="0">
            <a:spAutoFit/>
          </a:bodyPr>
          <a:lstStyle/>
          <a:p>
            <a:r>
              <a:rPr lang="en-US" sz="1200" dirty="0" smtClean="0"/>
              <a:t>Flow Rate </a:t>
            </a:r>
            <a:endParaRPr lang="en-IN" sz="1200" dirty="0"/>
          </a:p>
        </p:txBody>
      </p:sp>
      <p:sp>
        <p:nvSpPr>
          <p:cNvPr id="13" name="TextBox 12"/>
          <p:cNvSpPr txBox="1"/>
          <p:nvPr/>
        </p:nvSpPr>
        <p:spPr>
          <a:xfrm>
            <a:off x="5322204" y="1613282"/>
            <a:ext cx="3287461" cy="3908762"/>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spAutoFit/>
          </a:bodyPr>
          <a:lstStyle/>
          <a:p>
            <a:pPr algn="ctr"/>
            <a:r>
              <a:rPr lang="en-US" sz="2000" b="1" dirty="0" smtClean="0"/>
              <a:t>NCU</a:t>
            </a:r>
          </a:p>
          <a:p>
            <a:pPr algn="ctr"/>
            <a:endParaRPr lang="en-US" sz="2000" b="1" dirty="0" smtClean="0"/>
          </a:p>
          <a:p>
            <a:r>
              <a:rPr lang="en-US" sz="1600" dirty="0" smtClean="0"/>
              <a:t>Blending Ratio</a:t>
            </a:r>
          </a:p>
          <a:p>
            <a:endParaRPr lang="en-US" dirty="0" smtClean="0"/>
          </a:p>
          <a:p>
            <a:r>
              <a:rPr lang="en-US" sz="1600" dirty="0" smtClean="0"/>
              <a:t>Quality Parameters </a:t>
            </a:r>
          </a:p>
          <a:p>
            <a:r>
              <a:rPr lang="en-US" sz="1200" dirty="0" smtClean="0"/>
              <a:t>Paraffin    </a:t>
            </a:r>
            <a:r>
              <a:rPr lang="en-US" sz="1200" u="sng" dirty="0" smtClean="0"/>
              <a:t>                 </a:t>
            </a:r>
          </a:p>
          <a:p>
            <a:r>
              <a:rPr lang="en-US" sz="1200" dirty="0" smtClean="0"/>
              <a:t>Aromatic</a:t>
            </a:r>
          </a:p>
          <a:p>
            <a:r>
              <a:rPr lang="en-US" sz="1200" dirty="0" err="1" smtClean="0"/>
              <a:t>Sulphur</a:t>
            </a:r>
            <a:endParaRPr lang="en-US" sz="1200" dirty="0" smtClean="0"/>
          </a:p>
          <a:p>
            <a:r>
              <a:rPr lang="en-US" dirty="0" smtClean="0"/>
              <a:t>……</a:t>
            </a:r>
          </a:p>
          <a:p>
            <a:endParaRPr lang="en-US" dirty="0" smtClean="0"/>
          </a:p>
          <a:p>
            <a:r>
              <a:rPr lang="en-US" sz="1600" dirty="0"/>
              <a:t>Price of blended Naphtha</a:t>
            </a:r>
          </a:p>
          <a:p>
            <a:endParaRPr lang="en-US" dirty="0"/>
          </a:p>
          <a:p>
            <a:r>
              <a:rPr lang="en-US" sz="1600" u="sng" dirty="0" smtClean="0">
                <a:solidFill>
                  <a:schemeClr val="tx2">
                    <a:lumMod val="60000"/>
                    <a:lumOff val="40000"/>
                  </a:schemeClr>
                </a:solidFill>
              </a:rPr>
              <a:t>Loading Sequence of Shore Tank</a:t>
            </a:r>
            <a:endParaRPr lang="en-US" sz="1600" u="sng" dirty="0">
              <a:solidFill>
                <a:schemeClr val="tx2">
                  <a:lumMod val="60000"/>
                  <a:lumOff val="40000"/>
                </a:schemeClr>
              </a:solidFill>
            </a:endParaRPr>
          </a:p>
          <a:p>
            <a:endParaRPr lang="en-US" dirty="0" smtClean="0"/>
          </a:p>
          <a:p>
            <a:endParaRPr lang="en-IN" dirty="0"/>
          </a:p>
        </p:txBody>
      </p:sp>
      <p:cxnSp>
        <p:nvCxnSpPr>
          <p:cNvPr id="15" name="Straight Connector 14"/>
          <p:cNvCxnSpPr/>
          <p:nvPr/>
        </p:nvCxnSpPr>
        <p:spPr>
          <a:xfrm>
            <a:off x="6033029" y="3508644"/>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033029" y="3185995"/>
            <a:ext cx="104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a:off x="6057413" y="3352688"/>
            <a:ext cx="1041400" cy="0"/>
          </a:xfrm>
          <a:prstGeom prst="line">
            <a:avLst/>
          </a:prstGeom>
        </p:spPr>
        <p:style>
          <a:lnRef idx="1">
            <a:schemeClr val="accent1"/>
          </a:lnRef>
          <a:fillRef idx="0">
            <a:schemeClr val="accent1"/>
          </a:fillRef>
          <a:effectRef idx="0">
            <a:schemeClr val="accent1"/>
          </a:effectRef>
          <a:fontRef idx="minor">
            <a:schemeClr val="tx1"/>
          </a:fontRef>
        </p:style>
      </p:cxnSp>
      <p:sp>
        <p:nvSpPr>
          <p:cNvPr id="112" name="Flowchart: Connector 111"/>
          <p:cNvSpPr/>
          <p:nvPr/>
        </p:nvSpPr>
        <p:spPr>
          <a:xfrm>
            <a:off x="9639091" y="5391438"/>
            <a:ext cx="216789" cy="21578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p:cNvSpPr txBox="1"/>
          <p:nvPr/>
        </p:nvSpPr>
        <p:spPr>
          <a:xfrm>
            <a:off x="9941164" y="5328185"/>
            <a:ext cx="898935" cy="307777"/>
          </a:xfrm>
          <a:prstGeom prst="rect">
            <a:avLst/>
          </a:prstGeom>
          <a:noFill/>
        </p:spPr>
        <p:txBody>
          <a:bodyPr wrap="square" rtlCol="0">
            <a:spAutoFit/>
          </a:bodyPr>
          <a:lstStyle/>
          <a:p>
            <a:r>
              <a:rPr lang="en-US" sz="1400" dirty="0" smtClean="0"/>
              <a:t>Input</a:t>
            </a:r>
            <a:endParaRPr lang="en-IN" sz="1400" dirty="0"/>
          </a:p>
        </p:txBody>
      </p:sp>
      <p:sp>
        <p:nvSpPr>
          <p:cNvPr id="115" name="TextBox 114"/>
          <p:cNvSpPr txBox="1"/>
          <p:nvPr/>
        </p:nvSpPr>
        <p:spPr>
          <a:xfrm>
            <a:off x="9954825" y="5607221"/>
            <a:ext cx="1612900" cy="307777"/>
          </a:xfrm>
          <a:prstGeom prst="rect">
            <a:avLst/>
          </a:prstGeom>
          <a:noFill/>
        </p:spPr>
        <p:txBody>
          <a:bodyPr wrap="square" rtlCol="0">
            <a:spAutoFit/>
          </a:bodyPr>
          <a:lstStyle/>
          <a:p>
            <a:r>
              <a:rPr lang="en-US" sz="1400" dirty="0" smtClean="0"/>
              <a:t>Output</a:t>
            </a:r>
            <a:endParaRPr lang="en-IN" sz="1400" dirty="0"/>
          </a:p>
        </p:txBody>
      </p:sp>
      <p:sp>
        <p:nvSpPr>
          <p:cNvPr id="116" name="Flowchart: Connector 115"/>
          <p:cNvSpPr/>
          <p:nvPr/>
        </p:nvSpPr>
        <p:spPr>
          <a:xfrm>
            <a:off x="7642362" y="4048025"/>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2</a:t>
            </a:r>
            <a:endParaRPr lang="en-IN" dirty="0">
              <a:solidFill>
                <a:schemeClr val="tx2">
                  <a:lumMod val="50000"/>
                </a:schemeClr>
              </a:solidFill>
            </a:endParaRPr>
          </a:p>
        </p:txBody>
      </p:sp>
      <p:sp>
        <p:nvSpPr>
          <p:cNvPr id="120" name="Flowchart: Connector 119"/>
          <p:cNvSpPr/>
          <p:nvPr/>
        </p:nvSpPr>
        <p:spPr>
          <a:xfrm>
            <a:off x="9661555" y="5669278"/>
            <a:ext cx="216789" cy="215783"/>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p:cNvSpPr txBox="1"/>
          <p:nvPr/>
        </p:nvSpPr>
        <p:spPr>
          <a:xfrm>
            <a:off x="9291798" y="1985701"/>
            <a:ext cx="2571019" cy="276999"/>
          </a:xfrm>
          <a:prstGeom prst="rect">
            <a:avLst/>
          </a:prstGeom>
          <a:noFill/>
        </p:spPr>
        <p:txBody>
          <a:bodyPr wrap="square" rtlCol="0">
            <a:spAutoFit/>
          </a:bodyPr>
          <a:lstStyle/>
          <a:p>
            <a:r>
              <a:rPr lang="en-US" sz="1200" dirty="0" smtClean="0"/>
              <a:t>Input Tank 1 for blending</a:t>
            </a:r>
            <a:endParaRPr lang="en-IN" sz="1200" dirty="0"/>
          </a:p>
        </p:txBody>
      </p:sp>
      <p:sp>
        <p:nvSpPr>
          <p:cNvPr id="123" name="Flowchart: Connector 122"/>
          <p:cNvSpPr/>
          <p:nvPr/>
        </p:nvSpPr>
        <p:spPr>
          <a:xfrm>
            <a:off x="8163496" y="4615021"/>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3</a:t>
            </a:r>
            <a:endParaRPr lang="en-IN" dirty="0">
              <a:solidFill>
                <a:schemeClr val="tx2">
                  <a:lumMod val="50000"/>
                </a:schemeClr>
              </a:solidFill>
            </a:endParaRPr>
          </a:p>
        </p:txBody>
      </p:sp>
      <p:sp>
        <p:nvSpPr>
          <p:cNvPr id="125" name="TextBox 124"/>
          <p:cNvSpPr txBox="1"/>
          <p:nvPr/>
        </p:nvSpPr>
        <p:spPr>
          <a:xfrm>
            <a:off x="9311408" y="2320582"/>
            <a:ext cx="2571019" cy="276999"/>
          </a:xfrm>
          <a:prstGeom prst="rect">
            <a:avLst/>
          </a:prstGeom>
          <a:noFill/>
        </p:spPr>
        <p:txBody>
          <a:bodyPr wrap="square" rtlCol="0">
            <a:spAutoFit/>
          </a:bodyPr>
          <a:lstStyle/>
          <a:p>
            <a:r>
              <a:rPr lang="en-US" sz="1200" dirty="0" smtClean="0"/>
              <a:t>Input Tank 2 for blending</a:t>
            </a:r>
            <a:endParaRPr lang="en-IN" sz="1200" dirty="0"/>
          </a:p>
        </p:txBody>
      </p:sp>
      <p:sp>
        <p:nvSpPr>
          <p:cNvPr id="127" name="TextBox 126"/>
          <p:cNvSpPr txBox="1"/>
          <p:nvPr/>
        </p:nvSpPr>
        <p:spPr>
          <a:xfrm>
            <a:off x="9337156" y="2632682"/>
            <a:ext cx="2571019" cy="276999"/>
          </a:xfrm>
          <a:prstGeom prst="rect">
            <a:avLst/>
          </a:prstGeom>
          <a:noFill/>
        </p:spPr>
        <p:txBody>
          <a:bodyPr wrap="square" rtlCol="0">
            <a:spAutoFit/>
          </a:bodyPr>
          <a:lstStyle/>
          <a:p>
            <a:r>
              <a:rPr lang="en-US" sz="1200" dirty="0" smtClean="0"/>
              <a:t>Blending Ratio</a:t>
            </a:r>
            <a:endParaRPr lang="en-IN" sz="1200" dirty="0"/>
          </a:p>
        </p:txBody>
      </p:sp>
      <p:sp>
        <p:nvSpPr>
          <p:cNvPr id="129" name="TextBox 128"/>
          <p:cNvSpPr txBox="1"/>
          <p:nvPr/>
        </p:nvSpPr>
        <p:spPr>
          <a:xfrm>
            <a:off x="9368434" y="3650894"/>
            <a:ext cx="2505938" cy="461665"/>
          </a:xfrm>
          <a:prstGeom prst="rect">
            <a:avLst/>
          </a:prstGeom>
          <a:noFill/>
        </p:spPr>
        <p:txBody>
          <a:bodyPr wrap="square" rtlCol="0">
            <a:spAutoFit/>
          </a:bodyPr>
          <a:lstStyle/>
          <a:p>
            <a:r>
              <a:rPr lang="en-US" sz="1200" dirty="0" smtClean="0"/>
              <a:t>Quality parameters for blended Naphtha</a:t>
            </a:r>
            <a:endParaRPr lang="en-IN" sz="1200" dirty="0"/>
          </a:p>
        </p:txBody>
      </p:sp>
      <p:sp>
        <p:nvSpPr>
          <p:cNvPr id="131" name="TextBox 130"/>
          <p:cNvSpPr txBox="1"/>
          <p:nvPr/>
        </p:nvSpPr>
        <p:spPr>
          <a:xfrm>
            <a:off x="9332240" y="2955171"/>
            <a:ext cx="2571019" cy="276999"/>
          </a:xfrm>
          <a:prstGeom prst="rect">
            <a:avLst/>
          </a:prstGeom>
          <a:noFill/>
        </p:spPr>
        <p:txBody>
          <a:bodyPr wrap="square" rtlCol="0">
            <a:spAutoFit/>
          </a:bodyPr>
          <a:lstStyle/>
          <a:p>
            <a:r>
              <a:rPr lang="en-US" sz="1200" dirty="0" smtClean="0"/>
              <a:t>Cost of Naphtha in the tank</a:t>
            </a:r>
            <a:endParaRPr lang="en-IN" sz="1200" dirty="0"/>
          </a:p>
        </p:txBody>
      </p:sp>
      <p:sp>
        <p:nvSpPr>
          <p:cNvPr id="133" name="TextBox 132"/>
          <p:cNvSpPr txBox="1"/>
          <p:nvPr/>
        </p:nvSpPr>
        <p:spPr>
          <a:xfrm>
            <a:off x="9400606" y="4534968"/>
            <a:ext cx="2571019" cy="276999"/>
          </a:xfrm>
          <a:prstGeom prst="rect">
            <a:avLst/>
          </a:prstGeom>
          <a:noFill/>
        </p:spPr>
        <p:txBody>
          <a:bodyPr wrap="square" rtlCol="0">
            <a:spAutoFit/>
          </a:bodyPr>
          <a:lstStyle/>
          <a:p>
            <a:r>
              <a:rPr lang="en-US" sz="1200" dirty="0" smtClean="0"/>
              <a:t>Loading Sequence of Shore Tank</a:t>
            </a:r>
            <a:endParaRPr lang="en-IN" sz="1200" dirty="0"/>
          </a:p>
        </p:txBody>
      </p:sp>
      <p:sp>
        <p:nvSpPr>
          <p:cNvPr id="59" name="Snip Single Corner Rectangle 58"/>
          <p:cNvSpPr/>
          <p:nvPr/>
        </p:nvSpPr>
        <p:spPr>
          <a:xfrm>
            <a:off x="511668" y="1077591"/>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60" name="Snip Single Corner Rectangle 59"/>
          <p:cNvSpPr/>
          <p:nvPr/>
        </p:nvSpPr>
        <p:spPr>
          <a:xfrm>
            <a:off x="4427119" y="1068304"/>
            <a:ext cx="1840992"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61" name="Flowchart: Connector 60"/>
          <p:cNvSpPr/>
          <p:nvPr/>
        </p:nvSpPr>
        <p:spPr>
          <a:xfrm>
            <a:off x="1780595" y="1679566"/>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62" name="Flowchart: Connector 61"/>
          <p:cNvSpPr/>
          <p:nvPr/>
        </p:nvSpPr>
        <p:spPr>
          <a:xfrm>
            <a:off x="1829258" y="4243633"/>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66" name="Flowchart: Connector 65"/>
          <p:cNvSpPr/>
          <p:nvPr/>
        </p:nvSpPr>
        <p:spPr>
          <a:xfrm>
            <a:off x="6767678" y="2253081"/>
            <a:ext cx="317500" cy="31750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68" name="Flowchart: Connector 67"/>
          <p:cNvSpPr/>
          <p:nvPr/>
        </p:nvSpPr>
        <p:spPr>
          <a:xfrm>
            <a:off x="7298954" y="3006454"/>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1</a:t>
            </a:r>
            <a:endParaRPr lang="en-IN" dirty="0">
              <a:solidFill>
                <a:schemeClr val="tx2">
                  <a:lumMod val="50000"/>
                </a:schemeClr>
              </a:solidFill>
            </a:endParaRPr>
          </a:p>
        </p:txBody>
      </p:sp>
      <p:sp>
        <p:nvSpPr>
          <p:cNvPr id="70" name="Flowchart: Connector 69"/>
          <p:cNvSpPr/>
          <p:nvPr/>
        </p:nvSpPr>
        <p:spPr>
          <a:xfrm>
            <a:off x="8938169" y="1985701"/>
            <a:ext cx="278964" cy="27699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IN" dirty="0"/>
          </a:p>
        </p:txBody>
      </p:sp>
      <p:sp>
        <p:nvSpPr>
          <p:cNvPr id="72" name="Flowchart: Connector 71"/>
          <p:cNvSpPr/>
          <p:nvPr/>
        </p:nvSpPr>
        <p:spPr>
          <a:xfrm>
            <a:off x="8954688" y="2324477"/>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IN" dirty="0"/>
          </a:p>
        </p:txBody>
      </p:sp>
      <p:sp>
        <p:nvSpPr>
          <p:cNvPr id="74" name="Flowchart: Connector 73"/>
          <p:cNvSpPr/>
          <p:nvPr/>
        </p:nvSpPr>
        <p:spPr>
          <a:xfrm>
            <a:off x="8961726" y="2643406"/>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IN" dirty="0"/>
          </a:p>
        </p:txBody>
      </p:sp>
      <p:sp>
        <p:nvSpPr>
          <p:cNvPr id="75" name="Flowchart: Connector 74"/>
          <p:cNvSpPr/>
          <p:nvPr/>
        </p:nvSpPr>
        <p:spPr>
          <a:xfrm>
            <a:off x="9009904" y="3695092"/>
            <a:ext cx="293449" cy="278267"/>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1</a:t>
            </a:r>
            <a:endParaRPr lang="en-IN" dirty="0">
              <a:solidFill>
                <a:schemeClr val="tx2">
                  <a:lumMod val="50000"/>
                </a:schemeClr>
              </a:solidFill>
            </a:endParaRPr>
          </a:p>
        </p:txBody>
      </p:sp>
      <p:sp>
        <p:nvSpPr>
          <p:cNvPr id="87" name="Flowchart: Connector 86"/>
          <p:cNvSpPr/>
          <p:nvPr/>
        </p:nvSpPr>
        <p:spPr>
          <a:xfrm>
            <a:off x="9003046" y="4154250"/>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2</a:t>
            </a:r>
            <a:endParaRPr lang="en-IN" dirty="0">
              <a:solidFill>
                <a:schemeClr val="tx2">
                  <a:lumMod val="50000"/>
                </a:schemeClr>
              </a:solidFill>
            </a:endParaRPr>
          </a:p>
        </p:txBody>
      </p:sp>
      <p:sp>
        <p:nvSpPr>
          <p:cNvPr id="88" name="TextBox 87"/>
          <p:cNvSpPr txBox="1"/>
          <p:nvPr/>
        </p:nvSpPr>
        <p:spPr>
          <a:xfrm>
            <a:off x="9357574" y="4153065"/>
            <a:ext cx="2571019" cy="276999"/>
          </a:xfrm>
          <a:prstGeom prst="rect">
            <a:avLst/>
          </a:prstGeom>
          <a:noFill/>
        </p:spPr>
        <p:txBody>
          <a:bodyPr wrap="square" rtlCol="0">
            <a:spAutoFit/>
          </a:bodyPr>
          <a:lstStyle/>
          <a:p>
            <a:r>
              <a:rPr lang="en-US" sz="1200" dirty="0" smtClean="0"/>
              <a:t>Price of the blended Naphtha</a:t>
            </a:r>
            <a:endParaRPr lang="en-IN" sz="1200" dirty="0"/>
          </a:p>
        </p:txBody>
      </p:sp>
      <p:sp>
        <p:nvSpPr>
          <p:cNvPr id="90" name="Flowchart: Connector 89"/>
          <p:cNvSpPr/>
          <p:nvPr/>
        </p:nvSpPr>
        <p:spPr>
          <a:xfrm>
            <a:off x="9040074" y="4539552"/>
            <a:ext cx="317500" cy="317500"/>
          </a:xfrm>
          <a:prstGeom prst="flowChartConnector">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3</a:t>
            </a:r>
            <a:endParaRPr lang="en-IN" dirty="0">
              <a:solidFill>
                <a:schemeClr val="tx2">
                  <a:lumMod val="50000"/>
                </a:schemeClr>
              </a:solidFill>
            </a:endParaRPr>
          </a:p>
        </p:txBody>
      </p:sp>
      <p:sp>
        <p:nvSpPr>
          <p:cNvPr id="91"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smtClean="0"/>
              <a:t>Blending Simulation</a:t>
            </a:r>
            <a:endParaRPr lang="en-IN" sz="2400" dirty="0"/>
          </a:p>
        </p:txBody>
      </p:sp>
      <p:cxnSp>
        <p:nvCxnSpPr>
          <p:cNvPr id="92" name="Straight Connector 91"/>
          <p:cNvCxnSpPr/>
          <p:nvPr/>
        </p:nvCxnSpPr>
        <p:spPr>
          <a:xfrm flipH="1">
            <a:off x="8741664" y="1583998"/>
            <a:ext cx="24384" cy="426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a:off x="8793678" y="1599719"/>
            <a:ext cx="24384" cy="4262066"/>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a:off x="5732583" y="5598106"/>
            <a:ext cx="1387626" cy="247958"/>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Calculate</a:t>
            </a:r>
            <a:endParaRPr lang="en-IN" dirty="0">
              <a:solidFill>
                <a:schemeClr val="tx2">
                  <a:lumMod val="50000"/>
                </a:schemeClr>
              </a:solidFill>
            </a:endParaRPr>
          </a:p>
        </p:txBody>
      </p:sp>
      <p:sp>
        <p:nvSpPr>
          <p:cNvPr id="96" name="Rounded Rectangle 95"/>
          <p:cNvSpPr/>
          <p:nvPr/>
        </p:nvSpPr>
        <p:spPr>
          <a:xfrm>
            <a:off x="7237663" y="5607221"/>
            <a:ext cx="1049111" cy="238844"/>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50000"/>
                  </a:schemeClr>
                </a:solidFill>
              </a:rPr>
              <a:t>Save</a:t>
            </a:r>
            <a:endParaRPr lang="en-IN" dirty="0">
              <a:solidFill>
                <a:schemeClr val="tx2">
                  <a:lumMod val="50000"/>
                </a:schemeClr>
              </a:solidFill>
            </a:endParaRPr>
          </a:p>
        </p:txBody>
      </p:sp>
      <p:sp>
        <p:nvSpPr>
          <p:cNvPr id="97" name="Flowchart: Connector 96"/>
          <p:cNvSpPr/>
          <p:nvPr/>
        </p:nvSpPr>
        <p:spPr>
          <a:xfrm>
            <a:off x="8954749" y="2982169"/>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99" name="Flowchart: Connector 98"/>
          <p:cNvSpPr/>
          <p:nvPr/>
        </p:nvSpPr>
        <p:spPr>
          <a:xfrm>
            <a:off x="648246" y="1684019"/>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100" name="Flowchart: Connector 99"/>
          <p:cNvSpPr/>
          <p:nvPr/>
        </p:nvSpPr>
        <p:spPr>
          <a:xfrm>
            <a:off x="668247" y="4225507"/>
            <a:ext cx="317500" cy="27310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IN" dirty="0"/>
          </a:p>
        </p:txBody>
      </p:sp>
      <p:sp>
        <p:nvSpPr>
          <p:cNvPr id="102" name="Snip Single Corner Rectangle 101"/>
          <p:cNvSpPr/>
          <p:nvPr/>
        </p:nvSpPr>
        <p:spPr>
          <a:xfrm>
            <a:off x="6370320" y="1072044"/>
            <a:ext cx="2164080"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Saved Recommendations</a:t>
            </a:r>
            <a:endParaRPr lang="en-IN" sz="1400" dirty="0"/>
          </a:p>
        </p:txBody>
      </p:sp>
    </p:spTree>
    <p:extLst>
      <p:ext uri="{BB962C8B-B14F-4D97-AF65-F5344CB8AC3E}">
        <p14:creationId xmlns:p14="http://schemas.microsoft.com/office/powerpoint/2010/main" val="20532209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92734" y="1455440"/>
            <a:ext cx="11350752" cy="4498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Snip Single Corner Rectangle 6"/>
          <p:cNvSpPr/>
          <p:nvPr/>
        </p:nvSpPr>
        <p:spPr>
          <a:xfrm>
            <a:off x="2468880" y="1085088"/>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8" name="Snip Single Corner Rectangle 7"/>
          <p:cNvSpPr/>
          <p:nvPr/>
        </p:nvSpPr>
        <p:spPr>
          <a:xfrm>
            <a:off x="512064"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nip Single Corner Rectangle 8"/>
          <p:cNvSpPr/>
          <p:nvPr/>
        </p:nvSpPr>
        <p:spPr>
          <a:xfrm>
            <a:off x="4425696" y="1072896"/>
            <a:ext cx="1840992" cy="377952"/>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Snip Single Corner Rectangle 58"/>
          <p:cNvSpPr/>
          <p:nvPr/>
        </p:nvSpPr>
        <p:spPr>
          <a:xfrm>
            <a:off x="511668" y="1077591"/>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Optimized Blending</a:t>
            </a:r>
            <a:endParaRPr lang="en-IN" sz="1400" dirty="0"/>
          </a:p>
        </p:txBody>
      </p:sp>
      <p:sp>
        <p:nvSpPr>
          <p:cNvPr id="60" name="Snip Single Corner Rectangle 59"/>
          <p:cNvSpPr/>
          <p:nvPr/>
        </p:nvSpPr>
        <p:spPr>
          <a:xfrm>
            <a:off x="4427119" y="1068304"/>
            <a:ext cx="1840992" cy="377952"/>
          </a:xfrm>
          <a:prstGeom prst="snip1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Blending Simulation</a:t>
            </a:r>
            <a:endParaRPr lang="en-IN" sz="1400" dirty="0"/>
          </a:p>
        </p:txBody>
      </p:sp>
      <p:sp>
        <p:nvSpPr>
          <p:cNvPr id="91"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smtClean="0"/>
              <a:t>Blending Simulation</a:t>
            </a:r>
            <a:endParaRPr lang="en-IN" sz="2400" dirty="0"/>
          </a:p>
        </p:txBody>
      </p:sp>
      <p:sp>
        <p:nvSpPr>
          <p:cNvPr id="102" name="Snip Single Corner Rectangle 101"/>
          <p:cNvSpPr/>
          <p:nvPr/>
        </p:nvSpPr>
        <p:spPr>
          <a:xfrm>
            <a:off x="6370320" y="1072044"/>
            <a:ext cx="2164080" cy="377952"/>
          </a:xfrm>
          <a:prstGeom prst="snip1Rect">
            <a:avLst/>
          </a:prstGeom>
          <a:solidFill>
            <a:schemeClr val="accent4">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Saved Recommendations</a:t>
            </a:r>
            <a:endParaRPr lang="en-IN" sz="1400" dirty="0"/>
          </a:p>
        </p:txBody>
      </p:sp>
      <p:graphicFrame>
        <p:nvGraphicFramePr>
          <p:cNvPr id="2" name="Table 1"/>
          <p:cNvGraphicFramePr>
            <a:graphicFrameLocks noGrp="1"/>
          </p:cNvGraphicFramePr>
          <p:nvPr>
            <p:extLst>
              <p:ext uri="{D42A27DB-BD31-4B8C-83A1-F6EECF244321}">
                <p14:modId xmlns:p14="http://schemas.microsoft.com/office/powerpoint/2010/main" val="3017543375"/>
              </p:ext>
            </p:extLst>
          </p:nvPr>
        </p:nvGraphicFramePr>
        <p:xfrm>
          <a:off x="885952" y="2133938"/>
          <a:ext cx="10111232" cy="3540760"/>
        </p:xfrm>
        <a:graphic>
          <a:graphicData uri="http://schemas.openxmlformats.org/drawingml/2006/table">
            <a:tbl>
              <a:tblPr firstRow="1" bandRow="1">
                <a:tableStyleId>{5C22544A-7EE6-4342-B048-85BDC9FD1C3A}</a:tableStyleId>
              </a:tblPr>
              <a:tblGrid>
                <a:gridCol w="1263904"/>
                <a:gridCol w="1411302"/>
                <a:gridCol w="1116506"/>
                <a:gridCol w="1263904"/>
                <a:gridCol w="1263904"/>
                <a:gridCol w="1263904"/>
                <a:gridCol w="1263904"/>
                <a:gridCol w="1263904"/>
              </a:tblGrid>
              <a:tr h="779950">
                <a:tc>
                  <a:txBody>
                    <a:bodyPr/>
                    <a:lstStyle/>
                    <a:p>
                      <a:r>
                        <a:rPr lang="en-US" sz="1400" dirty="0" smtClean="0"/>
                        <a:t>Input Tank 1 and Naphtha Cost</a:t>
                      </a:r>
                      <a:endParaRPr lang="en-IN"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Input Tank 2 and Naphtha Cost</a:t>
                      </a:r>
                      <a:endParaRPr lang="en-IN" sz="1400" dirty="0" smtClean="0"/>
                    </a:p>
                  </a:txBody>
                  <a:tcPr/>
                </a:tc>
                <a:tc>
                  <a:txBody>
                    <a:bodyPr/>
                    <a:lstStyle/>
                    <a:p>
                      <a:r>
                        <a:rPr lang="en-US" sz="1400" dirty="0" smtClean="0"/>
                        <a:t>Blending Ratio</a:t>
                      </a:r>
                      <a:endParaRPr lang="en-IN" sz="1400" dirty="0"/>
                    </a:p>
                  </a:txBody>
                  <a:tcPr/>
                </a:tc>
                <a:tc>
                  <a:txBody>
                    <a:bodyPr/>
                    <a:lstStyle/>
                    <a:p>
                      <a:r>
                        <a:rPr lang="en-US" sz="1400" dirty="0" smtClean="0"/>
                        <a:t>Quality Parameters</a:t>
                      </a:r>
                      <a:r>
                        <a:rPr lang="en-US" sz="1400" baseline="0" dirty="0" smtClean="0"/>
                        <a:t> of Blended Naphtha</a:t>
                      </a:r>
                      <a:endParaRPr lang="en-IN" sz="1400" dirty="0"/>
                    </a:p>
                  </a:txBody>
                  <a:tcPr/>
                </a:tc>
                <a:tc>
                  <a:txBody>
                    <a:bodyPr/>
                    <a:lstStyle/>
                    <a:p>
                      <a:r>
                        <a:rPr lang="en-US" sz="1400" dirty="0" smtClean="0"/>
                        <a:t>Price of Blended Naphtha</a:t>
                      </a:r>
                      <a:endParaRPr lang="en-IN" sz="1400" dirty="0"/>
                    </a:p>
                  </a:txBody>
                  <a:tcPr/>
                </a:tc>
                <a:tc>
                  <a:txBody>
                    <a:bodyPr/>
                    <a:lstStyle/>
                    <a:p>
                      <a:r>
                        <a:rPr lang="en-US" sz="1400" dirty="0" smtClean="0"/>
                        <a:t>Loading Sequence</a:t>
                      </a:r>
                      <a:endParaRPr lang="en-IN" sz="1400" dirty="0"/>
                    </a:p>
                  </a:txBody>
                  <a:tcPr/>
                </a:tc>
                <a:tc>
                  <a:txBody>
                    <a:bodyPr/>
                    <a:lstStyle/>
                    <a:p>
                      <a:r>
                        <a:rPr lang="en-US" sz="1400" dirty="0" smtClean="0"/>
                        <a:t>Initiated By</a:t>
                      </a:r>
                      <a:endParaRPr lang="en-IN" sz="1400" dirty="0"/>
                    </a:p>
                  </a:txBody>
                  <a:tcPr/>
                </a:tc>
                <a:tc>
                  <a:txBody>
                    <a:bodyPr/>
                    <a:lstStyle/>
                    <a:p>
                      <a:r>
                        <a:rPr lang="en-US" sz="1400" dirty="0" smtClean="0"/>
                        <a:t>Run Date</a:t>
                      </a:r>
                      <a:endParaRPr lang="en-IN" sz="1400" dirty="0"/>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r h="370840">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r>
              <a:tr h="37084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extLst>
      <p:ext uri="{BB962C8B-B14F-4D97-AF65-F5344CB8AC3E}">
        <p14:creationId xmlns:p14="http://schemas.microsoft.com/office/powerpoint/2010/main" val="1346709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045" y="2084057"/>
            <a:ext cx="9791829" cy="2335469"/>
          </a:xfrm>
        </p:spPr>
        <p:txBody>
          <a:bodyPr>
            <a:normAutofit/>
          </a:bodyPr>
          <a:lstStyle/>
          <a:p>
            <a:r>
              <a:rPr lang="en-US" sz="6500" dirty="0" smtClean="0">
                <a:cs typeface="Arial" panose="020B0604020202020204" pitchFamily="34" charset="0"/>
              </a:rPr>
              <a:t>Project Timelines and Commercials</a:t>
            </a:r>
            <a:endParaRPr lang="en-IN" sz="6500" dirty="0">
              <a:cs typeface="Arial" panose="020B0604020202020204" pitchFamily="34" charset="0"/>
            </a:endParaRPr>
          </a:p>
        </p:txBody>
      </p:sp>
      <p:sp>
        <p:nvSpPr>
          <p:cNvPr id="3" name="Text Placeholder 2"/>
          <p:cNvSpPr>
            <a:spLocks noGrp="1"/>
          </p:cNvSpPr>
          <p:nvPr>
            <p:ph type="body" idx="1"/>
          </p:nvPr>
        </p:nvSpPr>
        <p:spPr>
          <a:xfrm>
            <a:off x="463141" y="3062287"/>
            <a:ext cx="1645879" cy="1500187"/>
          </a:xfrm>
        </p:spPr>
        <p:txBody>
          <a:bodyPr/>
          <a:lstStyle/>
          <a:p>
            <a:r>
              <a:rPr lang="en-US" sz="7200" b="1" dirty="0">
                <a:solidFill>
                  <a:srgbClr val="024C90"/>
                </a:solidFill>
                <a:latin typeface="Arial" panose="020B0604020202020204" pitchFamily="34" charset="0"/>
                <a:ea typeface="+mj-ea"/>
                <a:cs typeface="Arial" panose="020B0604020202020204" pitchFamily="34" charset="0"/>
              </a:rPr>
              <a:t>4</a:t>
            </a:r>
            <a:r>
              <a:rPr lang="en-US" sz="7200" b="1" dirty="0" smtClean="0">
                <a:solidFill>
                  <a:srgbClr val="024C90"/>
                </a:solidFill>
                <a:latin typeface="Arial" panose="020B0604020202020204" pitchFamily="34" charset="0"/>
                <a:ea typeface="+mj-ea"/>
                <a:cs typeface="Arial" panose="020B0604020202020204" pitchFamily="34" charset="0"/>
              </a:rPr>
              <a:t>.</a:t>
            </a:r>
            <a:endParaRPr lang="en-IN" sz="7200" b="1" dirty="0">
              <a:solidFill>
                <a:srgbClr val="024C90"/>
              </a:solidFill>
              <a:latin typeface="Arial" panose="020B0604020202020204" pitchFamily="34" charset="0"/>
              <a:ea typeface="+mj-ea"/>
              <a:cs typeface="Arial" panose="020B0604020202020204" pitchFamily="34" charset="0"/>
            </a:endParaRPr>
          </a:p>
        </p:txBody>
      </p:sp>
      <p:cxnSp>
        <p:nvCxnSpPr>
          <p:cNvPr id="5" name="Straight Connector 4"/>
          <p:cNvCxnSpPr/>
          <p:nvPr/>
        </p:nvCxnSpPr>
        <p:spPr>
          <a:xfrm>
            <a:off x="1637068" y="2674449"/>
            <a:ext cx="29497" cy="174507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446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xmlns="" id="{AFEFCBD2-6192-4317-9616-24FC38C0DBB7}"/>
              </a:ext>
            </a:extLst>
          </p:cNvPr>
          <p:cNvSpPr txBox="1">
            <a:spLocks/>
          </p:cNvSpPr>
          <p:nvPr/>
        </p:nvSpPr>
        <p:spPr>
          <a:xfrm>
            <a:off x="3631461" y="253139"/>
            <a:ext cx="8234170" cy="5360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r>
              <a:rPr lang="en-US" sz="2400" dirty="0">
                <a:latin typeface="Arial" panose="020B0604020202020204" pitchFamily="34" charset="0"/>
                <a:cs typeface="Arial" panose="020B0604020202020204" pitchFamily="34" charset="0"/>
              </a:rPr>
              <a:t>Project Timeline</a:t>
            </a:r>
            <a:endParaRPr lang="en-US" sz="2400" dirty="0">
              <a:solidFill>
                <a:srgbClr val="000072">
                  <a:lumMod val="75000"/>
                </a:srgbClr>
              </a:solidFill>
              <a:cs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554528001"/>
              </p:ext>
            </p:extLst>
          </p:nvPr>
        </p:nvGraphicFramePr>
        <p:xfrm>
          <a:off x="1357313" y="1231900"/>
          <a:ext cx="9477375" cy="4391025"/>
        </p:xfrm>
        <a:graphic>
          <a:graphicData uri="http://schemas.openxmlformats.org/presentationml/2006/ole">
            <mc:AlternateContent xmlns:mc="http://schemas.openxmlformats.org/markup-compatibility/2006">
              <mc:Choice xmlns:v="urn:schemas-microsoft-com:vml" Requires="v">
                <p:oleObj spid="_x0000_s1055" name="Worksheet" r:id="rId4" imgW="9477507" imgH="4391222" progId="Excel.Sheet.12">
                  <p:embed/>
                </p:oleObj>
              </mc:Choice>
              <mc:Fallback>
                <p:oleObj name="Worksheet" r:id="rId4" imgW="9477507" imgH="4391222" progId="Excel.Sheet.12">
                  <p:embed/>
                  <p:pic>
                    <p:nvPicPr>
                      <p:cNvPr id="0" name=""/>
                      <p:cNvPicPr/>
                      <p:nvPr/>
                    </p:nvPicPr>
                    <p:blipFill>
                      <a:blip r:embed="rId5"/>
                      <a:stretch>
                        <a:fillRect/>
                      </a:stretch>
                    </p:blipFill>
                    <p:spPr>
                      <a:xfrm>
                        <a:off x="1357313" y="1231900"/>
                        <a:ext cx="9477375" cy="4391025"/>
                      </a:xfrm>
                      <a:prstGeom prst="rect">
                        <a:avLst/>
                      </a:prstGeom>
                    </p:spPr>
                  </p:pic>
                </p:oleObj>
              </mc:Fallback>
            </mc:AlternateContent>
          </a:graphicData>
        </a:graphic>
      </p:graphicFrame>
      <p:pic>
        <p:nvPicPr>
          <p:cNvPr id="1044" name="Isosceles Triangl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 y="9525"/>
            <a:ext cx="18097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4930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FEFCBD2-6192-4317-9616-24FC38C0DBB7}"/>
              </a:ext>
            </a:extLst>
          </p:cNvPr>
          <p:cNvSpPr txBox="1">
            <a:spLocks/>
          </p:cNvSpPr>
          <p:nvPr/>
        </p:nvSpPr>
        <p:spPr>
          <a:xfrm>
            <a:off x="3048345" y="229166"/>
            <a:ext cx="8234170" cy="5360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r>
              <a:rPr lang="en-US" sz="2800" dirty="0" smtClean="0"/>
              <a:t>Budgetary Commercials</a:t>
            </a:r>
            <a:endParaRPr lang="en-US" sz="2800" dirty="0">
              <a:solidFill>
                <a:srgbClr val="000072">
                  <a:lumMod val="75000"/>
                </a:srgbClr>
              </a:solidFill>
              <a:cs typeface="Calibri" panose="020F0502020204030204" pitchFamily="34" charset="0"/>
            </a:endParaRPr>
          </a:p>
        </p:txBody>
      </p:sp>
      <p:sp>
        <p:nvSpPr>
          <p:cNvPr id="5" name="Rectangle 4"/>
          <p:cNvSpPr/>
          <p:nvPr/>
        </p:nvSpPr>
        <p:spPr>
          <a:xfrm>
            <a:off x="8110107" y="1382687"/>
            <a:ext cx="2841982" cy="307777"/>
          </a:xfrm>
          <a:prstGeom prst="rect">
            <a:avLst/>
          </a:prstGeom>
          <a:solidFill>
            <a:schemeClr val="accent1">
              <a:lumMod val="40000"/>
              <a:lumOff val="6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dirty="0">
                <a:solidFill>
                  <a:srgbClr val="000000"/>
                </a:solidFill>
                <a:latin typeface="Arial" panose="020B0604020202020204" pitchFamily="34" charset="0"/>
                <a:cs typeface="Arial" panose="020B0604020202020204" pitchFamily="34" charset="0"/>
              </a:rPr>
              <a:t>Total cost</a:t>
            </a:r>
            <a:r>
              <a:rPr lang="en-IN" sz="1400" b="1" dirty="0" smtClean="0">
                <a:solidFill>
                  <a:srgbClr val="000000"/>
                </a:solidFill>
                <a:latin typeface="Arial" panose="020B0604020202020204" pitchFamily="34" charset="0"/>
                <a:cs typeface="Arial" panose="020B0604020202020204" pitchFamily="34" charset="0"/>
              </a:rPr>
              <a:t>: Rs. 19.4 Lakhs</a:t>
            </a:r>
            <a:endParaRPr lang="en-IN" sz="1400" baseline="30000" dirty="0">
              <a:latin typeface="Arial" panose="020B0604020202020204" pitchFamily="34" charset="0"/>
              <a:cs typeface="Arial" panose="020B0604020202020204" pitchFamily="34" charset="0"/>
            </a:endParaRPr>
          </a:p>
        </p:txBody>
      </p:sp>
      <p:sp>
        <p:nvSpPr>
          <p:cNvPr id="7" name="Rectangle 6"/>
          <p:cNvSpPr/>
          <p:nvPr/>
        </p:nvSpPr>
        <p:spPr>
          <a:xfrm>
            <a:off x="476136" y="3897866"/>
            <a:ext cx="4567452" cy="369332"/>
          </a:xfrm>
          <a:prstGeom prst="rect">
            <a:avLst/>
          </a:prstGeom>
        </p:spPr>
        <p:txBody>
          <a:bodyPr wrap="square">
            <a:spAutoFit/>
          </a:bodyPr>
          <a:lstStyle/>
          <a:p>
            <a:r>
              <a:rPr lang="en-US" dirty="0">
                <a:solidFill>
                  <a:srgbClr val="000000"/>
                </a:solidFill>
                <a:latin typeface="Calibri" panose="020F0502020204030204" pitchFamily="34" charset="0"/>
              </a:rPr>
              <a:t>Billing will be against the following milestones: </a:t>
            </a: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197077281"/>
              </p:ext>
            </p:extLst>
          </p:nvPr>
        </p:nvGraphicFramePr>
        <p:xfrm>
          <a:off x="506468" y="4305383"/>
          <a:ext cx="5945182" cy="2031324"/>
        </p:xfrm>
        <a:graphic>
          <a:graphicData uri="http://schemas.openxmlformats.org/drawingml/2006/table">
            <a:tbl>
              <a:tblPr firstRow="1" bandRow="1">
                <a:tableStyleId>{5C22544A-7EE6-4342-B048-85BDC9FD1C3A}</a:tableStyleId>
              </a:tblPr>
              <a:tblGrid>
                <a:gridCol w="645052">
                  <a:extLst>
                    <a:ext uri="{9D8B030D-6E8A-4147-A177-3AD203B41FA5}">
                      <a16:colId xmlns:a16="http://schemas.microsoft.com/office/drawing/2014/main" xmlns="" val="20002"/>
                    </a:ext>
                  </a:extLst>
                </a:gridCol>
                <a:gridCol w="3758296">
                  <a:extLst>
                    <a:ext uri="{9D8B030D-6E8A-4147-A177-3AD203B41FA5}">
                      <a16:colId xmlns:a16="http://schemas.microsoft.com/office/drawing/2014/main" xmlns="" val="20000"/>
                    </a:ext>
                  </a:extLst>
                </a:gridCol>
                <a:gridCol w="1541834">
                  <a:extLst>
                    <a:ext uri="{9D8B030D-6E8A-4147-A177-3AD203B41FA5}">
                      <a16:colId xmlns:a16="http://schemas.microsoft.com/office/drawing/2014/main" xmlns="" val="20001"/>
                    </a:ext>
                  </a:extLst>
                </a:gridCol>
              </a:tblGrid>
              <a:tr h="445160">
                <a:tc>
                  <a:txBody>
                    <a:bodyPr/>
                    <a:lstStyle/>
                    <a:p>
                      <a:pPr algn="ctr"/>
                      <a:r>
                        <a:rPr lang="en-US" sz="1600" b="1" kern="1200" dirty="0">
                          <a:solidFill>
                            <a:schemeClr val="lt1"/>
                          </a:solidFill>
                          <a:latin typeface="+mn-lt"/>
                          <a:ea typeface="+mn-ea"/>
                          <a:cs typeface="+mn-cs"/>
                        </a:rPr>
                        <a:t>SL #</a:t>
                      </a:r>
                      <a:endParaRPr lang="en-IN" sz="1600" b="1" kern="1200" dirty="0">
                        <a:solidFill>
                          <a:schemeClr val="lt1"/>
                        </a:solidFill>
                        <a:latin typeface="+mn-lt"/>
                        <a:ea typeface="+mn-ea"/>
                        <a:cs typeface="+mn-cs"/>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1" kern="1200" dirty="0">
                          <a:solidFill>
                            <a:schemeClr val="lt1"/>
                          </a:solidFill>
                          <a:latin typeface="+mn-lt"/>
                          <a:ea typeface="+mn-ea"/>
                          <a:cs typeface="+mn-cs"/>
                        </a:rPr>
                        <a:t>Milestone 	</a:t>
                      </a:r>
                    </a:p>
                  </a:txBody>
                  <a:tcPr marL="0" marR="0" marT="0" marB="0" anchor="ctr"/>
                </a:tc>
                <a:tc>
                  <a:txBody>
                    <a:bodyPr/>
                    <a:lstStyle/>
                    <a:p>
                      <a:pPr algn="ctr"/>
                      <a:r>
                        <a:rPr lang="en-IN" sz="1600" b="1" kern="1200" dirty="0">
                          <a:solidFill>
                            <a:schemeClr val="lt1"/>
                          </a:solidFill>
                          <a:latin typeface="+mn-lt"/>
                          <a:ea typeface="+mn-ea"/>
                          <a:cs typeface="+mn-cs"/>
                        </a:rPr>
                        <a:t>% of Payment </a:t>
                      </a:r>
                    </a:p>
                  </a:txBody>
                  <a:tcPr marL="0" marR="0" marT="0" marB="0" anchor="ctr"/>
                </a:tc>
                <a:extLst>
                  <a:ext uri="{0D108BD9-81ED-4DB2-BD59-A6C34878D82A}">
                    <a16:rowId xmlns:a16="http://schemas.microsoft.com/office/drawing/2014/main" xmlns="" val="10000"/>
                  </a:ext>
                </a:extLst>
              </a:tr>
              <a:tr h="38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1</a:t>
                      </a:r>
                      <a:endParaRPr lang="en-IN" sz="1600" kern="1200" dirty="0">
                        <a:solidFill>
                          <a:schemeClr val="tx1"/>
                        </a:solidFill>
                        <a:latin typeface="+mn-lt"/>
                        <a:ea typeface="+mn-ea"/>
                        <a:cs typeface="+mn-cs"/>
                      </a:endParaRPr>
                    </a:p>
                  </a:txBody>
                  <a:tcPr anchor="ctr"/>
                </a:tc>
                <a:tc>
                  <a:txBody>
                    <a:bodyPr/>
                    <a:lstStyle/>
                    <a:p>
                      <a:r>
                        <a:rPr lang="en-IN" sz="1600" kern="1200" dirty="0">
                          <a:solidFill>
                            <a:schemeClr val="tx1"/>
                          </a:solidFill>
                          <a:latin typeface="+mn-lt"/>
                          <a:ea typeface="+mn-ea"/>
                          <a:cs typeface="+mn-cs"/>
                        </a:rPr>
                        <a:t>Project Initiation	</a:t>
                      </a:r>
                    </a:p>
                  </a:txBody>
                  <a:tcPr marL="0" marR="0" marT="0" marB="0" anchor="ctr"/>
                </a:tc>
                <a:tc>
                  <a:txBody>
                    <a:bodyPr/>
                    <a:lstStyle/>
                    <a:p>
                      <a:pPr algn="ctr"/>
                      <a:r>
                        <a:rPr lang="en-US" sz="1600" kern="1200" dirty="0" smtClean="0">
                          <a:solidFill>
                            <a:schemeClr val="tx1"/>
                          </a:solidFill>
                          <a:latin typeface="+mn-lt"/>
                          <a:ea typeface="+mn-ea"/>
                          <a:cs typeface="+mn-cs"/>
                        </a:rPr>
                        <a:t>20</a:t>
                      </a:r>
                      <a:endParaRPr lang="en-IN" sz="1600" kern="1200" dirty="0">
                        <a:solidFill>
                          <a:schemeClr val="tx1"/>
                        </a:solidFill>
                        <a:latin typeface="+mn-lt"/>
                        <a:ea typeface="+mn-ea"/>
                        <a:cs typeface="+mn-cs"/>
                      </a:endParaRPr>
                    </a:p>
                  </a:txBody>
                  <a:tcPr marL="0" marR="0" marT="0" marB="0" anchor="ctr"/>
                </a:tc>
                <a:extLst>
                  <a:ext uri="{0D108BD9-81ED-4DB2-BD59-A6C34878D82A}">
                    <a16:rowId xmlns:a16="http://schemas.microsoft.com/office/drawing/2014/main" xmlns="" val="10001"/>
                  </a:ext>
                </a:extLst>
              </a:tr>
              <a:tr h="38160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2</a:t>
                      </a:r>
                      <a:endParaRPr lang="en-IN" sz="1600" kern="1200" dirty="0">
                        <a:solidFill>
                          <a:schemeClr val="tx1"/>
                        </a:solidFill>
                        <a:latin typeface="+mn-lt"/>
                        <a:ea typeface="+mn-ea"/>
                        <a:cs typeface="+mn-cs"/>
                      </a:endParaRPr>
                    </a:p>
                  </a:txBody>
                  <a:tcPr anchor="ctr"/>
                </a:tc>
                <a:tc>
                  <a:txBody>
                    <a:bodyPr/>
                    <a:lstStyle/>
                    <a:p>
                      <a:r>
                        <a:rPr lang="en-US" sz="1600" kern="1200" dirty="0">
                          <a:solidFill>
                            <a:schemeClr val="tx1"/>
                          </a:solidFill>
                          <a:latin typeface="+mn-lt"/>
                          <a:ea typeface="+mn-ea"/>
                          <a:cs typeface="+mn-cs"/>
                        </a:rPr>
                        <a:t>Submission of system requirement document (SRS)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30</a:t>
                      </a:r>
                      <a:endParaRPr lang="en-IN" sz="1600" kern="1200" dirty="0">
                        <a:solidFill>
                          <a:schemeClr val="tx1"/>
                        </a:solidFill>
                        <a:latin typeface="+mn-lt"/>
                        <a:ea typeface="+mn-ea"/>
                        <a:cs typeface="+mn-cs"/>
                      </a:endParaRPr>
                    </a:p>
                  </a:txBody>
                  <a:tcPr marL="0" marR="0" marT="0" marB="0" anchor="ctr"/>
                </a:tc>
                <a:extLst>
                  <a:ext uri="{0D108BD9-81ED-4DB2-BD59-A6C34878D82A}">
                    <a16:rowId xmlns:a16="http://schemas.microsoft.com/office/drawing/2014/main" xmlns="" val="10002"/>
                  </a:ext>
                </a:extLst>
              </a:tr>
              <a:tr h="0">
                <a:tc>
                  <a:txBody>
                    <a:bodyPr/>
                    <a:lstStyle/>
                    <a:p>
                      <a:pPr algn="ctr"/>
                      <a:r>
                        <a:rPr lang="en-US" sz="1600" kern="1200" dirty="0">
                          <a:solidFill>
                            <a:schemeClr val="tx1"/>
                          </a:solidFill>
                          <a:latin typeface="+mn-lt"/>
                          <a:ea typeface="+mn-ea"/>
                          <a:cs typeface="+mn-cs"/>
                        </a:rPr>
                        <a:t>3</a:t>
                      </a:r>
                      <a:endParaRPr lang="en-IN" sz="1600" kern="1200" dirty="0">
                        <a:solidFill>
                          <a:schemeClr val="tx1"/>
                        </a:solidFill>
                        <a:latin typeface="+mn-lt"/>
                        <a:ea typeface="+mn-ea"/>
                        <a:cs typeface="+mn-cs"/>
                      </a:endParaRPr>
                    </a:p>
                  </a:txBody>
                  <a:tcPr anchor="ctr"/>
                </a:tc>
                <a:tc>
                  <a:txBody>
                    <a:bodyPr/>
                    <a:lstStyle/>
                    <a:p>
                      <a:r>
                        <a:rPr lang="en-IN" sz="1600" kern="1200" dirty="0">
                          <a:solidFill>
                            <a:schemeClr val="tx1"/>
                          </a:solidFill>
                          <a:latin typeface="+mn-lt"/>
                          <a:ea typeface="+mn-ea"/>
                          <a:cs typeface="+mn-cs"/>
                        </a:rPr>
                        <a:t>UAT Initiation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30</a:t>
                      </a:r>
                      <a:endParaRPr lang="en-IN" sz="1600" kern="1200" dirty="0">
                        <a:solidFill>
                          <a:schemeClr val="tx1"/>
                        </a:solidFill>
                        <a:latin typeface="+mn-lt"/>
                        <a:ea typeface="+mn-ea"/>
                        <a:cs typeface="+mn-cs"/>
                      </a:endParaRPr>
                    </a:p>
                  </a:txBody>
                  <a:tcPr marL="0" marR="0" marT="0" marB="0" anchor="ctr"/>
                </a:tc>
                <a:extLst>
                  <a:ext uri="{0D108BD9-81ED-4DB2-BD59-A6C34878D82A}">
                    <a16:rowId xmlns:a16="http://schemas.microsoft.com/office/drawing/2014/main" xmlns="" val="10003"/>
                  </a:ext>
                </a:extLst>
              </a:tr>
              <a:tr h="381602">
                <a:tc>
                  <a:txBody>
                    <a:bodyPr/>
                    <a:lstStyle/>
                    <a:p>
                      <a:pPr algn="ctr"/>
                      <a:r>
                        <a:rPr lang="en-US" sz="1600" kern="1200" dirty="0">
                          <a:solidFill>
                            <a:schemeClr val="tx1"/>
                          </a:solidFill>
                          <a:latin typeface="+mn-lt"/>
                          <a:ea typeface="+mn-ea"/>
                          <a:cs typeface="+mn-cs"/>
                        </a:rPr>
                        <a:t>4</a:t>
                      </a:r>
                      <a:endParaRPr lang="en-IN" sz="1600" kern="1200" dirty="0">
                        <a:solidFill>
                          <a:schemeClr val="tx1"/>
                        </a:solidFill>
                        <a:latin typeface="+mn-lt"/>
                        <a:ea typeface="+mn-ea"/>
                        <a:cs typeface="+mn-cs"/>
                      </a:endParaRPr>
                    </a:p>
                  </a:txBody>
                  <a:tcPr anchor="ctr"/>
                </a:tc>
                <a:tc>
                  <a:txBody>
                    <a:bodyPr/>
                    <a:lstStyle/>
                    <a:p>
                      <a:r>
                        <a:rPr lang="en-IN" sz="1600" kern="1200" dirty="0">
                          <a:solidFill>
                            <a:schemeClr val="tx1"/>
                          </a:solidFill>
                          <a:latin typeface="+mn-lt"/>
                          <a:ea typeface="+mn-ea"/>
                          <a:cs typeface="+mn-cs"/>
                        </a:rPr>
                        <a:t>Go-Live 	</a:t>
                      </a: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20</a:t>
                      </a:r>
                      <a:endParaRPr lang="en-IN" sz="1600" kern="1200" dirty="0">
                        <a:solidFill>
                          <a:schemeClr val="tx1"/>
                        </a:solidFill>
                        <a:latin typeface="+mn-lt"/>
                        <a:ea typeface="+mn-ea"/>
                        <a:cs typeface="+mn-cs"/>
                      </a:endParaRPr>
                    </a:p>
                  </a:txBody>
                  <a:tcPr marL="0" marR="0" marT="0" marB="0" anchor="ctr"/>
                </a:tc>
                <a:extLst>
                  <a:ext uri="{0D108BD9-81ED-4DB2-BD59-A6C34878D82A}">
                    <a16:rowId xmlns:a16="http://schemas.microsoft.com/office/drawing/2014/main" xmlns="" val="10004"/>
                  </a:ext>
                </a:extLst>
              </a:tr>
            </a:tbl>
          </a:graphicData>
        </a:graphic>
      </p:graphicFrame>
      <p:sp>
        <p:nvSpPr>
          <p:cNvPr id="9" name="Rectangle 8"/>
          <p:cNvSpPr/>
          <p:nvPr/>
        </p:nvSpPr>
        <p:spPr>
          <a:xfrm>
            <a:off x="7295278" y="3480962"/>
            <a:ext cx="4471640" cy="224676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00" i="1" dirty="0" smtClean="0">
              <a:solidFill>
                <a:srgbClr val="000000"/>
              </a:solidFill>
              <a:latin typeface="Arial" panose="020B0604020202020204" pitchFamily="34" charset="0"/>
              <a:cs typeface="Arial" panose="020B0604020202020204" pitchFamily="34" charset="0"/>
            </a:endParaRPr>
          </a:p>
          <a:p>
            <a:r>
              <a:rPr lang="en-US" sz="1400" i="1" dirty="0" smtClean="0">
                <a:solidFill>
                  <a:srgbClr val="000000"/>
                </a:solidFill>
                <a:latin typeface="Arial" panose="020B0604020202020204" pitchFamily="34" charset="0"/>
                <a:cs typeface="Arial" panose="020B0604020202020204" pitchFamily="34" charset="0"/>
              </a:rPr>
              <a:t># </a:t>
            </a:r>
            <a:r>
              <a:rPr lang="en-US" sz="1400" i="1" dirty="0">
                <a:solidFill>
                  <a:srgbClr val="000000"/>
                </a:solidFill>
                <a:latin typeface="Arial" panose="020B0604020202020204" pitchFamily="34" charset="0"/>
                <a:cs typeface="Arial" panose="020B0604020202020204" pitchFamily="34" charset="0"/>
              </a:rPr>
              <a:t>Please note all fees are exclusive of taxes, surcharge </a:t>
            </a:r>
            <a:r>
              <a:rPr lang="en-US" sz="1400" i="1" dirty="0" smtClean="0">
                <a:solidFill>
                  <a:srgbClr val="000000"/>
                </a:solidFill>
                <a:latin typeface="Arial" panose="020B0604020202020204" pitchFamily="34" charset="0"/>
                <a:cs typeface="Arial" panose="020B0604020202020204" pitchFamily="34" charset="0"/>
              </a:rPr>
              <a:t>and </a:t>
            </a:r>
            <a:r>
              <a:rPr lang="en-US" sz="1400" i="1" dirty="0">
                <a:solidFill>
                  <a:srgbClr val="000000"/>
                </a:solidFill>
                <a:latin typeface="Arial" panose="020B0604020202020204" pitchFamily="34" charset="0"/>
                <a:cs typeface="Arial" panose="020B0604020202020204" pitchFamily="34" charset="0"/>
              </a:rPr>
              <a:t>other Government levies. Arrangement </a:t>
            </a:r>
            <a:r>
              <a:rPr lang="en-US" sz="1400" i="1" dirty="0" smtClean="0">
                <a:solidFill>
                  <a:srgbClr val="000000"/>
                </a:solidFill>
                <a:latin typeface="Arial" panose="020B0604020202020204" pitchFamily="34" charset="0"/>
                <a:cs typeface="Arial" panose="020B0604020202020204" pitchFamily="34" charset="0"/>
              </a:rPr>
              <a:t>(and </a:t>
            </a:r>
            <a:r>
              <a:rPr lang="en-US" sz="1400" i="1" dirty="0">
                <a:solidFill>
                  <a:srgbClr val="000000"/>
                </a:solidFill>
                <a:latin typeface="Arial" panose="020B0604020202020204" pitchFamily="34" charset="0"/>
                <a:cs typeface="Arial" panose="020B0604020202020204" pitchFamily="34" charset="0"/>
              </a:rPr>
              <a:t>expenses) towards all travel, food </a:t>
            </a:r>
            <a:r>
              <a:rPr lang="en-US" sz="1400" i="1" dirty="0" smtClean="0">
                <a:solidFill>
                  <a:srgbClr val="000000"/>
                </a:solidFill>
                <a:latin typeface="Arial" panose="020B0604020202020204" pitchFamily="34" charset="0"/>
                <a:cs typeface="Arial" panose="020B0604020202020204" pitchFamily="34" charset="0"/>
              </a:rPr>
              <a:t>and </a:t>
            </a:r>
            <a:r>
              <a:rPr lang="en-US" sz="1400" i="1" dirty="0">
                <a:solidFill>
                  <a:srgbClr val="000000"/>
                </a:solidFill>
                <a:latin typeface="Arial" panose="020B0604020202020204" pitchFamily="34" charset="0"/>
                <a:cs typeface="Arial" panose="020B0604020202020204" pitchFamily="34" charset="0"/>
              </a:rPr>
              <a:t>lodging of consultants will be made/ borne by HPL. </a:t>
            </a:r>
          </a:p>
          <a:p>
            <a:endParaRPr lang="en-US" sz="1400" i="1" dirty="0">
              <a:solidFill>
                <a:srgbClr val="000000"/>
              </a:solidFill>
              <a:latin typeface="Arial" panose="020B0604020202020204" pitchFamily="34" charset="0"/>
              <a:cs typeface="Arial" panose="020B0604020202020204" pitchFamily="34" charset="0"/>
            </a:endParaRPr>
          </a:p>
          <a:p>
            <a:r>
              <a:rPr lang="en-US" sz="1400" i="1" dirty="0">
                <a:solidFill>
                  <a:srgbClr val="000000"/>
                </a:solidFill>
                <a:latin typeface="Arial" panose="020B0604020202020204" pitchFamily="34" charset="0"/>
                <a:cs typeface="Arial" panose="020B0604020202020204" pitchFamily="34" charset="0"/>
              </a:rPr>
              <a:t># Ref: The above fees have been estimated based on the Board approved rate chart for TCG Digital (Refer proposal for Program Budget Approval dated May 2021) </a:t>
            </a:r>
            <a:endParaRPr lang="en-IN" sz="1400" i="1" dirty="0">
              <a:solidFill>
                <a:srgbClr val="000000"/>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772601018"/>
              </p:ext>
            </p:extLst>
          </p:nvPr>
        </p:nvGraphicFramePr>
        <p:xfrm>
          <a:off x="391137" y="1381191"/>
          <a:ext cx="6614255" cy="2099771"/>
        </p:xfrm>
        <a:graphic>
          <a:graphicData uri="http://schemas.openxmlformats.org/drawingml/2006/table">
            <a:tbl>
              <a:tblPr firstRow="1" bandRow="1">
                <a:tableStyleId>{5C22544A-7EE6-4342-B048-85BDC9FD1C3A}</a:tableStyleId>
              </a:tblPr>
              <a:tblGrid>
                <a:gridCol w="878859">
                  <a:extLst>
                    <a:ext uri="{9D8B030D-6E8A-4147-A177-3AD203B41FA5}">
                      <a16:colId xmlns:a16="http://schemas.microsoft.com/office/drawing/2014/main" xmlns="" val="20002"/>
                    </a:ext>
                  </a:extLst>
                </a:gridCol>
                <a:gridCol w="2571783">
                  <a:extLst>
                    <a:ext uri="{9D8B030D-6E8A-4147-A177-3AD203B41FA5}">
                      <a16:colId xmlns:a16="http://schemas.microsoft.com/office/drawing/2014/main" xmlns="" val="20000"/>
                    </a:ext>
                  </a:extLst>
                </a:gridCol>
                <a:gridCol w="3163613">
                  <a:extLst>
                    <a:ext uri="{9D8B030D-6E8A-4147-A177-3AD203B41FA5}">
                      <a16:colId xmlns:a16="http://schemas.microsoft.com/office/drawing/2014/main" xmlns="" val="20001"/>
                    </a:ext>
                  </a:extLst>
                </a:gridCol>
              </a:tblGrid>
              <a:tr h="537164">
                <a:tc>
                  <a:txBody>
                    <a:bodyPr/>
                    <a:lstStyle/>
                    <a:p>
                      <a:pPr algn="ctr"/>
                      <a:r>
                        <a:rPr lang="en-US" sz="1600" b="1" dirty="0"/>
                        <a:t>SL #</a:t>
                      </a:r>
                      <a:endParaRPr lang="en-IN" sz="1600" b="1"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latin typeface="+mn-lt"/>
                          <a:ea typeface="+mn-ea"/>
                          <a:cs typeface="+mn-cs"/>
                        </a:rPr>
                        <a:t>Role</a:t>
                      </a:r>
                      <a:endParaRPr lang="en-IN" sz="1600" b="1" kern="1200" dirty="0">
                        <a:solidFill>
                          <a:schemeClr val="lt1"/>
                        </a:solidFill>
                        <a:latin typeface="+mn-lt"/>
                        <a:ea typeface="+mn-ea"/>
                        <a:cs typeface="+mn-cs"/>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lt1"/>
                          </a:solidFill>
                          <a:latin typeface="+mn-lt"/>
                          <a:ea typeface="+mn-ea"/>
                          <a:cs typeface="+mn-cs"/>
                        </a:rPr>
                        <a:t>Approximate MM Envisaged</a:t>
                      </a:r>
                      <a:endParaRPr lang="en-IN" sz="1600" b="1" kern="1200" dirty="0">
                        <a:solidFill>
                          <a:schemeClr val="lt1"/>
                        </a:solidFill>
                        <a:latin typeface="+mn-lt"/>
                        <a:ea typeface="+mn-ea"/>
                        <a:cs typeface="+mn-cs"/>
                      </a:endParaRPr>
                    </a:p>
                  </a:txBody>
                  <a:tcPr marL="0" marR="0" marT="0" marB="0" anchor="ctr"/>
                </a:tc>
                <a:extLst>
                  <a:ext uri="{0D108BD9-81ED-4DB2-BD59-A6C34878D82A}">
                    <a16:rowId xmlns:a16="http://schemas.microsoft.com/office/drawing/2014/main" xmlns="" val="10000"/>
                  </a:ext>
                </a:extLst>
              </a:tr>
              <a:tr h="397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4"/>
                          </a:solidFill>
                        </a:rPr>
                        <a:t>1</a:t>
                      </a:r>
                      <a:endParaRPr lang="en-IN" sz="1600" dirty="0">
                        <a:solidFill>
                          <a:schemeClr val="accent4"/>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smtClean="0">
                          <a:solidFill>
                            <a:schemeClr val="accent4"/>
                          </a:solidFill>
                          <a:latin typeface="+mn-lt"/>
                          <a:ea typeface="+mn-ea"/>
                          <a:cs typeface="+mn-cs"/>
                        </a:rPr>
                        <a:t>Business</a:t>
                      </a:r>
                      <a:r>
                        <a:rPr lang="en-IN" sz="1600" kern="1200" baseline="0" dirty="0" smtClean="0">
                          <a:solidFill>
                            <a:schemeClr val="accent4"/>
                          </a:solidFill>
                          <a:latin typeface="+mn-lt"/>
                          <a:ea typeface="+mn-ea"/>
                          <a:cs typeface="+mn-cs"/>
                        </a:rPr>
                        <a:t> </a:t>
                      </a:r>
                      <a:r>
                        <a:rPr lang="en-IN" sz="1600" kern="1200" dirty="0" smtClean="0">
                          <a:solidFill>
                            <a:schemeClr val="accent4"/>
                          </a:solidFill>
                          <a:latin typeface="+mn-lt"/>
                          <a:ea typeface="+mn-ea"/>
                          <a:cs typeface="+mn-cs"/>
                        </a:rPr>
                        <a:t>Analyst</a:t>
                      </a:r>
                      <a:endParaRPr lang="en-IN" sz="1600" kern="1200" dirty="0">
                        <a:solidFill>
                          <a:schemeClr val="accent4"/>
                        </a:solidFill>
                        <a:latin typeface="+mn-lt"/>
                        <a:ea typeface="+mn-ea"/>
                        <a:cs typeface="+mn-cs"/>
                      </a:endParaRPr>
                    </a:p>
                  </a:txBody>
                  <a:tcPr marL="0" marR="0" marT="0" marB="0" anchor="ctr"/>
                </a:tc>
                <a:tc>
                  <a:txBody>
                    <a:bodyPr/>
                    <a:lstStyle/>
                    <a:p>
                      <a:pPr algn="ctr" rtl="0" fontAlgn="ctr"/>
                      <a:r>
                        <a:rPr lang="en-US" sz="1600" b="0" i="0" u="none" strike="noStrike" dirty="0" smtClean="0">
                          <a:solidFill>
                            <a:srgbClr val="000000"/>
                          </a:solidFill>
                          <a:effectLst/>
                          <a:latin typeface="Calibri" panose="020F0502020204030204" pitchFamily="34" charset="0"/>
                        </a:rPr>
                        <a:t>2</a:t>
                      </a:r>
                      <a:endParaRPr lang="en-IN" sz="16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0001"/>
                  </a:ext>
                </a:extLst>
              </a:tr>
              <a:tr h="39776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4"/>
                          </a:solidFill>
                        </a:rPr>
                        <a:t>2</a:t>
                      </a:r>
                      <a:endParaRPr lang="en-IN" sz="1600" dirty="0">
                        <a:solidFill>
                          <a:schemeClr val="accent4"/>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accent4"/>
                          </a:solidFill>
                          <a:latin typeface="+mn-lt"/>
                          <a:ea typeface="+mn-ea"/>
                          <a:cs typeface="+mn-cs"/>
                        </a:rPr>
                        <a:t>QA Analyst</a:t>
                      </a:r>
                    </a:p>
                  </a:txBody>
                  <a:tcPr marL="0" marR="0" marT="0" marB="0" anchor="ctr"/>
                </a:tc>
                <a:tc>
                  <a:txBody>
                    <a:bodyPr/>
                    <a:lstStyle/>
                    <a:p>
                      <a:pPr algn="ctr" rtl="0" fontAlgn="ctr"/>
                      <a:r>
                        <a:rPr lang="en-US" sz="1600" b="0" i="0" u="none" strike="noStrike" dirty="0" smtClean="0">
                          <a:solidFill>
                            <a:srgbClr val="000000"/>
                          </a:solidFill>
                          <a:effectLst/>
                          <a:latin typeface="Calibri" panose="020F0502020204030204" pitchFamily="34" charset="0"/>
                        </a:rPr>
                        <a:t>1</a:t>
                      </a:r>
                      <a:endParaRPr lang="en-IN" sz="16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0002"/>
                  </a:ext>
                </a:extLst>
              </a:tr>
              <a:tr h="397769">
                <a:tc>
                  <a:txBody>
                    <a:bodyPr/>
                    <a:lstStyle/>
                    <a:p>
                      <a:pPr algn="ctr"/>
                      <a:r>
                        <a:rPr lang="en-US" sz="1600" dirty="0" smtClean="0">
                          <a:solidFill>
                            <a:schemeClr val="accent4"/>
                          </a:solidFill>
                        </a:rPr>
                        <a:t>3</a:t>
                      </a:r>
                      <a:endParaRPr lang="en-IN" sz="1600" dirty="0">
                        <a:solidFill>
                          <a:schemeClr val="accent4"/>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accent4"/>
                          </a:solidFill>
                          <a:latin typeface="+mn-lt"/>
                          <a:ea typeface="+mn-ea"/>
                          <a:cs typeface="+mn-cs"/>
                        </a:rPr>
                        <a:t>Technical Developer</a:t>
                      </a:r>
                    </a:p>
                  </a:txBody>
                  <a:tcPr marL="0" marR="0" marT="0" marB="0" anchor="ctr"/>
                </a:tc>
                <a:tc>
                  <a:txBody>
                    <a:bodyPr/>
                    <a:lstStyle/>
                    <a:p>
                      <a:pPr algn="ctr" rtl="0" fontAlgn="ctr"/>
                      <a:r>
                        <a:rPr lang="en-US" sz="1600" b="0" i="0" u="none" strike="noStrike" dirty="0" smtClean="0">
                          <a:solidFill>
                            <a:srgbClr val="000000"/>
                          </a:solidFill>
                          <a:effectLst/>
                          <a:latin typeface="Calibri" panose="020F0502020204030204" pitchFamily="34" charset="0"/>
                        </a:rPr>
                        <a:t>4</a:t>
                      </a:r>
                      <a:endParaRPr lang="en-IN" sz="16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0004"/>
                  </a:ext>
                </a:extLst>
              </a:tr>
              <a:tr h="369300">
                <a:tc>
                  <a:txBody>
                    <a:bodyPr/>
                    <a:lstStyle/>
                    <a:p>
                      <a:pPr algn="ctr"/>
                      <a:r>
                        <a:rPr lang="en-US" sz="1600" dirty="0" smtClean="0">
                          <a:solidFill>
                            <a:schemeClr val="accent4"/>
                          </a:solidFill>
                        </a:rPr>
                        <a:t>4</a:t>
                      </a:r>
                      <a:endParaRPr lang="en-IN" sz="1600" dirty="0">
                        <a:solidFill>
                          <a:schemeClr val="accent4"/>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accent4"/>
                          </a:solidFill>
                          <a:latin typeface="+mn-lt"/>
                          <a:ea typeface="+mn-ea"/>
                          <a:cs typeface="+mn-cs"/>
                        </a:rPr>
                        <a:t>Project Manager</a:t>
                      </a:r>
                    </a:p>
                  </a:txBody>
                  <a:tcPr marL="0" marR="0" marT="0" marB="0" anchor="ctr"/>
                </a:tc>
                <a:tc>
                  <a:txBody>
                    <a:bodyPr/>
                    <a:lstStyle/>
                    <a:p>
                      <a:pPr algn="ctr" rtl="0" fontAlgn="ctr"/>
                      <a:r>
                        <a:rPr lang="en-US" sz="1600" b="0" i="0" u="none" strike="noStrike" dirty="0" smtClean="0">
                          <a:solidFill>
                            <a:srgbClr val="000000"/>
                          </a:solidFill>
                          <a:effectLst/>
                          <a:latin typeface="Calibri" panose="020F0502020204030204" pitchFamily="34" charset="0"/>
                        </a:rPr>
                        <a:t>1</a:t>
                      </a:r>
                      <a:endParaRPr lang="en-IN" sz="16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9657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9020" y="2227005"/>
            <a:ext cx="9791829" cy="2335469"/>
          </a:xfrm>
        </p:spPr>
        <p:txBody>
          <a:bodyPr>
            <a:normAutofit/>
          </a:bodyPr>
          <a:lstStyle/>
          <a:p>
            <a:r>
              <a:rPr lang="en-US" sz="6500" dirty="0" smtClean="0">
                <a:cs typeface="Arial" panose="020B0604020202020204" pitchFamily="34" charset="0"/>
              </a:rPr>
              <a:t>Assumptions</a:t>
            </a:r>
            <a:r>
              <a:rPr lang="en-US" sz="6500" dirty="0">
                <a:cs typeface="Arial" panose="020B0604020202020204" pitchFamily="34" charset="0"/>
              </a:rPr>
              <a:t> </a:t>
            </a:r>
            <a:r>
              <a:rPr lang="en-US" sz="6500" dirty="0" smtClean="0">
                <a:cs typeface="Arial" panose="020B0604020202020204" pitchFamily="34" charset="0"/>
              </a:rPr>
              <a:t>and  Dependencies</a:t>
            </a:r>
            <a:endParaRPr lang="en-IN" sz="6500" dirty="0">
              <a:cs typeface="Arial" panose="020B0604020202020204" pitchFamily="34" charset="0"/>
            </a:endParaRPr>
          </a:p>
        </p:txBody>
      </p:sp>
      <p:sp>
        <p:nvSpPr>
          <p:cNvPr id="3" name="Text Placeholder 2"/>
          <p:cNvSpPr>
            <a:spLocks noGrp="1"/>
          </p:cNvSpPr>
          <p:nvPr>
            <p:ph type="body" idx="1"/>
          </p:nvPr>
        </p:nvSpPr>
        <p:spPr>
          <a:xfrm>
            <a:off x="463141" y="3062287"/>
            <a:ext cx="1645879" cy="1500187"/>
          </a:xfrm>
        </p:spPr>
        <p:txBody>
          <a:bodyPr/>
          <a:lstStyle/>
          <a:p>
            <a:r>
              <a:rPr lang="en-US" sz="7200" b="1" dirty="0">
                <a:solidFill>
                  <a:srgbClr val="024C90"/>
                </a:solidFill>
                <a:latin typeface="Arial" panose="020B0604020202020204" pitchFamily="34" charset="0"/>
                <a:ea typeface="+mj-ea"/>
                <a:cs typeface="Arial" panose="020B0604020202020204" pitchFamily="34" charset="0"/>
              </a:rPr>
              <a:t>5</a:t>
            </a:r>
            <a:r>
              <a:rPr lang="en-US" sz="7200" b="1" dirty="0" smtClean="0">
                <a:solidFill>
                  <a:srgbClr val="024C90"/>
                </a:solidFill>
                <a:latin typeface="Arial" panose="020B0604020202020204" pitchFamily="34" charset="0"/>
                <a:ea typeface="+mj-ea"/>
                <a:cs typeface="Arial" panose="020B0604020202020204" pitchFamily="34" charset="0"/>
              </a:rPr>
              <a:t>.</a:t>
            </a:r>
            <a:endParaRPr lang="en-IN" sz="7200" b="1" dirty="0">
              <a:solidFill>
                <a:srgbClr val="024C90"/>
              </a:solidFill>
              <a:latin typeface="Arial" panose="020B0604020202020204" pitchFamily="34" charset="0"/>
              <a:ea typeface="+mj-ea"/>
              <a:cs typeface="Arial" panose="020B0604020202020204" pitchFamily="34" charset="0"/>
            </a:endParaRPr>
          </a:p>
        </p:txBody>
      </p:sp>
      <p:cxnSp>
        <p:nvCxnSpPr>
          <p:cNvPr id="5" name="Straight Connector 4"/>
          <p:cNvCxnSpPr/>
          <p:nvPr/>
        </p:nvCxnSpPr>
        <p:spPr>
          <a:xfrm>
            <a:off x="1637068" y="2674449"/>
            <a:ext cx="29497" cy="174507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18422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73007" y="196276"/>
            <a:ext cx="9968120" cy="536023"/>
          </a:xfrm>
        </p:spPr>
        <p:txBody>
          <a:bodyPr>
            <a:normAutofit/>
          </a:bodyPr>
          <a:lstStyle/>
          <a:p>
            <a:r>
              <a:rPr lang="en-US" sz="2800" dirty="0" smtClean="0"/>
              <a:t>Assumptions and Dependencies</a:t>
            </a:r>
            <a:endParaRPr lang="en-IN" sz="2800" dirty="0"/>
          </a:p>
        </p:txBody>
      </p:sp>
      <p:sp>
        <p:nvSpPr>
          <p:cNvPr id="6" name="TextBox 5"/>
          <p:cNvSpPr txBox="1"/>
          <p:nvPr/>
        </p:nvSpPr>
        <p:spPr>
          <a:xfrm>
            <a:off x="775855" y="1233055"/>
            <a:ext cx="10806545" cy="3693319"/>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r>
              <a:rPr lang="en-US" dirty="0" smtClean="0"/>
              <a:t>Lighter Naphtha from vessels be stored in 2 out of the 6 tanks. The other tanks would be filled by heavier Naphtha.</a:t>
            </a:r>
          </a:p>
          <a:p>
            <a:pPr marL="342900" indent="-342900">
              <a:buAutoNum type="arabicPeriod"/>
            </a:pPr>
            <a:r>
              <a:rPr lang="en-US" dirty="0"/>
              <a:t>There is no stirrer in the t</a:t>
            </a:r>
            <a:r>
              <a:rPr lang="en-US" dirty="0" smtClean="0"/>
              <a:t>anks, comparatively </a:t>
            </a:r>
            <a:r>
              <a:rPr lang="en-US" dirty="0"/>
              <a:t>heavier Naphtha will settle at the bottom and tank will empty from bottom. So mixing is not actually happening</a:t>
            </a:r>
            <a:r>
              <a:rPr lang="en-US" dirty="0" smtClean="0"/>
              <a:t>. The quality of the mixed Naphtha inside the tank at any time will be the weighted average of the different grades of the Naphtha mixed.</a:t>
            </a:r>
          </a:p>
          <a:p>
            <a:pPr marL="342900" indent="-342900">
              <a:buAutoNum type="arabicPeriod"/>
            </a:pPr>
            <a:r>
              <a:rPr lang="en-US" dirty="0" smtClean="0"/>
              <a:t>Vessel planning will be made available to TCG Digital team to create the loading sequence plan of the shore tanks.</a:t>
            </a:r>
          </a:p>
          <a:p>
            <a:pPr marL="342900" indent="-342900">
              <a:buAutoNum type="arabicPeriod"/>
            </a:pPr>
            <a:r>
              <a:rPr lang="en-US" dirty="0" smtClean="0"/>
              <a:t>There is no integration with SAP or any third party system for this solution.</a:t>
            </a:r>
            <a:endParaRPr lang="en-US" dirty="0"/>
          </a:p>
          <a:p>
            <a:pPr marL="342900" indent="-342900">
              <a:buAutoNum type="arabicPeriod"/>
            </a:pPr>
            <a:r>
              <a:rPr lang="en-US" dirty="0" smtClean="0"/>
              <a:t>During UAT, all real time data would be made available by HPL for comprehensive testing.</a:t>
            </a:r>
            <a:endParaRPr lang="en-US" dirty="0"/>
          </a:p>
          <a:p>
            <a:pPr marL="342900" indent="-342900">
              <a:buAutoNum type="arabicPeriod"/>
            </a:pPr>
            <a:endParaRPr lang="en-US" dirty="0"/>
          </a:p>
          <a:p>
            <a:pPr marL="342900" indent="-342900">
              <a:buAutoNum type="arabicPeriod"/>
            </a:pPr>
            <a:endParaRPr lang="en-IN" dirty="0"/>
          </a:p>
        </p:txBody>
      </p:sp>
    </p:spTree>
    <p:extLst>
      <p:ext uri="{BB962C8B-B14F-4D97-AF65-F5344CB8AC3E}">
        <p14:creationId xmlns:p14="http://schemas.microsoft.com/office/powerpoint/2010/main" val="1783825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p:cNvSpPr txBox="1"/>
          <p:nvPr/>
        </p:nvSpPr>
        <p:spPr>
          <a:xfrm>
            <a:off x="1802982" y="251541"/>
            <a:ext cx="10088308" cy="536023"/>
          </a:xfrm>
          <a:prstGeom prst="rect">
            <a:avLst/>
          </a:prstGeom>
        </p:spPr>
        <p:txBody>
          <a:bodyPr>
            <a:normAutofit fontScale="97500" lnSpcReduction="10000"/>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r>
              <a:rPr lang="en-US" dirty="0"/>
              <a:t>Table of Content</a:t>
            </a:r>
            <a:endParaRPr lang="en-IN" dirty="0"/>
          </a:p>
        </p:txBody>
      </p:sp>
      <p:grpSp>
        <p:nvGrpSpPr>
          <p:cNvPr id="33" name="Google Shape;105;p16"/>
          <p:cNvGrpSpPr/>
          <p:nvPr/>
        </p:nvGrpSpPr>
        <p:grpSpPr>
          <a:xfrm>
            <a:off x="1737465" y="3273394"/>
            <a:ext cx="7656296" cy="671500"/>
            <a:chOff x="3212428" y="3472650"/>
            <a:chExt cx="6687174" cy="671500"/>
          </a:xfrm>
        </p:grpSpPr>
        <p:sp>
          <p:nvSpPr>
            <p:cNvPr id="34" name="Google Shape;106;p16"/>
            <p:cNvSpPr/>
            <p:nvPr/>
          </p:nvSpPr>
          <p:spPr>
            <a:xfrm>
              <a:off x="3212428" y="3472650"/>
              <a:ext cx="6687174" cy="671500"/>
            </a:xfrm>
            <a:custGeom>
              <a:avLst/>
              <a:gdLst/>
              <a:ahLst/>
              <a:cxnLst/>
              <a:rect l="l" t="t" r="r" b="b"/>
              <a:pathLst>
                <a:path w="195109" h="22087" extrusionOk="0">
                  <a:moveTo>
                    <a:pt x="11050" y="1"/>
                  </a:moveTo>
                  <a:cubicBezTo>
                    <a:pt x="4954" y="1"/>
                    <a:pt x="1" y="4942"/>
                    <a:pt x="1" y="11038"/>
                  </a:cubicBezTo>
                  <a:cubicBezTo>
                    <a:pt x="1" y="17146"/>
                    <a:pt x="4954" y="22087"/>
                    <a:pt x="11050" y="22087"/>
                  </a:cubicBezTo>
                  <a:lnTo>
                    <a:pt x="195108" y="22087"/>
                  </a:lnTo>
                  <a:lnTo>
                    <a:pt x="195108" y="1"/>
                  </a:ln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35" name="Google Shape;107;p16"/>
            <p:cNvSpPr/>
            <p:nvPr/>
          </p:nvSpPr>
          <p:spPr>
            <a:xfrm>
              <a:off x="3286638" y="3545796"/>
              <a:ext cx="524899" cy="524869"/>
            </a:xfrm>
            <a:custGeom>
              <a:avLst/>
              <a:gdLst/>
              <a:ahLst/>
              <a:cxnLst/>
              <a:rect l="l" t="t" r="r" b="b"/>
              <a:pathLst>
                <a:path w="17265" h="17264" extrusionOk="0">
                  <a:moveTo>
                    <a:pt x="8633" y="0"/>
                  </a:moveTo>
                  <a:cubicBezTo>
                    <a:pt x="3858" y="0"/>
                    <a:pt x="0" y="3870"/>
                    <a:pt x="0" y="8632"/>
                  </a:cubicBezTo>
                  <a:cubicBezTo>
                    <a:pt x="0" y="13406"/>
                    <a:pt x="3858" y="17264"/>
                    <a:pt x="8633" y="17264"/>
                  </a:cubicBezTo>
                  <a:cubicBezTo>
                    <a:pt x="13395" y="17264"/>
                    <a:pt x="17265" y="13406"/>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36" name="Google Shape;108;p16"/>
            <p:cNvSpPr/>
            <p:nvPr/>
          </p:nvSpPr>
          <p:spPr>
            <a:xfrm>
              <a:off x="3336587" y="3596080"/>
              <a:ext cx="424632" cy="424632"/>
            </a:xfrm>
            <a:custGeom>
              <a:avLst/>
              <a:gdLst/>
              <a:ahLst/>
              <a:cxnLst/>
              <a:rect l="l" t="t" r="r" b="b"/>
              <a:pathLst>
                <a:path w="13967" h="13967" extrusionOk="0">
                  <a:moveTo>
                    <a:pt x="13967" y="6978"/>
                  </a:moveTo>
                  <a:cubicBezTo>
                    <a:pt x="13967" y="10836"/>
                    <a:pt x="10847" y="13967"/>
                    <a:pt x="6990" y="13967"/>
                  </a:cubicBezTo>
                  <a:cubicBezTo>
                    <a:pt x="3132" y="13967"/>
                    <a:pt x="1" y="10836"/>
                    <a:pt x="1" y="6978"/>
                  </a:cubicBezTo>
                  <a:cubicBezTo>
                    <a:pt x="1" y="3132"/>
                    <a:pt x="3132" y="1"/>
                    <a:pt x="6990" y="1"/>
                  </a:cubicBezTo>
                  <a:cubicBezTo>
                    <a:pt x="10847" y="1"/>
                    <a:pt x="13967" y="3132"/>
                    <a:pt x="13967" y="6978"/>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b="1" dirty="0" smtClean="0">
                  <a:solidFill>
                    <a:srgbClr val="434343"/>
                  </a:solidFill>
                  <a:latin typeface="Arial" panose="020B0604020202020204" pitchFamily="34" charset="0"/>
                  <a:ea typeface="Fira Sans Extra Condensed Medium"/>
                  <a:cs typeface="Arial" panose="020B0604020202020204" pitchFamily="34" charset="0"/>
                  <a:sym typeface="Fira Sans Extra Condensed Medium"/>
                </a:rPr>
                <a:t>04</a:t>
              </a:r>
              <a:endParaRPr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endParaRPr>
            </a:p>
          </p:txBody>
        </p:sp>
      </p:grpSp>
      <p:grpSp>
        <p:nvGrpSpPr>
          <p:cNvPr id="43" name="Google Shape;119;p16"/>
          <p:cNvGrpSpPr/>
          <p:nvPr/>
        </p:nvGrpSpPr>
        <p:grpSpPr>
          <a:xfrm>
            <a:off x="1788872" y="1797183"/>
            <a:ext cx="7606056" cy="671500"/>
            <a:chOff x="3198322" y="1823925"/>
            <a:chExt cx="5945908" cy="671500"/>
          </a:xfrm>
        </p:grpSpPr>
        <p:sp>
          <p:nvSpPr>
            <p:cNvPr id="44" name="Google Shape;120;p16"/>
            <p:cNvSpPr/>
            <p:nvPr/>
          </p:nvSpPr>
          <p:spPr>
            <a:xfrm>
              <a:off x="3198322" y="1823925"/>
              <a:ext cx="5945908" cy="671500"/>
            </a:xfrm>
            <a:custGeom>
              <a:avLst/>
              <a:gdLst/>
              <a:ahLst/>
              <a:cxnLst/>
              <a:rect l="l" t="t" r="r" b="b"/>
              <a:pathLst>
                <a:path w="195573" h="22087" extrusionOk="0">
                  <a:moveTo>
                    <a:pt x="11049" y="0"/>
                  </a:moveTo>
                  <a:cubicBezTo>
                    <a:pt x="4953" y="0"/>
                    <a:pt x="0" y="4941"/>
                    <a:pt x="0" y="11037"/>
                  </a:cubicBezTo>
                  <a:cubicBezTo>
                    <a:pt x="0" y="17145"/>
                    <a:pt x="4953" y="22086"/>
                    <a:pt x="11049" y="22086"/>
                  </a:cubicBezTo>
                  <a:lnTo>
                    <a:pt x="195572" y="22086"/>
                  </a:lnTo>
                  <a:lnTo>
                    <a:pt x="195572" y="0"/>
                  </a:lnTo>
                  <a:close/>
                </a:path>
              </a:pathLst>
            </a:custGeom>
            <a:solidFill>
              <a:srgbClr val="002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45" name="Google Shape;121;p16"/>
            <p:cNvSpPr/>
            <p:nvPr/>
          </p:nvSpPr>
          <p:spPr>
            <a:xfrm>
              <a:off x="3286638" y="1897041"/>
              <a:ext cx="467254" cy="524899"/>
            </a:xfrm>
            <a:custGeom>
              <a:avLst/>
              <a:gdLst/>
              <a:ahLst/>
              <a:cxnLst/>
              <a:rect l="l" t="t" r="r" b="b"/>
              <a:pathLst>
                <a:path w="17265" h="17265" extrusionOk="0">
                  <a:moveTo>
                    <a:pt x="8633" y="0"/>
                  </a:moveTo>
                  <a:cubicBezTo>
                    <a:pt x="3858" y="0"/>
                    <a:pt x="0" y="3870"/>
                    <a:pt x="0" y="8632"/>
                  </a:cubicBezTo>
                  <a:cubicBezTo>
                    <a:pt x="0" y="13407"/>
                    <a:pt x="3858" y="17264"/>
                    <a:pt x="8633" y="17264"/>
                  </a:cubicBezTo>
                  <a:cubicBezTo>
                    <a:pt x="13395" y="17264"/>
                    <a:pt x="17265" y="13407"/>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46" name="Google Shape;122;p16"/>
            <p:cNvSpPr/>
            <p:nvPr/>
          </p:nvSpPr>
          <p:spPr>
            <a:xfrm>
              <a:off x="3336587" y="1966513"/>
              <a:ext cx="370644" cy="405474"/>
            </a:xfrm>
            <a:custGeom>
              <a:avLst/>
              <a:gdLst/>
              <a:ahLst/>
              <a:cxnLst/>
              <a:rect l="l" t="t" r="r" b="b"/>
              <a:pathLst>
                <a:path w="13967" h="13967" extrusionOk="0">
                  <a:moveTo>
                    <a:pt x="13967" y="6977"/>
                  </a:moveTo>
                  <a:cubicBezTo>
                    <a:pt x="13967" y="10835"/>
                    <a:pt x="10847" y="13966"/>
                    <a:pt x="6990" y="13966"/>
                  </a:cubicBezTo>
                  <a:cubicBezTo>
                    <a:pt x="3132" y="13966"/>
                    <a:pt x="1" y="10835"/>
                    <a:pt x="1" y="6977"/>
                  </a:cubicBezTo>
                  <a:cubicBezTo>
                    <a:pt x="1" y="3131"/>
                    <a:pt x="3132" y="0"/>
                    <a:pt x="6990" y="0"/>
                  </a:cubicBezTo>
                  <a:cubicBezTo>
                    <a:pt x="10847" y="0"/>
                    <a:pt x="13967" y="3131"/>
                    <a:pt x="13967" y="6977"/>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rPr>
                <a:t>02</a:t>
              </a:r>
              <a:endParaRPr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endParaRPr>
            </a:p>
          </p:txBody>
        </p:sp>
        <p:sp>
          <p:nvSpPr>
            <p:cNvPr id="47" name="Google Shape;125;p16"/>
            <p:cNvSpPr txBox="1"/>
            <p:nvPr/>
          </p:nvSpPr>
          <p:spPr>
            <a:xfrm>
              <a:off x="3853479" y="1966513"/>
              <a:ext cx="4287738" cy="365700"/>
            </a:xfrm>
            <a:prstGeom prst="rect">
              <a:avLst/>
            </a:prstGeom>
            <a:noFill/>
            <a:ln>
              <a:noFill/>
            </a:ln>
          </p:spPr>
          <p:txBody>
            <a:bodyPr spcFirstLastPara="1" wrap="square" lIns="91425" tIns="91425" rIns="91425" bIns="91425" anchor="ctr" anchorCtr="0">
              <a:noAutofit/>
            </a:bodyPr>
            <a:lstStyle/>
            <a:p>
              <a:pPr lvl="0"/>
              <a:endParaRPr sz="2000" b="1" dirty="0">
                <a:solidFill>
                  <a:srgbClr val="FFFFFF"/>
                </a:solidFill>
                <a:ea typeface="Fira Sans Extra Condensed Medium"/>
                <a:cs typeface="Arial" panose="020B0604020202020204" pitchFamily="34" charset="0"/>
                <a:sym typeface="Fira Sans Extra Condensed Medium"/>
              </a:endParaRPr>
            </a:p>
          </p:txBody>
        </p:sp>
      </p:grpSp>
      <p:grpSp>
        <p:nvGrpSpPr>
          <p:cNvPr id="48" name="Google Shape;126;p16"/>
          <p:cNvGrpSpPr/>
          <p:nvPr/>
        </p:nvGrpSpPr>
        <p:grpSpPr>
          <a:xfrm>
            <a:off x="1770805" y="1027735"/>
            <a:ext cx="7591947" cy="671865"/>
            <a:chOff x="3212428" y="999350"/>
            <a:chExt cx="5931801" cy="671865"/>
          </a:xfrm>
        </p:grpSpPr>
        <p:sp>
          <p:nvSpPr>
            <p:cNvPr id="49" name="Google Shape;127;p16"/>
            <p:cNvSpPr/>
            <p:nvPr/>
          </p:nvSpPr>
          <p:spPr>
            <a:xfrm>
              <a:off x="3212428" y="999350"/>
              <a:ext cx="5931801" cy="671865"/>
            </a:xfrm>
            <a:custGeom>
              <a:avLst/>
              <a:gdLst/>
              <a:ahLst/>
              <a:cxnLst/>
              <a:rect l="l" t="t" r="r" b="b"/>
              <a:pathLst>
                <a:path w="195109" h="22099" extrusionOk="0">
                  <a:moveTo>
                    <a:pt x="11050" y="1"/>
                  </a:moveTo>
                  <a:cubicBezTo>
                    <a:pt x="4954" y="1"/>
                    <a:pt x="1" y="4942"/>
                    <a:pt x="1" y="11050"/>
                  </a:cubicBezTo>
                  <a:cubicBezTo>
                    <a:pt x="1" y="17146"/>
                    <a:pt x="4954" y="22099"/>
                    <a:pt x="11050" y="22099"/>
                  </a:cubicBezTo>
                  <a:lnTo>
                    <a:pt x="195108" y="22099"/>
                  </a:lnTo>
                  <a:lnTo>
                    <a:pt x="195108" y="1"/>
                  </a:lnTo>
                  <a:close/>
                </a:path>
              </a:pathLst>
            </a:custGeom>
            <a:solidFill>
              <a:srgbClr val="703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50" name="Google Shape;128;p16"/>
            <p:cNvSpPr/>
            <p:nvPr/>
          </p:nvSpPr>
          <p:spPr>
            <a:xfrm>
              <a:off x="3286638" y="1072830"/>
              <a:ext cx="495189" cy="524899"/>
            </a:xfrm>
            <a:custGeom>
              <a:avLst/>
              <a:gdLst/>
              <a:ahLst/>
              <a:cxnLst/>
              <a:rect l="l" t="t" r="r" b="b"/>
              <a:pathLst>
                <a:path w="17265" h="17265" extrusionOk="0">
                  <a:moveTo>
                    <a:pt x="8633" y="1"/>
                  </a:moveTo>
                  <a:cubicBezTo>
                    <a:pt x="3858" y="1"/>
                    <a:pt x="0" y="3858"/>
                    <a:pt x="0" y="8633"/>
                  </a:cubicBezTo>
                  <a:cubicBezTo>
                    <a:pt x="0" y="13395"/>
                    <a:pt x="3858" y="17265"/>
                    <a:pt x="8633" y="17265"/>
                  </a:cubicBezTo>
                  <a:cubicBezTo>
                    <a:pt x="13395" y="17265"/>
                    <a:pt x="17265" y="13395"/>
                    <a:pt x="17265" y="8633"/>
                  </a:cubicBezTo>
                  <a:cubicBezTo>
                    <a:pt x="17265" y="3858"/>
                    <a:pt x="13395" y="1"/>
                    <a:pt x="86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51" name="Google Shape;129;p16"/>
            <p:cNvSpPr/>
            <p:nvPr/>
          </p:nvSpPr>
          <p:spPr>
            <a:xfrm>
              <a:off x="3316100" y="1123330"/>
              <a:ext cx="424632" cy="424267"/>
            </a:xfrm>
            <a:custGeom>
              <a:avLst/>
              <a:gdLst/>
              <a:ahLst/>
              <a:cxnLst/>
              <a:rect l="l" t="t" r="r" b="b"/>
              <a:pathLst>
                <a:path w="13967" h="13955" extrusionOk="0">
                  <a:moveTo>
                    <a:pt x="13967" y="6978"/>
                  </a:moveTo>
                  <a:cubicBezTo>
                    <a:pt x="13967" y="10835"/>
                    <a:pt x="10847" y="13955"/>
                    <a:pt x="6990" y="13955"/>
                  </a:cubicBezTo>
                  <a:cubicBezTo>
                    <a:pt x="3132" y="13955"/>
                    <a:pt x="1" y="10835"/>
                    <a:pt x="1" y="6978"/>
                  </a:cubicBezTo>
                  <a:cubicBezTo>
                    <a:pt x="1" y="3120"/>
                    <a:pt x="3132" y="1"/>
                    <a:pt x="6990" y="1"/>
                  </a:cubicBezTo>
                  <a:cubicBezTo>
                    <a:pt x="10847" y="1"/>
                    <a:pt x="13967" y="3120"/>
                    <a:pt x="13967" y="6978"/>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rPr>
                <a:t>01</a:t>
              </a:r>
              <a:endParaRPr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endParaRPr>
            </a:p>
          </p:txBody>
        </p:sp>
        <p:sp>
          <p:nvSpPr>
            <p:cNvPr id="52" name="Google Shape;132;p16"/>
            <p:cNvSpPr txBox="1"/>
            <p:nvPr/>
          </p:nvSpPr>
          <p:spPr>
            <a:xfrm>
              <a:off x="3881361" y="1151761"/>
              <a:ext cx="3845287" cy="365700"/>
            </a:xfrm>
            <a:prstGeom prst="rect">
              <a:avLst/>
            </a:prstGeom>
            <a:noFill/>
            <a:ln>
              <a:noFill/>
            </a:ln>
          </p:spPr>
          <p:txBody>
            <a:bodyPr spcFirstLastPara="1" wrap="square" lIns="91425" tIns="91425" rIns="91425" bIns="91425" anchor="ctr" anchorCtr="0">
              <a:noAutofit/>
            </a:bodyPr>
            <a:lstStyle/>
            <a:p>
              <a:pPr lvl="0"/>
              <a:r>
                <a:rPr lang="en-US" sz="2000" b="1" dirty="0" smtClean="0">
                  <a:solidFill>
                    <a:srgbClr val="FFFFFF"/>
                  </a:solidFill>
                  <a:ea typeface="Fira Sans Extra Condensed Medium"/>
                  <a:cs typeface="Arial" panose="020B0604020202020204" pitchFamily="34" charset="0"/>
                  <a:sym typeface="Fira Sans Extra Condensed Medium"/>
                </a:rPr>
                <a:t>Project </a:t>
              </a:r>
              <a:r>
                <a:rPr lang="en-US" sz="2000" b="1" dirty="0">
                  <a:solidFill>
                    <a:srgbClr val="FFFFFF"/>
                  </a:solidFill>
                  <a:ea typeface="Fira Sans Extra Condensed Medium"/>
                  <a:cs typeface="Arial" panose="020B0604020202020204" pitchFamily="34" charset="0"/>
                  <a:sym typeface="Fira Sans Extra Condensed Medium"/>
                </a:rPr>
                <a:t>Background</a:t>
              </a:r>
              <a:endParaRPr sz="2000" b="1" dirty="0">
                <a:solidFill>
                  <a:srgbClr val="FFFFFF"/>
                </a:solidFill>
                <a:ea typeface="Fira Sans Extra Condensed Medium"/>
                <a:cs typeface="Arial" panose="020B0604020202020204" pitchFamily="34" charset="0"/>
                <a:sym typeface="Fira Sans Extra Condensed Medium"/>
              </a:endParaRPr>
            </a:p>
          </p:txBody>
        </p:sp>
      </p:grpSp>
      <p:grpSp>
        <p:nvGrpSpPr>
          <p:cNvPr id="53" name="Google Shape;119;p16"/>
          <p:cNvGrpSpPr/>
          <p:nvPr/>
        </p:nvGrpSpPr>
        <p:grpSpPr>
          <a:xfrm>
            <a:off x="1666233" y="3590693"/>
            <a:ext cx="7680715" cy="1060946"/>
            <a:chOff x="3277972" y="1240662"/>
            <a:chExt cx="5945908" cy="1266814"/>
          </a:xfrm>
        </p:grpSpPr>
        <p:sp>
          <p:nvSpPr>
            <p:cNvPr id="54" name="Google Shape;120;p16"/>
            <p:cNvSpPr/>
            <p:nvPr/>
          </p:nvSpPr>
          <p:spPr>
            <a:xfrm>
              <a:off x="3277972" y="1835976"/>
              <a:ext cx="5945908" cy="671500"/>
            </a:xfrm>
            <a:custGeom>
              <a:avLst/>
              <a:gdLst/>
              <a:ahLst/>
              <a:cxnLst/>
              <a:rect l="l" t="t" r="r" b="b"/>
              <a:pathLst>
                <a:path w="195573" h="22087" extrusionOk="0">
                  <a:moveTo>
                    <a:pt x="11049" y="0"/>
                  </a:moveTo>
                  <a:cubicBezTo>
                    <a:pt x="4953" y="0"/>
                    <a:pt x="0" y="4941"/>
                    <a:pt x="0" y="11037"/>
                  </a:cubicBezTo>
                  <a:cubicBezTo>
                    <a:pt x="0" y="17145"/>
                    <a:pt x="4953" y="22086"/>
                    <a:pt x="11049" y="22086"/>
                  </a:cubicBezTo>
                  <a:lnTo>
                    <a:pt x="195572" y="22086"/>
                  </a:lnTo>
                  <a:lnTo>
                    <a:pt x="195572" y="0"/>
                  </a:lnTo>
                  <a:close/>
                </a:path>
              </a:pathLst>
            </a:custGeom>
            <a:solidFill>
              <a:schemeClr val="accent5">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55" name="Google Shape;121;p16"/>
            <p:cNvSpPr/>
            <p:nvPr/>
          </p:nvSpPr>
          <p:spPr>
            <a:xfrm>
              <a:off x="3352397" y="1897385"/>
              <a:ext cx="474580" cy="524899"/>
            </a:xfrm>
            <a:custGeom>
              <a:avLst/>
              <a:gdLst/>
              <a:ahLst/>
              <a:cxnLst/>
              <a:rect l="l" t="t" r="r" b="b"/>
              <a:pathLst>
                <a:path w="17265" h="17265" extrusionOk="0">
                  <a:moveTo>
                    <a:pt x="8633" y="0"/>
                  </a:moveTo>
                  <a:cubicBezTo>
                    <a:pt x="3858" y="0"/>
                    <a:pt x="0" y="3870"/>
                    <a:pt x="0" y="8632"/>
                  </a:cubicBezTo>
                  <a:cubicBezTo>
                    <a:pt x="0" y="13407"/>
                    <a:pt x="3858" y="17264"/>
                    <a:pt x="8633" y="17264"/>
                  </a:cubicBezTo>
                  <a:cubicBezTo>
                    <a:pt x="13395" y="17264"/>
                    <a:pt x="17265" y="13407"/>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56" name="Google Shape;122;p16"/>
            <p:cNvSpPr/>
            <p:nvPr/>
          </p:nvSpPr>
          <p:spPr>
            <a:xfrm>
              <a:off x="3389255" y="1935429"/>
              <a:ext cx="424632" cy="424632"/>
            </a:xfrm>
            <a:custGeom>
              <a:avLst/>
              <a:gdLst/>
              <a:ahLst/>
              <a:cxnLst/>
              <a:rect l="l" t="t" r="r" b="b"/>
              <a:pathLst>
                <a:path w="13967" h="13967" extrusionOk="0">
                  <a:moveTo>
                    <a:pt x="13967" y="6977"/>
                  </a:moveTo>
                  <a:cubicBezTo>
                    <a:pt x="13967" y="10835"/>
                    <a:pt x="10847" y="13966"/>
                    <a:pt x="6990" y="13966"/>
                  </a:cubicBezTo>
                  <a:cubicBezTo>
                    <a:pt x="3132" y="13966"/>
                    <a:pt x="1" y="10835"/>
                    <a:pt x="1" y="6977"/>
                  </a:cubicBezTo>
                  <a:cubicBezTo>
                    <a:pt x="1" y="3131"/>
                    <a:pt x="3132" y="0"/>
                    <a:pt x="6990" y="0"/>
                  </a:cubicBezTo>
                  <a:cubicBezTo>
                    <a:pt x="10847" y="0"/>
                    <a:pt x="13967" y="3131"/>
                    <a:pt x="13967" y="6977"/>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b="1" dirty="0" smtClean="0">
                  <a:solidFill>
                    <a:srgbClr val="434343"/>
                  </a:solidFill>
                  <a:latin typeface="Arial" panose="020B0604020202020204" pitchFamily="34" charset="0"/>
                  <a:ea typeface="Fira Sans Extra Condensed Medium"/>
                  <a:cs typeface="Arial" panose="020B0604020202020204" pitchFamily="34" charset="0"/>
                  <a:sym typeface="Fira Sans Extra Condensed Medium"/>
                </a:rPr>
                <a:t>05</a:t>
              </a:r>
              <a:endParaRPr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endParaRPr>
            </a:p>
          </p:txBody>
        </p:sp>
        <p:sp>
          <p:nvSpPr>
            <p:cNvPr id="57" name="Google Shape;125;p16"/>
            <p:cNvSpPr txBox="1"/>
            <p:nvPr/>
          </p:nvSpPr>
          <p:spPr>
            <a:xfrm>
              <a:off x="4035464" y="1240662"/>
              <a:ext cx="4150759" cy="365700"/>
            </a:xfrm>
            <a:prstGeom prst="rect">
              <a:avLst/>
            </a:prstGeom>
            <a:noFill/>
            <a:ln>
              <a:noFill/>
            </a:ln>
          </p:spPr>
          <p:txBody>
            <a:bodyPr spcFirstLastPara="1" wrap="square" lIns="91425" tIns="91425" rIns="91425" bIns="91425" anchor="ctr" anchorCtr="0">
              <a:noAutofit/>
            </a:bodyPr>
            <a:lstStyle/>
            <a:p>
              <a:pPr lvl="0"/>
              <a:endParaRPr sz="2000" b="1" dirty="0">
                <a:solidFill>
                  <a:srgbClr val="FFFFFF"/>
                </a:solidFill>
                <a:latin typeface="Arial" panose="020B0604020202020204" pitchFamily="34" charset="0"/>
                <a:ea typeface="Fira Sans Extra Condensed Medium"/>
                <a:cs typeface="Arial" panose="020B0604020202020204" pitchFamily="34" charset="0"/>
                <a:sym typeface="Fira Sans Extra Condensed Medium"/>
              </a:endParaRPr>
            </a:p>
          </p:txBody>
        </p:sp>
      </p:grpSp>
      <p:grpSp>
        <p:nvGrpSpPr>
          <p:cNvPr id="63" name="Google Shape;119;p16"/>
          <p:cNvGrpSpPr/>
          <p:nvPr/>
        </p:nvGrpSpPr>
        <p:grpSpPr>
          <a:xfrm>
            <a:off x="1666232" y="4262193"/>
            <a:ext cx="7680716" cy="1128960"/>
            <a:chOff x="3269913" y="1030530"/>
            <a:chExt cx="5945908" cy="1233749"/>
          </a:xfrm>
        </p:grpSpPr>
        <p:sp>
          <p:nvSpPr>
            <p:cNvPr id="64" name="Google Shape;120;p16"/>
            <p:cNvSpPr/>
            <p:nvPr/>
          </p:nvSpPr>
          <p:spPr>
            <a:xfrm>
              <a:off x="3269913" y="1592779"/>
              <a:ext cx="5945908" cy="671500"/>
            </a:xfrm>
            <a:custGeom>
              <a:avLst/>
              <a:gdLst/>
              <a:ahLst/>
              <a:cxnLst/>
              <a:rect l="l" t="t" r="r" b="b"/>
              <a:pathLst>
                <a:path w="195573" h="22087" extrusionOk="0">
                  <a:moveTo>
                    <a:pt x="11049" y="0"/>
                  </a:moveTo>
                  <a:cubicBezTo>
                    <a:pt x="4953" y="0"/>
                    <a:pt x="0" y="4941"/>
                    <a:pt x="0" y="11037"/>
                  </a:cubicBezTo>
                  <a:cubicBezTo>
                    <a:pt x="0" y="17145"/>
                    <a:pt x="4953" y="22086"/>
                    <a:pt x="11049" y="22086"/>
                  </a:cubicBezTo>
                  <a:lnTo>
                    <a:pt x="195572" y="22086"/>
                  </a:lnTo>
                  <a:lnTo>
                    <a:pt x="195572"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65" name="Google Shape;121;p16"/>
            <p:cNvSpPr/>
            <p:nvPr/>
          </p:nvSpPr>
          <p:spPr>
            <a:xfrm>
              <a:off x="3333408" y="1653471"/>
              <a:ext cx="499733" cy="524898"/>
            </a:xfrm>
            <a:custGeom>
              <a:avLst/>
              <a:gdLst/>
              <a:ahLst/>
              <a:cxnLst/>
              <a:rect l="l" t="t" r="r" b="b"/>
              <a:pathLst>
                <a:path w="17265" h="17265" extrusionOk="0">
                  <a:moveTo>
                    <a:pt x="8633" y="0"/>
                  </a:moveTo>
                  <a:cubicBezTo>
                    <a:pt x="3858" y="0"/>
                    <a:pt x="0" y="3870"/>
                    <a:pt x="0" y="8632"/>
                  </a:cubicBezTo>
                  <a:cubicBezTo>
                    <a:pt x="0" y="13407"/>
                    <a:pt x="3858" y="17264"/>
                    <a:pt x="8633" y="17264"/>
                  </a:cubicBezTo>
                  <a:cubicBezTo>
                    <a:pt x="13395" y="17264"/>
                    <a:pt x="17265" y="13407"/>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66" name="Google Shape;122;p16"/>
            <p:cNvSpPr/>
            <p:nvPr/>
          </p:nvSpPr>
          <p:spPr>
            <a:xfrm>
              <a:off x="3383731" y="1703604"/>
              <a:ext cx="395796" cy="424632"/>
            </a:xfrm>
            <a:custGeom>
              <a:avLst/>
              <a:gdLst/>
              <a:ahLst/>
              <a:cxnLst/>
              <a:rect l="l" t="t" r="r" b="b"/>
              <a:pathLst>
                <a:path w="13967" h="13967" extrusionOk="0">
                  <a:moveTo>
                    <a:pt x="13967" y="6977"/>
                  </a:moveTo>
                  <a:cubicBezTo>
                    <a:pt x="13967" y="10835"/>
                    <a:pt x="10847" y="13966"/>
                    <a:pt x="6990" y="13966"/>
                  </a:cubicBezTo>
                  <a:cubicBezTo>
                    <a:pt x="3132" y="13966"/>
                    <a:pt x="1" y="10835"/>
                    <a:pt x="1" y="6977"/>
                  </a:cubicBezTo>
                  <a:cubicBezTo>
                    <a:pt x="1" y="3131"/>
                    <a:pt x="3132" y="0"/>
                    <a:pt x="6990" y="0"/>
                  </a:cubicBezTo>
                  <a:cubicBezTo>
                    <a:pt x="10847" y="0"/>
                    <a:pt x="13967" y="3131"/>
                    <a:pt x="13967" y="6977"/>
                  </a:cubicBezTo>
                  <a:close/>
                </a:path>
              </a:pathLst>
            </a:custGeom>
            <a:solidFill>
              <a:srgbClr val="F1F1F1"/>
            </a:solidFill>
            <a:ln>
              <a:noFill/>
            </a:ln>
          </p:spPr>
          <p:txBody>
            <a:bodyPr spcFirstLastPara="1" wrap="square" lIns="0" tIns="91425" rIns="0" bIns="91425" anchor="ctr" anchorCtr="0">
              <a:noAutofit/>
            </a:bodyPr>
            <a:lstStyle/>
            <a:p>
              <a:pPr marL="0" lvl="0" indent="0" algn="ctr" rtl="0">
                <a:spcBef>
                  <a:spcPts val="0"/>
                </a:spcBef>
                <a:spcAft>
                  <a:spcPts val="0"/>
                </a:spcAft>
                <a:buNone/>
              </a:pPr>
              <a:r>
                <a:rPr lang="en-GB" sz="2000" b="1" dirty="0" smtClean="0">
                  <a:solidFill>
                    <a:srgbClr val="434343"/>
                  </a:solidFill>
                  <a:latin typeface="Arial" panose="020B0604020202020204" pitchFamily="34" charset="0"/>
                  <a:ea typeface="Fira Sans Extra Condensed Medium"/>
                  <a:cs typeface="Arial" panose="020B0604020202020204" pitchFamily="34" charset="0"/>
                  <a:sym typeface="Fira Sans Extra Condensed Medium"/>
                </a:rPr>
                <a:t>06</a:t>
              </a:r>
              <a:endParaRPr sz="2000" b="1" dirty="0">
                <a:solidFill>
                  <a:srgbClr val="434343"/>
                </a:solidFill>
                <a:latin typeface="Arial" panose="020B0604020202020204" pitchFamily="34" charset="0"/>
                <a:ea typeface="Fira Sans Extra Condensed Medium"/>
                <a:cs typeface="Arial" panose="020B0604020202020204" pitchFamily="34" charset="0"/>
                <a:sym typeface="Fira Sans Extra Condensed Medium"/>
              </a:endParaRPr>
            </a:p>
          </p:txBody>
        </p:sp>
        <p:sp>
          <p:nvSpPr>
            <p:cNvPr id="67" name="Google Shape;125;p16"/>
            <p:cNvSpPr txBox="1"/>
            <p:nvPr/>
          </p:nvSpPr>
          <p:spPr>
            <a:xfrm>
              <a:off x="3983435" y="1030530"/>
              <a:ext cx="4150759" cy="365700"/>
            </a:xfrm>
            <a:prstGeom prst="rect">
              <a:avLst/>
            </a:prstGeom>
            <a:noFill/>
            <a:ln>
              <a:noFill/>
            </a:ln>
          </p:spPr>
          <p:txBody>
            <a:bodyPr spcFirstLastPara="1" wrap="square" lIns="91425" tIns="91425" rIns="91425" bIns="91425" anchor="ctr" anchorCtr="0">
              <a:noAutofit/>
            </a:bodyPr>
            <a:lstStyle/>
            <a:p>
              <a:pPr lvl="0"/>
              <a:endParaRPr sz="2000" b="1" dirty="0">
                <a:solidFill>
                  <a:srgbClr val="FFFFFF"/>
                </a:solidFill>
                <a:latin typeface="Arial" panose="020B0604020202020204" pitchFamily="34" charset="0"/>
                <a:ea typeface="Fira Sans Extra Condensed Medium"/>
                <a:cs typeface="Arial" panose="020B0604020202020204" pitchFamily="34" charset="0"/>
                <a:sym typeface="Fira Sans Extra Condensed Medium"/>
              </a:endParaRPr>
            </a:p>
          </p:txBody>
        </p:sp>
      </p:grpSp>
      <p:sp>
        <p:nvSpPr>
          <p:cNvPr id="68" name="Google Shape;125;p16"/>
          <p:cNvSpPr txBox="1"/>
          <p:nvPr/>
        </p:nvSpPr>
        <p:spPr>
          <a:xfrm>
            <a:off x="2696855" y="4859351"/>
            <a:ext cx="5309685" cy="365700"/>
          </a:xfrm>
          <a:prstGeom prst="rect">
            <a:avLst/>
          </a:prstGeom>
          <a:noFill/>
          <a:ln>
            <a:noFill/>
          </a:ln>
        </p:spPr>
        <p:txBody>
          <a:bodyPr spcFirstLastPara="1" wrap="square" lIns="91425" tIns="91425" rIns="91425" bIns="91425" anchor="ctr" anchorCtr="0">
            <a:noAutofit/>
          </a:bodyPr>
          <a:lstStyle/>
          <a:p>
            <a:pPr lvl="0"/>
            <a:r>
              <a:rPr lang="en-US" b="1" dirty="0" smtClean="0">
                <a:solidFill>
                  <a:srgbClr val="FFFFFF"/>
                </a:solidFill>
                <a:ea typeface="Fira Sans Extra Condensed Medium"/>
                <a:cs typeface="Arial" panose="020B0604020202020204" pitchFamily="34" charset="0"/>
                <a:sym typeface="Fira Sans Extra Condensed Medium"/>
              </a:rPr>
              <a:t>Value Proposition</a:t>
            </a:r>
            <a:endParaRPr b="1" dirty="0">
              <a:solidFill>
                <a:srgbClr val="FFFFFF"/>
              </a:solidFill>
              <a:ea typeface="Fira Sans Extra Condensed Medium"/>
              <a:cs typeface="Arial" panose="020B0604020202020204" pitchFamily="34" charset="0"/>
              <a:sym typeface="Fira Sans Extra Condensed Medium"/>
            </a:endParaRPr>
          </a:p>
        </p:txBody>
      </p:sp>
      <p:sp>
        <p:nvSpPr>
          <p:cNvPr id="71" name="Google Shape;120;p16"/>
          <p:cNvSpPr/>
          <p:nvPr/>
        </p:nvSpPr>
        <p:spPr>
          <a:xfrm>
            <a:off x="1688794" y="2518422"/>
            <a:ext cx="7658154" cy="671500"/>
          </a:xfrm>
          <a:custGeom>
            <a:avLst/>
            <a:gdLst/>
            <a:ahLst/>
            <a:cxnLst/>
            <a:rect l="l" t="t" r="r" b="b"/>
            <a:pathLst>
              <a:path w="195573" h="22087" extrusionOk="0">
                <a:moveTo>
                  <a:pt x="11049" y="0"/>
                </a:moveTo>
                <a:cubicBezTo>
                  <a:pt x="4953" y="0"/>
                  <a:pt x="0" y="4941"/>
                  <a:pt x="0" y="11037"/>
                </a:cubicBezTo>
                <a:cubicBezTo>
                  <a:pt x="0" y="17145"/>
                  <a:pt x="4953" y="22086"/>
                  <a:pt x="11049" y="22086"/>
                </a:cubicBezTo>
                <a:lnTo>
                  <a:pt x="195572" y="22086"/>
                </a:lnTo>
                <a:lnTo>
                  <a:pt x="195572" y="0"/>
                </a:ln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b="1">
              <a:latin typeface="Arial" panose="020B0604020202020204" pitchFamily="34" charset="0"/>
              <a:cs typeface="Arial" panose="020B0604020202020204" pitchFamily="34" charset="0"/>
            </a:endParaRPr>
          </a:p>
        </p:txBody>
      </p:sp>
      <p:sp>
        <p:nvSpPr>
          <p:cNvPr id="72" name="Google Shape;121;p16"/>
          <p:cNvSpPr/>
          <p:nvPr/>
        </p:nvSpPr>
        <p:spPr>
          <a:xfrm>
            <a:off x="1810353" y="2583074"/>
            <a:ext cx="639263" cy="524899"/>
          </a:xfrm>
          <a:custGeom>
            <a:avLst/>
            <a:gdLst/>
            <a:ahLst/>
            <a:cxnLst/>
            <a:rect l="l" t="t" r="r" b="b"/>
            <a:pathLst>
              <a:path w="17265" h="17265" extrusionOk="0">
                <a:moveTo>
                  <a:pt x="8633" y="0"/>
                </a:moveTo>
                <a:cubicBezTo>
                  <a:pt x="3858" y="0"/>
                  <a:pt x="0" y="3870"/>
                  <a:pt x="0" y="8632"/>
                </a:cubicBezTo>
                <a:cubicBezTo>
                  <a:pt x="0" y="13407"/>
                  <a:pt x="3858" y="17264"/>
                  <a:pt x="8633" y="17264"/>
                </a:cubicBezTo>
                <a:cubicBezTo>
                  <a:pt x="13395" y="17264"/>
                  <a:pt x="17265" y="13407"/>
                  <a:pt x="17265" y="8632"/>
                </a:cubicBezTo>
                <a:cubicBezTo>
                  <a:pt x="17265" y="3870"/>
                  <a:pt x="13395" y="0"/>
                  <a:pt x="8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b="1" dirty="0" smtClean="0">
                <a:latin typeface="Arial" panose="020B0604020202020204" pitchFamily="34" charset="0"/>
                <a:cs typeface="Arial" panose="020B0604020202020204" pitchFamily="34" charset="0"/>
              </a:rPr>
              <a:t>03</a:t>
            </a:r>
            <a:endParaRPr sz="2000" b="1" dirty="0">
              <a:latin typeface="Arial" panose="020B0604020202020204" pitchFamily="34" charset="0"/>
              <a:cs typeface="Arial" panose="020B0604020202020204" pitchFamily="34" charset="0"/>
            </a:endParaRPr>
          </a:p>
        </p:txBody>
      </p:sp>
      <p:sp>
        <p:nvSpPr>
          <p:cNvPr id="73" name="Google Shape;125;p16"/>
          <p:cNvSpPr txBox="1"/>
          <p:nvPr/>
        </p:nvSpPr>
        <p:spPr>
          <a:xfrm>
            <a:off x="2683204" y="2761350"/>
            <a:ext cx="5309685" cy="365700"/>
          </a:xfrm>
          <a:prstGeom prst="rect">
            <a:avLst/>
          </a:prstGeom>
          <a:noFill/>
          <a:ln>
            <a:noFill/>
          </a:ln>
        </p:spPr>
        <p:txBody>
          <a:bodyPr spcFirstLastPara="1" wrap="square" lIns="91425" tIns="91425" rIns="91425" bIns="91425" anchor="ctr" anchorCtr="0">
            <a:noAutofit/>
          </a:bodyPr>
          <a:lstStyle/>
          <a:p>
            <a:pPr lvl="0"/>
            <a:endParaRPr sz="2000" b="1" dirty="0">
              <a:solidFill>
                <a:srgbClr val="FFFFFF"/>
              </a:solidFill>
              <a:latin typeface="Arial" panose="020B0604020202020204" pitchFamily="34" charset="0"/>
              <a:ea typeface="Fira Sans Extra Condensed Medium"/>
              <a:cs typeface="Arial" panose="020B0604020202020204" pitchFamily="34" charset="0"/>
              <a:sym typeface="Fira Sans Extra Condensed Medium"/>
            </a:endParaRPr>
          </a:p>
        </p:txBody>
      </p:sp>
      <p:sp>
        <p:nvSpPr>
          <p:cNvPr id="2" name="Rectangle 1"/>
          <p:cNvSpPr/>
          <p:nvPr/>
        </p:nvSpPr>
        <p:spPr>
          <a:xfrm>
            <a:off x="2677639" y="1957842"/>
            <a:ext cx="3247236" cy="369332"/>
          </a:xfrm>
          <a:prstGeom prst="rect">
            <a:avLst/>
          </a:prstGeom>
        </p:spPr>
        <p:txBody>
          <a:bodyPr wrap="none">
            <a:spAutoFit/>
          </a:bodyPr>
          <a:lstStyle/>
          <a:p>
            <a:pPr lvl="0"/>
            <a:r>
              <a:rPr lang="en-US" b="1" dirty="0">
                <a:solidFill>
                  <a:srgbClr val="FFFFFF"/>
                </a:solidFill>
                <a:ea typeface="Fira Sans Extra Condensed Medium"/>
                <a:cs typeface="Arial" panose="020B0604020202020204" pitchFamily="34" charset="0"/>
                <a:sym typeface="Fira Sans Extra Condensed Medium"/>
              </a:rPr>
              <a:t>Our Understanding of </a:t>
            </a:r>
            <a:r>
              <a:rPr lang="en-US" b="1" dirty="0" smtClean="0">
                <a:solidFill>
                  <a:srgbClr val="FFFFFF"/>
                </a:solidFill>
                <a:ea typeface="Fira Sans Extra Condensed Medium"/>
                <a:cs typeface="Arial" panose="020B0604020202020204" pitchFamily="34" charset="0"/>
                <a:sym typeface="Fira Sans Extra Condensed Medium"/>
              </a:rPr>
              <a:t>the Scope</a:t>
            </a:r>
            <a:endParaRPr lang="en-US" b="1" dirty="0">
              <a:solidFill>
                <a:srgbClr val="FFFFFF"/>
              </a:solidFill>
              <a:ea typeface="Fira Sans Extra Condensed Medium"/>
              <a:cs typeface="Arial" panose="020B0604020202020204" pitchFamily="34" charset="0"/>
              <a:sym typeface="Fira Sans Extra Condensed Medium"/>
            </a:endParaRPr>
          </a:p>
        </p:txBody>
      </p:sp>
      <p:sp>
        <p:nvSpPr>
          <p:cNvPr id="58" name="Rectangle 57"/>
          <p:cNvSpPr/>
          <p:nvPr/>
        </p:nvSpPr>
        <p:spPr>
          <a:xfrm>
            <a:off x="2635915" y="2667961"/>
            <a:ext cx="2780569" cy="369332"/>
          </a:xfrm>
          <a:prstGeom prst="rect">
            <a:avLst/>
          </a:prstGeom>
        </p:spPr>
        <p:txBody>
          <a:bodyPr wrap="none">
            <a:spAutoFit/>
          </a:bodyPr>
          <a:lstStyle/>
          <a:p>
            <a:pPr lvl="0"/>
            <a:r>
              <a:rPr lang="en-US" b="1" dirty="0" smtClean="0">
                <a:solidFill>
                  <a:srgbClr val="FFFFFF"/>
                </a:solidFill>
                <a:ea typeface="Fira Sans Extra Condensed Medium"/>
                <a:cs typeface="Arial" panose="020B0604020202020204" pitchFamily="34" charset="0"/>
                <a:sym typeface="Fira Sans Extra Condensed Medium"/>
              </a:rPr>
              <a:t>Sample Screens and Design</a:t>
            </a:r>
            <a:endParaRPr lang="en-US" b="1" dirty="0">
              <a:solidFill>
                <a:srgbClr val="FFFFFF"/>
              </a:solidFill>
              <a:ea typeface="Fira Sans Extra Condensed Medium"/>
              <a:cs typeface="Arial" panose="020B0604020202020204" pitchFamily="34" charset="0"/>
              <a:sym typeface="Fira Sans Extra Condensed Medium"/>
            </a:endParaRPr>
          </a:p>
        </p:txBody>
      </p:sp>
      <p:sp>
        <p:nvSpPr>
          <p:cNvPr id="59" name="Rectangle 58"/>
          <p:cNvSpPr/>
          <p:nvPr/>
        </p:nvSpPr>
        <p:spPr>
          <a:xfrm>
            <a:off x="2626954" y="3415080"/>
            <a:ext cx="3524042" cy="369332"/>
          </a:xfrm>
          <a:prstGeom prst="rect">
            <a:avLst/>
          </a:prstGeom>
        </p:spPr>
        <p:txBody>
          <a:bodyPr wrap="none">
            <a:spAutoFit/>
          </a:bodyPr>
          <a:lstStyle/>
          <a:p>
            <a:pPr lvl="0"/>
            <a:r>
              <a:rPr lang="en-US" b="1" dirty="0">
                <a:solidFill>
                  <a:srgbClr val="FFFFFF"/>
                </a:solidFill>
                <a:ea typeface="Fira Sans Extra Condensed Medium"/>
                <a:cs typeface="Arial" panose="020B0604020202020204" pitchFamily="34" charset="0"/>
                <a:sym typeface="Fira Sans Extra Condensed Medium"/>
              </a:rPr>
              <a:t>Project Timelines and </a:t>
            </a:r>
            <a:r>
              <a:rPr lang="en-US" b="1" dirty="0" smtClean="0">
                <a:solidFill>
                  <a:srgbClr val="FFFFFF"/>
                </a:solidFill>
                <a:ea typeface="Fira Sans Extra Condensed Medium"/>
                <a:cs typeface="Arial" panose="020B0604020202020204" pitchFamily="34" charset="0"/>
                <a:sym typeface="Fira Sans Extra Condensed Medium"/>
              </a:rPr>
              <a:t>Commercials</a:t>
            </a:r>
            <a:endParaRPr lang="en-US" b="1" dirty="0">
              <a:solidFill>
                <a:srgbClr val="FFFFFF"/>
              </a:solidFill>
              <a:ea typeface="Fira Sans Extra Condensed Medium"/>
              <a:cs typeface="Arial" panose="020B0604020202020204" pitchFamily="34" charset="0"/>
              <a:sym typeface="Fira Sans Extra Condensed Medium"/>
            </a:endParaRPr>
          </a:p>
        </p:txBody>
      </p:sp>
      <p:sp>
        <p:nvSpPr>
          <p:cNvPr id="60" name="Rectangle 59"/>
          <p:cNvSpPr/>
          <p:nvPr/>
        </p:nvSpPr>
        <p:spPr>
          <a:xfrm>
            <a:off x="2626954" y="4131223"/>
            <a:ext cx="3226268" cy="369332"/>
          </a:xfrm>
          <a:prstGeom prst="rect">
            <a:avLst/>
          </a:prstGeom>
        </p:spPr>
        <p:txBody>
          <a:bodyPr wrap="none">
            <a:spAutoFit/>
          </a:bodyPr>
          <a:lstStyle/>
          <a:p>
            <a:pPr lvl="0"/>
            <a:r>
              <a:rPr lang="en-US" b="1" dirty="0">
                <a:solidFill>
                  <a:srgbClr val="FFFFFF"/>
                </a:solidFill>
                <a:ea typeface="Fira Sans Extra Condensed Medium"/>
                <a:cs typeface="Arial" panose="020B0604020202020204" pitchFamily="34" charset="0"/>
                <a:sym typeface="Fira Sans Extra Condensed Medium"/>
              </a:rPr>
              <a:t>Assumptions and </a:t>
            </a:r>
            <a:r>
              <a:rPr lang="en-US" b="1" dirty="0" smtClean="0">
                <a:solidFill>
                  <a:srgbClr val="FFFFFF"/>
                </a:solidFill>
                <a:ea typeface="Fira Sans Extra Condensed Medium"/>
                <a:cs typeface="Arial" panose="020B0604020202020204" pitchFamily="34" charset="0"/>
                <a:sym typeface="Fira Sans Extra Condensed Medium"/>
              </a:rPr>
              <a:t>Dependencies</a:t>
            </a:r>
            <a:endParaRPr lang="en-US" b="1" dirty="0">
              <a:solidFill>
                <a:srgbClr val="FFFFFF"/>
              </a:solidFill>
              <a:ea typeface="Fira Sans Extra Condensed Medium"/>
              <a:cs typeface="Arial" panose="020B0604020202020204" pitchFamily="34" charset="0"/>
              <a:sym typeface="Fira Sans Extra Condensed Medium"/>
            </a:endParaRPr>
          </a:p>
        </p:txBody>
      </p:sp>
    </p:spTree>
    <p:extLst>
      <p:ext uri="{BB962C8B-B14F-4D97-AF65-F5344CB8AC3E}">
        <p14:creationId xmlns:p14="http://schemas.microsoft.com/office/powerpoint/2010/main" val="35440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045" y="1677657"/>
            <a:ext cx="9791829" cy="2335469"/>
          </a:xfrm>
        </p:spPr>
        <p:txBody>
          <a:bodyPr>
            <a:normAutofit/>
          </a:bodyPr>
          <a:lstStyle/>
          <a:p>
            <a:r>
              <a:rPr lang="en-US" sz="6500" dirty="0" smtClean="0">
                <a:cs typeface="Arial" panose="020B0604020202020204" pitchFamily="34" charset="0"/>
              </a:rPr>
              <a:t>Value Proposition</a:t>
            </a:r>
            <a:endParaRPr lang="en-IN" sz="6500" dirty="0">
              <a:cs typeface="Arial" panose="020B0604020202020204" pitchFamily="34" charset="0"/>
            </a:endParaRPr>
          </a:p>
        </p:txBody>
      </p:sp>
      <p:sp>
        <p:nvSpPr>
          <p:cNvPr id="3" name="Text Placeholder 2"/>
          <p:cNvSpPr>
            <a:spLocks noGrp="1"/>
          </p:cNvSpPr>
          <p:nvPr>
            <p:ph type="body" idx="1"/>
          </p:nvPr>
        </p:nvSpPr>
        <p:spPr>
          <a:xfrm>
            <a:off x="463141" y="3062287"/>
            <a:ext cx="1645879" cy="1500187"/>
          </a:xfrm>
        </p:spPr>
        <p:txBody>
          <a:bodyPr/>
          <a:lstStyle/>
          <a:p>
            <a:r>
              <a:rPr lang="en-US" sz="7200" b="1" dirty="0">
                <a:solidFill>
                  <a:srgbClr val="024C90"/>
                </a:solidFill>
                <a:latin typeface="Arial" panose="020B0604020202020204" pitchFamily="34" charset="0"/>
                <a:ea typeface="+mj-ea"/>
                <a:cs typeface="Arial" panose="020B0604020202020204" pitchFamily="34" charset="0"/>
              </a:rPr>
              <a:t>6</a:t>
            </a:r>
            <a:r>
              <a:rPr lang="en-US" sz="7200" b="1" dirty="0" smtClean="0">
                <a:solidFill>
                  <a:srgbClr val="024C90"/>
                </a:solidFill>
                <a:latin typeface="Arial" panose="020B0604020202020204" pitchFamily="34" charset="0"/>
                <a:ea typeface="+mj-ea"/>
                <a:cs typeface="Arial" panose="020B0604020202020204" pitchFamily="34" charset="0"/>
              </a:rPr>
              <a:t>.</a:t>
            </a:r>
            <a:endParaRPr lang="en-IN" sz="7200" b="1" dirty="0">
              <a:solidFill>
                <a:srgbClr val="024C90"/>
              </a:solidFill>
              <a:latin typeface="Arial" panose="020B0604020202020204" pitchFamily="34" charset="0"/>
              <a:ea typeface="+mj-ea"/>
              <a:cs typeface="Arial" panose="020B0604020202020204" pitchFamily="34" charset="0"/>
            </a:endParaRPr>
          </a:p>
        </p:txBody>
      </p:sp>
      <p:cxnSp>
        <p:nvCxnSpPr>
          <p:cNvPr id="5" name="Straight Connector 4"/>
          <p:cNvCxnSpPr/>
          <p:nvPr/>
        </p:nvCxnSpPr>
        <p:spPr>
          <a:xfrm>
            <a:off x="1637068" y="2674449"/>
            <a:ext cx="29497" cy="174507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3288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73007" y="196276"/>
            <a:ext cx="9968120" cy="536023"/>
          </a:xfrm>
        </p:spPr>
        <p:txBody>
          <a:bodyPr>
            <a:normAutofit/>
          </a:bodyPr>
          <a:lstStyle/>
          <a:p>
            <a:r>
              <a:rPr lang="en-US" sz="2800" dirty="0" smtClean="0"/>
              <a:t>Value Proposition for the solution</a:t>
            </a:r>
            <a:endParaRPr lang="en-IN" sz="2800" dirty="0"/>
          </a:p>
        </p:txBody>
      </p:sp>
      <p:sp>
        <p:nvSpPr>
          <p:cNvPr id="6" name="TextBox 5"/>
          <p:cNvSpPr txBox="1"/>
          <p:nvPr/>
        </p:nvSpPr>
        <p:spPr>
          <a:xfrm>
            <a:off x="714895" y="818527"/>
            <a:ext cx="10806545" cy="2031325"/>
          </a:xfrm>
          <a:prstGeom prst="rect">
            <a:avLst/>
          </a:prstGeom>
          <a:noFill/>
        </p:spPr>
        <p:txBody>
          <a:bodyPr wrap="square" rtlCol="0">
            <a:spAutoFit/>
          </a:bodyPr>
          <a:lstStyle/>
          <a:p>
            <a:pPr marL="342900" indent="-342900">
              <a:buAutoNum type="arabicPeriod"/>
            </a:pPr>
            <a:endParaRPr lang="en-US" dirty="0" smtClean="0"/>
          </a:p>
          <a:p>
            <a:pPr marL="342900" indent="-342900">
              <a:buAutoNum type="arabicPeriod"/>
            </a:pPr>
            <a:endParaRPr lang="en-US" dirty="0" smtClean="0"/>
          </a:p>
          <a:p>
            <a:pPr marL="342900" indent="-342900">
              <a:buAutoNum type="arabicPeriod"/>
            </a:pPr>
            <a:r>
              <a:rPr lang="en-US" dirty="0" smtClean="0"/>
              <a:t>The </a:t>
            </a:r>
            <a:r>
              <a:rPr lang="en-US" dirty="0"/>
              <a:t>cross-functional team will collaborate on a unified system.</a:t>
            </a:r>
          </a:p>
          <a:p>
            <a:pPr marL="342900" indent="-342900">
              <a:buAutoNum type="arabicPeriod"/>
            </a:pPr>
            <a:r>
              <a:rPr lang="en-US" dirty="0" smtClean="0"/>
              <a:t>The prediction </a:t>
            </a:r>
            <a:r>
              <a:rPr lang="en-US" dirty="0"/>
              <a:t>model will be developed, incorporating constraints that account for </a:t>
            </a:r>
            <a:r>
              <a:rPr lang="en-US" dirty="0" smtClean="0"/>
              <a:t>CBT(procurement) </a:t>
            </a:r>
            <a:r>
              <a:rPr lang="en-US" dirty="0"/>
              <a:t>and downstream NCU requirements.</a:t>
            </a:r>
          </a:p>
          <a:p>
            <a:pPr marL="342900" indent="-342900">
              <a:buAutoNum type="arabicPeriod"/>
            </a:pPr>
            <a:r>
              <a:rPr lang="en-US" dirty="0"/>
              <a:t>The system will predict tank stockouts, optimize the naphtha tank loading sequence, and forecast probable naphtha requirement dates.</a:t>
            </a:r>
            <a:endParaRPr lang="en-IN" dirty="0"/>
          </a:p>
        </p:txBody>
      </p:sp>
    </p:spTree>
    <p:extLst>
      <p:ext uri="{BB962C8B-B14F-4D97-AF65-F5344CB8AC3E}">
        <p14:creationId xmlns:p14="http://schemas.microsoft.com/office/powerpoint/2010/main" val="236881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952500"/>
            <a:ext cx="12191999" cy="5461000"/>
          </a:xfrm>
          <a:prstGeom prst="rect">
            <a:avLst/>
          </a:prstGeom>
          <a:effectLst>
            <a:outerShdw blurRad="50800" dist="50800" dir="5400000" sx="1000" sy="1000" algn="ctr" rotWithShape="0">
              <a:srgbClr val="000000"/>
            </a:outerShdw>
          </a:effectLst>
        </p:spPr>
      </p:pic>
      <p:sp>
        <p:nvSpPr>
          <p:cNvPr id="2" name="Rectangle 1"/>
          <p:cNvSpPr>
            <a:spLocks/>
          </p:cNvSpPr>
          <p:nvPr/>
        </p:nvSpPr>
        <p:spPr>
          <a:xfrm>
            <a:off x="0" y="5334000"/>
            <a:ext cx="12192000" cy="1079500"/>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500" dirty="0"/>
          </a:p>
        </p:txBody>
      </p:sp>
      <p:graphicFrame>
        <p:nvGraphicFramePr>
          <p:cNvPr id="6" name="object 6"/>
          <p:cNvGraphicFramePr>
            <a:graphicFrameLocks noGrp="1"/>
          </p:cNvGraphicFramePr>
          <p:nvPr>
            <p:extLst>
              <p:ext uri="{D42A27DB-BD31-4B8C-83A1-F6EECF244321}">
                <p14:modId xmlns:p14="http://schemas.microsoft.com/office/powerpoint/2010/main" val="1703680390"/>
              </p:ext>
            </p:extLst>
          </p:nvPr>
        </p:nvGraphicFramePr>
        <p:xfrm>
          <a:off x="743214" y="5768391"/>
          <a:ext cx="10705571" cy="597747"/>
        </p:xfrm>
        <a:graphic>
          <a:graphicData uri="http://schemas.openxmlformats.org/drawingml/2006/table">
            <a:tbl>
              <a:tblPr firstRow="1" bandRow="1">
                <a:tableStyleId>{2D5ABB26-0587-4C30-8999-92F81FD0307C}</a:tableStyleId>
              </a:tblPr>
              <a:tblGrid>
                <a:gridCol w="5367867">
                  <a:extLst>
                    <a:ext uri="{9D8B030D-6E8A-4147-A177-3AD203B41FA5}">
                      <a16:colId xmlns:a16="http://schemas.microsoft.com/office/drawing/2014/main" xmlns="" val="20000"/>
                    </a:ext>
                  </a:extLst>
                </a:gridCol>
                <a:gridCol w="1362604">
                  <a:extLst>
                    <a:ext uri="{9D8B030D-6E8A-4147-A177-3AD203B41FA5}">
                      <a16:colId xmlns:a16="http://schemas.microsoft.com/office/drawing/2014/main" xmlns="" val="20001"/>
                    </a:ext>
                  </a:extLst>
                </a:gridCol>
                <a:gridCol w="1083204">
                  <a:extLst>
                    <a:ext uri="{9D8B030D-6E8A-4147-A177-3AD203B41FA5}">
                      <a16:colId xmlns:a16="http://schemas.microsoft.com/office/drawing/2014/main" xmlns="" val="20002"/>
                    </a:ext>
                  </a:extLst>
                </a:gridCol>
                <a:gridCol w="277283">
                  <a:extLst>
                    <a:ext uri="{9D8B030D-6E8A-4147-A177-3AD203B41FA5}">
                      <a16:colId xmlns:a16="http://schemas.microsoft.com/office/drawing/2014/main" xmlns="" val="20003"/>
                    </a:ext>
                  </a:extLst>
                </a:gridCol>
                <a:gridCol w="1075267">
                  <a:extLst>
                    <a:ext uri="{9D8B030D-6E8A-4147-A177-3AD203B41FA5}">
                      <a16:colId xmlns:a16="http://schemas.microsoft.com/office/drawing/2014/main" xmlns="" val="20004"/>
                    </a:ext>
                  </a:extLst>
                </a:gridCol>
                <a:gridCol w="306388">
                  <a:extLst>
                    <a:ext uri="{9D8B030D-6E8A-4147-A177-3AD203B41FA5}">
                      <a16:colId xmlns:a16="http://schemas.microsoft.com/office/drawing/2014/main" xmlns="" val="20005"/>
                    </a:ext>
                  </a:extLst>
                </a:gridCol>
                <a:gridCol w="1232958">
                  <a:extLst>
                    <a:ext uri="{9D8B030D-6E8A-4147-A177-3AD203B41FA5}">
                      <a16:colId xmlns:a16="http://schemas.microsoft.com/office/drawing/2014/main" xmlns="" val="20006"/>
                    </a:ext>
                  </a:extLst>
                </a:gridCol>
              </a:tblGrid>
              <a:tr h="275167">
                <a:tc>
                  <a:txBody>
                    <a:bodyPr/>
                    <a:lstStyle/>
                    <a:p>
                      <a:pPr marL="18415">
                        <a:lnSpc>
                          <a:spcPts val="1315"/>
                        </a:lnSpc>
                      </a:pPr>
                      <a:r>
                        <a:rPr lang="en-US" sz="1000" b="0" i="0" kern="1200" dirty="0">
                          <a:solidFill>
                            <a:schemeClr val="tx1"/>
                          </a:solidFill>
                          <a:effectLst/>
                          <a:uFillTx/>
                          <a:latin typeface="+mn-lt"/>
                          <a:ea typeface="+mn-ea"/>
                          <a:cs typeface="+mn-cs"/>
                        </a:rPr>
                        <a:t>265 Davidson Ave, Suite 220 Somerset</a:t>
                      </a:r>
                    </a:p>
                    <a:p>
                      <a:pPr marL="18415">
                        <a:lnSpc>
                          <a:spcPts val="1315"/>
                        </a:lnSpc>
                      </a:pPr>
                      <a:r>
                        <a:rPr lang="en-US" sz="1000" b="0" i="0" kern="1200" dirty="0">
                          <a:solidFill>
                            <a:schemeClr val="tx1"/>
                          </a:solidFill>
                          <a:effectLst/>
                          <a:uFillTx/>
                          <a:latin typeface="+mn-lt"/>
                          <a:ea typeface="+mn-ea"/>
                          <a:cs typeface="+mn-cs"/>
                        </a:rPr>
                        <a:t>New Jersey 08873</a:t>
                      </a:r>
                      <a:endParaRPr lang="en-IN" sz="1000" b="0" i="0" kern="1200" dirty="0">
                        <a:solidFill>
                          <a:schemeClr val="tx1"/>
                        </a:solidFill>
                        <a:effectLst/>
                        <a:uFillTx/>
                        <a:latin typeface="+mn-lt"/>
                        <a:ea typeface="+mn-ea"/>
                        <a:cs typeface="+mn-c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67945" algn="r">
                        <a:lnSpc>
                          <a:spcPct val="100000"/>
                        </a:lnSpc>
                        <a:spcBef>
                          <a:spcPts val="275"/>
                        </a:spcBef>
                      </a:pPr>
                      <a:endParaRPr sz="900" dirty="0">
                        <a:uFillTx/>
                        <a:latin typeface="Trebuchet MS"/>
                        <a:cs typeface="Trebuchet MS"/>
                      </a:endParaRPr>
                    </a:p>
                  </a:txBody>
                  <a:tcPr marL="0" marR="0" marT="29104"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ts val="1265"/>
                        </a:lnSpc>
                      </a:pPr>
                      <a:endParaRPr sz="1000" dirty="0">
                        <a:uFillTx/>
                        <a:latin typeface="Trebuchet MS"/>
                        <a:cs typeface="Trebuchet M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90500">
                        <a:lnSpc>
                          <a:spcPct val="100000"/>
                        </a:lnSpc>
                        <a:spcBef>
                          <a:spcPts val="275"/>
                        </a:spcBef>
                      </a:pPr>
                      <a:r>
                        <a:rPr lang="en-IN" sz="900" b="1" dirty="0">
                          <a:solidFill>
                            <a:srgbClr val="FFFFFF"/>
                          </a:solidFill>
                          <a:uFillTx/>
                          <a:latin typeface="Trebuchet MS"/>
                          <a:cs typeface="Trebuchet MS"/>
                        </a:rPr>
                        <a:t> </a:t>
                      </a:r>
                      <a:endParaRPr sz="900" dirty="0">
                        <a:uFillTx/>
                        <a:latin typeface="Trebuchet MS"/>
                        <a:cs typeface="Trebuchet MS"/>
                      </a:endParaRPr>
                    </a:p>
                  </a:txBody>
                  <a:tcPr marL="0" marR="0" marT="29104"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0485" marR="0" indent="0" defTabSz="914400" eaLnBrk="1" fontAlgn="auto" latinLnBrk="0" hangingPunct="1">
                        <a:lnSpc>
                          <a:spcPts val="1265"/>
                        </a:lnSpc>
                        <a:spcBef>
                          <a:spcPts val="0"/>
                        </a:spcBef>
                        <a:spcAft>
                          <a:spcPts val="0"/>
                        </a:spcAft>
                        <a:buFontTx/>
                        <a:buNone/>
                        <a:defRPr>
                          <a:uFillTx/>
                        </a:defRPr>
                      </a:pPr>
                      <a:r>
                        <a:rPr lang="en-IN" sz="1000" b="0" i="0" dirty="0">
                          <a:solidFill>
                            <a:schemeClr val="tx1"/>
                          </a:solidFill>
                          <a:effectLst/>
                          <a:uFillTx/>
                          <a:latin typeface="+mn-lt"/>
                          <a:ea typeface="+mn-ea"/>
                          <a:cs typeface="+mn-cs"/>
                        </a:rPr>
                        <a:t>+1 (732) 515-7376</a:t>
                      </a:r>
                      <a:endParaRPr lang="en-IN" sz="1000" dirty="0">
                        <a:uFillTx/>
                        <a:latin typeface="Trebuchet MS"/>
                        <a:cs typeface="Trebuchet MS"/>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78740" algn="r">
                        <a:lnSpc>
                          <a:spcPct val="100000"/>
                        </a:lnSpc>
                        <a:spcBef>
                          <a:spcPts val="215"/>
                        </a:spcBef>
                      </a:pPr>
                      <a:endParaRPr lang="en-US" sz="900" b="1" dirty="0">
                        <a:solidFill>
                          <a:srgbClr val="FFFFFF"/>
                        </a:solidFill>
                        <a:uFillTx/>
                        <a:latin typeface="Trebuchet MS"/>
                        <a:cs typeface="Trebuchet MS"/>
                      </a:endParaRPr>
                    </a:p>
                  </a:txBody>
                  <a:tcPr marL="0" marR="0" marT="22754"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5244">
                        <a:lnSpc>
                          <a:spcPct val="100000"/>
                        </a:lnSpc>
                        <a:spcBef>
                          <a:spcPts val="45"/>
                        </a:spcBef>
                      </a:pPr>
                      <a:r>
                        <a:rPr lang="en-IN" sz="900" spc="-25" dirty="0">
                          <a:solidFill>
                            <a:srgbClr val="58595B"/>
                          </a:solidFill>
                          <a:uFillTx/>
                          <a:latin typeface="Trebuchet MS"/>
                          <a:cs typeface="Trebuchet MS"/>
                          <a:hlinkClick r:id="rId3"/>
                        </a:rPr>
                        <a:t>contact@tcgdigital.com</a:t>
                      </a:r>
                      <a:r>
                        <a:rPr lang="en-IN" sz="900" spc="-25" dirty="0">
                          <a:solidFill>
                            <a:srgbClr val="58595B"/>
                          </a:solidFill>
                          <a:uFillTx/>
                          <a:latin typeface="Trebuchet MS"/>
                          <a:cs typeface="Trebuchet MS"/>
                        </a:rPr>
                        <a:t/>
                      </a:r>
                      <a:br>
                        <a:rPr lang="en-IN" sz="900" spc="-25" dirty="0">
                          <a:solidFill>
                            <a:srgbClr val="58595B"/>
                          </a:solidFill>
                          <a:uFillTx/>
                          <a:latin typeface="Trebuchet MS"/>
                          <a:cs typeface="Trebuchet MS"/>
                        </a:rPr>
                      </a:br>
                      <a:endParaRPr lang="en-IN" sz="900" spc="-25" dirty="0">
                        <a:solidFill>
                          <a:srgbClr val="58595B"/>
                        </a:solidFill>
                        <a:uFillTx/>
                        <a:latin typeface="Trebuchet MS"/>
                        <a:cs typeface="Trebuchet MS"/>
                      </a:endParaRPr>
                    </a:p>
                    <a:p>
                      <a:pPr marL="55244" marR="0" lvl="0" indent="0" algn="l" defTabSz="914400" rtl="0" eaLnBrk="1" fontAlgn="auto" latinLnBrk="0" hangingPunct="1">
                        <a:lnSpc>
                          <a:spcPct val="100000"/>
                        </a:lnSpc>
                        <a:spcBef>
                          <a:spcPts val="45"/>
                        </a:spcBef>
                        <a:spcAft>
                          <a:spcPts val="0"/>
                        </a:spcAft>
                        <a:buClrTx/>
                        <a:buSzTx/>
                        <a:buFontTx/>
                        <a:buNone/>
                        <a:tabLst/>
                        <a:defRPr/>
                      </a:pPr>
                      <a:r>
                        <a:rPr lang="en-IN" sz="900" spc="-35" dirty="0">
                          <a:solidFill>
                            <a:srgbClr val="58595B"/>
                          </a:solidFill>
                          <a:uFillTx/>
                          <a:latin typeface="Trebuchet MS"/>
                          <a:cs typeface="Trebuchet MS"/>
                          <a:hlinkClick r:id="rId4"/>
                        </a:rPr>
                        <a:t>www.tcgdigital.com</a:t>
                      </a:r>
                      <a:endParaRPr lang="en-IN" sz="900" dirty="0">
                        <a:uFillTx/>
                        <a:latin typeface="Trebuchet MS"/>
                        <a:cs typeface="Trebuchet MS"/>
                      </a:endParaRPr>
                    </a:p>
                  </a:txBody>
                  <a:tcPr marL="0" marR="0" marT="476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r h="161925">
                <a:tc>
                  <a:txBody>
                    <a:bodyPr/>
                    <a:lstStyle/>
                    <a:p>
                      <a:pPr marL="18415">
                        <a:lnSpc>
                          <a:spcPts val="1315"/>
                        </a:lnSpc>
                      </a:pPr>
                      <a:endParaRPr lang="en-IN" sz="1000" dirty="0">
                        <a:uFillTx/>
                        <a:latin typeface="Trebuchet MS"/>
                        <a:cs typeface="Trebuchet MS"/>
                      </a:endParaRPr>
                    </a:p>
                  </a:txBody>
                  <a:tcPr marL="0" marR="0" marT="16404"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dirty="0">
                        <a:uFillTx/>
                        <a:latin typeface="Times New Roman"/>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5565">
                        <a:lnSpc>
                          <a:spcPct val="100000"/>
                        </a:lnSpc>
                        <a:spcBef>
                          <a:spcPts val="105"/>
                        </a:spcBef>
                      </a:pPr>
                      <a:endParaRPr sz="1000" dirty="0">
                        <a:uFillTx/>
                        <a:latin typeface="Trebuchet MS"/>
                        <a:cs typeface="Trebuchet MS"/>
                      </a:endParaRPr>
                    </a:p>
                  </a:txBody>
                  <a:tcPr marL="0" marR="0" marT="1111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0000"/>
                        </a:lnSpc>
                      </a:pPr>
                      <a:endParaRPr sz="900" dirty="0">
                        <a:uFillTx/>
                        <a:latin typeface="Times New Roman"/>
                        <a:cs typeface="Times New Roman"/>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70485">
                        <a:lnSpc>
                          <a:spcPct val="100000"/>
                        </a:lnSpc>
                        <a:spcBef>
                          <a:spcPts val="105"/>
                        </a:spcBef>
                      </a:pPr>
                      <a:endParaRPr sz="1000" dirty="0">
                        <a:uFillTx/>
                        <a:latin typeface="Trebuchet MS"/>
                        <a:cs typeface="Trebuchet MS"/>
                      </a:endParaRPr>
                    </a:p>
                  </a:txBody>
                  <a:tcPr marL="0" marR="0" marT="11113"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R="49530" algn="r">
                        <a:lnSpc>
                          <a:spcPts val="1055"/>
                        </a:lnSpc>
                        <a:spcBef>
                          <a:spcPts val="375"/>
                        </a:spcBef>
                      </a:pPr>
                      <a:endParaRPr sz="900" dirty="0">
                        <a:uFillTx/>
                        <a:latin typeface="Trebuchet MS"/>
                        <a:cs typeface="Trebuchet MS"/>
                      </a:endParaRPr>
                    </a:p>
                  </a:txBody>
                  <a:tcPr marL="0" marR="0" marT="39688"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5244">
                        <a:lnSpc>
                          <a:spcPct val="100000"/>
                        </a:lnSpc>
                        <a:spcBef>
                          <a:spcPts val="204"/>
                        </a:spcBef>
                      </a:pPr>
                      <a:endParaRPr sz="900" dirty="0">
                        <a:uFillTx/>
                        <a:latin typeface="Trebuchet MS"/>
                        <a:cs typeface="Trebuchet MS"/>
                      </a:endParaRPr>
                    </a:p>
                  </a:txBody>
                  <a:tcPr marL="0" marR="0" marT="2169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bl>
          </a:graphicData>
        </a:graphic>
      </p:graphicFrame>
      <p:sp>
        <p:nvSpPr>
          <p:cNvPr id="12" name="_text"/>
          <p:cNvSpPr txBox="1">
            <a:spLocks/>
          </p:cNvSpPr>
          <p:nvPr/>
        </p:nvSpPr>
        <p:spPr bwMode="gray">
          <a:xfrm>
            <a:off x="446521" y="5452634"/>
            <a:ext cx="3267873" cy="438583"/>
          </a:xfrm>
          <a:prstGeom prst="rect">
            <a:avLst/>
          </a:prstGeom>
          <a:noFill/>
          <a:ln>
            <a:noFill/>
          </a:ln>
        </p:spPr>
        <p:txBody>
          <a:bodyPr vert="horz" lIns="149788" tIns="0" rIns="280851" bIns="0" rtlCol="0" anchor="t" anchorCtr="0">
            <a:noAutofit/>
          </a:bodyPr>
          <a:lstStyle>
            <a:defPPr>
              <a:defRPr lang="de-DE">
                <a:uFillTx/>
              </a:defRPr>
            </a:defPPr>
            <a:lvl1pPr defTabSz="1219078">
              <a:lnSpc>
                <a:spcPct val="110000"/>
              </a:lnSpc>
              <a:spcAft>
                <a:spcPts val="1000"/>
              </a:spcAft>
              <a:defRPr>
                <a:solidFill>
                  <a:srgbClr val="646464"/>
                </a:solidFill>
                <a:uFillTx/>
              </a:defRPr>
            </a:lvl1pPr>
          </a:lstStyle>
          <a:p>
            <a:pPr algn="ctr">
              <a:spcAft>
                <a:spcPts val="0"/>
              </a:spcAft>
            </a:pPr>
            <a:r>
              <a:rPr lang="en-US" sz="2000" b="1" noProof="1">
                <a:solidFill>
                  <a:schemeClr val="accent1"/>
                </a:solidFill>
                <a:latin typeface="Calibri" panose="020F0502020204030204" pitchFamily="34" charset="0"/>
              </a:rPr>
              <a:t>TCG Digital Solutions LLC</a:t>
            </a:r>
          </a:p>
        </p:txBody>
      </p:sp>
      <p:sp>
        <p:nvSpPr>
          <p:cNvPr id="3" name="object 3"/>
          <p:cNvSpPr>
            <a:spLocks/>
          </p:cNvSpPr>
          <p:nvPr/>
        </p:nvSpPr>
        <p:spPr>
          <a:xfrm>
            <a:off x="8648561" y="5779711"/>
            <a:ext cx="145468" cy="145488"/>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algn="ctr"/>
            <a:r>
              <a:rPr lang="en-US" sz="900" dirty="0">
                <a:solidFill>
                  <a:schemeClr val="bg1"/>
                </a:solidFill>
              </a:rPr>
              <a:t>P</a:t>
            </a:r>
            <a:endParaRPr sz="900" dirty="0">
              <a:solidFill>
                <a:schemeClr val="bg1"/>
              </a:solidFill>
            </a:endParaRPr>
          </a:p>
        </p:txBody>
      </p:sp>
      <p:sp>
        <p:nvSpPr>
          <p:cNvPr id="4" name="object 4"/>
          <p:cNvSpPr>
            <a:spLocks/>
          </p:cNvSpPr>
          <p:nvPr/>
        </p:nvSpPr>
        <p:spPr>
          <a:xfrm>
            <a:off x="10048663" y="5797304"/>
            <a:ext cx="145488" cy="145488"/>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algn="ctr"/>
            <a:r>
              <a:rPr lang="en-US" sz="900" dirty="0">
                <a:solidFill>
                  <a:schemeClr val="bg1"/>
                </a:solidFill>
              </a:rPr>
              <a:t>E</a:t>
            </a:r>
            <a:endParaRPr sz="1500" dirty="0">
              <a:solidFill>
                <a:schemeClr val="bg1"/>
              </a:solidFill>
            </a:endParaRPr>
          </a:p>
        </p:txBody>
      </p:sp>
      <p:sp>
        <p:nvSpPr>
          <p:cNvPr id="5" name="object 5"/>
          <p:cNvSpPr>
            <a:spLocks/>
          </p:cNvSpPr>
          <p:nvPr/>
        </p:nvSpPr>
        <p:spPr>
          <a:xfrm>
            <a:off x="10048663" y="6040760"/>
            <a:ext cx="145488" cy="145488"/>
          </a:xfrm>
          <a:prstGeom prst="rect">
            <a:avLst/>
          </a:prstGeom>
          <a:blipFill>
            <a:blip r:embed="rId5" cstate="email">
              <a:extLst>
                <a:ext uri="{28A0092B-C50C-407E-A947-70E740481C1C}">
                  <a14:useLocalDpi xmlns:a14="http://schemas.microsoft.com/office/drawing/2010/main"/>
                </a:ext>
              </a:extLst>
            </a:blip>
            <a:stretch>
              <a:fillRect/>
            </a:stretch>
          </a:blipFill>
        </p:spPr>
        <p:txBody>
          <a:bodyPr wrap="square" lIns="0" tIns="0" rIns="0" bIns="0" rtlCol="0"/>
          <a:lstStyle/>
          <a:p>
            <a:pPr algn="ctr"/>
            <a:r>
              <a:rPr lang="en-US" sz="900" dirty="0">
                <a:solidFill>
                  <a:schemeClr val="bg1"/>
                </a:solidFill>
              </a:rPr>
              <a:t>W</a:t>
            </a:r>
            <a:endParaRPr sz="900" dirty="0">
              <a:solidFill>
                <a:schemeClr val="bg1"/>
              </a:solidFill>
            </a:endParaRPr>
          </a:p>
        </p:txBody>
      </p:sp>
      <p:sp>
        <p:nvSpPr>
          <p:cNvPr id="8" name="Title 7">
            <a:extLst>
              <a:ext uri="{FF2B5EF4-FFF2-40B4-BE49-F238E27FC236}">
                <a16:creationId xmlns:a16="http://schemas.microsoft.com/office/drawing/2014/main" xmlns="" id="{97E282AD-B404-4832-850E-963EBF3D4103}"/>
              </a:ext>
            </a:extLst>
          </p:cNvPr>
          <p:cNvSpPr>
            <a:spLocks noGrp="1"/>
          </p:cNvSpPr>
          <p:nvPr>
            <p:ph type="title"/>
          </p:nvPr>
        </p:nvSpPr>
        <p:spPr>
          <a:xfrm>
            <a:off x="1111940" y="184825"/>
            <a:ext cx="9968120" cy="536023"/>
          </a:xfrm>
        </p:spPr>
        <p:txBody>
          <a:bodyPr>
            <a:normAutofit fontScale="90000"/>
          </a:bodyPr>
          <a:lstStyle/>
          <a:p>
            <a:pPr algn="ctr"/>
            <a:r>
              <a:rPr lang="en-US" dirty="0"/>
              <a:t>Thank You</a:t>
            </a:r>
            <a:endParaRPr lang="en-US" b="0"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4"/>
          <p:cNvSpPr txBox="1">
            <a:spLocks/>
          </p:cNvSpPr>
          <p:nvPr/>
        </p:nvSpPr>
        <p:spPr>
          <a:xfrm>
            <a:off x="2813578" y="2863885"/>
            <a:ext cx="9039101" cy="1000309"/>
          </a:xfrm>
          <a:prstGeom prst="rect">
            <a:avLst/>
          </a:prstGeom>
        </p:spPr>
        <p:txBody>
          <a:bodyPr vert="horz" wrap="square" lIns="0" tIns="265782" rIns="0" bIns="0" rtlCol="0" anchor="ctr">
            <a:sp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marL="359310" marR="4607">
              <a:lnSpc>
                <a:spcPts val="5577"/>
              </a:lnSpc>
              <a:spcBef>
                <a:spcPts val="798"/>
              </a:spcBef>
            </a:pPr>
            <a:r>
              <a:rPr lang="en-IN" sz="5710" dirty="0" smtClean="0"/>
              <a:t>Project Background</a:t>
            </a:r>
            <a:endParaRPr lang="en-IN" sz="5710" dirty="0"/>
          </a:p>
        </p:txBody>
      </p:sp>
      <p:sp>
        <p:nvSpPr>
          <p:cNvPr id="40" name="object 5"/>
          <p:cNvSpPr txBox="1"/>
          <p:nvPr/>
        </p:nvSpPr>
        <p:spPr>
          <a:xfrm>
            <a:off x="1678343" y="3053731"/>
            <a:ext cx="632249" cy="891943"/>
          </a:xfrm>
          <a:prstGeom prst="rect">
            <a:avLst/>
          </a:prstGeom>
        </p:spPr>
        <p:txBody>
          <a:bodyPr vert="horz" wrap="square" lIns="0" tIns="12668" rIns="0" bIns="0" rtlCol="0">
            <a:spAutoFit/>
          </a:bodyPr>
          <a:lstStyle/>
          <a:p>
            <a:pPr marL="11516">
              <a:spcBef>
                <a:spcPts val="100"/>
              </a:spcBef>
            </a:pPr>
            <a:r>
              <a:rPr sz="5713" b="1" spc="23" dirty="0">
                <a:solidFill>
                  <a:srgbClr val="014B90"/>
                </a:solidFill>
                <a:latin typeface="Arial"/>
                <a:cs typeface="Arial"/>
              </a:rPr>
              <a:t>1</a:t>
            </a:r>
            <a:r>
              <a:rPr sz="5713" b="1" dirty="0">
                <a:solidFill>
                  <a:srgbClr val="014B90"/>
                </a:solidFill>
                <a:latin typeface="Arial"/>
                <a:cs typeface="Arial"/>
              </a:rPr>
              <a:t>.</a:t>
            </a:r>
            <a:endParaRPr sz="5713" dirty="0">
              <a:latin typeface="Arial"/>
              <a:cs typeface="Arial"/>
            </a:endParaRPr>
          </a:p>
        </p:txBody>
      </p:sp>
      <p:sp>
        <p:nvSpPr>
          <p:cNvPr id="41" name="object 6"/>
          <p:cNvSpPr/>
          <p:nvPr/>
        </p:nvSpPr>
        <p:spPr>
          <a:xfrm>
            <a:off x="2535598" y="2827499"/>
            <a:ext cx="52974" cy="1388875"/>
          </a:xfrm>
          <a:custGeom>
            <a:avLst/>
            <a:gdLst/>
            <a:ahLst/>
            <a:cxnLst/>
            <a:rect l="l" t="t" r="r" b="b"/>
            <a:pathLst>
              <a:path w="58419" h="1531620">
                <a:moveTo>
                  <a:pt x="24383" y="1531620"/>
                </a:moveTo>
                <a:lnTo>
                  <a:pt x="0" y="1524"/>
                </a:lnTo>
                <a:lnTo>
                  <a:pt x="32004" y="0"/>
                </a:lnTo>
                <a:lnTo>
                  <a:pt x="57912" y="1530096"/>
                </a:lnTo>
                <a:lnTo>
                  <a:pt x="24383" y="1531620"/>
                </a:lnTo>
                <a:close/>
              </a:path>
            </a:pathLst>
          </a:custGeom>
          <a:solidFill>
            <a:srgbClr val="001F60"/>
          </a:solidFill>
        </p:spPr>
        <p:txBody>
          <a:bodyPr wrap="square" lIns="0" tIns="0" rIns="0" bIns="0" rtlCol="0"/>
          <a:lstStyle/>
          <a:p>
            <a:endParaRPr sz="1632"/>
          </a:p>
        </p:txBody>
      </p:sp>
    </p:spTree>
    <p:extLst>
      <p:ext uri="{BB962C8B-B14F-4D97-AF65-F5344CB8AC3E}">
        <p14:creationId xmlns:p14="http://schemas.microsoft.com/office/powerpoint/2010/main" val="2564807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3325" y="1557526"/>
            <a:ext cx="11559219" cy="3204723"/>
          </a:xfrm>
          <a:prstGeom prst="rect">
            <a:avLst/>
          </a:prstGeom>
        </p:spPr>
        <p:txBody>
          <a:bodyPr wrap="square">
            <a:spAutoFit/>
          </a:bodyPr>
          <a:lstStyle/>
          <a:p>
            <a:endParaRPr lang="en-US" sz="1600" dirty="0" smtClean="0"/>
          </a:p>
          <a:p>
            <a:r>
              <a:rPr lang="en-US" sz="1600" dirty="0" smtClean="0"/>
              <a:t>Currently, the Naphtha blending is carried out by a cross functional team spanning across NCR, NCU, Technology, CBT. This team targets to achieve desired Naphtha </a:t>
            </a:r>
            <a:r>
              <a:rPr lang="en-US" sz="1600" dirty="0"/>
              <a:t>quality </a:t>
            </a:r>
            <a:r>
              <a:rPr lang="en-US" sz="1600" dirty="0" smtClean="0"/>
              <a:t>of about 82-84 </a:t>
            </a:r>
            <a:r>
              <a:rPr lang="en-US" sz="1600" dirty="0"/>
              <a:t>volume % Paraffin, Aromatic 3.5 to 4.5 volume % as blended quality. I</a:t>
            </a:r>
            <a:r>
              <a:rPr lang="en-US" sz="1600" dirty="0" smtClean="0"/>
              <a:t>f this quality </a:t>
            </a:r>
            <a:r>
              <a:rPr lang="en-US" sz="1600" dirty="0"/>
              <a:t>remains in this range, the throughput and margin </a:t>
            </a:r>
            <a:r>
              <a:rPr lang="en-US" sz="1600" dirty="0" smtClean="0"/>
              <a:t>are maximized</a:t>
            </a:r>
            <a:r>
              <a:rPr lang="en-US" sz="1600" dirty="0"/>
              <a:t>. </a:t>
            </a:r>
            <a:endParaRPr lang="en-US" sz="1600" dirty="0" smtClean="0"/>
          </a:p>
          <a:p>
            <a:endParaRPr lang="en-US" sz="1600" dirty="0" smtClean="0"/>
          </a:p>
          <a:p>
            <a:r>
              <a:rPr lang="en-US" sz="1600" dirty="0" smtClean="0"/>
              <a:t>The cross functional team prepares the schedule for feedstock blending by calculating from </a:t>
            </a:r>
            <a:r>
              <a:rPr lang="en-US" sz="1600" dirty="0"/>
              <a:t>opening, closing stock and </a:t>
            </a:r>
            <a:r>
              <a:rPr lang="en-US" sz="1600" dirty="0" smtClean="0"/>
              <a:t>the received Naphtha </a:t>
            </a:r>
            <a:r>
              <a:rPr lang="en-US" sz="1600" dirty="0"/>
              <a:t>quality &amp; </a:t>
            </a:r>
            <a:r>
              <a:rPr lang="en-US" sz="1600" dirty="0" smtClean="0"/>
              <a:t>quantity tank-wise to arrive at the desired quality. This is manually maintained in the database and circulated through email. </a:t>
            </a:r>
            <a:r>
              <a:rPr lang="en-US" sz="1600" dirty="0"/>
              <a:t>This blending </a:t>
            </a:r>
            <a:r>
              <a:rPr lang="en-US" sz="1600" dirty="0" smtClean="0"/>
              <a:t>operation </a:t>
            </a:r>
            <a:r>
              <a:rPr lang="en-US" sz="1600" dirty="0"/>
              <a:t>is an iterative process which consumes fair amount of time in adjusting the various input </a:t>
            </a:r>
            <a:r>
              <a:rPr lang="en-US" sz="1600" dirty="0" smtClean="0"/>
              <a:t>parameters making the entire </a:t>
            </a:r>
            <a:r>
              <a:rPr lang="en-US" sz="1600" dirty="0"/>
              <a:t>process </a:t>
            </a:r>
            <a:r>
              <a:rPr lang="en-US" sz="1600" dirty="0" smtClean="0"/>
              <a:t>cumbersome.</a:t>
            </a:r>
          </a:p>
          <a:p>
            <a:endParaRPr lang="en-US" sz="1600" dirty="0" smtClean="0"/>
          </a:p>
          <a:p>
            <a:r>
              <a:rPr lang="en-US" sz="1600" dirty="0" smtClean="0"/>
              <a:t>Additionally </a:t>
            </a:r>
            <a:r>
              <a:rPr lang="en-US" sz="1600" dirty="0"/>
              <a:t>there is not much visibility on the real time quality of </a:t>
            </a:r>
            <a:r>
              <a:rPr lang="en-US" sz="1600" dirty="0" smtClean="0"/>
              <a:t>Feed Naphtha, Shore-tank Naphtha and blended naphtha.</a:t>
            </a:r>
            <a:endParaRPr lang="en-US" sz="1750" dirty="0"/>
          </a:p>
          <a:p>
            <a:pPr marL="742950" lvl="1" indent="-285750" algn="just">
              <a:lnSpc>
                <a:spcPct val="150000"/>
              </a:lnSpc>
              <a:buFont typeface="Wingdings" panose="05000000000000000000" pitchFamily="2" charset="2"/>
              <a:buChar char="Ø"/>
            </a:pPr>
            <a:endParaRPr lang="en-US" sz="1750" dirty="0" smtClean="0"/>
          </a:p>
        </p:txBody>
      </p:sp>
      <p:sp>
        <p:nvSpPr>
          <p:cNvPr id="3"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smtClean="0"/>
              <a:t>Project Background</a:t>
            </a:r>
            <a:endParaRPr lang="en-IN" sz="2400" dirty="0"/>
          </a:p>
        </p:txBody>
      </p:sp>
    </p:spTree>
    <p:extLst>
      <p:ext uri="{BB962C8B-B14F-4D97-AF65-F5344CB8AC3E}">
        <p14:creationId xmlns:p14="http://schemas.microsoft.com/office/powerpoint/2010/main" val="23519734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object 4"/>
          <p:cNvSpPr txBox="1">
            <a:spLocks/>
          </p:cNvSpPr>
          <p:nvPr/>
        </p:nvSpPr>
        <p:spPr>
          <a:xfrm>
            <a:off x="2813578" y="2504813"/>
            <a:ext cx="9039101" cy="1718454"/>
          </a:xfrm>
          <a:prstGeom prst="rect">
            <a:avLst/>
          </a:prstGeom>
        </p:spPr>
        <p:txBody>
          <a:bodyPr vert="horz" wrap="square" lIns="0" tIns="265782" rIns="0" bIns="0" rtlCol="0" anchor="ctr">
            <a:sp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marL="359310" marR="4607">
              <a:lnSpc>
                <a:spcPts val="5577"/>
              </a:lnSpc>
              <a:spcBef>
                <a:spcPts val="798"/>
              </a:spcBef>
            </a:pPr>
            <a:r>
              <a:rPr lang="en-IN" sz="5710" dirty="0" smtClean="0"/>
              <a:t>Our Understanding of the Scope</a:t>
            </a:r>
            <a:endParaRPr lang="en-IN" sz="5710" dirty="0"/>
          </a:p>
        </p:txBody>
      </p:sp>
      <p:sp>
        <p:nvSpPr>
          <p:cNvPr id="40" name="object 5"/>
          <p:cNvSpPr txBox="1"/>
          <p:nvPr/>
        </p:nvSpPr>
        <p:spPr>
          <a:xfrm>
            <a:off x="1678343" y="3053731"/>
            <a:ext cx="632249" cy="891943"/>
          </a:xfrm>
          <a:prstGeom prst="rect">
            <a:avLst/>
          </a:prstGeom>
        </p:spPr>
        <p:txBody>
          <a:bodyPr vert="horz" wrap="square" lIns="0" tIns="12668" rIns="0" bIns="0" rtlCol="0">
            <a:spAutoFit/>
          </a:bodyPr>
          <a:lstStyle/>
          <a:p>
            <a:pPr marL="11516">
              <a:spcBef>
                <a:spcPts val="100"/>
              </a:spcBef>
            </a:pPr>
            <a:r>
              <a:rPr lang="en-US" sz="5713" b="1" spc="23" dirty="0">
                <a:solidFill>
                  <a:srgbClr val="014B90"/>
                </a:solidFill>
                <a:latin typeface="Arial"/>
                <a:cs typeface="Arial"/>
              </a:rPr>
              <a:t>2</a:t>
            </a:r>
            <a:r>
              <a:rPr sz="5713" b="1" dirty="0" smtClean="0">
                <a:solidFill>
                  <a:srgbClr val="014B90"/>
                </a:solidFill>
                <a:latin typeface="Arial"/>
                <a:cs typeface="Arial"/>
              </a:rPr>
              <a:t>.</a:t>
            </a:r>
            <a:endParaRPr sz="5713" dirty="0">
              <a:latin typeface="Arial"/>
              <a:cs typeface="Arial"/>
            </a:endParaRPr>
          </a:p>
        </p:txBody>
      </p:sp>
      <p:sp>
        <p:nvSpPr>
          <p:cNvPr id="41" name="object 6"/>
          <p:cNvSpPr/>
          <p:nvPr/>
        </p:nvSpPr>
        <p:spPr>
          <a:xfrm>
            <a:off x="2535598" y="2827499"/>
            <a:ext cx="52974" cy="1388875"/>
          </a:xfrm>
          <a:custGeom>
            <a:avLst/>
            <a:gdLst/>
            <a:ahLst/>
            <a:cxnLst/>
            <a:rect l="l" t="t" r="r" b="b"/>
            <a:pathLst>
              <a:path w="58419" h="1531620">
                <a:moveTo>
                  <a:pt x="24383" y="1531620"/>
                </a:moveTo>
                <a:lnTo>
                  <a:pt x="0" y="1524"/>
                </a:lnTo>
                <a:lnTo>
                  <a:pt x="32004" y="0"/>
                </a:lnTo>
                <a:lnTo>
                  <a:pt x="57912" y="1530096"/>
                </a:lnTo>
                <a:lnTo>
                  <a:pt x="24383" y="1531620"/>
                </a:lnTo>
                <a:close/>
              </a:path>
            </a:pathLst>
          </a:custGeom>
          <a:solidFill>
            <a:srgbClr val="001F60"/>
          </a:solidFill>
        </p:spPr>
        <p:txBody>
          <a:bodyPr wrap="square" lIns="0" tIns="0" rIns="0" bIns="0" rtlCol="0"/>
          <a:lstStyle/>
          <a:p>
            <a:endParaRPr sz="1632"/>
          </a:p>
        </p:txBody>
      </p:sp>
    </p:spTree>
    <p:extLst>
      <p:ext uri="{BB962C8B-B14F-4D97-AF65-F5344CB8AC3E}">
        <p14:creationId xmlns:p14="http://schemas.microsoft.com/office/powerpoint/2010/main" val="20357444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smtClean="0"/>
              <a:t>Understanding of the Scope (1/3)</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110298" y="1102578"/>
            <a:ext cx="12081702" cy="5755422"/>
          </a:xfrm>
          <a:prstGeom prst="rect">
            <a:avLst/>
          </a:prstGeom>
        </p:spPr>
        <p:txBody>
          <a:bodyPr wrap="square">
            <a:spAutoFit/>
          </a:bodyPr>
          <a:lstStyle/>
          <a:p>
            <a:r>
              <a:rPr lang="en-US" sz="1600" b="1" dirty="0" smtClean="0"/>
              <a:t>Synopsis of the solution :  </a:t>
            </a:r>
          </a:p>
          <a:p>
            <a:endParaRPr lang="en-US" sz="1600" b="1" dirty="0" smtClean="0"/>
          </a:p>
          <a:p>
            <a:endParaRPr lang="en-US" sz="1600" b="1" dirty="0" smtClean="0"/>
          </a:p>
          <a:p>
            <a:r>
              <a:rPr lang="en-US" sz="1600" b="1" dirty="0"/>
              <a:t>Use Case </a:t>
            </a:r>
            <a:r>
              <a:rPr lang="en-US" sz="1600" b="1" dirty="0" smtClean="0"/>
              <a:t>1</a:t>
            </a:r>
            <a:r>
              <a:rPr lang="en-US" sz="1600" dirty="0" smtClean="0"/>
              <a:t>:  Monthly </a:t>
            </a:r>
            <a:r>
              <a:rPr lang="en-US" sz="1600" dirty="0"/>
              <a:t>Plan for Naphtha Consumption at </a:t>
            </a:r>
            <a:r>
              <a:rPr lang="en-US" sz="1600" dirty="0" smtClean="0"/>
              <a:t>NCU</a:t>
            </a:r>
          </a:p>
          <a:p>
            <a:endParaRPr lang="en-US" sz="1600" dirty="0"/>
          </a:p>
          <a:p>
            <a:r>
              <a:rPr lang="en-US" sz="1600" b="1" dirty="0"/>
              <a:t>Description</a:t>
            </a:r>
            <a:r>
              <a:rPr lang="en-US" sz="1600" dirty="0"/>
              <a:t>: The system </a:t>
            </a:r>
            <a:r>
              <a:rPr lang="en-US" sz="1600" dirty="0" smtClean="0"/>
              <a:t>will provide </a:t>
            </a:r>
            <a:r>
              <a:rPr lang="en-US" sz="1600" dirty="0"/>
              <a:t>a web-based interface to enter, modify, and save the monthly Naphtha consumption plan for the NCU (Naphtha Cracking Unit). This feature supports users in creating an efficient and up-to-date consumption plan</a:t>
            </a:r>
            <a:r>
              <a:rPr lang="en-US" sz="1600" dirty="0" smtClean="0"/>
              <a:t>.</a:t>
            </a:r>
          </a:p>
          <a:p>
            <a:endParaRPr lang="en-US" sz="1600" dirty="0"/>
          </a:p>
          <a:p>
            <a:r>
              <a:rPr lang="en-US" sz="1600" b="1" dirty="0"/>
              <a:t>Use Case </a:t>
            </a:r>
            <a:r>
              <a:rPr lang="en-US" sz="1600" b="1" dirty="0" smtClean="0"/>
              <a:t>2 </a:t>
            </a:r>
            <a:r>
              <a:rPr lang="en-US" sz="1600" b="1" dirty="0"/>
              <a:t>: </a:t>
            </a:r>
            <a:r>
              <a:rPr lang="en-US" sz="1600" dirty="0" smtClean="0"/>
              <a:t>Vessel Arrival </a:t>
            </a:r>
            <a:r>
              <a:rPr lang="en-US" sz="1600" dirty="0"/>
              <a:t>Schedule</a:t>
            </a:r>
          </a:p>
          <a:p>
            <a:endParaRPr lang="en-US" sz="1600" b="1" dirty="0"/>
          </a:p>
          <a:p>
            <a:r>
              <a:rPr lang="en-US" sz="1600" b="1" dirty="0"/>
              <a:t>Description</a:t>
            </a:r>
            <a:r>
              <a:rPr lang="en-US" sz="1600" dirty="0"/>
              <a:t>: The system displays the </a:t>
            </a:r>
            <a:r>
              <a:rPr lang="en-US" sz="1600" dirty="0" smtClean="0"/>
              <a:t>vessel arrival </a:t>
            </a:r>
            <a:r>
              <a:rPr lang="en-US" sz="1600" dirty="0"/>
              <a:t>schedule, with an option for users to edit the schedule as necessary.</a:t>
            </a:r>
          </a:p>
          <a:p>
            <a:endParaRPr lang="en-US" sz="1600" dirty="0"/>
          </a:p>
          <a:p>
            <a:endParaRPr lang="en-US" sz="1600" dirty="0" smtClean="0"/>
          </a:p>
          <a:p>
            <a:r>
              <a:rPr lang="en-US" sz="1600" b="1" dirty="0" smtClean="0"/>
              <a:t>Use </a:t>
            </a:r>
            <a:r>
              <a:rPr lang="en-US" sz="1600" b="1" dirty="0"/>
              <a:t>Case </a:t>
            </a:r>
            <a:r>
              <a:rPr lang="en-US" sz="1600" b="1" dirty="0" smtClean="0"/>
              <a:t>3</a:t>
            </a:r>
            <a:r>
              <a:rPr lang="en-US" sz="1600" dirty="0" smtClean="0"/>
              <a:t>: Shore Tank information at NCR</a:t>
            </a:r>
            <a:endParaRPr lang="en-US" sz="1600" dirty="0"/>
          </a:p>
          <a:p>
            <a:endParaRPr lang="en-US" sz="1600" b="1" dirty="0" smtClean="0"/>
          </a:p>
          <a:p>
            <a:r>
              <a:rPr lang="en-US" sz="1600" b="1" dirty="0" smtClean="0"/>
              <a:t>Description</a:t>
            </a:r>
            <a:r>
              <a:rPr lang="en-US" sz="1600" dirty="0"/>
              <a:t>:</a:t>
            </a:r>
          </a:p>
          <a:p>
            <a:pPr marL="742950" lvl="1" indent="-285750">
              <a:buFont typeface="Arial" panose="020B0604020202020204" pitchFamily="34" charset="0"/>
              <a:buChar char="•"/>
            </a:pPr>
            <a:r>
              <a:rPr lang="en-US" sz="1600" dirty="0" smtClean="0"/>
              <a:t>The Monthly Plan for Naphtha Consumption and the Vessel Arrival Schedule are key factors in determining the </a:t>
            </a:r>
            <a:r>
              <a:rPr lang="en-US" sz="1600" dirty="0"/>
              <a:t>loading sequence of Naphtha feedstock tanks.</a:t>
            </a:r>
          </a:p>
          <a:p>
            <a:pPr marL="742950" lvl="1" indent="-285750">
              <a:buFont typeface="Arial" panose="020B0604020202020204" pitchFamily="34" charset="0"/>
              <a:buChar char="•"/>
            </a:pPr>
            <a:r>
              <a:rPr lang="en-US" sz="1600" dirty="0"/>
              <a:t>If a Naphtha feedstock tank is unavailable for blending, the solution will </a:t>
            </a:r>
            <a:r>
              <a:rPr lang="en-US" sz="1600" dirty="0" smtClean="0"/>
              <a:t>calculate </a:t>
            </a:r>
            <a:r>
              <a:rPr lang="en-US" sz="1600" dirty="0"/>
              <a:t>an expected operational date for availability.</a:t>
            </a:r>
          </a:p>
          <a:p>
            <a:pPr marL="742950" lvl="1" indent="-285750">
              <a:buFont typeface="Arial" panose="020B0604020202020204" pitchFamily="34" charset="0"/>
              <a:buChar char="•"/>
            </a:pPr>
            <a:r>
              <a:rPr lang="en-US" sz="1600" dirty="0"/>
              <a:t>For active Naphtha feedstock tanks, the system projects the date when the tank will reach the 'dead stock level' and provides recommendations for switching to another tank to maintain continuous blending operations.</a:t>
            </a:r>
          </a:p>
          <a:p>
            <a:endParaRPr lang="en-US" sz="1600" dirty="0"/>
          </a:p>
          <a:p>
            <a:endParaRPr lang="en-US" sz="1600" dirty="0"/>
          </a:p>
        </p:txBody>
      </p:sp>
    </p:spTree>
    <p:extLst>
      <p:ext uri="{BB962C8B-B14F-4D97-AF65-F5344CB8AC3E}">
        <p14:creationId xmlns:p14="http://schemas.microsoft.com/office/powerpoint/2010/main" val="37146737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Understanding of the </a:t>
            </a:r>
            <a:r>
              <a:rPr lang="en-US" sz="2400" dirty="0" smtClean="0"/>
              <a:t>Scope (</a:t>
            </a:r>
            <a:r>
              <a:rPr lang="en-US" sz="2400" dirty="0"/>
              <a:t>2/3</a:t>
            </a:r>
            <a:r>
              <a:rPr lang="en-US" sz="2400" dirty="0" smtClean="0"/>
              <a:t>)</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5"/>
          <p:cNvSpPr/>
          <p:nvPr/>
        </p:nvSpPr>
        <p:spPr>
          <a:xfrm>
            <a:off x="110298" y="897784"/>
            <a:ext cx="12081702" cy="5262979"/>
          </a:xfrm>
          <a:prstGeom prst="rect">
            <a:avLst/>
          </a:prstGeom>
        </p:spPr>
        <p:txBody>
          <a:bodyPr wrap="square">
            <a:spAutoFit/>
          </a:bodyPr>
          <a:lstStyle/>
          <a:p>
            <a:endParaRPr lang="en-US" sz="1600" b="1" dirty="0" smtClean="0"/>
          </a:p>
          <a:p>
            <a:endParaRPr lang="en-US" sz="1600" b="1" dirty="0" smtClean="0"/>
          </a:p>
          <a:p>
            <a:r>
              <a:rPr lang="en-US" sz="1600" b="1" dirty="0" smtClean="0"/>
              <a:t>Use </a:t>
            </a:r>
            <a:r>
              <a:rPr lang="en-US" sz="1600" b="1" dirty="0"/>
              <a:t>Case </a:t>
            </a:r>
            <a:r>
              <a:rPr lang="en-US" sz="1600" b="1" dirty="0" smtClean="0"/>
              <a:t>4 : </a:t>
            </a:r>
            <a:r>
              <a:rPr lang="en-US" sz="1600" dirty="0" smtClean="0"/>
              <a:t>Naphtha Cost at Shore Tank and after blending</a:t>
            </a:r>
            <a:endParaRPr lang="en-US" sz="1600" b="1" dirty="0"/>
          </a:p>
          <a:p>
            <a:endParaRPr lang="en-US" sz="1600" dirty="0" smtClean="0"/>
          </a:p>
          <a:p>
            <a:r>
              <a:rPr lang="en-US" sz="1600" b="1" dirty="0" smtClean="0"/>
              <a:t>Description : </a:t>
            </a:r>
          </a:p>
          <a:p>
            <a:pPr marL="742950" lvl="1" indent="-285750">
              <a:buFont typeface="Arial" panose="020B0604020202020204" pitchFamily="34" charset="0"/>
              <a:buChar char="•"/>
            </a:pPr>
            <a:r>
              <a:rPr lang="en-US" sz="1600" dirty="0" smtClean="0"/>
              <a:t>Calculate </a:t>
            </a:r>
            <a:r>
              <a:rPr lang="en-US" sz="1600" dirty="0"/>
              <a:t>real time quality </a:t>
            </a:r>
            <a:r>
              <a:rPr lang="en-US" sz="1600" dirty="0" smtClean="0"/>
              <a:t>, quantity and cost </a:t>
            </a:r>
            <a:r>
              <a:rPr lang="en-US" sz="1600" dirty="0"/>
              <a:t>of Naphtha in each tank – to be done daily or on shore tank loading</a:t>
            </a:r>
            <a:r>
              <a:rPr lang="en-US" sz="1600" dirty="0" smtClean="0"/>
              <a:t>. It will act as a deciding factor in case Naphtha quality to obtain a desired blended Naphtha </a:t>
            </a:r>
          </a:p>
          <a:p>
            <a:pPr marL="742950" lvl="1" indent="-285750">
              <a:buFont typeface="Arial" panose="020B0604020202020204" pitchFamily="34" charset="0"/>
              <a:buChar char="•"/>
            </a:pPr>
            <a:r>
              <a:rPr lang="en-US" sz="1600" dirty="0"/>
              <a:t>Real-time reporting of calculated price of the Naphtha Blend desired.</a:t>
            </a:r>
          </a:p>
          <a:p>
            <a:pPr marL="742950" lvl="1" indent="-285750">
              <a:buFont typeface="Arial" panose="020B0604020202020204" pitchFamily="34" charset="0"/>
              <a:buChar char="•"/>
            </a:pPr>
            <a:r>
              <a:rPr lang="en-US" sz="1600" dirty="0"/>
              <a:t>Real-time reporting of calculated price of the blended Naphtha.</a:t>
            </a:r>
          </a:p>
          <a:p>
            <a:endParaRPr lang="en-US" sz="1600" b="1" dirty="0"/>
          </a:p>
          <a:p>
            <a:endParaRPr lang="en-US" sz="1600" dirty="0" smtClean="0"/>
          </a:p>
          <a:p>
            <a:endParaRPr lang="en-US" sz="1600" b="1" dirty="0"/>
          </a:p>
          <a:p>
            <a:r>
              <a:rPr lang="en-US" sz="1600" b="1" dirty="0"/>
              <a:t>Use Case 5 : </a:t>
            </a:r>
            <a:r>
              <a:rPr lang="en-US" sz="1600" dirty="0"/>
              <a:t>Naphtha Blending Optimization in NCR</a:t>
            </a:r>
          </a:p>
          <a:p>
            <a:r>
              <a:rPr lang="en-US" sz="1600" b="1" dirty="0"/>
              <a:t>Description</a:t>
            </a:r>
            <a:r>
              <a:rPr lang="en-US" sz="1600" dirty="0"/>
              <a:t>:</a:t>
            </a:r>
          </a:p>
          <a:p>
            <a:pPr marL="742950" lvl="1" indent="-285750">
              <a:buFont typeface="Arial" panose="020B0604020202020204" pitchFamily="34" charset="0"/>
              <a:buChar char="•"/>
            </a:pPr>
            <a:r>
              <a:rPr lang="en-US" sz="1600" dirty="0" smtClean="0"/>
              <a:t>Users </a:t>
            </a:r>
            <a:r>
              <a:rPr lang="en-US" sz="1600" dirty="0"/>
              <a:t>can specify the desired quantity of paraffin in blended Naphtha, setting a key input parameter for further processing</a:t>
            </a:r>
            <a:r>
              <a:rPr lang="en-US" sz="1600" dirty="0" smtClean="0"/>
              <a:t>.</a:t>
            </a:r>
          </a:p>
          <a:p>
            <a:pPr marL="742950" lvl="1" indent="-285750">
              <a:buFont typeface="Arial" panose="020B0604020202020204" pitchFamily="34" charset="0"/>
              <a:buChar char="•"/>
            </a:pPr>
            <a:r>
              <a:rPr lang="en-US" sz="1600" dirty="0"/>
              <a:t>The solution determines </a:t>
            </a:r>
            <a:r>
              <a:rPr lang="en-US" sz="1600" dirty="0" smtClean="0"/>
              <a:t>the tank input sequence and </a:t>
            </a:r>
            <a:r>
              <a:rPr lang="en-US" sz="1600" dirty="0"/>
              <a:t>the Blending to Suction ratio required to achieve the desired blended paraffin level in the </a:t>
            </a:r>
            <a:r>
              <a:rPr lang="en-US" sz="1600" dirty="0" smtClean="0"/>
              <a:t>shore tanks.</a:t>
            </a:r>
            <a:endParaRPr lang="en-US" sz="1600" dirty="0"/>
          </a:p>
          <a:p>
            <a:pPr marL="742950" lvl="1" indent="-285750">
              <a:buFont typeface="Arial" panose="020B0604020202020204" pitchFamily="34" charset="0"/>
              <a:buChar char="•"/>
            </a:pPr>
            <a:r>
              <a:rPr lang="en-US" sz="1600" dirty="0" smtClean="0"/>
              <a:t>Continuous </a:t>
            </a:r>
            <a:r>
              <a:rPr lang="en-US" sz="1600" dirty="0"/>
              <a:t>monitoring of NIR (Near-Infrared Reflectance) values is conducted, providing recommendations to correct the Blending to Suction ratio if necessary.</a:t>
            </a:r>
          </a:p>
          <a:p>
            <a:pPr marL="742950" lvl="1" indent="-285750">
              <a:buFont typeface="Arial" panose="020B0604020202020204" pitchFamily="34" charset="0"/>
              <a:buChar char="•"/>
            </a:pPr>
            <a:r>
              <a:rPr lang="en-US" sz="1600" dirty="0"/>
              <a:t>Alerts are raised in case of discrepancies between the NIR reading and the desired blended Naphtha composition.</a:t>
            </a:r>
          </a:p>
          <a:p>
            <a:pPr lvl="0"/>
            <a:endParaRPr lang="en-IN" sz="1600" dirty="0"/>
          </a:p>
        </p:txBody>
      </p:sp>
    </p:spTree>
    <p:extLst>
      <p:ext uri="{BB962C8B-B14F-4D97-AF65-F5344CB8AC3E}">
        <p14:creationId xmlns:p14="http://schemas.microsoft.com/office/powerpoint/2010/main" val="2454145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a:t>Understanding of the </a:t>
            </a:r>
            <a:r>
              <a:rPr lang="en-US" sz="2400" dirty="0" smtClean="0"/>
              <a:t>Scope (</a:t>
            </a:r>
            <a:r>
              <a:rPr lang="en-US" sz="2400" dirty="0"/>
              <a:t>3/3</a:t>
            </a:r>
            <a:r>
              <a:rPr lang="en-US" sz="2400" dirty="0" smtClean="0"/>
              <a:t>)</a:t>
            </a:r>
            <a:endParaRPr lang="en-IN" sz="2400" dirty="0"/>
          </a:p>
        </p:txBody>
      </p:sp>
      <p:sp>
        <p:nvSpPr>
          <p:cNvPr id="10" name="Rectangle 3"/>
          <p:cNvSpPr>
            <a:spLocks noChangeArrowheads="1"/>
          </p:cNvSpPr>
          <p:nvPr/>
        </p:nvSpPr>
        <p:spPr bwMode="auto">
          <a:xfrm>
            <a:off x="1719580" y="442023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p:nvPr/>
        </p:nvSpPr>
        <p:spPr>
          <a:xfrm>
            <a:off x="355628" y="1163000"/>
            <a:ext cx="11350581" cy="4524315"/>
          </a:xfrm>
          <a:prstGeom prst="rect">
            <a:avLst/>
          </a:prstGeom>
        </p:spPr>
        <p:txBody>
          <a:bodyPr wrap="square">
            <a:spAutoFit/>
          </a:bodyPr>
          <a:lstStyle/>
          <a:p>
            <a:endParaRPr lang="en-US" sz="1600" b="1" dirty="0" smtClean="0"/>
          </a:p>
          <a:p>
            <a:endParaRPr lang="en-US" sz="1600" b="1" dirty="0"/>
          </a:p>
          <a:p>
            <a:r>
              <a:rPr lang="en-US" sz="1600" b="1" dirty="0" smtClean="0"/>
              <a:t>Use Case 6 :</a:t>
            </a:r>
          </a:p>
          <a:p>
            <a:endParaRPr lang="en-US" sz="1600" dirty="0" smtClean="0"/>
          </a:p>
          <a:p>
            <a:pPr marL="285750" indent="-285750">
              <a:buFont typeface="Arial" panose="020B0604020202020204" pitchFamily="34" charset="0"/>
              <a:buChar char="•"/>
            </a:pPr>
            <a:r>
              <a:rPr lang="en-US" sz="1600" dirty="0" smtClean="0"/>
              <a:t>Optimal </a:t>
            </a:r>
            <a:r>
              <a:rPr lang="en-US" sz="1600" dirty="0"/>
              <a:t>Blend Ratio Alert : Notify the operator when the system recommends an optimal light/heavy naphtha ratio to achieve desired cost and quality</a:t>
            </a:r>
            <a:r>
              <a:rPr lang="en-US" sz="1600" dirty="0" smtClean="0"/>
              <a:t>.</a:t>
            </a:r>
            <a:endParaRPr lang="en-US" sz="1600" dirty="0"/>
          </a:p>
          <a:p>
            <a:pPr marL="285750" indent="-285750">
              <a:buFont typeface="Arial" panose="020B0604020202020204" pitchFamily="34" charset="0"/>
              <a:buChar char="•"/>
            </a:pPr>
            <a:r>
              <a:rPr lang="en-US" sz="1600" dirty="0" smtClean="0"/>
              <a:t>Quality </a:t>
            </a:r>
            <a:r>
              <a:rPr lang="en-US" sz="1600" dirty="0"/>
              <a:t>and Cost Alerts:</a:t>
            </a:r>
          </a:p>
          <a:p>
            <a:pPr lvl="1"/>
            <a:r>
              <a:rPr lang="en-US" sz="1600" dirty="0"/>
              <a:t>   - Daily Quality Report: A daily notification summarizing the quality and cost of naphtha in each tank.</a:t>
            </a:r>
          </a:p>
          <a:p>
            <a:pPr lvl="1"/>
            <a:r>
              <a:rPr lang="en-US" sz="1600" dirty="0"/>
              <a:t>   - Tank Loading Quality Alert: Real-time alert for quality and cost during shore tank loading.</a:t>
            </a:r>
          </a:p>
          <a:p>
            <a:pPr marL="285750" indent="-285750">
              <a:buFont typeface="Arial" panose="020B0604020202020204" pitchFamily="34" charset="0"/>
              <a:buChar char="•"/>
            </a:pPr>
            <a:r>
              <a:rPr lang="en-US" sz="1600" dirty="0" smtClean="0"/>
              <a:t>Operational </a:t>
            </a:r>
            <a:r>
              <a:rPr lang="en-US" sz="1600" dirty="0"/>
              <a:t>Readiness Alert: Notification if a naphtha feedstock tank is unavailable for blending, with an estimated operational readiness date.</a:t>
            </a:r>
          </a:p>
          <a:p>
            <a:pPr marL="285750" indent="-285750">
              <a:buFont typeface="Arial" panose="020B0604020202020204" pitchFamily="34" charset="0"/>
              <a:buChar char="•"/>
            </a:pPr>
            <a:r>
              <a:rPr lang="en-US" sz="1600" dirty="0" smtClean="0"/>
              <a:t>Dead </a:t>
            </a:r>
            <a:r>
              <a:rPr lang="en-US" sz="1600" dirty="0"/>
              <a:t>Stock Level Alert:</a:t>
            </a:r>
          </a:p>
          <a:p>
            <a:r>
              <a:rPr lang="en-US" sz="1600" dirty="0"/>
              <a:t>   - Approaching Dead Stock Level: Alert when an active naphtha feedstock tank is approaching its ‘dead stock level,’ allowing for timely refilling or replacement.</a:t>
            </a:r>
            <a:endParaRPr lang="en-US" sz="1600" dirty="0" smtClean="0"/>
          </a:p>
          <a:p>
            <a:endParaRPr lang="en-US" sz="1600" dirty="0"/>
          </a:p>
          <a:p>
            <a:endParaRPr lang="en-US" sz="1600" dirty="0" smtClean="0"/>
          </a:p>
          <a:p>
            <a:pPr lvl="0"/>
            <a:endParaRPr lang="en-US" sz="1600" dirty="0"/>
          </a:p>
          <a:p>
            <a:pPr lvl="0"/>
            <a:endParaRPr lang="en-IN" sz="1600" dirty="0"/>
          </a:p>
        </p:txBody>
      </p:sp>
    </p:spTree>
    <p:extLst>
      <p:ext uri="{BB962C8B-B14F-4D97-AF65-F5344CB8AC3E}">
        <p14:creationId xmlns:p14="http://schemas.microsoft.com/office/powerpoint/2010/main" val="315149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0629041"/>
              </p:ext>
            </p:extLst>
          </p:nvPr>
        </p:nvGraphicFramePr>
        <p:xfrm>
          <a:off x="206807" y="1454942"/>
          <a:ext cx="11644274" cy="4853832"/>
        </p:xfrm>
        <a:graphic>
          <a:graphicData uri="http://schemas.openxmlformats.org/drawingml/2006/table">
            <a:tbl>
              <a:tblPr firstRow="1" firstCol="1" bandRow="1">
                <a:tableStyleId>{69012ECD-51FC-41F1-AA8D-1B2483CD663E}</a:tableStyleId>
              </a:tblPr>
              <a:tblGrid>
                <a:gridCol w="8840114"/>
                <a:gridCol w="2804160"/>
              </a:tblGrid>
              <a:tr h="251342">
                <a:tc>
                  <a:txBody>
                    <a:bodyPr/>
                    <a:lstStyle/>
                    <a:p>
                      <a:pPr algn="ctr">
                        <a:lnSpc>
                          <a:spcPct val="107000"/>
                        </a:lnSpc>
                        <a:spcAft>
                          <a:spcPts val="0"/>
                        </a:spcAft>
                      </a:pPr>
                      <a:r>
                        <a:rPr lang="en-US" sz="1600" kern="100" dirty="0">
                          <a:effectLst/>
                        </a:rPr>
                        <a:t>Quality</a:t>
                      </a:r>
                      <a:endParaRPr lang="en-IN" sz="16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600" kern="100" dirty="0">
                          <a:effectLst/>
                        </a:rPr>
                        <a:t>Quantity</a:t>
                      </a:r>
                      <a:endParaRPr lang="en-IN" sz="16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00726">
                <a:tc>
                  <a:txBody>
                    <a:bodyPr/>
                    <a:lstStyle/>
                    <a:p>
                      <a:pPr>
                        <a:lnSpc>
                          <a:spcPct val="107000"/>
                        </a:lnSpc>
                        <a:spcAft>
                          <a:spcPts val="0"/>
                        </a:spcAft>
                      </a:pPr>
                      <a:r>
                        <a:rPr lang="en-US" sz="1400" b="1" kern="100" dirty="0">
                          <a:effectLst/>
                        </a:rPr>
                        <a:t>Procurement constraints </a:t>
                      </a:r>
                      <a:endParaRPr lang="en-US" sz="1400" b="1" kern="100" dirty="0" smtClean="0">
                        <a:effectLst/>
                      </a:endParaRPr>
                    </a:p>
                    <a:p>
                      <a:r>
                        <a:rPr lang="en-US" sz="1200" b="0" kern="1200" dirty="0" smtClean="0">
                          <a:solidFill>
                            <a:schemeClr val="tx1"/>
                          </a:solidFill>
                          <a:effectLst/>
                          <a:latin typeface="+mn-lt"/>
                          <a:ea typeface="+mn-ea"/>
                          <a:cs typeface="+mn-cs"/>
                        </a:rPr>
                        <a:t>Procurement plan guided by Budget number (Paraffin, Aromatic). At the same time it is to be noted that desired Naphtha is not readily available in the Market. So, CBT is going for Procurement mix to match budget number and availability in the Market. Generally High Paraffinic Naphtha is sourcing from Import source where as Heavy Naphtha is catered from Domestic source.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Receiving constraints</a:t>
                      </a:r>
                      <a:r>
                        <a:rPr lang="en-US" sz="1200" b="1" kern="100" dirty="0">
                          <a:effectLst/>
                        </a:rPr>
                        <a:t> </a:t>
                      </a:r>
                      <a:r>
                        <a:rPr lang="en-US" sz="1200" b="1" kern="100" dirty="0" smtClean="0">
                          <a:effectLst/>
                        </a:rPr>
                        <a:t>:</a:t>
                      </a:r>
                    </a:p>
                    <a:p>
                      <a:pPr>
                        <a:lnSpc>
                          <a:spcPct val="107000"/>
                        </a:lnSpc>
                        <a:spcAft>
                          <a:spcPts val="0"/>
                        </a:spcAft>
                      </a:pPr>
                      <a:r>
                        <a:rPr lang="en-US" sz="1200" b="0" kern="1200" dirty="0" smtClean="0">
                          <a:solidFill>
                            <a:schemeClr val="tx1"/>
                          </a:solidFill>
                          <a:effectLst/>
                          <a:latin typeface="+mn-lt"/>
                          <a:ea typeface="+mn-ea"/>
                          <a:cs typeface="+mn-cs"/>
                        </a:rPr>
                        <a:t>No Constraints</a:t>
                      </a:r>
                      <a:endParaRPr lang="en-IN"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70073">
                <a:tc>
                  <a:txBody>
                    <a:bodyPr/>
                    <a:lstStyle/>
                    <a:p>
                      <a:pPr>
                        <a:lnSpc>
                          <a:spcPct val="107000"/>
                        </a:lnSpc>
                        <a:spcAft>
                          <a:spcPts val="0"/>
                        </a:spcAft>
                      </a:pPr>
                      <a:r>
                        <a:rPr lang="en-US" sz="1400" b="1" kern="100" dirty="0">
                          <a:effectLst/>
                        </a:rPr>
                        <a:t>Operation Constraints </a:t>
                      </a:r>
                      <a:endParaRPr lang="en-US" sz="1400" b="1" kern="100" dirty="0" smtClean="0">
                        <a:effectLst/>
                      </a:endParaRPr>
                    </a:p>
                    <a:p>
                      <a:pPr lvl="0"/>
                      <a:r>
                        <a:rPr lang="en-US" sz="1200" b="1" kern="1200" dirty="0" smtClean="0">
                          <a:solidFill>
                            <a:schemeClr val="tx1"/>
                          </a:solidFill>
                          <a:effectLst/>
                          <a:latin typeface="+mn-lt"/>
                          <a:ea typeface="+mn-ea"/>
                          <a:cs typeface="+mn-cs"/>
                        </a:rPr>
                        <a:t>1. Blending Rate:</a:t>
                      </a:r>
                      <a:endParaRPr lang="en-IN"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Max rate of blending : 85 TPH, when Tank-E/F is in suction or blending.</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Max rate of blending : 100 TPH when Tank A/B/C/D is in suction/blending.</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Minimum Blending Rate to be maintained: Above 40 TPH, for protection of the blending pump.</a:t>
                      </a:r>
                      <a:endParaRPr lang="en-IN" sz="1200" b="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2. Layering issues for different quality of Naphtha in a single tank: </a:t>
                      </a:r>
                      <a:r>
                        <a:rPr lang="en-US" sz="1200" b="0" kern="1200" dirty="0" smtClean="0">
                          <a:solidFill>
                            <a:schemeClr val="tx1"/>
                          </a:solidFill>
                          <a:effectLst/>
                          <a:latin typeface="+mn-lt"/>
                          <a:ea typeface="+mn-ea"/>
                          <a:cs typeface="+mn-cs"/>
                        </a:rPr>
                        <a:t>Composition varies in different level of the tank.</a:t>
                      </a:r>
                      <a:endParaRPr lang="en-IN" sz="1200" b="0" kern="1200" dirty="0" smtClean="0">
                        <a:solidFill>
                          <a:schemeClr val="tx1"/>
                        </a:solidFill>
                        <a:effectLst/>
                        <a:latin typeface="+mn-lt"/>
                        <a:ea typeface="+mn-ea"/>
                        <a:cs typeface="+mn-cs"/>
                      </a:endParaRPr>
                    </a:p>
                    <a:p>
                      <a:pPr lvl="0"/>
                      <a:r>
                        <a:rPr lang="en-US" sz="1200" b="1" kern="1200" dirty="0" smtClean="0">
                          <a:solidFill>
                            <a:schemeClr val="tx1"/>
                          </a:solidFill>
                          <a:effectLst/>
                          <a:latin typeface="+mn-lt"/>
                          <a:ea typeface="+mn-ea"/>
                          <a:cs typeface="+mn-cs"/>
                        </a:rPr>
                        <a:t>3. Naphtha Receiving limitation from HOJ-I/II/III:</a:t>
                      </a:r>
                      <a:endParaRPr lang="en-IN"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During receiving from HOJ-I/II/IOCL PLT in Tank E &amp; F, it is not possible to receive from HOJ-III in any tank.</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While receiving from HOJ-III in Tank B &amp; D, it is not possible to receive from HOJ-I/II/IOCL PLT in any tank.</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During simultaneous receiving from HOJ-I/II/IOCL PLT &amp; HOJ-III of different quality of naphtha, it is not possible to receive naphtha from HOJ-I/II/IOCL PLT in tank E &amp; F and from HOJ-III in Tank B &amp; D.</a:t>
                      </a:r>
                      <a:endParaRPr lang="en-IN" sz="1200" b="0" kern="1200" dirty="0" smtClean="0">
                        <a:solidFill>
                          <a:schemeClr val="tx1"/>
                        </a:solidFill>
                        <a:effectLst/>
                        <a:latin typeface="+mn-lt"/>
                        <a:ea typeface="+mn-ea"/>
                        <a:cs typeface="+mn-cs"/>
                      </a:endParaRPr>
                    </a:p>
                    <a:p>
                      <a:pPr>
                        <a:lnSpc>
                          <a:spcPct val="107000"/>
                        </a:lnSpc>
                        <a:spcAft>
                          <a:spcPts val="0"/>
                        </a:spcAft>
                      </a:pPr>
                      <a:endParaRPr lang="en-IN" sz="1200" b="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Tank availability </a:t>
                      </a:r>
                      <a:r>
                        <a:rPr lang="en-US" sz="1400" b="1" kern="100" dirty="0" smtClean="0">
                          <a:effectLst/>
                        </a:rPr>
                        <a:t>constraints</a:t>
                      </a:r>
                    </a:p>
                    <a:p>
                      <a:pPr>
                        <a:lnSpc>
                          <a:spcPct val="107000"/>
                        </a:lnSpc>
                        <a:spcAft>
                          <a:spcPts val="0"/>
                        </a:spcAft>
                      </a:pPr>
                      <a:endParaRPr lang="en-US" sz="1400" b="1" kern="100" dirty="0" smtClean="0">
                        <a:effectLst/>
                      </a:endParaRPr>
                    </a:p>
                    <a:p>
                      <a:pPr marL="0" marR="0" indent="0" algn="l" defTabSz="914400" rtl="0" eaLnBrk="1" fontAlgn="auto" latinLnBrk="0" hangingPunct="1">
                        <a:lnSpc>
                          <a:spcPct val="107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the case of maintenance of a tank, a manual input option is to be provided. </a:t>
                      </a:r>
                      <a:endParaRPr lang="en-IN" sz="1200" kern="1200" dirty="0" smtClean="0">
                        <a:solidFill>
                          <a:schemeClr val="tx1"/>
                        </a:solidFill>
                        <a:effectLst/>
                        <a:latin typeface="+mn-lt"/>
                        <a:ea typeface="+mn-ea"/>
                        <a:cs typeface="+mn-cs"/>
                      </a:endParaRPr>
                    </a:p>
                    <a:p>
                      <a:pPr>
                        <a:lnSpc>
                          <a:spcPct val="107000"/>
                        </a:lnSpc>
                        <a:spcAft>
                          <a:spcPts val="0"/>
                        </a:spcAft>
                      </a:pPr>
                      <a:endParaRPr lang="en-IN" sz="120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85464">
                <a:tc rowSpan="2">
                  <a:txBody>
                    <a:bodyPr/>
                    <a:lstStyle/>
                    <a:p>
                      <a:pPr>
                        <a:lnSpc>
                          <a:spcPct val="107000"/>
                        </a:lnSpc>
                        <a:spcAft>
                          <a:spcPts val="0"/>
                        </a:spcAft>
                      </a:pPr>
                      <a:r>
                        <a:rPr lang="en-US" sz="1400" b="1" kern="100" dirty="0">
                          <a:effectLst/>
                        </a:rPr>
                        <a:t>Blending rate </a:t>
                      </a:r>
                      <a:r>
                        <a:rPr lang="en-US" sz="1400" b="1" kern="100" dirty="0" smtClean="0">
                          <a:effectLst/>
                        </a:rPr>
                        <a:t>Constraints</a:t>
                      </a:r>
                    </a:p>
                    <a:p>
                      <a:r>
                        <a:rPr lang="en-US" sz="1200" b="1" kern="1200" dirty="0" smtClean="0">
                          <a:solidFill>
                            <a:schemeClr val="tx1"/>
                          </a:solidFill>
                          <a:effectLst/>
                          <a:latin typeface="+mn-lt"/>
                          <a:ea typeface="+mn-ea"/>
                          <a:cs typeface="+mn-cs"/>
                        </a:rPr>
                        <a:t>Blending Rate:</a:t>
                      </a:r>
                      <a:endParaRPr lang="en-IN" sz="1200" b="1"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Max rate of blending: 85 TPH, when Tank-E/F is in suction or blending.</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Max rate of blending: 100 TPH when Tank A/B/C/D is in suction/blending.</a:t>
                      </a:r>
                      <a:endParaRPr lang="en-IN" sz="1200" b="0" kern="1200" dirty="0" smtClean="0">
                        <a:solidFill>
                          <a:schemeClr val="tx1"/>
                        </a:solidFill>
                        <a:effectLst/>
                        <a:latin typeface="+mn-lt"/>
                        <a:ea typeface="+mn-ea"/>
                        <a:cs typeface="+mn-cs"/>
                      </a:endParaRPr>
                    </a:p>
                    <a:p>
                      <a:pPr lvl="0"/>
                      <a:r>
                        <a:rPr lang="en-US" sz="1200" b="0" kern="1200" dirty="0" smtClean="0">
                          <a:solidFill>
                            <a:schemeClr val="tx1"/>
                          </a:solidFill>
                          <a:effectLst/>
                          <a:latin typeface="+mn-lt"/>
                          <a:ea typeface="+mn-ea"/>
                          <a:cs typeface="+mn-cs"/>
                        </a:rPr>
                        <a:t>Minimum Blending Rate to be maintained: Above 40 TPH, for protection of the blending pump.</a:t>
                      </a:r>
                      <a:endParaRPr lang="en-IN" sz="1200" b="0" kern="1200" dirty="0" smtClean="0">
                        <a:solidFill>
                          <a:schemeClr val="tx1"/>
                        </a:solidFill>
                        <a:effectLst/>
                        <a:latin typeface="+mn-lt"/>
                        <a:ea typeface="+mn-ea"/>
                        <a:cs typeface="+mn-cs"/>
                      </a:endParaRPr>
                    </a:p>
                    <a:p>
                      <a:pPr>
                        <a:lnSpc>
                          <a:spcPct val="107000"/>
                        </a:lnSpc>
                        <a:spcAft>
                          <a:spcPts val="0"/>
                        </a:spcAft>
                      </a:pPr>
                      <a:endParaRPr lang="en-IN" sz="1000" b="0" kern="100" dirty="0">
                        <a:effectLst/>
                        <a:latin typeface="Aptos"/>
                        <a:ea typeface="Aptos"/>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7000"/>
                        </a:lnSpc>
                        <a:spcAft>
                          <a:spcPts val="0"/>
                        </a:spcAft>
                      </a:pPr>
                      <a:r>
                        <a:rPr lang="en-US" sz="1400" b="1" kern="100" dirty="0">
                          <a:effectLst/>
                        </a:rPr>
                        <a:t>Blending constraints </a:t>
                      </a:r>
                      <a:endParaRPr lang="en-US" sz="1400" b="1" kern="100" dirty="0" smtClean="0">
                        <a:effectLst/>
                      </a:endParaRPr>
                    </a:p>
                    <a:p>
                      <a:pPr marL="285750" indent="-285750">
                        <a:lnSpc>
                          <a:spcPct val="107000"/>
                        </a:lnSpc>
                        <a:spcAft>
                          <a:spcPts val="0"/>
                        </a:spcAft>
                        <a:buAutoNum type="romanLcParenR"/>
                      </a:pPr>
                      <a:r>
                        <a:rPr lang="en-US" sz="1200" kern="100" dirty="0" smtClean="0">
                          <a:effectLst/>
                        </a:rPr>
                        <a:t>Heavy Naphtha</a:t>
                      </a:r>
                      <a:endParaRPr lang="en-IN" sz="1200" kern="100" dirty="0" smtClean="0">
                        <a:effectLst/>
                      </a:endParaRPr>
                    </a:p>
                    <a:p>
                      <a:pPr marL="285750" indent="-285750">
                        <a:lnSpc>
                          <a:spcPct val="107000"/>
                        </a:lnSpc>
                        <a:spcAft>
                          <a:spcPts val="0"/>
                        </a:spcAft>
                        <a:buAutoNum type="romanLcParenR"/>
                      </a:pPr>
                      <a:r>
                        <a:rPr lang="en-US" sz="1200" kern="100" dirty="0" smtClean="0">
                          <a:effectLst/>
                        </a:rPr>
                        <a:t>Lighter Naphtha</a:t>
                      </a:r>
                    </a:p>
                    <a:p>
                      <a:pPr marL="0" algn="l" defTabSz="914400" rtl="0" eaLnBrk="1" latinLnBrk="0" hangingPunct="1">
                        <a:lnSpc>
                          <a:spcPct val="107000"/>
                        </a:lnSpc>
                        <a:spcAft>
                          <a:spcPts val="0"/>
                        </a:spcAft>
                      </a:pPr>
                      <a:r>
                        <a:rPr lang="en-US" sz="1200" b="0" kern="1200" dirty="0" smtClean="0">
                          <a:solidFill>
                            <a:schemeClr val="tx1"/>
                          </a:solidFill>
                          <a:effectLst/>
                          <a:latin typeface="+mn-lt"/>
                          <a:ea typeface="+mn-ea"/>
                          <a:cs typeface="+mn-cs"/>
                        </a:rPr>
                        <a:t>No Constraints</a:t>
                      </a:r>
                      <a:endParaRPr lang="en-IN" sz="1200" b="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8422">
                <a:tc vMerge="1">
                  <a:txBody>
                    <a:bodyPr/>
                    <a:lstStyle/>
                    <a:p>
                      <a:endParaRPr lang="en-IN"/>
                    </a:p>
                  </a:txBody>
                  <a:tcPr/>
                </a:tc>
                <a:tc>
                  <a:txBody>
                    <a:bodyPr/>
                    <a:lstStyle/>
                    <a:p>
                      <a:pPr>
                        <a:lnSpc>
                          <a:spcPct val="107000"/>
                        </a:lnSpc>
                        <a:spcAft>
                          <a:spcPts val="0"/>
                        </a:spcAft>
                      </a:pPr>
                      <a:r>
                        <a:rPr lang="en-US" sz="1400" b="1" kern="100" dirty="0">
                          <a:effectLst/>
                        </a:rPr>
                        <a:t>Naphtha Suction </a:t>
                      </a:r>
                      <a:r>
                        <a:rPr lang="en-US" sz="1400" b="1" kern="100" dirty="0" smtClean="0">
                          <a:effectLst/>
                        </a:rPr>
                        <a:t>constraints</a:t>
                      </a:r>
                    </a:p>
                    <a:p>
                      <a:pPr marL="0" marR="0" indent="0" algn="l" defTabSz="914400" rtl="0" eaLnBrk="1" fontAlgn="auto" latinLnBrk="0" hangingPunct="1">
                        <a:lnSpc>
                          <a:spcPct val="107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No Constraints</a:t>
                      </a:r>
                      <a:endParaRPr lang="en-IN" sz="1200" b="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Title 1">
            <a:extLst>
              <a:ext uri="{FF2B5EF4-FFF2-40B4-BE49-F238E27FC236}">
                <a16:creationId xmlns:a16="http://schemas.microsoft.com/office/drawing/2014/main" xmlns="" id="{32B8A9CC-BCB5-8E96-DDA1-37555AB2D86D}"/>
              </a:ext>
            </a:extLst>
          </p:cNvPr>
          <p:cNvSpPr txBox="1">
            <a:spLocks/>
          </p:cNvSpPr>
          <p:nvPr/>
        </p:nvSpPr>
        <p:spPr>
          <a:xfrm>
            <a:off x="1556888" y="290906"/>
            <a:ext cx="8617422" cy="606878"/>
          </a:xfrm>
          <a:prstGeom prst="rect">
            <a:avLst/>
          </a:prstGeom>
        </p:spPr>
        <p:txBody>
          <a:bodyPr>
            <a:noAutofit/>
          </a:bodyPr>
          <a:lstStyle>
            <a:lvl1pPr algn="l" defTabSz="914400" rtl="0" eaLnBrk="1" latinLnBrk="0" hangingPunct="1">
              <a:lnSpc>
                <a:spcPct val="90000"/>
              </a:lnSpc>
              <a:spcBef>
                <a:spcPct val="0"/>
              </a:spcBef>
              <a:buNone/>
              <a:defRPr sz="3600" b="1" kern="1200">
                <a:solidFill>
                  <a:srgbClr val="024C90"/>
                </a:solidFill>
                <a:latin typeface="+mn-lt"/>
                <a:ea typeface="+mj-ea"/>
                <a:cs typeface="+mj-cs"/>
              </a:defRPr>
            </a:lvl1pPr>
          </a:lstStyle>
          <a:p>
            <a:pPr algn="ctr"/>
            <a:r>
              <a:rPr lang="en-US" sz="2400" dirty="0" smtClean="0"/>
              <a:t>Model Constraints</a:t>
            </a:r>
            <a:endParaRPr lang="en-IN" sz="2400" dirty="0"/>
          </a:p>
        </p:txBody>
      </p:sp>
      <p:sp>
        <p:nvSpPr>
          <p:cNvPr id="4" name="Rectangle 3"/>
          <p:cNvSpPr/>
          <p:nvPr/>
        </p:nvSpPr>
        <p:spPr>
          <a:xfrm>
            <a:off x="134112" y="747056"/>
            <a:ext cx="11789664" cy="707886"/>
          </a:xfrm>
          <a:prstGeom prst="rect">
            <a:avLst/>
          </a:prstGeom>
        </p:spPr>
        <p:txBody>
          <a:bodyPr wrap="square">
            <a:spAutoFit/>
          </a:bodyPr>
          <a:lstStyle/>
          <a:p>
            <a:pPr lvl="0"/>
            <a:endParaRPr lang="en-US" sz="1200" dirty="0"/>
          </a:p>
          <a:p>
            <a:pPr lvl="0"/>
            <a:r>
              <a:rPr lang="en-US" sz="1400" dirty="0"/>
              <a:t>The following </a:t>
            </a:r>
            <a:r>
              <a:rPr lang="en-US" sz="1400" dirty="0" smtClean="0"/>
              <a:t>buckets – Quality and Quantity were </a:t>
            </a:r>
            <a:r>
              <a:rPr lang="en-US" sz="1400" dirty="0"/>
              <a:t>deliberated as the main contributing factors to the overall feed stock blending. The user would require a provision to adjust the boundary parameters of the constraints and manual correction provision for the controllable parameters in case required.</a:t>
            </a:r>
            <a:endParaRPr lang="en-IN" sz="1400" dirty="0"/>
          </a:p>
        </p:txBody>
      </p:sp>
    </p:spTree>
    <p:extLst>
      <p:ext uri="{BB962C8B-B14F-4D97-AF65-F5344CB8AC3E}">
        <p14:creationId xmlns:p14="http://schemas.microsoft.com/office/powerpoint/2010/main" val="3360445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CG_Digital_1">
      <a:dk1>
        <a:srgbClr val="595959"/>
      </a:dk1>
      <a:lt1>
        <a:srgbClr val="FFFFFF"/>
      </a:lt1>
      <a:dk2>
        <a:srgbClr val="000072"/>
      </a:dk2>
      <a:lt2>
        <a:srgbClr val="DDDDDD"/>
      </a:lt2>
      <a:accent1>
        <a:srgbClr val="024C90"/>
      </a:accent1>
      <a:accent2>
        <a:srgbClr val="B8AAAA"/>
      </a:accent2>
      <a:accent3>
        <a:srgbClr val="FFFFFF"/>
      </a:accent3>
      <a:accent4>
        <a:srgbClr val="000000"/>
      </a:accent4>
      <a:accent5>
        <a:srgbClr val="B8AAAA"/>
      </a:accent5>
      <a:accent6>
        <a:srgbClr val="024C90"/>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579BDB8-09E2-434F-823D-7632083D28C4}" vid="{A8DBF088-E513-442C-B249-8195292211D9}"/>
    </a:ext>
  </a:extLst>
</a:theme>
</file>

<file path=ppt/theme/theme2.xml><?xml version="1.0" encoding="utf-8"?>
<a:theme xmlns:a="http://schemas.openxmlformats.org/drawingml/2006/main" name="1_Office Theme">
  <a:themeElements>
    <a:clrScheme name="TCG">
      <a:dk1>
        <a:srgbClr val="000000"/>
      </a:dk1>
      <a:lt1>
        <a:srgbClr val="FFFFFF"/>
      </a:lt1>
      <a:dk2>
        <a:srgbClr val="191970"/>
      </a:dk2>
      <a:lt2>
        <a:srgbClr val="F2F2F2"/>
      </a:lt2>
      <a:accent1>
        <a:srgbClr val="3498DB"/>
      </a:accent1>
      <a:accent2>
        <a:srgbClr val="016AD6"/>
      </a:accent2>
      <a:accent3>
        <a:srgbClr val="0C59A9"/>
      </a:accent3>
      <a:accent4>
        <a:srgbClr val="191970"/>
      </a:accent4>
      <a:accent5>
        <a:srgbClr val="F1C40F"/>
      </a:accent5>
      <a:accent6>
        <a:srgbClr val="F39C12"/>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CG" id="{79CB9622-3C52-4F9A-94D8-628585C2A2EE}" vid="{B69CAA9C-BFA7-4C16-8004-A71A196FCDD4}"/>
    </a:ext>
  </a:extLst>
</a:theme>
</file>

<file path=ppt/theme/theme3.xml><?xml version="1.0" encoding="utf-8"?>
<a:theme xmlns:a="http://schemas.openxmlformats.org/drawingml/2006/main" name="2_Office Theme">
  <a:themeElements>
    <a:clrScheme name="TCG_Digital_1">
      <a:dk1>
        <a:srgbClr val="595959"/>
      </a:dk1>
      <a:lt1>
        <a:srgbClr val="FFFFFF"/>
      </a:lt1>
      <a:dk2>
        <a:srgbClr val="000072"/>
      </a:dk2>
      <a:lt2>
        <a:srgbClr val="DDDDDD"/>
      </a:lt2>
      <a:accent1>
        <a:srgbClr val="024C90"/>
      </a:accent1>
      <a:accent2>
        <a:srgbClr val="B8AAAA"/>
      </a:accent2>
      <a:accent3>
        <a:srgbClr val="FFFFFF"/>
      </a:accent3>
      <a:accent4>
        <a:srgbClr val="000000"/>
      </a:accent4>
      <a:accent5>
        <a:srgbClr val="B8AAAA"/>
      </a:accent5>
      <a:accent6>
        <a:srgbClr val="024C90"/>
      </a:accent6>
      <a:hlink>
        <a:srgbClr val="595959"/>
      </a:hlink>
      <a:folHlink>
        <a:srgbClr val="B2B2B2"/>
      </a:folHlink>
    </a:clrScheme>
    <a:fontScheme name="Custom 1">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D579BDB8-09E2-434F-823D-7632083D28C4}" vid="{A8DBF088-E513-442C-B249-8195292211D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48342</TotalTime>
  <Words>1771</Words>
  <Application>Microsoft Office PowerPoint</Application>
  <PresentationFormat>Widescreen</PresentationFormat>
  <Paragraphs>332</Paragraphs>
  <Slides>22</Slides>
  <Notes>2</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1</vt:i4>
      </vt:variant>
      <vt:variant>
        <vt:lpstr>Slide Titles</vt:lpstr>
      </vt:variant>
      <vt:variant>
        <vt:i4>22</vt:i4>
      </vt:variant>
    </vt:vector>
  </HeadingPairs>
  <TitlesOfParts>
    <vt:vector size="35" baseType="lpstr">
      <vt:lpstr>Aptos</vt:lpstr>
      <vt:lpstr>Arial</vt:lpstr>
      <vt:lpstr>Calibri</vt:lpstr>
      <vt:lpstr>Fira Sans Extra Condensed Medium</vt:lpstr>
      <vt:lpstr>Helvetica Light</vt:lpstr>
      <vt:lpstr>Impact</vt:lpstr>
      <vt:lpstr>Times New Roman</vt:lpstr>
      <vt:lpstr>Trebuchet MS</vt:lpstr>
      <vt:lpstr>Wingdings</vt:lpstr>
      <vt:lpstr>Office Theme</vt:lpstr>
      <vt:lpstr>1_Office Theme</vt:lpstr>
      <vt:lpstr>2_Office Theme</vt:lpstr>
      <vt:lpstr>Worksheet</vt:lpstr>
      <vt:lpstr>Proposal for Automated Naphtha Blending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Timelines and Commercials</vt:lpstr>
      <vt:lpstr>PowerPoint Presentation</vt:lpstr>
      <vt:lpstr>PowerPoint Presentation</vt:lpstr>
      <vt:lpstr>Assumptions and  Dependencies</vt:lpstr>
      <vt:lpstr>Assumptions and Dependencies</vt:lpstr>
      <vt:lpstr>Value Proposition</vt:lpstr>
      <vt:lpstr>Value Proposition for the solution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&amp; Gas Solutions TCG Digital  helps build Velocity to Value</dc:title>
  <dc:creator>Nimit Arora</dc:creator>
  <cp:lastModifiedBy>Shantanu Ray Chaudhuri</cp:lastModifiedBy>
  <cp:revision>7336</cp:revision>
  <dcterms:created xsi:type="dcterms:W3CDTF">2020-04-23T14:48:00Z</dcterms:created>
  <dcterms:modified xsi:type="dcterms:W3CDTF">2025-01-09T10:54:40Z</dcterms:modified>
</cp:coreProperties>
</file>