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63" r:id="rId3"/>
    <p:sldId id="296" r:id="rId5"/>
    <p:sldId id="295" r:id="rId6"/>
    <p:sldId id="294" r:id="rId7"/>
    <p:sldId id="293" r:id="rId8"/>
    <p:sldId id="297" r:id="rId9"/>
    <p:sldId id="298" r:id="rId10"/>
    <p:sldId id="299" r:id="rId11"/>
    <p:sldId id="300" r:id="rId12"/>
    <p:sldId id="304" r:id="rId13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orient="horz" pos="1447" userDrawn="1">
          <p15:clr>
            <a:srgbClr val="A4A3A4"/>
          </p15:clr>
        </p15:guide>
        <p15:guide id="3" orient="horz" pos="2863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7628" userDrawn="1">
          <p15:clr>
            <a:srgbClr val="A4A3A4"/>
          </p15:clr>
        </p15:guide>
        <p15:guide id="6" pos="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85BE5E"/>
    <a:srgbClr val="7AB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990"/>
    <p:restoredTop sz="94151"/>
  </p:normalViewPr>
  <p:slideViewPr>
    <p:cSldViewPr snapToGrid="0" showGuides="1">
      <p:cViewPr>
        <p:scale>
          <a:sx n="75" d="100"/>
          <a:sy n="75" d="100"/>
        </p:scale>
        <p:origin x="-603" y="-354"/>
      </p:cViewPr>
      <p:guideLst>
        <p:guide orient="horz" pos="2158"/>
        <p:guide orient="horz" pos="1447"/>
        <p:guide orient="horz" pos="2863"/>
        <p:guide pos="3840"/>
        <p:guide pos="7628"/>
        <p:guide pos="11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7" name="组合 240"/>
          <p:cNvGrpSpPr/>
          <p:nvPr/>
        </p:nvGrpSpPr>
        <p:grpSpPr>
          <a:xfrm rot="-5400000">
            <a:off x="9531350" y="-642937"/>
            <a:ext cx="3822700" cy="3857625"/>
            <a:chOff x="-89999" y="4039629"/>
            <a:chExt cx="3256061" cy="3285168"/>
          </a:xfrm>
        </p:grpSpPr>
        <p:sp>
          <p:nvSpPr>
            <p:cNvPr id="242" name="椭圆 241"/>
            <p:cNvSpPr/>
            <p:nvPr/>
          </p:nvSpPr>
          <p:spPr>
            <a:xfrm>
              <a:off x="565810" y="4039629"/>
              <a:ext cx="650401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3" name="椭圆 242"/>
            <p:cNvSpPr/>
            <p:nvPr/>
          </p:nvSpPr>
          <p:spPr>
            <a:xfrm>
              <a:off x="1216211" y="4043684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4" name="椭圆 243"/>
            <p:cNvSpPr/>
            <p:nvPr/>
          </p:nvSpPr>
          <p:spPr>
            <a:xfrm>
              <a:off x="1867964" y="4039629"/>
              <a:ext cx="650400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5" name="椭圆 244"/>
            <p:cNvSpPr/>
            <p:nvPr/>
          </p:nvSpPr>
          <p:spPr>
            <a:xfrm>
              <a:off x="-89999" y="4698014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6" name="椭圆 245"/>
            <p:cNvSpPr/>
            <p:nvPr/>
          </p:nvSpPr>
          <p:spPr>
            <a:xfrm>
              <a:off x="565810" y="4698014"/>
              <a:ext cx="650401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7" name="椭圆 246"/>
            <p:cNvSpPr/>
            <p:nvPr/>
          </p:nvSpPr>
          <p:spPr>
            <a:xfrm>
              <a:off x="1212154" y="4698014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8" name="椭圆 247"/>
            <p:cNvSpPr/>
            <p:nvPr/>
          </p:nvSpPr>
          <p:spPr>
            <a:xfrm>
              <a:off x="1867964" y="4698014"/>
              <a:ext cx="650400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9" name="椭圆 248"/>
            <p:cNvSpPr/>
            <p:nvPr/>
          </p:nvSpPr>
          <p:spPr>
            <a:xfrm>
              <a:off x="2514309" y="4698014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0" name="椭圆 249"/>
            <p:cNvSpPr/>
            <p:nvPr/>
          </p:nvSpPr>
          <p:spPr>
            <a:xfrm>
              <a:off x="-89999" y="5356400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>
              <a:off x="565810" y="5356400"/>
              <a:ext cx="650401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2" name="椭圆 251"/>
            <p:cNvSpPr/>
            <p:nvPr/>
          </p:nvSpPr>
          <p:spPr>
            <a:xfrm>
              <a:off x="1212154" y="5356400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>
              <a:off x="1867964" y="5356400"/>
              <a:ext cx="650400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4" name="椭圆 253"/>
            <p:cNvSpPr/>
            <p:nvPr/>
          </p:nvSpPr>
          <p:spPr>
            <a:xfrm>
              <a:off x="2514309" y="5356400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5" name="椭圆 254"/>
            <p:cNvSpPr/>
            <p:nvPr/>
          </p:nvSpPr>
          <p:spPr>
            <a:xfrm>
              <a:off x="-89999" y="6014785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6" name="椭圆 255"/>
            <p:cNvSpPr/>
            <p:nvPr/>
          </p:nvSpPr>
          <p:spPr>
            <a:xfrm>
              <a:off x="565810" y="6014785"/>
              <a:ext cx="650401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7" name="椭圆 256"/>
            <p:cNvSpPr/>
            <p:nvPr/>
          </p:nvSpPr>
          <p:spPr>
            <a:xfrm>
              <a:off x="1212154" y="6014785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1867964" y="6014785"/>
              <a:ext cx="650400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2514309" y="6014785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0" name="椭圆 259"/>
            <p:cNvSpPr/>
            <p:nvPr/>
          </p:nvSpPr>
          <p:spPr>
            <a:xfrm>
              <a:off x="-89999" y="6673171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565810" y="6673171"/>
              <a:ext cx="650401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2" name="椭圆 261"/>
            <p:cNvSpPr/>
            <p:nvPr/>
          </p:nvSpPr>
          <p:spPr>
            <a:xfrm>
              <a:off x="1212154" y="6673171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椭圆 262"/>
            <p:cNvSpPr/>
            <p:nvPr/>
          </p:nvSpPr>
          <p:spPr>
            <a:xfrm>
              <a:off x="1867964" y="6673171"/>
              <a:ext cx="650400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椭圆 263"/>
            <p:cNvSpPr/>
            <p:nvPr/>
          </p:nvSpPr>
          <p:spPr>
            <a:xfrm>
              <a:off x="2514309" y="6673171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9" name="直角三角形 58"/>
          <p:cNvSpPr/>
          <p:nvPr/>
        </p:nvSpPr>
        <p:spPr>
          <a:xfrm>
            <a:off x="17463" y="-11112"/>
            <a:ext cx="12157075" cy="6880225"/>
          </a:xfrm>
          <a:prstGeom prst="rt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66458" y="2619375"/>
            <a:ext cx="1045908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IN" altLang="zh-CN" sz="40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FarmFlow:Supporting Bisonvalley’s Milma Outlet</a:t>
            </a:r>
            <a:endParaRPr lang="en-IN" altLang="zh-CN" sz="4000" b="1" dirty="0">
              <a:solidFill>
                <a:schemeClr val="accent4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4850130" y="5151120"/>
            <a:ext cx="6731635" cy="1245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r"/>
            <a:r>
              <a:rPr lang="en-IN" altLang="zh-CN" sz="2500" dirty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NAME:Ashna Dsilva</a:t>
            </a:r>
            <a:endParaRPr lang="en-IN" altLang="zh-CN" sz="2500" dirty="0">
              <a:solidFill>
                <a:schemeClr val="tx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algn="r"/>
            <a:r>
              <a:rPr lang="en-IN" altLang="zh-CN" sz="2500" dirty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ROLL NO: 35</a:t>
            </a:r>
            <a:endParaRPr lang="en-IN" altLang="zh-CN" sz="2500" dirty="0">
              <a:solidFill>
                <a:schemeClr val="tx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algn="r"/>
            <a:r>
              <a:rPr lang="en-IN" altLang="zh-CN" sz="2500" dirty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GUIDE:Dr. Deepa Mary Mathews</a:t>
            </a:r>
            <a:endParaRPr lang="en-IN" altLang="zh-CN" sz="2500" dirty="0">
              <a:solidFill>
                <a:schemeClr val="tx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grpSp>
        <p:nvGrpSpPr>
          <p:cNvPr id="4143" name="组合 5"/>
          <p:cNvGrpSpPr/>
          <p:nvPr/>
        </p:nvGrpSpPr>
        <p:grpSpPr>
          <a:xfrm>
            <a:off x="-901700" y="4005263"/>
            <a:ext cx="3822700" cy="3857625"/>
            <a:chOff x="-89999" y="4039629"/>
            <a:chExt cx="3256061" cy="3285168"/>
          </a:xfrm>
        </p:grpSpPr>
        <p:sp>
          <p:nvSpPr>
            <p:cNvPr id="39" name="椭圆 38"/>
            <p:cNvSpPr/>
            <p:nvPr/>
          </p:nvSpPr>
          <p:spPr>
            <a:xfrm>
              <a:off x="561754" y="4039629"/>
              <a:ext cx="650401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212155" y="4039629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1863908" y="4039629"/>
              <a:ext cx="650400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-89999" y="4698014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561754" y="4698014"/>
              <a:ext cx="650401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1212155" y="4698014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1863908" y="4698014"/>
              <a:ext cx="650400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2514309" y="4698014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-89999" y="5356400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561754" y="5356400"/>
              <a:ext cx="650401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1212155" y="5356400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1863908" y="5356400"/>
              <a:ext cx="650400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514309" y="5356400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-89999" y="6014785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561754" y="6014785"/>
              <a:ext cx="650401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1212155" y="6014785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1863908" y="6014785"/>
              <a:ext cx="650400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2514309" y="6014785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-89999" y="6673171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561754" y="6673171"/>
              <a:ext cx="650401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1212155" y="6673171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863908" y="6673171"/>
              <a:ext cx="650400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2514309" y="6673171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19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IN" altLang="en-GB"/>
            </a:br>
            <a:br>
              <a:rPr lang="en-IN" altLang="en-GB"/>
            </a:br>
            <a:br>
              <a:rPr lang="en-IN" altLang="en-GB"/>
            </a:br>
            <a:br>
              <a:rPr lang="en-IN" altLang="en-GB"/>
            </a:br>
            <a:br>
              <a:rPr lang="en-IN" altLang="en-GB"/>
            </a:br>
            <a:br>
              <a:rPr lang="en-IN" altLang="en-GB"/>
            </a:br>
            <a:r>
              <a:rPr lang="en-IN" altLang="en-GB"/>
              <a:t>				</a:t>
            </a:r>
            <a:br>
              <a:rPr lang="en-IN" altLang="en-GB"/>
            </a:br>
            <a:br>
              <a:rPr lang="en-IN" altLang="en-GB"/>
            </a:br>
            <a:r>
              <a:rPr lang="en-IN" altLang="en-GB"/>
              <a:t>				THANK YOU</a:t>
            </a:r>
            <a:endParaRPr lang="en-IN" alt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760" y="393065"/>
            <a:ext cx="10972800" cy="582613"/>
          </a:xfrm>
        </p:spPr>
        <p:txBody>
          <a:bodyPr/>
          <a:p>
            <a:r>
              <a:rPr lang="en-IN" altLang="en-GB" b="1"/>
              <a:t>           		</a:t>
            </a:r>
            <a:r>
              <a:rPr lang="en-IN" altLang="en-GB" b="1" u="sng"/>
              <a:t>RELEVANCE OF TOPIC</a:t>
            </a:r>
            <a:endParaRPr lang="en-IN" altLang="en-GB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30" y="952500"/>
            <a:ext cx="10972800" cy="4953000"/>
          </a:xfrm>
        </p:spPr>
        <p:txBody>
          <a:bodyPr/>
          <a:p>
            <a:pPr marL="0" indent="0">
              <a:lnSpc>
                <a:spcPct val="110000"/>
              </a:lnSpc>
              <a:buNone/>
            </a:pPr>
            <a:endParaRPr lang="en-US" altLang="en-GB"/>
          </a:p>
          <a:p>
            <a:pPr>
              <a:lnSpc>
                <a:spcPct val="130000"/>
              </a:lnSpc>
            </a:pPr>
            <a:r>
              <a:rPr lang="en-US" altLang="en-GB" sz="2500"/>
              <a:t>Provides a transparent platform for farmers to</a:t>
            </a:r>
            <a:r>
              <a:rPr lang="en-IN" altLang="en-US" sz="2500"/>
              <a:t> track the details of their daily milk collection.</a:t>
            </a:r>
            <a:endParaRPr lang="en-US" altLang="en-GB" sz="2500"/>
          </a:p>
          <a:p>
            <a:pPr>
              <a:lnSpc>
                <a:spcPct val="90000"/>
              </a:lnSpc>
            </a:pPr>
            <a:r>
              <a:rPr lang="en-IN" altLang="en-US" sz="2500"/>
              <a:t> </a:t>
            </a:r>
            <a:r>
              <a:rPr lang="en-US" altLang="en-GB" sz="2500"/>
              <a:t>Encourages better income management for dairy farmers</a:t>
            </a:r>
            <a:r>
              <a:rPr lang="en-IN" altLang="en-US" sz="2500"/>
              <a:t>.</a:t>
            </a:r>
            <a:endParaRPr lang="en-IN" altLang="en-US" sz="2500"/>
          </a:p>
          <a:p>
            <a:pPr marL="0" indent="0">
              <a:lnSpc>
                <a:spcPct val="90000"/>
              </a:lnSpc>
              <a:buNone/>
            </a:pPr>
            <a:endParaRPr lang="en-IN" altLang="en-US" sz="2500"/>
          </a:p>
          <a:p>
            <a:pPr>
              <a:lnSpc>
                <a:spcPct val="90000"/>
              </a:lnSpc>
            </a:pPr>
            <a:r>
              <a:rPr lang="en-US" altLang="en-GB" sz="2500"/>
              <a:t> </a:t>
            </a:r>
            <a:r>
              <a:rPr lang="en-IN" altLang="en-US" sz="2500"/>
              <a:t>D</a:t>
            </a:r>
            <a:r>
              <a:rPr lang="en-US" altLang="en-GB" sz="2500"/>
              <a:t>istribution of dairy products to a wide network of retail outlets</a:t>
            </a:r>
            <a:r>
              <a:rPr lang="en-IN" altLang="en-US" sz="2500"/>
              <a:t>.</a:t>
            </a:r>
            <a:endParaRPr lang="en-IN" altLang="en-US" sz="2500"/>
          </a:p>
          <a:p>
            <a:pPr>
              <a:lnSpc>
                <a:spcPct val="90000"/>
              </a:lnSpc>
            </a:pPr>
            <a:endParaRPr lang="en-IN" altLang="en-US" sz="2500"/>
          </a:p>
          <a:p>
            <a:pPr>
              <a:lnSpc>
                <a:spcPct val="90000"/>
              </a:lnSpc>
            </a:pPr>
            <a:r>
              <a:rPr lang="en-US" altLang="en-GB" sz="2500"/>
              <a:t>Keeps farmers updated about feed availability,</a:t>
            </a:r>
            <a:r>
              <a:rPr lang="en-IN" altLang="en-US" sz="2500"/>
              <a:t> and </a:t>
            </a:r>
            <a:r>
              <a:rPr lang="en-US" altLang="en-GB" sz="2500"/>
              <a:t> subsidies</a:t>
            </a:r>
            <a:r>
              <a:rPr lang="en-IN" altLang="en-US" sz="2500"/>
              <a:t>.</a:t>
            </a:r>
            <a:endParaRPr lang="en-IN" altLang="en-US" sz="2500"/>
          </a:p>
          <a:p>
            <a:pPr>
              <a:lnSpc>
                <a:spcPct val="90000"/>
              </a:lnSpc>
            </a:pPr>
            <a:endParaRPr lang="en-IN" altLang="en-US" sz="2500"/>
          </a:p>
          <a:p>
            <a:pPr>
              <a:lnSpc>
                <a:spcPct val="90000"/>
              </a:lnSpc>
            </a:pPr>
            <a:r>
              <a:rPr lang="en-US" altLang="en-GB" sz="2500"/>
              <a:t>Ensures smooth order management for outlet customers with automated </a:t>
            </a:r>
            <a:endParaRPr lang="en-US" altLang="en-GB" sz="2500"/>
          </a:p>
          <a:p>
            <a:pPr marL="0" indent="457200">
              <a:lnSpc>
                <a:spcPct val="90000"/>
              </a:lnSpc>
              <a:buNone/>
            </a:pPr>
            <a:r>
              <a:rPr lang="en-US" altLang="en-GB" sz="2500"/>
              <a:t>tracking and payments.</a:t>
            </a:r>
            <a:endParaRPr lang="en-US" altLang="en-GB"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GB"/>
              <a:t>		</a:t>
            </a:r>
            <a:br>
              <a:rPr lang="en-IN" altLang="en-GB"/>
            </a:br>
            <a:r>
              <a:rPr lang="en-IN" altLang="en-GB"/>
              <a:t>	</a:t>
            </a:r>
            <a:br>
              <a:rPr lang="en-IN" altLang="en-GB"/>
            </a:br>
            <a:br>
              <a:rPr lang="en-IN" altLang="en-GB"/>
            </a:br>
            <a:r>
              <a:rPr lang="en-IN" altLang="en-GB"/>
              <a:t>	</a:t>
            </a:r>
            <a:r>
              <a:rPr lang="en-IN" altLang="en-GB" b="1" u="sng"/>
              <a:t>A  DESCRIPTION  OF  THE  PROJECT</a:t>
            </a:r>
            <a:br>
              <a:rPr lang="en-IN" altLang="en-GB" b="1" u="sng"/>
            </a:br>
            <a:endParaRPr lang="en-IN" altLang="en-GB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435" y="1637030"/>
            <a:ext cx="10895965" cy="4490720"/>
          </a:xfrm>
        </p:spPr>
        <p:txBody>
          <a:bodyPr/>
          <a:p>
            <a:pPr>
              <a:lnSpc>
                <a:spcPct val="130000"/>
              </a:lnSpc>
            </a:pPr>
            <a:r>
              <a:rPr lang="en-US" altLang="en-GB" sz="2500"/>
              <a:t>Farmers register on the system, track milk collection, and receive automatic payments every 10 days.</a:t>
            </a:r>
            <a:endParaRPr lang="en-US" altLang="en-GB" sz="2500"/>
          </a:p>
          <a:p>
            <a:pPr>
              <a:lnSpc>
                <a:spcPct val="130000"/>
              </a:lnSpc>
            </a:pPr>
            <a:r>
              <a:rPr lang="en-US" altLang="en-GB" sz="2500"/>
              <a:t>Outlet customers place milk orders, make payments, and track order status.</a:t>
            </a:r>
            <a:endParaRPr lang="en-US" altLang="en-GB" sz="2500"/>
          </a:p>
          <a:p>
            <a:pPr>
              <a:lnSpc>
                <a:spcPct val="130000"/>
              </a:lnSpc>
            </a:pPr>
            <a:r>
              <a:rPr lang="en-US" altLang="en-GB" sz="2500"/>
              <a:t>Admin records daily milk collection, manages stock, and processes orders.</a:t>
            </a:r>
            <a:endParaRPr lang="en-US" altLang="en-GB" sz="2500"/>
          </a:p>
          <a:p>
            <a:pPr>
              <a:lnSpc>
                <a:spcPct val="130000"/>
              </a:lnSpc>
            </a:pPr>
            <a:r>
              <a:rPr lang="en-US" altLang="en-GB" sz="2500"/>
              <a:t>Reviews reports, approves resource allocation, and conducts monthly meetings to ensure smooth operations.</a:t>
            </a:r>
            <a:endParaRPr lang="en-US" altLang="en-GB"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GB"/>
              <a:t>				</a:t>
            </a:r>
            <a:r>
              <a:rPr lang="en-IN" altLang="en-GB" b="1" u="sng"/>
              <a:t>OBJECTIVES</a:t>
            </a:r>
            <a:endParaRPr lang="en-IN" altLang="en-GB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510" y="428625"/>
            <a:ext cx="10972800" cy="4953000"/>
          </a:xfrm>
        </p:spPr>
        <p:txBody>
          <a:bodyPr/>
          <a:p>
            <a:pPr marL="0" indent="0">
              <a:buNone/>
            </a:pPr>
            <a:endParaRPr lang="en-IN" altLang="en-US" sz="2800"/>
          </a:p>
          <a:p>
            <a:pPr>
              <a:lnSpc>
                <a:spcPct val="150000"/>
              </a:lnSpc>
            </a:pPr>
            <a:r>
              <a:rPr lang="en-US" altLang="en-GB" sz="2500"/>
              <a:t>To automate </a:t>
            </a:r>
            <a:r>
              <a:rPr lang="en-IN" altLang="en-US" sz="2500"/>
              <a:t> the daily collection  details to the farmers through SMS.</a:t>
            </a:r>
            <a:endParaRPr lang="en-IN" altLang="en-US" sz="2500"/>
          </a:p>
          <a:p>
            <a:pPr>
              <a:lnSpc>
                <a:spcPct val="150000"/>
              </a:lnSpc>
            </a:pPr>
            <a:r>
              <a:rPr lang="en-US" altLang="en-GB" sz="2500"/>
              <a:t>To improve farmers satisfaction by providing  timely payments</a:t>
            </a:r>
            <a:r>
              <a:rPr lang="en-IN" altLang="en-US" sz="2500"/>
              <a:t>.</a:t>
            </a:r>
            <a:endParaRPr lang="en-US" altLang="en-GB" sz="2500"/>
          </a:p>
          <a:p>
            <a:pPr>
              <a:lnSpc>
                <a:spcPct val="150000"/>
              </a:lnSpc>
            </a:pPr>
            <a:r>
              <a:rPr lang="en-IN" altLang="en-US" sz="2500"/>
              <a:t>T</a:t>
            </a:r>
            <a:r>
              <a:rPr lang="en-US" altLang="en-GB" sz="2500"/>
              <a:t>o improve customer satisfaction with better product availability.</a:t>
            </a:r>
            <a:endParaRPr lang="en-US" altLang="en-GB" sz="2500"/>
          </a:p>
          <a:p>
            <a:pPr>
              <a:lnSpc>
                <a:spcPct val="150000"/>
              </a:lnSpc>
            </a:pPr>
            <a:r>
              <a:rPr lang="en-US" altLang="en-GB" sz="2500"/>
              <a:t>To inform farmers about available government subsidies for dairy farming improvements and sustainability.</a:t>
            </a:r>
            <a:endParaRPr lang="en-US" altLang="en-GB" sz="2500"/>
          </a:p>
          <a:p>
            <a:pPr>
              <a:lnSpc>
                <a:spcPct val="150000"/>
              </a:lnSpc>
            </a:pPr>
            <a:r>
              <a:rPr lang="en-IN" altLang="en-US" sz="2500"/>
              <a:t>To automate the report generation  submitting to the head officers and conducting the meetings.</a:t>
            </a:r>
            <a:endParaRPr lang="en-IN" altLang="en-US" sz="2500"/>
          </a:p>
          <a:p>
            <a:pPr>
              <a:lnSpc>
                <a:spcPct val="150000"/>
              </a:lnSpc>
            </a:pPr>
            <a:r>
              <a:rPr lang="en-IN" altLang="en-US" sz="2500"/>
              <a:t>To request the feed details to higher authorities and allocate the feeds to the farmers </a:t>
            </a:r>
            <a:endParaRPr lang="en-US" altLang="en-GB" sz="2500"/>
          </a:p>
          <a:p>
            <a:pPr marL="0" indent="0">
              <a:buNone/>
            </a:pPr>
            <a:endParaRPr lang="en-US" altLang="en-GB" sz="2800"/>
          </a:p>
          <a:p>
            <a:endParaRPr lang="en-US" altLang="en-GB" sz="2800"/>
          </a:p>
          <a:p>
            <a:endParaRPr lang="en-US" altLang="en-GB" sz="2800"/>
          </a:p>
          <a:p>
            <a:endParaRPr lang="en-US" altLang="en-GB" sz="2800"/>
          </a:p>
          <a:p>
            <a:endParaRPr lang="en-US" altLang="en-GB" sz="2800"/>
          </a:p>
          <a:p>
            <a:endParaRPr lang="en-US" altLang="en-GB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IN" altLang="en-GB" b="1" u="sng"/>
            </a:br>
            <a:r>
              <a:rPr lang="en-IN" altLang="en-GB" b="1" u="sng"/>
              <a:t>EXISTING SYSTEM</a:t>
            </a:r>
            <a:endParaRPr lang="en-IN" altLang="en-GB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IN" altLang="en-US"/>
              <a:t>Now,they have a software called open nimsa.It records the details of the farmers and daily collection of milk.</a:t>
            </a:r>
            <a:endParaRPr lang="en-IN" altLang="en-US"/>
          </a:p>
          <a:p>
            <a:pPr>
              <a:lnSpc>
                <a:spcPct val="140000"/>
              </a:lnSpc>
            </a:pPr>
            <a:r>
              <a:rPr lang="en-IN" altLang="en-US"/>
              <a:t>Farmer’s are keeping a record of the daily collection and payments.</a:t>
            </a:r>
            <a:endParaRPr lang="en-IN" altLang="en-US"/>
          </a:p>
          <a:p>
            <a:pPr>
              <a:lnSpc>
                <a:spcPct val="140000"/>
              </a:lnSpc>
            </a:pPr>
            <a:r>
              <a:rPr lang="en-IN" altLang="en-US"/>
              <a:t>Allocating the milk and curds to the neighboring shops through calls.</a:t>
            </a:r>
            <a:endParaRPr lang="en-IN" altLang="en-US"/>
          </a:p>
          <a:p>
            <a:pPr marL="0" indent="0">
              <a:lnSpc>
                <a:spcPct val="140000"/>
              </a:lnSpc>
              <a:buNone/>
            </a:pPr>
            <a:endParaRPr lang="en-US" altLang="en-GB"/>
          </a:p>
          <a:p>
            <a:endParaRPr lang="en-US" altLang="en-GB"/>
          </a:p>
          <a:p>
            <a:endParaRPr lang="en-US" altLang="en-GB"/>
          </a:p>
          <a:p>
            <a:endParaRPr lang="en-US" alt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GB"/>
              <a:t>		     </a:t>
            </a:r>
            <a:r>
              <a:rPr lang="en-IN" altLang="en-GB" b="1" u="sng"/>
              <a:t>PROPOSED SYSTEM</a:t>
            </a:r>
            <a:endParaRPr lang="en-IN" altLang="en-GB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420" y="691515"/>
            <a:ext cx="11142980" cy="5436235"/>
          </a:xfrm>
        </p:spPr>
        <p:txBody>
          <a:bodyPr/>
          <a:p>
            <a:pPr>
              <a:lnSpc>
                <a:spcPct val="130000"/>
              </a:lnSpc>
            </a:pPr>
            <a:endParaRPr lang="en-US" altLang="en-GB" sz="2500"/>
          </a:p>
          <a:p>
            <a:pPr>
              <a:lnSpc>
                <a:spcPct val="130000"/>
              </a:lnSpc>
            </a:pPr>
            <a:r>
              <a:rPr lang="en-US" altLang="en-GB" sz="2500"/>
              <a:t>Centralized Web-Based System – Manages farmers, milk collection, orders, payments, feeds, and complaints.</a:t>
            </a:r>
            <a:endParaRPr lang="en-US" altLang="en-GB" sz="2500"/>
          </a:p>
          <a:p>
            <a:pPr>
              <a:lnSpc>
                <a:spcPct val="130000"/>
              </a:lnSpc>
            </a:pPr>
            <a:r>
              <a:rPr lang="en-US" altLang="en-GB" sz="2500"/>
              <a:t>Farmer &amp; Customer Management – Farmers track milk collection and receive automatic payments; outlet customers place orders and make payments.</a:t>
            </a:r>
            <a:endParaRPr lang="en-US" altLang="en-GB" sz="2500"/>
          </a:p>
          <a:p>
            <a:pPr>
              <a:lnSpc>
                <a:spcPct val="130000"/>
              </a:lnSpc>
            </a:pPr>
            <a:r>
              <a:rPr lang="en-US" altLang="en-GB" sz="2500"/>
              <a:t>Admin Oversight – Manages stock, orders, complaints, feeds, and submits reports to the head office every 7 days.</a:t>
            </a:r>
            <a:endParaRPr lang="en-US" altLang="en-GB" sz="2500"/>
          </a:p>
          <a:p>
            <a:pPr>
              <a:lnSpc>
                <a:spcPct val="130000"/>
              </a:lnSpc>
            </a:pPr>
            <a:r>
              <a:rPr lang="en-US" altLang="en-GB" sz="2500"/>
              <a:t>Head Office Role – Approves reports, allocates resources, and distributes feeds, ensuring smooth dairy operations.</a:t>
            </a:r>
            <a:endParaRPr lang="en-US" altLang="en-GB"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GB"/>
              <a:t>				</a:t>
            </a:r>
            <a:r>
              <a:rPr lang="en-IN" altLang="en-GB" b="1" u="sng"/>
              <a:t>MODULES</a:t>
            </a:r>
            <a:endParaRPr lang="en-IN" altLang="en-GB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30000"/>
              </a:lnSpc>
            </a:pPr>
            <a:r>
              <a:rPr lang="en-US" altLang="en-GB" sz="2500"/>
              <a:t>Milk Collection </a:t>
            </a:r>
            <a:r>
              <a:rPr lang="en-IN" altLang="en-US" sz="2500"/>
              <a:t>and Reporting.</a:t>
            </a:r>
            <a:endParaRPr lang="en-IN" altLang="en-US" sz="2500"/>
          </a:p>
          <a:p>
            <a:pPr>
              <a:lnSpc>
                <a:spcPct val="130000"/>
              </a:lnSpc>
            </a:pPr>
            <a:r>
              <a:rPr lang="en-IN" altLang="en-US" sz="2500"/>
              <a:t>Sales Mangement.</a:t>
            </a:r>
            <a:endParaRPr lang="en-IN" altLang="en-US" sz="2500"/>
          </a:p>
          <a:p>
            <a:pPr>
              <a:lnSpc>
                <a:spcPct val="130000"/>
              </a:lnSpc>
            </a:pPr>
            <a:r>
              <a:rPr lang="en-US" altLang="en-GB" sz="2500"/>
              <a:t>Automated Payment System</a:t>
            </a:r>
            <a:endParaRPr lang="en-US" altLang="en-GB" sz="2500"/>
          </a:p>
          <a:p>
            <a:pPr>
              <a:lnSpc>
                <a:spcPct val="130000"/>
              </a:lnSpc>
            </a:pPr>
            <a:r>
              <a:rPr lang="en-US" altLang="en-GB" sz="2500"/>
              <a:t>Feed Allocatio</a:t>
            </a:r>
            <a:r>
              <a:rPr lang="en-IN" altLang="en-US" sz="2500"/>
              <a:t>n</a:t>
            </a:r>
            <a:endParaRPr lang="en-US" altLang="en-GB" sz="2500"/>
          </a:p>
          <a:p>
            <a:pPr>
              <a:lnSpc>
                <a:spcPct val="130000"/>
              </a:lnSpc>
            </a:pPr>
            <a:r>
              <a:rPr lang="en-US" altLang="en-GB" sz="2500"/>
              <a:t>Complaint </a:t>
            </a:r>
            <a:r>
              <a:rPr lang="en-IN" altLang="en-US" sz="2500"/>
              <a:t>Mangement</a:t>
            </a:r>
            <a:endParaRPr lang="en-US" altLang="en-GB" sz="2500"/>
          </a:p>
          <a:p>
            <a:pPr>
              <a:lnSpc>
                <a:spcPct val="130000"/>
              </a:lnSpc>
            </a:pPr>
            <a:r>
              <a:rPr lang="en-US" altLang="en-GB" sz="2500"/>
              <a:t>Reports </a:t>
            </a:r>
            <a:r>
              <a:rPr lang="en-IN" altLang="en-US" sz="2500"/>
              <a:t> Mangement</a:t>
            </a:r>
            <a:endParaRPr lang="en-US" altLang="en-GB" sz="2500"/>
          </a:p>
          <a:p>
            <a:pPr>
              <a:lnSpc>
                <a:spcPct val="130000"/>
              </a:lnSpc>
            </a:pPr>
            <a:r>
              <a:rPr lang="en-US" altLang="en-GB" sz="2500"/>
              <a:t>Meeting Coordination </a:t>
            </a:r>
            <a:r>
              <a:rPr lang="en-IN" altLang="en-US" sz="2500"/>
              <a:t>and</a:t>
            </a:r>
            <a:r>
              <a:rPr lang="en-US" altLang="en-GB" sz="2500"/>
              <a:t> Scheduling</a:t>
            </a:r>
            <a:endParaRPr lang="en-US" altLang="en-GB" sz="2500"/>
          </a:p>
          <a:p>
            <a:pPr marL="0" indent="0">
              <a:buNone/>
            </a:pPr>
            <a:endParaRPr lang="en-US" altLang="en-GB"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GB"/>
              <a:t>		</a:t>
            </a:r>
            <a:r>
              <a:rPr lang="en-IN" altLang="en-GB" u="sng"/>
              <a:t>Tools and Frameworks</a:t>
            </a:r>
            <a:endParaRPr lang="en-IN" altLang="en-GB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30000"/>
              </a:lnSpc>
            </a:pPr>
            <a:r>
              <a:rPr lang="en-IN" altLang="en-GB" sz="2500"/>
              <a:t>Frontend : </a:t>
            </a:r>
            <a:r>
              <a:rPr lang="en-US" altLang="en-GB" sz="2500"/>
              <a:t>HTML/CSS/JavaScript</a:t>
            </a:r>
            <a:r>
              <a:rPr lang="en-IN" altLang="en-US" sz="2500"/>
              <a:t>/Bootstrap</a:t>
            </a:r>
            <a:endParaRPr lang="en-US" altLang="en-GB" sz="2500"/>
          </a:p>
          <a:p>
            <a:pPr>
              <a:lnSpc>
                <a:spcPct val="130000"/>
              </a:lnSpc>
            </a:pPr>
            <a:r>
              <a:rPr lang="en-IN" altLang="en-US" sz="2500"/>
              <a:t>Programming Language:Python</a:t>
            </a:r>
            <a:endParaRPr lang="en-IN" altLang="en-US" sz="2500"/>
          </a:p>
          <a:p>
            <a:pPr>
              <a:lnSpc>
                <a:spcPct val="130000"/>
              </a:lnSpc>
            </a:pPr>
            <a:r>
              <a:rPr lang="en-IN" altLang="en-US" sz="2500"/>
              <a:t>Database:mySQL</a:t>
            </a:r>
            <a:endParaRPr lang="en-US" altLang="en-GB" sz="2500"/>
          </a:p>
          <a:p>
            <a:pPr>
              <a:lnSpc>
                <a:spcPct val="130000"/>
              </a:lnSpc>
            </a:pPr>
            <a:r>
              <a:rPr lang="en-IN" altLang="en-US" sz="2500"/>
              <a:t>Version control:Git</a:t>
            </a:r>
            <a:endParaRPr lang="en-IN" altLang="en-US"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GB"/>
              <a:t>			</a:t>
            </a:r>
            <a:r>
              <a:rPr lang="en-IN" altLang="en-GB" b="1" u="sng"/>
              <a:t>REFERENCES</a:t>
            </a:r>
            <a:endParaRPr lang="en-IN" altLang="en-GB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3430"/>
            <a:ext cx="10972800" cy="4953000"/>
          </a:xfrm>
        </p:spPr>
        <p:txBody>
          <a:bodyPr/>
          <a:p>
            <a:pPr marL="0" indent="0" algn="l">
              <a:lnSpc>
                <a:spcPct val="110000"/>
              </a:lnSpc>
              <a:buNone/>
            </a:pPr>
            <a:endParaRPr lang="en-IN" altLang="en-US" sz="2300"/>
          </a:p>
          <a:p>
            <a:pPr marL="0" indent="457200" algn="l">
              <a:lnSpc>
                <a:spcPct val="110000"/>
              </a:lnSpc>
              <a:buNone/>
            </a:pPr>
            <a:r>
              <a:rPr lang="en-IN" altLang="en-US" sz="2300"/>
              <a:t>1.	Title:</a:t>
            </a:r>
            <a:r>
              <a:rPr lang="en-US" altLang="en-GB" sz="2300"/>
              <a:t>Organizational Performance through Dairy Supply Chain Management </a:t>
            </a:r>
            <a:r>
              <a:rPr lang="en-IN" altLang="en-US" sz="2300"/>
              <a:t>	</a:t>
            </a:r>
            <a:r>
              <a:rPr lang="en-US" altLang="en-GB" sz="2300"/>
              <a:t>Practices: A Winning Approach</a:t>
            </a:r>
            <a:r>
              <a:rPr lang="en-IN" altLang="en-US" sz="2300"/>
              <a:t>,</a:t>
            </a:r>
            <a:r>
              <a:rPr lang="en-US" altLang="en-GB" sz="2200" i="1"/>
              <a:t>January 2020</a:t>
            </a:r>
            <a:endParaRPr lang="en-US" altLang="en-GB" sz="2200" i="1"/>
          </a:p>
          <a:p>
            <a:pPr marL="457200" lvl="1" indent="457200" algn="l">
              <a:lnSpc>
                <a:spcPct val="110000"/>
              </a:lnSpc>
              <a:buNone/>
            </a:pPr>
            <a:r>
              <a:rPr lang="en-US" altLang="en-GB" sz="2200" i="1"/>
              <a:t>Authors:Rajeev Kumar</a:t>
            </a:r>
            <a:r>
              <a:rPr lang="en-IN" altLang="en-US" sz="2200" i="1"/>
              <a:t>(</a:t>
            </a:r>
            <a:r>
              <a:rPr lang="en-US" altLang="en-GB" sz="2200" i="1"/>
              <a:t>Banaras Hindu University</a:t>
            </a:r>
            <a:r>
              <a:rPr lang="en-IN" altLang="en-US" sz="2200" i="1"/>
              <a:t>).</a:t>
            </a:r>
            <a:endParaRPr lang="en-IN" altLang="en-US" sz="2200" i="1"/>
          </a:p>
          <a:p>
            <a:pPr marL="457200" lvl="1" indent="457200" algn="l">
              <a:lnSpc>
                <a:spcPct val="110000"/>
              </a:lnSpc>
              <a:buNone/>
            </a:pPr>
            <a:endParaRPr lang="en-IN" altLang="en-US" sz="2200" i="1"/>
          </a:p>
          <a:p>
            <a:pPr marL="0" indent="457200">
              <a:lnSpc>
                <a:spcPct val="110000"/>
              </a:lnSpc>
              <a:buNone/>
            </a:pPr>
            <a:r>
              <a:rPr lang="en-IN" altLang="en-US" sz="2200" i="1"/>
              <a:t>2.	</a:t>
            </a:r>
            <a:r>
              <a:rPr lang="en-IN" altLang="en-US" sz="2200"/>
              <a:t>Title:</a:t>
            </a:r>
            <a:r>
              <a:rPr lang="en-US" altLang="en-GB" sz="2200"/>
              <a:t>Smart Contract-Based Agricultural Food Supply</a:t>
            </a:r>
            <a:endParaRPr lang="en-US" altLang="en-GB" sz="2200"/>
          </a:p>
          <a:p>
            <a:pPr marL="457200" lvl="1" indent="457200">
              <a:lnSpc>
                <a:spcPct val="110000"/>
              </a:lnSpc>
              <a:buNone/>
            </a:pPr>
            <a:r>
              <a:rPr lang="en-US" altLang="en-GB" sz="2200" i="1"/>
              <a:t>Chain Traceability</a:t>
            </a:r>
            <a:r>
              <a:rPr lang="en-IN" altLang="en-US" sz="2200" i="1"/>
              <a:t>,2021,Author:</a:t>
            </a:r>
            <a:r>
              <a:rPr lang="en-US" altLang="en-GB" sz="2200" i="1"/>
              <a:t> Shuangyin Liu</a:t>
            </a:r>
            <a:endParaRPr lang="en-US" altLang="en-GB" sz="2200" i="1"/>
          </a:p>
          <a:p>
            <a:pPr marL="457200" lvl="1" indent="457200">
              <a:lnSpc>
                <a:spcPct val="110000"/>
              </a:lnSpc>
              <a:buNone/>
            </a:pPr>
            <a:endParaRPr lang="en-US" altLang="en-GB" sz="2200" i="1"/>
          </a:p>
          <a:p>
            <a:pPr marL="0" indent="457200">
              <a:lnSpc>
                <a:spcPct val="110000"/>
              </a:lnSpc>
              <a:buNone/>
            </a:pPr>
            <a:r>
              <a:rPr lang="en-IN" altLang="en-US" sz="2200"/>
              <a:t>3.	</a:t>
            </a:r>
            <a:r>
              <a:rPr lang="en-US" altLang="en-GB" sz="2200"/>
              <a:t>Predictable inventory management within dairy supply chain operations</a:t>
            </a:r>
            <a:endParaRPr lang="en-US" altLang="en-GB" sz="2200"/>
          </a:p>
          <a:p>
            <a:pPr marL="457200" lvl="1" indent="457200">
              <a:lnSpc>
                <a:spcPct val="110000"/>
              </a:lnSpc>
              <a:buNone/>
            </a:pPr>
            <a:r>
              <a:rPr lang="en-US" altLang="en-GB" sz="2200" i="1"/>
              <a:t>May 2023Authors:Rosario Huerta Soto</a:t>
            </a:r>
            <a:r>
              <a:rPr lang="en-IN" altLang="en-US" sz="2200" i="1"/>
              <a:t>,</a:t>
            </a:r>
            <a:r>
              <a:rPr lang="en-US" altLang="en-GB" sz="2200" i="1"/>
              <a:t>Edwin Ramirez As</a:t>
            </a:r>
            <a:r>
              <a:rPr lang="en-US" altLang="en-US" sz="2200" i="1"/>
              <a:t>í</a:t>
            </a:r>
            <a:r>
              <a:rPr lang="en-US" altLang="en-GB" sz="2200" i="1"/>
              <a:t>s</a:t>
            </a:r>
            <a:endParaRPr lang="en-US" altLang="en-GB" sz="2200" i="1"/>
          </a:p>
          <a:p>
            <a:pPr marL="0" indent="457200">
              <a:lnSpc>
                <a:spcPct val="110000"/>
              </a:lnSpc>
              <a:buNone/>
            </a:pPr>
            <a:endParaRPr lang="en-US" altLang="en-GB" sz="2200" i="1"/>
          </a:p>
          <a:p>
            <a:pPr marL="0" indent="457200">
              <a:lnSpc>
                <a:spcPct val="110000"/>
              </a:lnSpc>
              <a:buNone/>
            </a:pPr>
            <a:endParaRPr lang="en-US" altLang="en-GB" sz="2200" i="1"/>
          </a:p>
          <a:p>
            <a:pPr marL="0" indent="457200">
              <a:lnSpc>
                <a:spcPct val="110000"/>
              </a:lnSpc>
              <a:buNone/>
            </a:pPr>
            <a:endParaRPr lang="en-IN" altLang="en-US" sz="2200" i="1"/>
          </a:p>
          <a:p>
            <a:pPr marL="0" indent="457200">
              <a:lnSpc>
                <a:spcPct val="110000"/>
              </a:lnSpc>
              <a:buNone/>
            </a:pPr>
            <a:endParaRPr lang="en-IN" altLang="en-US" sz="2200" i="1"/>
          </a:p>
          <a:p>
            <a:pPr marL="0" indent="457200">
              <a:lnSpc>
                <a:spcPct val="110000"/>
              </a:lnSpc>
              <a:buNone/>
            </a:pPr>
            <a:endParaRPr lang="en-IN" altLang="en-US" sz="2200" i="1"/>
          </a:p>
          <a:p>
            <a:pPr marL="0" indent="457200">
              <a:lnSpc>
                <a:spcPct val="110000"/>
              </a:lnSpc>
              <a:buNone/>
            </a:pPr>
            <a:endParaRPr lang="en-US" altLang="en-GB" sz="2200" i="1"/>
          </a:p>
          <a:p>
            <a:pPr marL="0" indent="0">
              <a:lnSpc>
                <a:spcPct val="110000"/>
              </a:lnSpc>
              <a:buNone/>
            </a:pPr>
            <a:endParaRPr lang="en-US" altLang="en-GB" sz="2500"/>
          </a:p>
          <a:p>
            <a:pPr marL="0" indent="0">
              <a:lnSpc>
                <a:spcPct val="110000"/>
              </a:lnSpc>
              <a:buNone/>
            </a:pPr>
            <a:endParaRPr lang="en-US" altLang="en-GB" sz="2500"/>
          </a:p>
          <a:p>
            <a:pPr marL="0" indent="0">
              <a:buNone/>
            </a:pPr>
            <a:endParaRPr lang="en-US" altLang="en-GB"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2873</Words>
  <Application>WPS Presentation</Application>
  <PresentationFormat>自定义</PresentationFormat>
  <Paragraphs>97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Microsoft YaHei</vt:lpstr>
      <vt:lpstr>Arial Unicode MS</vt:lpstr>
      <vt:lpstr>Blue Waves</vt:lpstr>
      <vt:lpstr>PowerPoint 演示文稿</vt:lpstr>
      <vt:lpstr>           		RELEVANCE OF TOPIC</vt:lpstr>
      <vt:lpstr>		 	  	A  DESCRIPTION  OF  THE  PROJECT </vt:lpstr>
      <vt:lpstr>				OBJECTIVES</vt:lpstr>
      <vt:lpstr> EXISTING SYSTEM</vt:lpstr>
      <vt:lpstr>		     PROPOSED SYSTEM</vt:lpstr>
      <vt:lpstr>				MODULES</vt:lpstr>
      <vt:lpstr>		Tools and Frameworks</vt:lpstr>
      <vt:lpstr>			REFERENCES</vt:lpstr>
      <vt:lpstr>      				  				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季双慧</dc:creator>
  <cp:lastModifiedBy>Ashna D'silva</cp:lastModifiedBy>
  <cp:revision>74</cp:revision>
  <dcterms:created xsi:type="dcterms:W3CDTF">2015-03-12T11:11:00Z</dcterms:created>
  <dcterms:modified xsi:type="dcterms:W3CDTF">2025-01-31T09:45:42Z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2057-12.2.0.19821</vt:lpwstr>
  </property>
  <property fmtid="{D5CDD505-2E9C-101B-9397-08002B2CF9AE}" pid="3" name="ICV">
    <vt:lpwstr>6165EC06E1694D3EA47F5EA1517673D7_13</vt:lpwstr>
  </property>
</Properties>
</file>