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6" r:id="rId5"/>
    <p:sldId id="278" r:id="rId6"/>
    <p:sldId id="260" r:id="rId7"/>
    <p:sldId id="267" r:id="rId8"/>
    <p:sldId id="279" r:id="rId9"/>
    <p:sldId id="261" r:id="rId10"/>
    <p:sldId id="268" r:id="rId11"/>
    <p:sldId id="262" r:id="rId12"/>
    <p:sldId id="269" r:id="rId13"/>
    <p:sldId id="263" r:id="rId14"/>
    <p:sldId id="270" r:id="rId15"/>
    <p:sldId id="276" r:id="rId16"/>
    <p:sldId id="264" r:id="rId17"/>
    <p:sldId id="272" r:id="rId18"/>
    <p:sldId id="274" r:id="rId19"/>
    <p:sldId id="271" r:id="rId20"/>
    <p:sldId id="275" r:id="rId21"/>
    <p:sldId id="273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7373"/>
    <a:srgbClr val="00A0A8"/>
    <a:srgbClr val="FF5969"/>
    <a:srgbClr val="92D050"/>
    <a:srgbClr val="F0EEF0"/>
    <a:srgbClr val="FEC630"/>
    <a:srgbClr val="52C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21" autoAdjust="0"/>
    <p:restoredTop sz="94660"/>
  </p:normalViewPr>
  <p:slideViewPr>
    <p:cSldViewPr snapToGrid="0">
      <p:cViewPr>
        <p:scale>
          <a:sx n="40" d="100"/>
          <a:sy n="40" d="100"/>
        </p:scale>
        <p:origin x="2094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085F-39AA-4BF6-ADC6-DB7E6A845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D6840-804A-4EE2-9237-DF3082EB0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AC296-AA56-4995-96B1-D96538F6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C3924-1C30-4845-9069-2D2F65775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FC659-45A1-4C7E-B589-BAD2480A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0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0644C-1C10-4877-A07B-7B05AC2E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B4D26-52B4-4898-8552-2F1D054D7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A6C5B-66A8-4A81-A45D-93D23D72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7F744-22AB-4762-A675-ACF00C149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1FC1B-4952-452B-B8EE-283480E4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2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F877EA-AC99-405D-B38F-4660E72FF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066D8-189F-488D-A7E5-4459F9B2E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BEAFC-B594-451D-8850-A7A24657D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D64D5-5E6F-4CB3-B6D5-8699A805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B1F07-FD96-433B-95F4-B0A3D7C32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0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6169F-C062-4D8D-9958-1D64499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87B74-E2BF-4A3A-8FA7-7C2B278FF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D4C83-1284-4BB3-B0F1-7527C8966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C4C6C-5C03-4C0D-999F-46A8D8FE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4CEED-C381-4F77-974B-A24C4CF9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00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75723-8353-4BF9-B9CB-2D34455A5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687A1-AD7E-4378-B552-DC83DB288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AF83E-646C-443E-9282-7819CF52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F728B-3948-4C88-AAA0-4F54A3C44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F194-5328-4DA6-BBA8-8B80D2D5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1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DFCAF-C8A8-4867-B332-B1DB7EEA0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172D0-2806-40E1-B714-009535E16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C12FF-C408-4261-86B1-E469061B0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618A1-9C6F-4CCF-A77B-2713F671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44AEE-3393-4D49-9979-D6D98B661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C99E8-B06B-4E92-8E2B-46D25471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1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1621-F7F5-4BB1-90B7-5918C21E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D1E33-57A8-46FC-9F0A-DBAAC8313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DF519-9420-4361-B317-69BDEF3C1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7AFEA-2435-4690-9A20-FAF6F3D91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35725-854D-4F34-B863-B1C6AD61D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AF3BB0-E2B3-4BDF-9FC8-3CA1730F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703049-F984-41BE-AA9F-2BCF0CC0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6B8A0D-A110-4D1A-9C5E-CD82DAC8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0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EF6A4-97ED-4F1E-8E89-4709772A2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1927F1-7B9B-4828-874E-E75145DD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C380D-0A32-42DB-B1E4-2D6DE111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13471-C12C-447D-8C9F-DC9A49EB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7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6931D3-8B39-47ED-B2CF-9CCB73D44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AB8897-1640-4FB0-BBA7-22F9CB2D2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B87AA-C7C2-4464-8067-1B84C8B1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8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79F1-FA60-42A8-9D3F-17A0EC69F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1EB8A-DA26-459D-ACE1-0646B2C4C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13457-EAFE-4A31-BAE9-494DCE916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87ABB-5AE7-446E-9333-CFBE002E4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5996A-0D3E-4141-905C-09E425F98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AD0C1-EBF9-41E8-B1DF-9B75B30B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5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7464-C7F0-4B64-9465-9A2BC2025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4D177E-335A-4379-BFB6-6F6502707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966AD-1EDB-4702-B13F-25E92CE12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9F454-B1AD-474C-8296-DD6D65DB2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9C371-7954-4586-B599-0631A88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B02A8-1BAD-4A42-B2BF-78176A5A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2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8ACDEC-4A75-4D7E-A116-13449631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86FBE-71E4-4C4E-85BE-9BB04B5D8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29899-B643-4492-BE2B-7EEE6CF36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19B81-D1BB-4DF3-A8CC-0F35E61FCDB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BEC5-2151-47BB-9484-437784F4C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C11DA-074A-41E0-9609-A511677CC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6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himanshupoddar/zomato-bangalore-restaurants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6D3D9CF5-C94B-4648-A40A-5E8E6C22BC43}"/>
              </a:ext>
            </a:extLst>
          </p:cNvPr>
          <p:cNvGrpSpPr/>
          <p:nvPr/>
        </p:nvGrpSpPr>
        <p:grpSpPr>
          <a:xfrm>
            <a:off x="3273159" y="1646536"/>
            <a:ext cx="5469958" cy="1938992"/>
            <a:chOff x="3941241" y="2121039"/>
            <a:chExt cx="4603828" cy="193899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192D459-FCE7-47CA-AB13-2787C1BD3D6E}"/>
                </a:ext>
              </a:extLst>
            </p:cNvPr>
            <p:cNvSpPr txBox="1"/>
            <p:nvPr/>
          </p:nvSpPr>
          <p:spPr>
            <a:xfrm>
              <a:off x="4136103" y="2121039"/>
              <a:ext cx="440896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Data Analysis on Restaurants in Zomato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1047654-9AE4-48BA-A706-5BE049ABA848}"/>
                </a:ext>
              </a:extLst>
            </p:cNvPr>
            <p:cNvSpPr txBox="1"/>
            <p:nvPr/>
          </p:nvSpPr>
          <p:spPr>
            <a:xfrm>
              <a:off x="3941241" y="3453880"/>
              <a:ext cx="46038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       Using R and Statistical measures</a:t>
              </a:r>
              <a:endPara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75" name="Oval 74">
            <a:extLst>
              <a:ext uri="{FF2B5EF4-FFF2-40B4-BE49-F238E27FC236}">
                <a16:creationId xmlns:a16="http://schemas.microsoft.com/office/drawing/2014/main" id="{B0F25633-FE09-42D0-A44F-74E9983F74AC}"/>
              </a:ext>
            </a:extLst>
          </p:cNvPr>
          <p:cNvSpPr/>
          <p:nvPr/>
        </p:nvSpPr>
        <p:spPr>
          <a:xfrm>
            <a:off x="8410242" y="1854584"/>
            <a:ext cx="3117876" cy="31178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1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D3A4BC7-8D68-4489-80FA-C341813320EF}"/>
              </a:ext>
            </a:extLst>
          </p:cNvPr>
          <p:cNvSpPr/>
          <p:nvPr/>
        </p:nvSpPr>
        <p:spPr>
          <a:xfrm>
            <a:off x="8749203" y="2193545"/>
            <a:ext cx="2439954" cy="2439954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085BD9A-7DF0-4A12-91C6-84EC12C32563}"/>
              </a:ext>
            </a:extLst>
          </p:cNvPr>
          <p:cNvSpPr/>
          <p:nvPr/>
        </p:nvSpPr>
        <p:spPr>
          <a:xfrm>
            <a:off x="8965368" y="2409710"/>
            <a:ext cx="2007624" cy="2007624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CA1B3D6-1F9E-4449-B2A3-429CE459FD64}"/>
              </a:ext>
            </a:extLst>
          </p:cNvPr>
          <p:cNvGrpSpPr/>
          <p:nvPr/>
        </p:nvGrpSpPr>
        <p:grpSpPr>
          <a:xfrm>
            <a:off x="9315695" y="2760036"/>
            <a:ext cx="1306970" cy="1306970"/>
            <a:chOff x="4995674" y="4044712"/>
            <a:chExt cx="848364" cy="848364"/>
          </a:xfrm>
          <a:solidFill>
            <a:srgbClr val="FF5969"/>
          </a:solidFill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C2B3A4F-DCD7-4AFF-A04D-4ECD46B4CDC3}"/>
                </a:ext>
              </a:extLst>
            </p:cNvPr>
            <p:cNvGrpSpPr/>
            <p:nvPr/>
          </p:nvGrpSpPr>
          <p:grpSpPr>
            <a:xfrm>
              <a:off x="5011823" y="4060861"/>
              <a:ext cx="816066" cy="816066"/>
              <a:chOff x="3205163" y="1762126"/>
              <a:chExt cx="601662" cy="601662"/>
            </a:xfrm>
            <a:grpFill/>
          </p:grpSpPr>
          <p:sp>
            <p:nvSpPr>
              <p:cNvPr id="84" name="Freeform 176">
                <a:extLst>
                  <a:ext uri="{FF2B5EF4-FFF2-40B4-BE49-F238E27FC236}">
                    <a16:creationId xmlns:a16="http://schemas.microsoft.com/office/drawing/2014/main" id="{5BFF523B-BE2B-43ED-9177-DB3D64BF5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4088" y="1762126"/>
                <a:ext cx="23813" cy="73025"/>
              </a:xfrm>
              <a:custGeom>
                <a:avLst/>
                <a:gdLst>
                  <a:gd name="T0" fmla="*/ 15 w 30"/>
                  <a:gd name="T1" fmla="*/ 95 h 95"/>
                  <a:gd name="T2" fmla="*/ 0 w 30"/>
                  <a:gd name="T3" fmla="*/ 80 h 95"/>
                  <a:gd name="T4" fmla="*/ 0 w 30"/>
                  <a:gd name="T5" fmla="*/ 15 h 95"/>
                  <a:gd name="T6" fmla="*/ 15 w 30"/>
                  <a:gd name="T7" fmla="*/ 0 h 95"/>
                  <a:gd name="T8" fmla="*/ 30 w 30"/>
                  <a:gd name="T9" fmla="*/ 15 h 95"/>
                  <a:gd name="T10" fmla="*/ 30 w 30"/>
                  <a:gd name="T11" fmla="*/ 80 h 95"/>
                  <a:gd name="T12" fmla="*/ 15 w 30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95">
                    <a:moveTo>
                      <a:pt x="15" y="95"/>
                    </a:moveTo>
                    <a:cubicBezTo>
                      <a:pt x="7" y="95"/>
                      <a:pt x="0" y="88"/>
                      <a:pt x="0" y="80"/>
                    </a:cubicBezTo>
                    <a:lnTo>
                      <a:pt x="0" y="15"/>
                    </a:ln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30" y="7"/>
                      <a:pt x="30" y="15"/>
                    </a:cubicBezTo>
                    <a:lnTo>
                      <a:pt x="30" y="80"/>
                    </a:lnTo>
                    <a:cubicBezTo>
                      <a:pt x="30" y="88"/>
                      <a:pt x="24" y="95"/>
                      <a:pt x="15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77">
                <a:extLst>
                  <a:ext uri="{FF2B5EF4-FFF2-40B4-BE49-F238E27FC236}">
                    <a16:creationId xmlns:a16="http://schemas.microsoft.com/office/drawing/2014/main" id="{99318FCB-F3FF-4B81-8F07-35CDDFFFB1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3150" y="1800226"/>
                <a:ext cx="50800" cy="66675"/>
              </a:xfrm>
              <a:custGeom>
                <a:avLst/>
                <a:gdLst>
                  <a:gd name="T0" fmla="*/ 17 w 67"/>
                  <a:gd name="T1" fmla="*/ 88 h 88"/>
                  <a:gd name="T2" fmla="*/ 10 w 67"/>
                  <a:gd name="T3" fmla="*/ 86 h 88"/>
                  <a:gd name="T4" fmla="*/ 4 w 67"/>
                  <a:gd name="T5" fmla="*/ 66 h 88"/>
                  <a:gd name="T6" fmla="*/ 37 w 67"/>
                  <a:gd name="T7" fmla="*/ 9 h 88"/>
                  <a:gd name="T8" fmla="*/ 57 w 67"/>
                  <a:gd name="T9" fmla="*/ 4 h 88"/>
                  <a:gd name="T10" fmla="*/ 63 w 67"/>
                  <a:gd name="T11" fmla="*/ 24 h 88"/>
                  <a:gd name="T12" fmla="*/ 30 w 67"/>
                  <a:gd name="T13" fmla="*/ 81 h 88"/>
                  <a:gd name="T14" fmla="*/ 17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17" y="88"/>
                    </a:moveTo>
                    <a:cubicBezTo>
                      <a:pt x="15" y="88"/>
                      <a:pt x="12" y="88"/>
                      <a:pt x="10" y="86"/>
                    </a:cubicBezTo>
                    <a:cubicBezTo>
                      <a:pt x="3" y="82"/>
                      <a:pt x="0" y="73"/>
                      <a:pt x="4" y="66"/>
                    </a:cubicBezTo>
                    <a:lnTo>
                      <a:pt x="37" y="9"/>
                    </a:lnTo>
                    <a:cubicBezTo>
                      <a:pt x="41" y="2"/>
                      <a:pt x="50" y="0"/>
                      <a:pt x="57" y="4"/>
                    </a:cubicBezTo>
                    <a:cubicBezTo>
                      <a:pt x="65" y="8"/>
                      <a:pt x="67" y="17"/>
                      <a:pt x="63" y="24"/>
                    </a:cubicBezTo>
                    <a:lnTo>
                      <a:pt x="30" y="81"/>
                    </a:lnTo>
                    <a:cubicBezTo>
                      <a:pt x="28" y="85"/>
                      <a:pt x="23" y="88"/>
                      <a:pt x="17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178">
                <a:extLst>
                  <a:ext uri="{FF2B5EF4-FFF2-40B4-BE49-F238E27FC236}">
                    <a16:creationId xmlns:a16="http://schemas.microsoft.com/office/drawing/2014/main" id="{B2E81DF1-9AAA-4D8B-9E95-6CE13C85A9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63" y="1905001"/>
                <a:ext cx="69850" cy="49213"/>
              </a:xfrm>
              <a:custGeom>
                <a:avLst/>
                <a:gdLst>
                  <a:gd name="T0" fmla="*/ 17 w 91"/>
                  <a:gd name="T1" fmla="*/ 65 h 65"/>
                  <a:gd name="T2" fmla="*/ 4 w 91"/>
                  <a:gd name="T3" fmla="*/ 58 h 65"/>
                  <a:gd name="T4" fmla="*/ 10 w 91"/>
                  <a:gd name="T5" fmla="*/ 37 h 65"/>
                  <a:gd name="T6" fmla="*/ 66 w 91"/>
                  <a:gd name="T7" fmla="*/ 5 h 65"/>
                  <a:gd name="T8" fmla="*/ 87 w 91"/>
                  <a:gd name="T9" fmla="*/ 10 h 65"/>
                  <a:gd name="T10" fmla="*/ 81 w 91"/>
                  <a:gd name="T11" fmla="*/ 31 h 65"/>
                  <a:gd name="T12" fmla="*/ 25 w 91"/>
                  <a:gd name="T13" fmla="*/ 63 h 65"/>
                  <a:gd name="T14" fmla="*/ 17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17" y="65"/>
                    </a:moveTo>
                    <a:cubicBezTo>
                      <a:pt x="12" y="65"/>
                      <a:pt x="7" y="62"/>
                      <a:pt x="4" y="58"/>
                    </a:cubicBezTo>
                    <a:cubicBezTo>
                      <a:pt x="0" y="50"/>
                      <a:pt x="3" y="41"/>
                      <a:pt x="10" y="37"/>
                    </a:cubicBezTo>
                    <a:lnTo>
                      <a:pt x="66" y="5"/>
                    </a:lnTo>
                    <a:cubicBezTo>
                      <a:pt x="73" y="0"/>
                      <a:pt x="82" y="3"/>
                      <a:pt x="87" y="10"/>
                    </a:cubicBezTo>
                    <a:cubicBezTo>
                      <a:pt x="91" y="17"/>
                      <a:pt x="88" y="26"/>
                      <a:pt x="81" y="31"/>
                    </a:cubicBezTo>
                    <a:lnTo>
                      <a:pt x="25" y="63"/>
                    </a:lnTo>
                    <a:cubicBezTo>
                      <a:pt x="22" y="64"/>
                      <a:pt x="20" y="65"/>
                      <a:pt x="17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179">
                <a:extLst>
                  <a:ext uri="{FF2B5EF4-FFF2-40B4-BE49-F238E27FC236}">
                    <a16:creationId xmlns:a16="http://schemas.microsoft.com/office/drawing/2014/main" id="{33173A57-2A0B-496B-87D4-E9891E1547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800" y="2051051"/>
                <a:ext cx="73025" cy="23813"/>
              </a:xfrm>
              <a:custGeom>
                <a:avLst/>
                <a:gdLst>
                  <a:gd name="T0" fmla="*/ 80 w 95"/>
                  <a:gd name="T1" fmla="*/ 30 h 30"/>
                  <a:gd name="T2" fmla="*/ 15 w 95"/>
                  <a:gd name="T3" fmla="*/ 30 h 30"/>
                  <a:gd name="T4" fmla="*/ 0 w 95"/>
                  <a:gd name="T5" fmla="*/ 15 h 30"/>
                  <a:gd name="T6" fmla="*/ 15 w 95"/>
                  <a:gd name="T7" fmla="*/ 0 h 30"/>
                  <a:gd name="T8" fmla="*/ 80 w 95"/>
                  <a:gd name="T9" fmla="*/ 0 h 30"/>
                  <a:gd name="T10" fmla="*/ 95 w 95"/>
                  <a:gd name="T11" fmla="*/ 15 h 30"/>
                  <a:gd name="T12" fmla="*/ 80 w 95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30">
                    <a:moveTo>
                      <a:pt x="80" y="30"/>
                    </a:moveTo>
                    <a:lnTo>
                      <a:pt x="15" y="30"/>
                    </a:lnTo>
                    <a:cubicBezTo>
                      <a:pt x="7" y="30"/>
                      <a:pt x="0" y="23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lnTo>
                      <a:pt x="80" y="0"/>
                    </a:lnTo>
                    <a:cubicBezTo>
                      <a:pt x="89" y="0"/>
                      <a:pt x="95" y="7"/>
                      <a:pt x="95" y="15"/>
                    </a:cubicBezTo>
                    <a:cubicBezTo>
                      <a:pt x="95" y="23"/>
                      <a:pt x="89" y="30"/>
                      <a:pt x="8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180">
                <a:extLst>
                  <a:ext uri="{FF2B5EF4-FFF2-40B4-BE49-F238E27FC236}">
                    <a16:creationId xmlns:a16="http://schemas.microsoft.com/office/drawing/2014/main" id="{66040713-1118-459D-9F65-CF79B2CB28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63" y="2170113"/>
                <a:ext cx="69850" cy="49213"/>
              </a:xfrm>
              <a:custGeom>
                <a:avLst/>
                <a:gdLst>
                  <a:gd name="T0" fmla="*/ 73 w 91"/>
                  <a:gd name="T1" fmla="*/ 65 h 65"/>
                  <a:gd name="T2" fmla="*/ 66 w 91"/>
                  <a:gd name="T3" fmla="*/ 62 h 65"/>
                  <a:gd name="T4" fmla="*/ 10 w 91"/>
                  <a:gd name="T5" fmla="*/ 30 h 65"/>
                  <a:gd name="T6" fmla="*/ 4 w 91"/>
                  <a:gd name="T7" fmla="*/ 9 h 65"/>
                  <a:gd name="T8" fmla="*/ 25 w 91"/>
                  <a:gd name="T9" fmla="*/ 4 h 65"/>
                  <a:gd name="T10" fmla="*/ 81 w 91"/>
                  <a:gd name="T11" fmla="*/ 36 h 65"/>
                  <a:gd name="T12" fmla="*/ 87 w 91"/>
                  <a:gd name="T13" fmla="*/ 57 h 65"/>
                  <a:gd name="T14" fmla="*/ 73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73" y="65"/>
                    </a:moveTo>
                    <a:cubicBezTo>
                      <a:pt x="71" y="65"/>
                      <a:pt x="68" y="64"/>
                      <a:pt x="66" y="62"/>
                    </a:cubicBezTo>
                    <a:lnTo>
                      <a:pt x="10" y="30"/>
                    </a:lnTo>
                    <a:cubicBezTo>
                      <a:pt x="3" y="26"/>
                      <a:pt x="0" y="17"/>
                      <a:pt x="4" y="9"/>
                    </a:cubicBezTo>
                    <a:cubicBezTo>
                      <a:pt x="8" y="2"/>
                      <a:pt x="18" y="0"/>
                      <a:pt x="25" y="4"/>
                    </a:cubicBezTo>
                    <a:lnTo>
                      <a:pt x="81" y="36"/>
                    </a:lnTo>
                    <a:cubicBezTo>
                      <a:pt x="88" y="41"/>
                      <a:pt x="91" y="50"/>
                      <a:pt x="87" y="57"/>
                    </a:cubicBezTo>
                    <a:cubicBezTo>
                      <a:pt x="84" y="62"/>
                      <a:pt x="79" y="65"/>
                      <a:pt x="73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181">
                <a:extLst>
                  <a:ext uri="{FF2B5EF4-FFF2-40B4-BE49-F238E27FC236}">
                    <a16:creationId xmlns:a16="http://schemas.microsoft.com/office/drawing/2014/main" id="{583E0347-5D4E-4681-8AD4-AC8CE08DAD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3150" y="2257426"/>
                <a:ext cx="50800" cy="66675"/>
              </a:xfrm>
              <a:custGeom>
                <a:avLst/>
                <a:gdLst>
                  <a:gd name="T0" fmla="*/ 50 w 67"/>
                  <a:gd name="T1" fmla="*/ 88 h 88"/>
                  <a:gd name="T2" fmla="*/ 37 w 67"/>
                  <a:gd name="T3" fmla="*/ 81 h 88"/>
                  <a:gd name="T4" fmla="*/ 4 w 67"/>
                  <a:gd name="T5" fmla="*/ 24 h 88"/>
                  <a:gd name="T6" fmla="*/ 10 w 67"/>
                  <a:gd name="T7" fmla="*/ 4 h 88"/>
                  <a:gd name="T8" fmla="*/ 30 w 67"/>
                  <a:gd name="T9" fmla="*/ 9 h 88"/>
                  <a:gd name="T10" fmla="*/ 63 w 67"/>
                  <a:gd name="T11" fmla="*/ 66 h 88"/>
                  <a:gd name="T12" fmla="*/ 57 w 67"/>
                  <a:gd name="T13" fmla="*/ 86 h 88"/>
                  <a:gd name="T14" fmla="*/ 50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50" y="88"/>
                    </a:moveTo>
                    <a:cubicBezTo>
                      <a:pt x="45" y="88"/>
                      <a:pt x="40" y="85"/>
                      <a:pt x="37" y="81"/>
                    </a:cubicBezTo>
                    <a:lnTo>
                      <a:pt x="4" y="24"/>
                    </a:lnTo>
                    <a:cubicBezTo>
                      <a:pt x="0" y="17"/>
                      <a:pt x="3" y="8"/>
                      <a:pt x="10" y="4"/>
                    </a:cubicBezTo>
                    <a:cubicBezTo>
                      <a:pt x="17" y="0"/>
                      <a:pt x="26" y="2"/>
                      <a:pt x="30" y="9"/>
                    </a:cubicBezTo>
                    <a:lnTo>
                      <a:pt x="63" y="66"/>
                    </a:lnTo>
                    <a:cubicBezTo>
                      <a:pt x="67" y="73"/>
                      <a:pt x="65" y="82"/>
                      <a:pt x="57" y="86"/>
                    </a:cubicBezTo>
                    <a:cubicBezTo>
                      <a:pt x="55" y="88"/>
                      <a:pt x="52" y="88"/>
                      <a:pt x="50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182">
                <a:extLst>
                  <a:ext uri="{FF2B5EF4-FFF2-40B4-BE49-F238E27FC236}">
                    <a16:creationId xmlns:a16="http://schemas.microsoft.com/office/drawing/2014/main" id="{E6B1CEFB-AD08-46B1-BAA5-E1DD1DB7C0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4088" y="2290763"/>
                <a:ext cx="23813" cy="73025"/>
              </a:xfrm>
              <a:custGeom>
                <a:avLst/>
                <a:gdLst>
                  <a:gd name="T0" fmla="*/ 15 w 30"/>
                  <a:gd name="T1" fmla="*/ 95 h 95"/>
                  <a:gd name="T2" fmla="*/ 0 w 30"/>
                  <a:gd name="T3" fmla="*/ 80 h 95"/>
                  <a:gd name="T4" fmla="*/ 0 w 30"/>
                  <a:gd name="T5" fmla="*/ 15 h 95"/>
                  <a:gd name="T6" fmla="*/ 15 w 30"/>
                  <a:gd name="T7" fmla="*/ 0 h 95"/>
                  <a:gd name="T8" fmla="*/ 30 w 30"/>
                  <a:gd name="T9" fmla="*/ 15 h 95"/>
                  <a:gd name="T10" fmla="*/ 30 w 30"/>
                  <a:gd name="T11" fmla="*/ 80 h 95"/>
                  <a:gd name="T12" fmla="*/ 15 w 30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95">
                    <a:moveTo>
                      <a:pt x="15" y="95"/>
                    </a:moveTo>
                    <a:cubicBezTo>
                      <a:pt x="7" y="95"/>
                      <a:pt x="0" y="88"/>
                      <a:pt x="0" y="80"/>
                    </a:cubicBezTo>
                    <a:lnTo>
                      <a:pt x="0" y="15"/>
                    </a:ln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30" y="7"/>
                      <a:pt x="30" y="15"/>
                    </a:cubicBezTo>
                    <a:lnTo>
                      <a:pt x="30" y="80"/>
                    </a:lnTo>
                    <a:cubicBezTo>
                      <a:pt x="30" y="88"/>
                      <a:pt x="24" y="95"/>
                      <a:pt x="15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183">
                <a:extLst>
                  <a:ext uri="{FF2B5EF4-FFF2-40B4-BE49-F238E27FC236}">
                    <a16:creationId xmlns:a16="http://schemas.microsoft.com/office/drawing/2014/main" id="{ECA42AEA-36F5-45E1-AC0A-EB4A1267A9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25" y="2257426"/>
                <a:ext cx="50800" cy="66675"/>
              </a:xfrm>
              <a:custGeom>
                <a:avLst/>
                <a:gdLst>
                  <a:gd name="T0" fmla="*/ 17 w 67"/>
                  <a:gd name="T1" fmla="*/ 88 h 88"/>
                  <a:gd name="T2" fmla="*/ 9 w 67"/>
                  <a:gd name="T3" fmla="*/ 86 h 88"/>
                  <a:gd name="T4" fmla="*/ 4 w 67"/>
                  <a:gd name="T5" fmla="*/ 66 h 88"/>
                  <a:gd name="T6" fmla="*/ 36 w 67"/>
                  <a:gd name="T7" fmla="*/ 9 h 88"/>
                  <a:gd name="T8" fmla="*/ 57 w 67"/>
                  <a:gd name="T9" fmla="*/ 4 h 88"/>
                  <a:gd name="T10" fmla="*/ 62 w 67"/>
                  <a:gd name="T11" fmla="*/ 24 h 88"/>
                  <a:gd name="T12" fmla="*/ 30 w 67"/>
                  <a:gd name="T13" fmla="*/ 81 h 88"/>
                  <a:gd name="T14" fmla="*/ 17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17" y="88"/>
                    </a:moveTo>
                    <a:cubicBezTo>
                      <a:pt x="14" y="88"/>
                      <a:pt x="12" y="88"/>
                      <a:pt x="9" y="86"/>
                    </a:cubicBezTo>
                    <a:cubicBezTo>
                      <a:pt x="2" y="82"/>
                      <a:pt x="0" y="73"/>
                      <a:pt x="4" y="66"/>
                    </a:cubicBezTo>
                    <a:lnTo>
                      <a:pt x="36" y="9"/>
                    </a:lnTo>
                    <a:cubicBezTo>
                      <a:pt x="41" y="2"/>
                      <a:pt x="50" y="0"/>
                      <a:pt x="57" y="4"/>
                    </a:cubicBezTo>
                    <a:cubicBezTo>
                      <a:pt x="64" y="8"/>
                      <a:pt x="67" y="17"/>
                      <a:pt x="62" y="24"/>
                    </a:cubicBezTo>
                    <a:lnTo>
                      <a:pt x="30" y="81"/>
                    </a:lnTo>
                    <a:cubicBezTo>
                      <a:pt x="27" y="85"/>
                      <a:pt x="22" y="88"/>
                      <a:pt x="17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184">
                <a:extLst>
                  <a:ext uri="{FF2B5EF4-FFF2-40B4-BE49-F238E27FC236}">
                    <a16:creationId xmlns:a16="http://schemas.microsoft.com/office/drawing/2014/main" id="{35411370-6D1F-4A41-B78A-30741083E6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263" y="2170113"/>
                <a:ext cx="69850" cy="49213"/>
              </a:xfrm>
              <a:custGeom>
                <a:avLst/>
                <a:gdLst>
                  <a:gd name="T0" fmla="*/ 17 w 91"/>
                  <a:gd name="T1" fmla="*/ 65 h 65"/>
                  <a:gd name="T2" fmla="*/ 4 w 91"/>
                  <a:gd name="T3" fmla="*/ 57 h 65"/>
                  <a:gd name="T4" fmla="*/ 10 w 91"/>
                  <a:gd name="T5" fmla="*/ 36 h 65"/>
                  <a:gd name="T6" fmla="*/ 66 w 91"/>
                  <a:gd name="T7" fmla="*/ 4 h 65"/>
                  <a:gd name="T8" fmla="*/ 87 w 91"/>
                  <a:gd name="T9" fmla="*/ 9 h 65"/>
                  <a:gd name="T10" fmla="*/ 81 w 91"/>
                  <a:gd name="T11" fmla="*/ 30 h 65"/>
                  <a:gd name="T12" fmla="*/ 25 w 91"/>
                  <a:gd name="T13" fmla="*/ 62 h 65"/>
                  <a:gd name="T14" fmla="*/ 17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17" y="65"/>
                    </a:moveTo>
                    <a:cubicBezTo>
                      <a:pt x="12" y="65"/>
                      <a:pt x="7" y="62"/>
                      <a:pt x="4" y="57"/>
                    </a:cubicBezTo>
                    <a:cubicBezTo>
                      <a:pt x="0" y="50"/>
                      <a:pt x="3" y="41"/>
                      <a:pt x="10" y="36"/>
                    </a:cubicBezTo>
                    <a:lnTo>
                      <a:pt x="66" y="4"/>
                    </a:lnTo>
                    <a:cubicBezTo>
                      <a:pt x="73" y="0"/>
                      <a:pt x="82" y="2"/>
                      <a:pt x="87" y="9"/>
                    </a:cubicBezTo>
                    <a:cubicBezTo>
                      <a:pt x="91" y="17"/>
                      <a:pt x="88" y="26"/>
                      <a:pt x="81" y="30"/>
                    </a:cubicBezTo>
                    <a:lnTo>
                      <a:pt x="25" y="62"/>
                    </a:lnTo>
                    <a:cubicBezTo>
                      <a:pt x="22" y="64"/>
                      <a:pt x="20" y="65"/>
                      <a:pt x="17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185">
                <a:extLst>
                  <a:ext uri="{FF2B5EF4-FFF2-40B4-BE49-F238E27FC236}">
                    <a16:creationId xmlns:a16="http://schemas.microsoft.com/office/drawing/2014/main" id="{4340D85A-2CF8-4408-A6E0-A44E18B6D3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5163" y="2051051"/>
                <a:ext cx="73025" cy="23813"/>
              </a:xfrm>
              <a:custGeom>
                <a:avLst/>
                <a:gdLst>
                  <a:gd name="T0" fmla="*/ 80 w 96"/>
                  <a:gd name="T1" fmla="*/ 30 h 30"/>
                  <a:gd name="T2" fmla="*/ 16 w 96"/>
                  <a:gd name="T3" fmla="*/ 30 h 30"/>
                  <a:gd name="T4" fmla="*/ 0 w 96"/>
                  <a:gd name="T5" fmla="*/ 15 h 30"/>
                  <a:gd name="T6" fmla="*/ 16 w 96"/>
                  <a:gd name="T7" fmla="*/ 0 h 30"/>
                  <a:gd name="T8" fmla="*/ 80 w 96"/>
                  <a:gd name="T9" fmla="*/ 0 h 30"/>
                  <a:gd name="T10" fmla="*/ 96 w 96"/>
                  <a:gd name="T11" fmla="*/ 15 h 30"/>
                  <a:gd name="T12" fmla="*/ 80 w 96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30">
                    <a:moveTo>
                      <a:pt x="80" y="30"/>
                    </a:moveTo>
                    <a:lnTo>
                      <a:pt x="16" y="30"/>
                    </a:lnTo>
                    <a:cubicBezTo>
                      <a:pt x="7" y="30"/>
                      <a:pt x="0" y="23"/>
                      <a:pt x="0" y="15"/>
                    </a:cubicBezTo>
                    <a:cubicBezTo>
                      <a:pt x="0" y="7"/>
                      <a:pt x="7" y="0"/>
                      <a:pt x="16" y="0"/>
                    </a:cubicBezTo>
                    <a:lnTo>
                      <a:pt x="80" y="0"/>
                    </a:lnTo>
                    <a:cubicBezTo>
                      <a:pt x="89" y="0"/>
                      <a:pt x="96" y="7"/>
                      <a:pt x="96" y="15"/>
                    </a:cubicBezTo>
                    <a:cubicBezTo>
                      <a:pt x="96" y="23"/>
                      <a:pt x="89" y="30"/>
                      <a:pt x="8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186">
                <a:extLst>
                  <a:ext uri="{FF2B5EF4-FFF2-40B4-BE49-F238E27FC236}">
                    <a16:creationId xmlns:a16="http://schemas.microsoft.com/office/drawing/2014/main" id="{1479F619-4DE8-460C-A92C-B72296E401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263" y="1905001"/>
                <a:ext cx="69850" cy="49213"/>
              </a:xfrm>
              <a:custGeom>
                <a:avLst/>
                <a:gdLst>
                  <a:gd name="T0" fmla="*/ 73 w 91"/>
                  <a:gd name="T1" fmla="*/ 65 h 65"/>
                  <a:gd name="T2" fmla="*/ 66 w 91"/>
                  <a:gd name="T3" fmla="*/ 63 h 65"/>
                  <a:gd name="T4" fmla="*/ 10 w 91"/>
                  <a:gd name="T5" fmla="*/ 31 h 65"/>
                  <a:gd name="T6" fmla="*/ 4 w 91"/>
                  <a:gd name="T7" fmla="*/ 10 h 65"/>
                  <a:gd name="T8" fmla="*/ 25 w 91"/>
                  <a:gd name="T9" fmla="*/ 5 h 65"/>
                  <a:gd name="T10" fmla="*/ 81 w 91"/>
                  <a:gd name="T11" fmla="*/ 37 h 65"/>
                  <a:gd name="T12" fmla="*/ 87 w 91"/>
                  <a:gd name="T13" fmla="*/ 58 h 65"/>
                  <a:gd name="T14" fmla="*/ 73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73" y="65"/>
                    </a:moveTo>
                    <a:cubicBezTo>
                      <a:pt x="71" y="65"/>
                      <a:pt x="68" y="64"/>
                      <a:pt x="66" y="63"/>
                    </a:cubicBezTo>
                    <a:lnTo>
                      <a:pt x="10" y="31"/>
                    </a:lnTo>
                    <a:cubicBezTo>
                      <a:pt x="3" y="26"/>
                      <a:pt x="0" y="17"/>
                      <a:pt x="4" y="10"/>
                    </a:cubicBezTo>
                    <a:cubicBezTo>
                      <a:pt x="8" y="3"/>
                      <a:pt x="18" y="0"/>
                      <a:pt x="25" y="5"/>
                    </a:cubicBezTo>
                    <a:lnTo>
                      <a:pt x="81" y="37"/>
                    </a:lnTo>
                    <a:cubicBezTo>
                      <a:pt x="88" y="41"/>
                      <a:pt x="91" y="50"/>
                      <a:pt x="87" y="58"/>
                    </a:cubicBezTo>
                    <a:cubicBezTo>
                      <a:pt x="84" y="62"/>
                      <a:pt x="79" y="65"/>
                      <a:pt x="73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187">
                <a:extLst>
                  <a:ext uri="{FF2B5EF4-FFF2-40B4-BE49-F238E27FC236}">
                    <a16:creationId xmlns:a16="http://schemas.microsoft.com/office/drawing/2014/main" id="{A6CAD512-3A09-4B56-876A-2131406CE0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25" y="1800226"/>
                <a:ext cx="50800" cy="66675"/>
              </a:xfrm>
              <a:custGeom>
                <a:avLst/>
                <a:gdLst>
                  <a:gd name="T0" fmla="*/ 49 w 67"/>
                  <a:gd name="T1" fmla="*/ 88 h 88"/>
                  <a:gd name="T2" fmla="*/ 36 w 67"/>
                  <a:gd name="T3" fmla="*/ 81 h 88"/>
                  <a:gd name="T4" fmla="*/ 4 w 67"/>
                  <a:gd name="T5" fmla="*/ 24 h 88"/>
                  <a:gd name="T6" fmla="*/ 9 w 67"/>
                  <a:gd name="T7" fmla="*/ 4 h 88"/>
                  <a:gd name="T8" fmla="*/ 30 w 67"/>
                  <a:gd name="T9" fmla="*/ 9 h 88"/>
                  <a:gd name="T10" fmla="*/ 62 w 67"/>
                  <a:gd name="T11" fmla="*/ 66 h 88"/>
                  <a:gd name="T12" fmla="*/ 57 w 67"/>
                  <a:gd name="T13" fmla="*/ 86 h 88"/>
                  <a:gd name="T14" fmla="*/ 49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49" y="88"/>
                    </a:moveTo>
                    <a:cubicBezTo>
                      <a:pt x="44" y="88"/>
                      <a:pt x="39" y="85"/>
                      <a:pt x="36" y="81"/>
                    </a:cubicBezTo>
                    <a:lnTo>
                      <a:pt x="4" y="24"/>
                    </a:lnTo>
                    <a:cubicBezTo>
                      <a:pt x="0" y="17"/>
                      <a:pt x="2" y="8"/>
                      <a:pt x="9" y="4"/>
                    </a:cubicBezTo>
                    <a:cubicBezTo>
                      <a:pt x="17" y="0"/>
                      <a:pt x="26" y="2"/>
                      <a:pt x="30" y="9"/>
                    </a:cubicBezTo>
                    <a:lnTo>
                      <a:pt x="62" y="66"/>
                    </a:lnTo>
                    <a:cubicBezTo>
                      <a:pt x="67" y="73"/>
                      <a:pt x="64" y="82"/>
                      <a:pt x="57" y="86"/>
                    </a:cubicBezTo>
                    <a:cubicBezTo>
                      <a:pt x="55" y="88"/>
                      <a:pt x="52" y="88"/>
                      <a:pt x="49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0" name="Circle: Hollow 79">
              <a:extLst>
                <a:ext uri="{FF2B5EF4-FFF2-40B4-BE49-F238E27FC236}">
                  <a16:creationId xmlns:a16="http://schemas.microsoft.com/office/drawing/2014/main" id="{C9A05F81-C9CC-47DD-B47D-0B3D2393635F}"/>
                </a:ext>
              </a:extLst>
            </p:cNvPr>
            <p:cNvSpPr/>
            <p:nvPr/>
          </p:nvSpPr>
          <p:spPr>
            <a:xfrm>
              <a:off x="4995674" y="4044712"/>
              <a:ext cx="848364" cy="848364"/>
            </a:xfrm>
            <a:prstGeom prst="donut">
              <a:avLst>
                <a:gd name="adj" fmla="val 39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Circle: Hollow 80">
              <a:extLst>
                <a:ext uri="{FF2B5EF4-FFF2-40B4-BE49-F238E27FC236}">
                  <a16:creationId xmlns:a16="http://schemas.microsoft.com/office/drawing/2014/main" id="{F1A604CB-E9DB-4584-9CE9-21BD62A772BF}"/>
                </a:ext>
              </a:extLst>
            </p:cNvPr>
            <p:cNvSpPr/>
            <p:nvPr/>
          </p:nvSpPr>
          <p:spPr>
            <a:xfrm>
              <a:off x="5348489" y="4397528"/>
              <a:ext cx="142736" cy="142734"/>
            </a:xfrm>
            <a:prstGeom prst="donut">
              <a:avLst>
                <a:gd name="adj" fmla="val 226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: Top Corners Rounded 81">
              <a:extLst>
                <a:ext uri="{FF2B5EF4-FFF2-40B4-BE49-F238E27FC236}">
                  <a16:creationId xmlns:a16="http://schemas.microsoft.com/office/drawing/2014/main" id="{8766CCE8-CE0D-4E0B-8290-369A0B616368}"/>
                </a:ext>
              </a:extLst>
            </p:cNvPr>
            <p:cNvSpPr/>
            <p:nvPr/>
          </p:nvSpPr>
          <p:spPr>
            <a:xfrm rot="14339270">
              <a:off x="5285405" y="4456369"/>
              <a:ext cx="36576" cy="17365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: Top Corners Rounded 82">
              <a:extLst>
                <a:ext uri="{FF2B5EF4-FFF2-40B4-BE49-F238E27FC236}">
                  <a16:creationId xmlns:a16="http://schemas.microsoft.com/office/drawing/2014/main" id="{E40AFD9A-7EC6-4E51-B671-ACAFE52CB039}"/>
                </a:ext>
              </a:extLst>
            </p:cNvPr>
            <p:cNvSpPr/>
            <p:nvPr/>
          </p:nvSpPr>
          <p:spPr>
            <a:xfrm>
              <a:off x="5400584" y="4207394"/>
              <a:ext cx="36576" cy="20441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C327164-17FF-4DE0-9E9B-F7CEF524BDCA}"/>
              </a:ext>
            </a:extLst>
          </p:cNvPr>
          <p:cNvGrpSpPr/>
          <p:nvPr/>
        </p:nvGrpSpPr>
        <p:grpSpPr>
          <a:xfrm>
            <a:off x="-9308754" y="0"/>
            <a:ext cx="12482920" cy="6913626"/>
            <a:chOff x="-9296849" y="0"/>
            <a:chExt cx="12482920" cy="69136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C2F059-8E54-4001-8796-4C372505F15C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A5D056-97B8-4FFF-9320-5B4740BDA197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CC404-AFC9-4772-95FF-42E6C31C5C21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C7045C-B018-403C-B042-352268DD2796}"/>
              </a:ext>
            </a:extLst>
          </p:cNvPr>
          <p:cNvGrpSpPr/>
          <p:nvPr/>
        </p:nvGrpSpPr>
        <p:grpSpPr>
          <a:xfrm>
            <a:off x="-9761987" y="0"/>
            <a:ext cx="12482921" cy="6858000"/>
            <a:chOff x="-9766749" y="0"/>
            <a:chExt cx="12482921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6F4ED6-E10D-4D93-B4BB-A139F6FF6A4D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F3B0A9-5B97-44E5-B826-87FFC6B06E8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4A29A0-C51F-430C-8EAF-CE441CA1DC5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A1185BD-102B-4BF1-A55F-DE7989A6BA57}"/>
              </a:ext>
            </a:extLst>
          </p:cNvPr>
          <p:cNvGrpSpPr/>
          <p:nvPr/>
        </p:nvGrpSpPr>
        <p:grpSpPr>
          <a:xfrm>
            <a:off x="-10226306" y="0"/>
            <a:ext cx="12482922" cy="6858000"/>
            <a:chOff x="-10231068" y="0"/>
            <a:chExt cx="1248292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16CD6F-2374-4872-86F3-92F01698A734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0471C5-12F5-4387-8B17-1290DAFA918E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D3C9FF-E96B-471A-893D-2AAAFA07FC3F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71EBC4-87A6-491F-9577-5FE2AC99B8AB}"/>
              </a:ext>
            </a:extLst>
          </p:cNvPr>
          <p:cNvGrpSpPr/>
          <p:nvPr/>
        </p:nvGrpSpPr>
        <p:grpSpPr>
          <a:xfrm>
            <a:off x="-10675329" y="0"/>
            <a:ext cx="12482923" cy="6858000"/>
            <a:chOff x="-10684854" y="0"/>
            <a:chExt cx="1248292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855400-E72A-4996-AD04-1CE953706F4D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552E5B3-117B-4ECF-B808-BD4F048FA23D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4541429-1ECE-4BE3-AE5C-D8D3203D9F21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13DEA38-B2EA-48AA-ABD7-8C8B9BFA77E8}"/>
              </a:ext>
            </a:extLst>
          </p:cNvPr>
          <p:cNvGrpSpPr/>
          <p:nvPr/>
        </p:nvGrpSpPr>
        <p:grpSpPr>
          <a:xfrm>
            <a:off x="-11128589" y="0"/>
            <a:ext cx="12482923" cy="6858000"/>
            <a:chOff x="-11138114" y="0"/>
            <a:chExt cx="12482923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A7FB13-F899-4788-8132-1C0AE0F81BD2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214D61A-32CC-425F-B83D-9B69CCA47932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7016-E1C1-4832-8463-E3E4C23282EA}"/>
              </a:ext>
            </a:extLst>
          </p:cNvPr>
          <p:cNvGrpSpPr/>
          <p:nvPr/>
        </p:nvGrpSpPr>
        <p:grpSpPr>
          <a:xfrm>
            <a:off x="-11590772" y="0"/>
            <a:ext cx="12482924" cy="6858000"/>
            <a:chOff x="-11600297" y="0"/>
            <a:chExt cx="12482924" cy="6858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725B73-D5E5-49E8-A59B-E16C8EEE661F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507476-024D-4BC3-AF72-FEC25A7DB3A4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418ABF-1DAB-43D8-896A-9F853AA47AEF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6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1C28CA0-A67A-4F2D-9984-FE60F8C66C46}"/>
              </a:ext>
            </a:extLst>
          </p:cNvPr>
          <p:cNvGrpSpPr/>
          <p:nvPr/>
        </p:nvGrpSpPr>
        <p:grpSpPr>
          <a:xfrm>
            <a:off x="-12044097" y="-37307"/>
            <a:ext cx="12482924" cy="6895307"/>
            <a:chOff x="-12129822" y="-37307"/>
            <a:chExt cx="12482924" cy="689530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A129AF7-A727-41DB-9B16-6E270BA5A23E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7E10F1C-4A4A-45BB-BD87-2D86726423C0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18D224-423E-43B3-B54D-1C060BBCAEEB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B139A7-F1BD-4F1E-9FA8-97F1C50B2E78}"/>
              </a:ext>
            </a:extLst>
          </p:cNvPr>
          <p:cNvSpPr txBox="1"/>
          <p:nvPr/>
        </p:nvSpPr>
        <p:spPr>
          <a:xfrm>
            <a:off x="8687226" y="5148572"/>
            <a:ext cx="3117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>
                <a:latin typeface="Tw Cen MT" panose="020B0602020104020603" pitchFamily="34" charset="0"/>
              </a:rPr>
              <a:t>By C Aishwarya</a:t>
            </a:r>
          </a:p>
          <a:p>
            <a:pPr algn="l"/>
            <a:r>
              <a:rPr lang="en-IN" dirty="0">
                <a:latin typeface="Tw Cen MT" panose="020B0602020104020603" pitchFamily="34" charset="0"/>
              </a:rPr>
              <a:t>Roll no- 8</a:t>
            </a:r>
          </a:p>
          <a:p>
            <a:pPr algn="l"/>
            <a:r>
              <a:rPr lang="en-IN" dirty="0">
                <a:latin typeface="Tw Cen MT" panose="020B0602020104020603" pitchFamily="34" charset="0"/>
              </a:rPr>
              <a:t>CB.SC.P2ASD20008</a:t>
            </a:r>
          </a:p>
          <a:p>
            <a:pPr algn="l"/>
            <a:r>
              <a:rPr lang="en-IN" dirty="0">
                <a:latin typeface="Tw Cen MT" panose="020B0602020104020603" pitchFamily="34" charset="0"/>
              </a:rPr>
              <a:t>Amrita Vishwa Vidyapeetham, Coimbatore</a:t>
            </a:r>
          </a:p>
        </p:txBody>
      </p:sp>
    </p:spTree>
    <p:extLst>
      <p:ext uri="{BB962C8B-B14F-4D97-AF65-F5344CB8AC3E}">
        <p14:creationId xmlns:p14="http://schemas.microsoft.com/office/powerpoint/2010/main" val="1866478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B6FC-401B-4E45-A73C-AC18AD58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A3E35-DDBE-4FE7-97C6-4C0CEFAD70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" name="Picture 26">
            <a:extLst>
              <a:ext uri="{FF2B5EF4-FFF2-40B4-BE49-F238E27FC236}">
                <a16:creationId xmlns:a16="http://schemas.microsoft.com/office/drawing/2014/main" id="{D4BD6C75-951D-4906-9F3A-AEE0F37767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4154970"/>
            <a:ext cx="5157787" cy="38479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8DC45D-3F63-4D5C-91C1-AF05D4F23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16B561-A841-481C-B42A-82775877C541}"/>
              </a:ext>
            </a:extLst>
          </p:cNvPr>
          <p:cNvGrpSpPr/>
          <p:nvPr/>
        </p:nvGrpSpPr>
        <p:grpSpPr>
          <a:xfrm>
            <a:off x="-290920" y="9877"/>
            <a:ext cx="12482920" cy="6858000"/>
            <a:chOff x="-11138111" y="706689"/>
            <a:chExt cx="1248292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66E0221-0357-448C-B5C6-2C2B8F623D3D}"/>
                </a:ext>
              </a:extLst>
            </p:cNvPr>
            <p:cNvSpPr/>
            <p:nvPr/>
          </p:nvSpPr>
          <p:spPr>
            <a:xfrm>
              <a:off x="-11138111" y="706689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990E13-06DA-43A0-9BDC-F420F5973F26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458375-438F-4D7B-BA24-92BEA92C597D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</a:t>
              </a:r>
              <a:r>
                <a:rPr lang="en-IN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7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27" name="Picture 27">
            <a:extLst>
              <a:ext uri="{FF2B5EF4-FFF2-40B4-BE49-F238E27FC236}">
                <a16:creationId xmlns:a16="http://schemas.microsoft.com/office/drawing/2014/main" id="{0BA8F4DA-44BF-4A75-981B-F9A24499212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7" y="5988519"/>
            <a:ext cx="9143922" cy="682185"/>
          </a:xfr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40552-03D8-46CA-B1EF-5467F04B141E}"/>
              </a:ext>
            </a:extLst>
          </p:cNvPr>
          <p:cNvGrpSpPr/>
          <p:nvPr/>
        </p:nvGrpSpPr>
        <p:grpSpPr>
          <a:xfrm>
            <a:off x="729516" y="490359"/>
            <a:ext cx="10264015" cy="1200329"/>
            <a:chOff x="3200263" y="600569"/>
            <a:chExt cx="5496695" cy="120032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D72DF4-85EB-4C19-98ED-820BE06A64E5}"/>
                </a:ext>
              </a:extLst>
            </p:cNvPr>
            <p:cNvSpPr txBox="1"/>
            <p:nvPr/>
          </p:nvSpPr>
          <p:spPr>
            <a:xfrm>
              <a:off x="3317131" y="600569"/>
              <a:ext cx="483669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u="sng" dirty="0">
                  <a:solidFill>
                    <a:srgbClr val="FEC630"/>
                  </a:solidFill>
                  <a:latin typeface="Tw Cen MT" panose="020B0602020104020603" pitchFamily="34" charset="0"/>
                </a:rPr>
                <a:t>Average Cost of Two People in Restaurant</a:t>
              </a:r>
              <a:endParaRPr lang="en-US" sz="3600" b="1" u="sng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30421D-5591-4E10-8383-4E6D23E5FB39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  <a:p>
              <a:pPr algn="ctr"/>
              <a:endPara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21" name="Picture 12">
            <a:extLst>
              <a:ext uri="{FF2B5EF4-FFF2-40B4-BE49-F238E27FC236}">
                <a16:creationId xmlns:a16="http://schemas.microsoft.com/office/drawing/2014/main" id="{C0134A24-C687-4937-A38E-4A3BEBDED3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" t="14501" r="196" b="17308"/>
          <a:stretch/>
        </p:blipFill>
        <p:spPr>
          <a:xfrm>
            <a:off x="862014" y="1532704"/>
            <a:ext cx="5157787" cy="42123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7955D36-337C-4FF5-8A4A-A17999F5F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694" y="143939"/>
            <a:ext cx="1388768" cy="138876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EF9DFCC-78AF-4C2D-9E24-8D7667A1BBF3}"/>
              </a:ext>
            </a:extLst>
          </p:cNvPr>
          <p:cNvSpPr txBox="1"/>
          <p:nvPr/>
        </p:nvSpPr>
        <p:spPr>
          <a:xfrm>
            <a:off x="6708494" y="2099536"/>
            <a:ext cx="46437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>
                <a:latin typeface="Tw Cen MT" panose="020B0602020104020603" pitchFamily="34" charset="0"/>
                <a:sym typeface="Wingdings" pitchFamily="2" charset="2"/>
              </a:rPr>
              <a:t> </a:t>
            </a:r>
            <a:r>
              <a:rPr lang="en-IN" dirty="0">
                <a:latin typeface="Tw Cen MT" panose="020B0602020104020603" pitchFamily="34" charset="0"/>
              </a:rPr>
              <a:t>The coefficient of skewness 1.77 is greater than 0, hence we can say that the data is positively skewed.</a:t>
            </a:r>
          </a:p>
          <a:p>
            <a:pPr algn="l"/>
            <a:endParaRPr lang="en-IN" dirty="0">
              <a:latin typeface="Tw Cen MT" panose="020B0602020104020603" pitchFamily="34" charset="0"/>
            </a:endParaRPr>
          </a:p>
          <a:p>
            <a:pPr algn="l"/>
            <a:r>
              <a:rPr lang="en-IN" dirty="0">
                <a:latin typeface="Tw Cen MT" panose="020B0602020104020603" pitchFamily="34" charset="0"/>
                <a:sym typeface="Wingdings" pitchFamily="2" charset="2"/>
              </a:rPr>
              <a:t> </a:t>
            </a:r>
            <a:r>
              <a:rPr lang="en-IN" dirty="0">
                <a:latin typeface="Tw Cen MT" panose="020B0602020104020603" pitchFamily="34" charset="0"/>
              </a:rPr>
              <a:t>Also, The coefficient of kurtosis 2.99 is less than 3, which implies that the distribution is platykurtic. </a:t>
            </a:r>
          </a:p>
          <a:p>
            <a:pPr algn="l"/>
            <a:endParaRPr lang="en-IN" dirty="0">
              <a:latin typeface="Tw Cen MT" panose="020B0602020104020603" pitchFamily="34" charset="0"/>
            </a:endParaRPr>
          </a:p>
          <a:p>
            <a:pPr algn="l"/>
            <a:r>
              <a:rPr lang="en-IN" dirty="0">
                <a:latin typeface="Tw Cen MT" panose="020B0602020104020603" pitchFamily="34" charset="0"/>
                <a:sym typeface="Wingdings" pitchFamily="2" charset="2"/>
              </a:rPr>
              <a:t> </a:t>
            </a:r>
            <a:r>
              <a:rPr lang="en-IN" dirty="0">
                <a:latin typeface="Tw Cen MT" panose="020B0602020104020603" pitchFamily="34" charset="0"/>
              </a:rPr>
              <a:t>The minimum average cost of two people in a restaurant is Rs.50 and the maximum cost is Rs.3300</a:t>
            </a:r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916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213DEA38-B2EA-48AA-ABD7-8C8B9BFA77E8}"/>
              </a:ext>
            </a:extLst>
          </p:cNvPr>
          <p:cNvGrpSpPr/>
          <p:nvPr/>
        </p:nvGrpSpPr>
        <p:grpSpPr>
          <a:xfrm>
            <a:off x="-295024" y="21333"/>
            <a:ext cx="12482923" cy="6858000"/>
            <a:chOff x="-11138114" y="0"/>
            <a:chExt cx="12482923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A7FB13-F899-4788-8132-1C0AE0F81BD2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214D61A-32CC-425F-B83D-9B69CCA47932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</a:t>
              </a:r>
              <a:r>
                <a:rPr lang="en-IN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8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348792E-1C17-488A-8522-4BEECDAF32C9}"/>
              </a:ext>
            </a:extLst>
          </p:cNvPr>
          <p:cNvGrpSpPr/>
          <p:nvPr/>
        </p:nvGrpSpPr>
        <p:grpSpPr>
          <a:xfrm>
            <a:off x="2326567" y="337886"/>
            <a:ext cx="7538865" cy="721910"/>
            <a:chOff x="3076299" y="238883"/>
            <a:chExt cx="6668005" cy="72191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28D7A39-9F11-4EF7-909B-4BFBB6E25816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92D05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B3E8677-B7E9-40EC-8AF5-67CF093C06AC}"/>
                </a:ext>
              </a:extLst>
            </p:cNvPr>
            <p:cNvSpPr txBox="1"/>
            <p:nvPr/>
          </p:nvSpPr>
          <p:spPr>
            <a:xfrm>
              <a:off x="3076299" y="314462"/>
              <a:ext cx="66680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u="sng" dirty="0">
                  <a:solidFill>
                    <a:srgbClr val="FF5969"/>
                  </a:solidFill>
                  <a:latin typeface="Tw Cen MT" panose="020B0602020104020603" pitchFamily="34" charset="0"/>
                </a:rPr>
                <a:t>Online Delivery</a:t>
              </a:r>
              <a:endParaRPr lang="en-US" sz="3600" b="1" u="sng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7016-E1C1-4832-8463-E3E4C23282EA}"/>
              </a:ext>
            </a:extLst>
          </p:cNvPr>
          <p:cNvGrpSpPr/>
          <p:nvPr/>
        </p:nvGrpSpPr>
        <p:grpSpPr>
          <a:xfrm>
            <a:off x="-11873339" y="8285"/>
            <a:ext cx="12482924" cy="6858000"/>
            <a:chOff x="-11600297" y="0"/>
            <a:chExt cx="12482924" cy="6858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725B73-D5E5-49E8-A59B-E16C8EEE661F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507476-024D-4BC3-AF72-FEC25A7DB3A4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418ABF-1DAB-43D8-896A-9F853AA47AEF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</a:t>
              </a:r>
              <a:r>
                <a:rPr lang="en-IN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9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367864F7-BC99-406D-8E44-74FE999525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5" t="6173" b="7354"/>
          <a:stretch/>
        </p:blipFill>
        <p:spPr>
          <a:xfrm>
            <a:off x="2387118" y="1199168"/>
            <a:ext cx="7538865" cy="52453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6639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1E7E00A-3BAB-489B-9398-B45D700C9A5C}"/>
              </a:ext>
            </a:extLst>
          </p:cNvPr>
          <p:cNvGrpSpPr/>
          <p:nvPr/>
        </p:nvGrpSpPr>
        <p:grpSpPr>
          <a:xfrm>
            <a:off x="-302273" y="-20488"/>
            <a:ext cx="12494273" cy="6858000"/>
            <a:chOff x="-11168259" y="0"/>
            <a:chExt cx="12494273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70B3A0-DC1B-47BB-AA6D-2DA69137B9E0}"/>
                </a:ext>
              </a:extLst>
            </p:cNvPr>
            <p:cNvSpPr/>
            <p:nvPr/>
          </p:nvSpPr>
          <p:spPr>
            <a:xfrm>
              <a:off x="-1116825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F7BC012-1F80-477C-A9EF-33F170C1970A}"/>
                </a:ext>
              </a:extLst>
            </p:cNvPr>
            <p:cNvSpPr/>
            <p:nvPr/>
          </p:nvSpPr>
          <p:spPr>
            <a:xfrm>
              <a:off x="868814" y="2959673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89BC57-F894-42FD-A8B7-BB030B861D18}"/>
                </a:ext>
              </a:extLst>
            </p:cNvPr>
            <p:cNvSpPr txBox="1"/>
            <p:nvPr/>
          </p:nvSpPr>
          <p:spPr>
            <a:xfrm rot="16200000">
              <a:off x="527163" y="319411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</a:t>
              </a:r>
              <a:r>
                <a:rPr lang="en-IN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9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5" name="Picture 5">
            <a:extLst>
              <a:ext uri="{FF2B5EF4-FFF2-40B4-BE49-F238E27FC236}">
                <a16:creationId xmlns:a16="http://schemas.microsoft.com/office/drawing/2014/main" id="{C5B04BD0-F20E-49B1-B1E9-E2509D99D5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7" t="12740" b="12728"/>
          <a:stretch/>
        </p:blipFill>
        <p:spPr>
          <a:xfrm>
            <a:off x="2068422" y="1018517"/>
            <a:ext cx="7620776" cy="5231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6F2057-3894-4085-833C-1DA7E81B071F}"/>
              </a:ext>
            </a:extLst>
          </p:cNvPr>
          <p:cNvSpPr txBox="1"/>
          <p:nvPr/>
        </p:nvSpPr>
        <p:spPr>
          <a:xfrm>
            <a:off x="3705617" y="315645"/>
            <a:ext cx="60933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solidFill>
                  <a:srgbClr val="FF5969"/>
                </a:solidFill>
                <a:latin typeface="Tw Cen MT" panose="020B0602020104020603" pitchFamily="34" charset="0"/>
              </a:rPr>
              <a:t>Online Table Booking</a:t>
            </a:r>
            <a:endParaRPr lang="en-US" sz="32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656BE8A-1883-4205-AD05-5EF0A799FF8C}"/>
              </a:ext>
            </a:extLst>
          </p:cNvPr>
          <p:cNvGrpSpPr/>
          <p:nvPr/>
        </p:nvGrpSpPr>
        <p:grpSpPr>
          <a:xfrm>
            <a:off x="-12014253" y="-20487"/>
            <a:ext cx="12482920" cy="6883566"/>
            <a:chOff x="-12129822" y="-25566"/>
            <a:chExt cx="12482920" cy="688356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1FC73FF-4C87-48CC-9C88-738794770C02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93C666F-C192-4538-9AD3-A856FE4914FF}"/>
                </a:ext>
              </a:extLst>
            </p:cNvPr>
            <p:cNvSpPr/>
            <p:nvPr/>
          </p:nvSpPr>
          <p:spPr>
            <a:xfrm>
              <a:off x="-64954" y="-4763"/>
              <a:ext cx="402088" cy="122467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92E945-1A48-4C3C-AB10-65C6A50B86C3}"/>
                </a:ext>
              </a:extLst>
            </p:cNvPr>
            <p:cNvSpPr txBox="1"/>
            <p:nvPr/>
          </p:nvSpPr>
          <p:spPr>
            <a:xfrm rot="16200000">
              <a:off x="-551899" y="417171"/>
              <a:ext cx="13471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</a:t>
              </a:r>
              <a:r>
                <a:rPr lang="en-IN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10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5656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213DEA38-B2EA-48AA-ABD7-8C8B9BFA77E8}"/>
              </a:ext>
            </a:extLst>
          </p:cNvPr>
          <p:cNvGrpSpPr/>
          <p:nvPr/>
        </p:nvGrpSpPr>
        <p:grpSpPr>
          <a:xfrm>
            <a:off x="-290923" y="0"/>
            <a:ext cx="12482920" cy="6858000"/>
            <a:chOff x="-11138114" y="0"/>
            <a:chExt cx="12482920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A7FB13-F899-4788-8132-1C0AE0F81BD2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214D61A-32CC-425F-B83D-9B69CCA47932}"/>
                </a:ext>
              </a:extLst>
            </p:cNvPr>
            <p:cNvSpPr/>
            <p:nvPr/>
          </p:nvSpPr>
          <p:spPr>
            <a:xfrm>
              <a:off x="865764" y="2061596"/>
              <a:ext cx="465997" cy="124769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430664" y="2476651"/>
              <a:ext cx="124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</a:t>
              </a:r>
              <a:r>
                <a:rPr lang="en-IN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</a:t>
              </a:r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  <a:r>
                <a:rPr lang="en-IN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10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4F50BEE-679D-4530-A5E8-532A1ECED0AD}"/>
              </a:ext>
            </a:extLst>
          </p:cNvPr>
          <p:cNvSpPr txBox="1"/>
          <p:nvPr/>
        </p:nvSpPr>
        <p:spPr>
          <a:xfrm>
            <a:off x="2003661" y="312789"/>
            <a:ext cx="4836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solidFill>
                  <a:srgbClr val="00A0A8"/>
                </a:solidFill>
                <a:latin typeface="Tw Cen MT" panose="020B0602020104020603" pitchFamily="34" charset="0"/>
              </a:rPr>
              <a:t>RATING</a:t>
            </a:r>
            <a:endParaRPr lang="en-US" sz="3200" b="1" u="sng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4ADE1784-3D4F-41BA-9601-5A6C8EFC7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8601" y="158001"/>
            <a:ext cx="894354" cy="894352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61C28CA0-A67A-4F2D-9984-FE60F8C66C46}"/>
              </a:ext>
            </a:extLst>
          </p:cNvPr>
          <p:cNvGrpSpPr/>
          <p:nvPr/>
        </p:nvGrpSpPr>
        <p:grpSpPr>
          <a:xfrm>
            <a:off x="-12044097" y="-37309"/>
            <a:ext cx="12513943" cy="6895309"/>
            <a:chOff x="-12129822" y="-37309"/>
            <a:chExt cx="12513943" cy="6895309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A129AF7-A727-41DB-9B16-6E270BA5A23E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7E10F1C-4A4A-45BB-BD87-2D86726423C0}"/>
                </a:ext>
              </a:extLst>
            </p:cNvPr>
            <p:cNvSpPr/>
            <p:nvPr/>
          </p:nvSpPr>
          <p:spPr>
            <a:xfrm>
              <a:off x="-108565" y="-4763"/>
              <a:ext cx="461667" cy="13376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18D224-423E-43B3-B54D-1C060BBCAEEB}"/>
                </a:ext>
              </a:extLst>
            </p:cNvPr>
            <p:cNvSpPr txBox="1"/>
            <p:nvPr/>
          </p:nvSpPr>
          <p:spPr>
            <a:xfrm rot="16200000">
              <a:off x="-531811" y="416958"/>
              <a:ext cx="13701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</a:t>
              </a:r>
              <a:r>
                <a:rPr lang="en-IN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11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FCBC7112-D80A-4272-AA2F-6050BAA7AB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0" t="5998" r="4365" b="8491"/>
          <a:stretch/>
        </p:blipFill>
        <p:spPr>
          <a:xfrm>
            <a:off x="786642" y="1052353"/>
            <a:ext cx="8478962" cy="48002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1005E8C5-D44D-41CF-A10A-A44C0211A4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23" y="6081553"/>
            <a:ext cx="9909946" cy="7145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5E68CF-E898-4AA7-AEA9-21252DBD785C}"/>
              </a:ext>
            </a:extLst>
          </p:cNvPr>
          <p:cNvSpPr txBox="1"/>
          <p:nvPr/>
        </p:nvSpPr>
        <p:spPr>
          <a:xfrm>
            <a:off x="9234580" y="1886615"/>
            <a:ext cx="25185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itchFamily="2" charset="2"/>
              <a:buChar char="à"/>
            </a:pPr>
            <a:r>
              <a:rPr lang="en-IN" dirty="0">
                <a:sym typeface="Wingdings" pitchFamily="2" charset="2"/>
              </a:rPr>
              <a:t>Rating seems to have normal distribution with skewness approx. 0 (</a:t>
            </a:r>
            <a:r>
              <a:rPr lang="en-IN" dirty="0" err="1">
                <a:sym typeface="Wingdings" pitchFamily="2" charset="2"/>
              </a:rPr>
              <a:t>I.e</a:t>
            </a:r>
            <a:r>
              <a:rPr lang="en-IN" dirty="0">
                <a:sym typeface="Wingdings" pitchFamily="2" charset="2"/>
              </a:rPr>
              <a:t> 0.39) and kurtosis also being approx. 0 (</a:t>
            </a:r>
            <a:r>
              <a:rPr lang="en-IN" dirty="0" err="1">
                <a:sym typeface="Wingdings" pitchFamily="2" charset="2"/>
              </a:rPr>
              <a:t>I.e</a:t>
            </a:r>
            <a:r>
              <a:rPr lang="en-IN" dirty="0">
                <a:sym typeface="Wingdings" pitchFamily="2" charset="2"/>
              </a:rPr>
              <a:t> -0.08) , we can say its almost symmetrical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618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451085B1-ECC8-46C6-9179-7B813E33C13A}"/>
              </a:ext>
            </a:extLst>
          </p:cNvPr>
          <p:cNvGrpSpPr/>
          <p:nvPr/>
        </p:nvGrpSpPr>
        <p:grpSpPr>
          <a:xfrm>
            <a:off x="-294171" y="-13048"/>
            <a:ext cx="12494271" cy="6858000"/>
            <a:chOff x="-11600297" y="0"/>
            <a:chExt cx="12494271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C16365D-EC3C-411B-8B65-31452E67ED04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10DFBEB-BE7D-4B95-BCFE-2292F281925E}"/>
                </a:ext>
              </a:extLst>
            </p:cNvPr>
            <p:cNvSpPr/>
            <p:nvPr/>
          </p:nvSpPr>
          <p:spPr>
            <a:xfrm>
              <a:off x="483649" y="449600"/>
              <a:ext cx="410325" cy="120032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F9E17D-7CA6-427D-B011-E0BC750EFC0C}"/>
                </a:ext>
              </a:extLst>
            </p:cNvPr>
            <p:cNvSpPr txBox="1"/>
            <p:nvPr/>
          </p:nvSpPr>
          <p:spPr>
            <a:xfrm rot="16200000">
              <a:off x="-89824" y="811737"/>
              <a:ext cx="1403568" cy="458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</a:t>
              </a:r>
              <a:r>
                <a:rPr lang="en-IN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11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C8A9C2-90EF-46E9-AFC3-A054E03F6D9E}"/>
              </a:ext>
            </a:extLst>
          </p:cNvPr>
          <p:cNvGrpSpPr/>
          <p:nvPr/>
        </p:nvGrpSpPr>
        <p:grpSpPr>
          <a:xfrm>
            <a:off x="-11995303" y="19572"/>
            <a:ext cx="12482924" cy="6858000"/>
            <a:chOff x="-11600297" y="0"/>
            <a:chExt cx="1248292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21F6B60-58DA-4242-B9DF-F8874479FE7A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78F574-8A93-4F75-9132-9AE871502619}"/>
                </a:ext>
              </a:extLst>
            </p:cNvPr>
            <p:cNvSpPr/>
            <p:nvPr/>
          </p:nvSpPr>
          <p:spPr>
            <a:xfrm>
              <a:off x="395006" y="1291606"/>
              <a:ext cx="487621" cy="120032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7D0EB9B-EEEE-4CA9-8C7E-A4125478722C}"/>
                </a:ext>
              </a:extLst>
            </p:cNvPr>
            <p:cNvSpPr txBox="1"/>
            <p:nvPr/>
          </p:nvSpPr>
          <p:spPr>
            <a:xfrm rot="16200000">
              <a:off x="25675" y="1667428"/>
              <a:ext cx="12003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</a:t>
              </a:r>
              <a:r>
                <a:rPr lang="en-IN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12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7861FC4-15E9-4A41-AE98-234AB76792D6}"/>
              </a:ext>
            </a:extLst>
          </p:cNvPr>
          <p:cNvSpPr txBox="1"/>
          <p:nvPr/>
        </p:nvSpPr>
        <p:spPr>
          <a:xfrm>
            <a:off x="819758" y="237161"/>
            <a:ext cx="452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solidFill>
                  <a:srgbClr val="00B0F0"/>
                </a:solidFill>
                <a:latin typeface="Tw Cen MT" panose="020B0602020104020603" pitchFamily="34" charset="0"/>
              </a:rPr>
              <a:t>Rating Vs Locality</a:t>
            </a:r>
            <a:endParaRPr lang="en-US" sz="3200" b="1" u="sng" dirty="0">
              <a:solidFill>
                <a:srgbClr val="00B0F0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82FFD6-7BB0-4BF1-8824-195095A74BFC}"/>
              </a:ext>
            </a:extLst>
          </p:cNvPr>
          <p:cNvSpPr txBox="1"/>
          <p:nvPr/>
        </p:nvSpPr>
        <p:spPr>
          <a:xfrm>
            <a:off x="8619278" y="2173916"/>
            <a:ext cx="3170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>
                <a:sym typeface="Wingdings" pitchFamily="2" charset="2"/>
              </a:rPr>
              <a:t>Sector 14  has the highest rating with 4.9 </a:t>
            </a:r>
          </a:p>
          <a:p>
            <a:pPr algn="l"/>
            <a:r>
              <a:rPr lang="en-IN" dirty="0">
                <a:sym typeface="Wingdings" pitchFamily="2" charset="2"/>
              </a:rPr>
              <a:t>Mayur </a:t>
            </a:r>
            <a:r>
              <a:rPr lang="en-IN" dirty="0" err="1">
                <a:sym typeface="Wingdings" pitchFamily="2" charset="2"/>
              </a:rPr>
              <a:t>Vihar</a:t>
            </a:r>
            <a:r>
              <a:rPr lang="en-IN" dirty="0">
                <a:sym typeface="Wingdings" pitchFamily="2" charset="2"/>
              </a:rPr>
              <a:t> phase 1 with lowest rating  as 2.4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C872A30-E026-47A2-936F-DA0FE6A3A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13" y="1004042"/>
            <a:ext cx="7880355" cy="532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66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3B0C34E-DFAF-4716-BC5F-F3D99D2F31D5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9766749" y="0"/>
            <a:chExt cx="1248292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05D9327-37F6-41FB-909E-770F884C2C96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248EC58-0A29-4ED5-8808-94D7583104B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4F0F437-DEEF-4D78-BC28-E16368D5A26D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Slide </a:t>
              </a:r>
              <a:r>
                <a:rPr lang="en-IN" sz="2400" b="1">
                  <a:solidFill>
                    <a:srgbClr val="F0EEF0"/>
                  </a:solidFill>
                  <a:latin typeface="Tw Cen MT" panose="020B0602020104020603" pitchFamily="34" charset="0"/>
                </a:rPr>
                <a:t>4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65EE0C7-2849-4B13-B5EF-A871163B009F}"/>
              </a:ext>
            </a:extLst>
          </p:cNvPr>
          <p:cNvGrpSpPr/>
          <p:nvPr/>
        </p:nvGrpSpPr>
        <p:grpSpPr>
          <a:xfrm>
            <a:off x="-290920" y="0"/>
            <a:ext cx="12482920" cy="6895308"/>
            <a:chOff x="-9296849" y="0"/>
            <a:chExt cx="12482920" cy="68953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16F553D-5EA1-4CBE-8B6D-74F15F85F19A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884D5EE-DDA6-4D78-A6B5-C90A51B9E142}"/>
                </a:ext>
              </a:extLst>
            </p:cNvPr>
            <p:cNvSpPr/>
            <p:nvPr/>
          </p:nvSpPr>
          <p:spPr>
            <a:xfrm>
              <a:off x="2724405" y="5584521"/>
              <a:ext cx="461666" cy="1273479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83B9D7-4908-4C16-9A8E-55243F517C20}"/>
                </a:ext>
              </a:extLst>
            </p:cNvPr>
            <p:cNvSpPr txBox="1"/>
            <p:nvPr/>
          </p:nvSpPr>
          <p:spPr>
            <a:xfrm rot="16200000">
              <a:off x="2279550" y="6027736"/>
              <a:ext cx="12734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</a:t>
              </a:r>
              <a:r>
                <a:rPr lang="en-IN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11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81C8D93-34E0-4AD2-9E04-C250ECDC66B3}"/>
              </a:ext>
            </a:extLst>
          </p:cNvPr>
          <p:cNvGrpSpPr/>
          <p:nvPr/>
        </p:nvGrpSpPr>
        <p:grpSpPr>
          <a:xfrm>
            <a:off x="-740501" y="0"/>
            <a:ext cx="12508928" cy="6858000"/>
            <a:chOff x="-9766749" y="0"/>
            <a:chExt cx="12508928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21A111F-F083-4781-A60C-4740539E4CFC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1B66CC3-16AF-4756-ACC7-891D392D46A4}"/>
                </a:ext>
              </a:extLst>
            </p:cNvPr>
            <p:cNvSpPr/>
            <p:nvPr/>
          </p:nvSpPr>
          <p:spPr>
            <a:xfrm>
              <a:off x="2310006" y="4632074"/>
              <a:ext cx="406166" cy="1255162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99AB451-83F9-431C-BCD5-3DE11ED0A0D6}"/>
                </a:ext>
              </a:extLst>
            </p:cNvPr>
            <p:cNvSpPr txBox="1"/>
            <p:nvPr/>
          </p:nvSpPr>
          <p:spPr>
            <a:xfrm rot="16200000">
              <a:off x="1874607" y="5075290"/>
              <a:ext cx="127347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</a:t>
              </a:r>
              <a:r>
                <a:rPr lang="en-IN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12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823E49-DAB0-4CDC-AC47-E0FCE1A86DD1}"/>
              </a:ext>
            </a:extLst>
          </p:cNvPr>
          <p:cNvGrpSpPr/>
          <p:nvPr/>
        </p:nvGrpSpPr>
        <p:grpSpPr>
          <a:xfrm>
            <a:off x="-11829271" y="-4763"/>
            <a:ext cx="12482924" cy="6862763"/>
            <a:chOff x="-12129822" y="-4763"/>
            <a:chExt cx="12482924" cy="68627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69C6F68-FE67-4A12-9F98-8AA7F3B9A3BF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57333E-8877-4F8D-8516-AF45E67B7B6A}"/>
                </a:ext>
              </a:extLst>
            </p:cNvPr>
            <p:cNvSpPr/>
            <p:nvPr/>
          </p:nvSpPr>
          <p:spPr>
            <a:xfrm>
              <a:off x="-108564" y="-4763"/>
              <a:ext cx="461666" cy="1270414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4C64E0-B77A-4EB8-8855-5D27CE3757AE}"/>
                </a:ext>
              </a:extLst>
            </p:cNvPr>
            <p:cNvSpPr txBox="1"/>
            <p:nvPr/>
          </p:nvSpPr>
          <p:spPr>
            <a:xfrm rot="16200000">
              <a:off x="-527222" y="401991"/>
              <a:ext cx="12656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</a:t>
              </a:r>
              <a:r>
                <a:rPr lang="en-IN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13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12" name="Picture 13">
            <a:extLst>
              <a:ext uri="{FF2B5EF4-FFF2-40B4-BE49-F238E27FC236}">
                <a16:creationId xmlns:a16="http://schemas.microsoft.com/office/drawing/2014/main" id="{C93B40C8-5697-4330-9B79-6EB46FA16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848" y="1051863"/>
            <a:ext cx="9441940" cy="47474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BBE3A7-F1B2-4F7D-87C9-447B54FFADCD}"/>
              </a:ext>
            </a:extLst>
          </p:cNvPr>
          <p:cNvSpPr txBox="1"/>
          <p:nvPr/>
        </p:nvSpPr>
        <p:spPr>
          <a:xfrm>
            <a:off x="1292267" y="236383"/>
            <a:ext cx="7554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u="sng" dirty="0">
                <a:solidFill>
                  <a:schemeClr val="tx2"/>
                </a:solidFill>
                <a:latin typeface="Tw Cen MT" panose="020B0602020104020603" pitchFamily="34" charset="0"/>
              </a:rPr>
              <a:t>Comparison of Restaurants Votes and Rating </a:t>
            </a:r>
            <a:endParaRPr lang="en-US" sz="3200" u="sng" dirty="0">
              <a:solidFill>
                <a:schemeClr val="tx2"/>
              </a:solidFill>
              <a:latin typeface="Tw Cen MT" panose="020B06020201040206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EC1922-EBC0-40EA-B88E-60AB7AD24927}"/>
              </a:ext>
            </a:extLst>
          </p:cNvPr>
          <p:cNvSpPr txBox="1"/>
          <p:nvPr/>
        </p:nvSpPr>
        <p:spPr>
          <a:xfrm>
            <a:off x="1292267" y="5935402"/>
            <a:ext cx="8350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>
                <a:sym typeface="Wingdings" pitchFamily="2" charset="2"/>
              </a:rPr>
              <a:t> Restaurants with rating comments as “Very Good” has higher votes and comments as “Poor” has lower votes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077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7016-E1C1-4832-8463-E3E4C23282EA}"/>
              </a:ext>
            </a:extLst>
          </p:cNvPr>
          <p:cNvGrpSpPr/>
          <p:nvPr/>
        </p:nvGrpSpPr>
        <p:grpSpPr>
          <a:xfrm>
            <a:off x="-290924" y="14809"/>
            <a:ext cx="12510094" cy="6858000"/>
            <a:chOff x="-11600297" y="0"/>
            <a:chExt cx="12510094" cy="6858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725B73-D5E5-49E8-A59B-E16C8EEE661F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507476-024D-4BC3-AF72-FEC25A7DB3A4}"/>
                </a:ext>
              </a:extLst>
            </p:cNvPr>
            <p:cNvSpPr/>
            <p:nvPr/>
          </p:nvSpPr>
          <p:spPr>
            <a:xfrm>
              <a:off x="425427" y="999416"/>
              <a:ext cx="484370" cy="1216974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418ABF-1DAB-43D8-896A-9F853AA47AEF}"/>
                </a:ext>
              </a:extLst>
            </p:cNvPr>
            <p:cNvSpPr txBox="1"/>
            <p:nvPr/>
          </p:nvSpPr>
          <p:spPr>
            <a:xfrm rot="16200000">
              <a:off x="-223151" y="128636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6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1C28CA0-A67A-4F2D-9984-FE60F8C66C46}"/>
              </a:ext>
            </a:extLst>
          </p:cNvPr>
          <p:cNvGrpSpPr/>
          <p:nvPr/>
        </p:nvGrpSpPr>
        <p:grpSpPr>
          <a:xfrm>
            <a:off x="-725420" y="-32558"/>
            <a:ext cx="12482924" cy="6910130"/>
            <a:chOff x="-12129822" y="-52130"/>
            <a:chExt cx="12482924" cy="691013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A129AF7-A727-41DB-9B16-6E270BA5A23E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7E10F1C-4A4A-45BB-BD87-2D86726423C0}"/>
                </a:ext>
              </a:extLst>
            </p:cNvPr>
            <p:cNvSpPr/>
            <p:nvPr/>
          </p:nvSpPr>
          <p:spPr>
            <a:xfrm>
              <a:off x="-108564" y="-4763"/>
              <a:ext cx="461666" cy="1121468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18D224-423E-43B3-B54D-1C060BBCAEEB}"/>
                </a:ext>
              </a:extLst>
            </p:cNvPr>
            <p:cNvSpPr txBox="1"/>
            <p:nvPr/>
          </p:nvSpPr>
          <p:spPr>
            <a:xfrm rot="16200000">
              <a:off x="-559269" y="378746"/>
              <a:ext cx="13234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</a:t>
              </a:r>
              <a:r>
                <a:rPr lang="en-IN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14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821F4B14-6130-462F-B7B2-A440FF329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405" y="1164204"/>
            <a:ext cx="7373510" cy="474011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2B110AB-5AA7-4580-A314-3A2474B98CB1}"/>
              </a:ext>
            </a:extLst>
          </p:cNvPr>
          <p:cNvGrpSpPr/>
          <p:nvPr/>
        </p:nvGrpSpPr>
        <p:grpSpPr>
          <a:xfrm>
            <a:off x="-11995303" y="19572"/>
            <a:ext cx="12482920" cy="6858000"/>
            <a:chOff x="-11600297" y="0"/>
            <a:chExt cx="12482920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E776260-3AF7-425F-9B73-B2571D8D1377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0F57C45-57C6-4E9B-90FE-21B6000B5F79}"/>
                </a:ext>
              </a:extLst>
            </p:cNvPr>
            <p:cNvSpPr/>
            <p:nvPr/>
          </p:nvSpPr>
          <p:spPr>
            <a:xfrm>
              <a:off x="425427" y="799095"/>
              <a:ext cx="430885" cy="1178729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FDA590E-DE3A-4F56-9F4A-A11EB21B2F8B}"/>
                </a:ext>
              </a:extLst>
            </p:cNvPr>
            <p:cNvSpPr txBox="1"/>
            <p:nvPr/>
          </p:nvSpPr>
          <p:spPr>
            <a:xfrm rot="16200000">
              <a:off x="-42755" y="1178930"/>
              <a:ext cx="12308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</a:t>
              </a:r>
              <a:r>
                <a:rPr lang="en-IN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15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3C69D9C-1F80-4722-BC24-B56EBD774559}"/>
              </a:ext>
            </a:extLst>
          </p:cNvPr>
          <p:cNvSpPr txBox="1"/>
          <p:nvPr/>
        </p:nvSpPr>
        <p:spPr>
          <a:xfrm>
            <a:off x="686506" y="1532010"/>
            <a:ext cx="3615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itchFamily="2" charset="2"/>
              <a:buChar char="à"/>
            </a:pPr>
            <a:r>
              <a:rPr lang="en-IN" dirty="0">
                <a:sym typeface="Wingdings" pitchFamily="2" charset="2"/>
              </a:rPr>
              <a:t>As correlation between Rating and no of votes is positive( </a:t>
            </a:r>
            <a:r>
              <a:rPr lang="en-IN" dirty="0" err="1">
                <a:sym typeface="Wingdings" pitchFamily="2" charset="2"/>
              </a:rPr>
              <a:t>I.e</a:t>
            </a:r>
            <a:r>
              <a:rPr lang="en-IN" dirty="0">
                <a:sym typeface="Wingdings" pitchFamily="2" charset="2"/>
              </a:rPr>
              <a:t> 0.4265) , it has weak uphill(positive) linear relationship.</a:t>
            </a:r>
          </a:p>
          <a:p>
            <a:pPr marL="285750" indent="-285750" algn="l">
              <a:buFont typeface="Wingdings" pitchFamily="2" charset="2"/>
              <a:buChar char="à"/>
            </a:pPr>
            <a:endParaRPr lang="en-IN" dirty="0">
              <a:sym typeface="Wingdings" pitchFamily="2" charset="2"/>
            </a:endParaRPr>
          </a:p>
          <a:p>
            <a:pPr marL="285750" indent="-285750" algn="l">
              <a:buFont typeface="Wingdings" pitchFamily="2" charset="2"/>
              <a:buChar char="à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6B88AA-0433-47E2-ABB8-3051ED551030}"/>
              </a:ext>
            </a:extLst>
          </p:cNvPr>
          <p:cNvSpPr txBox="1"/>
          <p:nvPr/>
        </p:nvSpPr>
        <p:spPr>
          <a:xfrm>
            <a:off x="5366510" y="5759156"/>
            <a:ext cx="5263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 err="1">
                <a:solidFill>
                  <a:srgbClr val="5D7373"/>
                </a:solidFill>
                <a:effectLst/>
                <a:latin typeface="Tw Cen MT" panose="020B0602020104020603" pitchFamily="34" charset="0"/>
              </a:rPr>
              <a:t>cor</a:t>
            </a:r>
            <a:r>
              <a:rPr lang="en-IN" dirty="0">
                <a:solidFill>
                  <a:srgbClr val="5D7373"/>
                </a:solidFill>
                <a:effectLst/>
                <a:latin typeface="Tw Cen MT" panose="020B0602020104020603" pitchFamily="34" charset="0"/>
              </a:rPr>
              <a:t>(mydataset1$Votes,mydataset1$Aggregate.rating) </a:t>
            </a:r>
            <a:r>
              <a:rPr lang="en-IN" dirty="0">
                <a:effectLst/>
              </a:rPr>
              <a:t>[1] 0.426593</a:t>
            </a:r>
            <a:endParaRPr lang="en-IN" dirty="0"/>
          </a:p>
          <a:p>
            <a:pPr algn="l"/>
            <a:endParaRPr lang="en-US" dirty="0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D22BF538-CA55-49E9-AF2F-BBAB8E81F4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6" t="10579" r="395" b="416"/>
          <a:stretch/>
        </p:blipFill>
        <p:spPr>
          <a:xfrm>
            <a:off x="591999" y="3610702"/>
            <a:ext cx="3615024" cy="2686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E084EB-EACD-4681-97CC-AF7D5D001E92}"/>
              </a:ext>
            </a:extLst>
          </p:cNvPr>
          <p:cNvSpPr txBox="1"/>
          <p:nvPr/>
        </p:nvSpPr>
        <p:spPr>
          <a:xfrm>
            <a:off x="2948161" y="295451"/>
            <a:ext cx="4836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solidFill>
                  <a:srgbClr val="00A0A8"/>
                </a:solidFill>
                <a:latin typeface="Tw Cen MT" panose="020B0602020104020603" pitchFamily="34" charset="0"/>
              </a:rPr>
              <a:t>Restaurant Vs Votes </a:t>
            </a:r>
            <a:endParaRPr lang="en-US" sz="3200" b="1" u="sng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F97C5-4025-4EA7-8B7B-E79C74831EBB}"/>
              </a:ext>
            </a:extLst>
          </p:cNvPr>
          <p:cNvSpPr txBox="1"/>
          <p:nvPr/>
        </p:nvSpPr>
        <p:spPr>
          <a:xfrm rot="16200000">
            <a:off x="11365530" y="1399134"/>
            <a:ext cx="1225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0EEF0"/>
                </a:solidFill>
                <a:latin typeface="Tw Cen MT" panose="020B0602020104020603" pitchFamily="34" charset="0"/>
              </a:rPr>
              <a:t>Slide </a:t>
            </a:r>
            <a:r>
              <a:rPr lang="en-IN" sz="2400" b="1" dirty="0">
                <a:solidFill>
                  <a:srgbClr val="F0EEF0"/>
                </a:solidFill>
                <a:latin typeface="Tw Cen MT" panose="020B0602020104020603" pitchFamily="34" charset="0"/>
              </a:rPr>
              <a:t>13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235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C1442A7-CC73-417D-8E77-89F48E52E50B}"/>
              </a:ext>
            </a:extLst>
          </p:cNvPr>
          <p:cNvGrpSpPr/>
          <p:nvPr/>
        </p:nvGrpSpPr>
        <p:grpSpPr>
          <a:xfrm>
            <a:off x="-290920" y="0"/>
            <a:ext cx="12482921" cy="6895308"/>
            <a:chOff x="-9296849" y="0"/>
            <a:chExt cx="12482921" cy="68953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13F062-F705-42E2-8AFC-F5E6FAC84926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57CAD87-C2C5-4A84-9909-441339D563AF}"/>
                </a:ext>
              </a:extLst>
            </p:cNvPr>
            <p:cNvSpPr/>
            <p:nvPr/>
          </p:nvSpPr>
          <p:spPr>
            <a:xfrm>
              <a:off x="2724405" y="5646658"/>
              <a:ext cx="461666" cy="1211342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306D629-7720-4D36-8716-49CA8B10CDAE}"/>
                </a:ext>
              </a:extLst>
            </p:cNvPr>
            <p:cNvSpPr txBox="1"/>
            <p:nvPr/>
          </p:nvSpPr>
          <p:spPr>
            <a:xfrm rot="16200000">
              <a:off x="2325604" y="6034840"/>
              <a:ext cx="1248650" cy="472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</a:t>
              </a:r>
              <a:r>
                <a:rPr lang="en-IN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15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FDBF4BB-D2D7-442D-B780-00E984C0802E}"/>
              </a:ext>
            </a:extLst>
          </p:cNvPr>
          <p:cNvGrpSpPr/>
          <p:nvPr/>
        </p:nvGrpSpPr>
        <p:grpSpPr>
          <a:xfrm>
            <a:off x="-12278851" y="-4763"/>
            <a:ext cx="12482924" cy="6862763"/>
            <a:chOff x="-12129822" y="-4763"/>
            <a:chExt cx="12482924" cy="68627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CB0279-CA0D-4052-8ECA-2A677D04E122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6CD1FC7-A683-455D-BD75-4BD49F076E1D}"/>
                </a:ext>
              </a:extLst>
            </p:cNvPr>
            <p:cNvSpPr/>
            <p:nvPr/>
          </p:nvSpPr>
          <p:spPr>
            <a:xfrm>
              <a:off x="-141892" y="-4763"/>
              <a:ext cx="494994" cy="1309558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4D03006-132C-4EB5-94DF-8BD41CD3FF07}"/>
                </a:ext>
              </a:extLst>
            </p:cNvPr>
            <p:cNvSpPr txBox="1"/>
            <p:nvPr/>
          </p:nvSpPr>
          <p:spPr>
            <a:xfrm rot="16200000">
              <a:off x="-599367" y="421566"/>
              <a:ext cx="13047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</a:t>
              </a:r>
              <a:r>
                <a:rPr lang="en-IN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16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D195D1C-6414-4B53-A2D9-418C60FB797F}"/>
              </a:ext>
            </a:extLst>
          </p:cNvPr>
          <p:cNvSpPr txBox="1"/>
          <p:nvPr/>
        </p:nvSpPr>
        <p:spPr>
          <a:xfrm>
            <a:off x="1591849" y="13795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B00AA-ADE2-4333-BD47-26D4C2F2472D}"/>
              </a:ext>
            </a:extLst>
          </p:cNvPr>
          <p:cNvSpPr txBox="1"/>
          <p:nvPr/>
        </p:nvSpPr>
        <p:spPr>
          <a:xfrm>
            <a:off x="428645" y="720020"/>
            <a:ext cx="85184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solidFill>
                  <a:srgbClr val="FF5969"/>
                </a:solidFill>
                <a:latin typeface="Tw Cen MT" panose="020B0602020104020603" pitchFamily="34" charset="0"/>
              </a:rPr>
              <a:t>Aggregate Rating ~ Average Cost for two</a:t>
            </a:r>
          </a:p>
        </p:txBody>
      </p:sp>
      <p:pic>
        <p:nvPicPr>
          <p:cNvPr id="20" name="Picture 20">
            <a:extLst>
              <a:ext uri="{FF2B5EF4-FFF2-40B4-BE49-F238E27FC236}">
                <a16:creationId xmlns:a16="http://schemas.microsoft.com/office/drawing/2014/main" id="{578C638D-BF44-4549-9908-BD4810D0C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5" y="1492497"/>
            <a:ext cx="8413718" cy="4120188"/>
          </a:xfrm>
          <a:prstGeom prst="rect">
            <a:avLst/>
          </a:prstGeom>
        </p:spPr>
      </p:pic>
      <p:pic>
        <p:nvPicPr>
          <p:cNvPr id="21" name="Picture 21">
            <a:extLst>
              <a:ext uri="{FF2B5EF4-FFF2-40B4-BE49-F238E27FC236}">
                <a16:creationId xmlns:a16="http://schemas.microsoft.com/office/drawing/2014/main" id="{1F74745E-B667-49B6-9B51-EF777C447F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58" r="7200" b="-5183"/>
          <a:stretch/>
        </p:blipFill>
        <p:spPr>
          <a:xfrm>
            <a:off x="533029" y="5784612"/>
            <a:ext cx="8042422" cy="49631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A93C617-2B93-4413-9F73-90992A04E573}"/>
              </a:ext>
            </a:extLst>
          </p:cNvPr>
          <p:cNvSpPr txBox="1"/>
          <p:nvPr/>
        </p:nvSpPr>
        <p:spPr>
          <a:xfrm>
            <a:off x="8639299" y="1310241"/>
            <a:ext cx="2942050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dirty="0">
                <a:latin typeface="Tw Cen MT" panose="020B0602020104020603" pitchFamily="34" charset="0"/>
              </a:rPr>
              <a:t>In this, </a:t>
            </a:r>
          </a:p>
          <a:p>
            <a:pPr algn="l"/>
            <a:r>
              <a:rPr lang="en-IN" dirty="0">
                <a:latin typeface="Tw Cen MT" panose="020B0602020104020603" pitchFamily="34" charset="0"/>
              </a:rPr>
              <a:t>Y~X</a:t>
            </a:r>
          </a:p>
          <a:p>
            <a:pPr algn="l"/>
            <a:r>
              <a:rPr lang="en-IN" dirty="0">
                <a:latin typeface="Tw Cen MT" panose="020B0602020104020603" pitchFamily="34" charset="0"/>
              </a:rPr>
              <a:t>Y=Aggregate Rating</a:t>
            </a:r>
          </a:p>
          <a:p>
            <a:pPr algn="l"/>
            <a:r>
              <a:rPr lang="en-IN" dirty="0">
                <a:latin typeface="Tw Cen MT" panose="020B0602020104020603" pitchFamily="34" charset="0"/>
              </a:rPr>
              <a:t>X=Average cost for two</a:t>
            </a:r>
          </a:p>
          <a:p>
            <a:pPr algn="l"/>
            <a:r>
              <a:rPr lang="en-IN" dirty="0">
                <a:latin typeface="Tw Cen MT" panose="020B0602020104020603" pitchFamily="34" charset="0"/>
              </a:rPr>
              <a:t>a</a:t>
            </a:r>
            <a:r>
              <a:rPr lang="en-IN" sz="1200" dirty="0">
                <a:latin typeface="Tw Cen MT" panose="020B0602020104020603" pitchFamily="34" charset="0"/>
              </a:rPr>
              <a:t>0 </a:t>
            </a:r>
            <a:r>
              <a:rPr lang="en-IN" dirty="0">
                <a:latin typeface="Tw Cen MT" panose="020B0602020104020603" pitchFamily="34" charset="0"/>
              </a:rPr>
              <a:t> =Intercept Value :2.961e+00</a:t>
            </a:r>
          </a:p>
          <a:p>
            <a:pPr algn="l"/>
            <a:r>
              <a:rPr lang="en-IN" dirty="0">
                <a:latin typeface="Tw Cen MT" panose="020B0602020104020603" pitchFamily="34" charset="0"/>
              </a:rPr>
              <a:t>a1= 4.536e-04</a:t>
            </a:r>
          </a:p>
          <a:p>
            <a:pPr algn="l"/>
            <a:endParaRPr lang="en-IN" dirty="0">
              <a:latin typeface="Tw Cen MT" panose="020B0602020104020603" pitchFamily="34" charset="0"/>
            </a:endParaRPr>
          </a:p>
          <a:p>
            <a:pPr algn="l"/>
            <a:r>
              <a:rPr lang="en-IN" dirty="0">
                <a:latin typeface="Tw Cen MT" panose="020B0602020104020603" pitchFamily="34" charset="0"/>
              </a:rPr>
              <a:t>Y=2.961e+00 +4.536e-04X</a:t>
            </a:r>
          </a:p>
          <a:p>
            <a:pPr algn="l"/>
            <a:endParaRPr lang="en-IN" dirty="0">
              <a:latin typeface="Tw Cen MT" panose="020B0602020104020603" pitchFamily="34" charset="0"/>
            </a:endParaRPr>
          </a:p>
          <a:p>
            <a:pPr algn="l"/>
            <a:r>
              <a:rPr lang="en-IN" dirty="0">
                <a:latin typeface="Tw Cen MT" panose="020B0602020104020603" pitchFamily="34" charset="0"/>
              </a:rPr>
              <a:t>R squared value=0.2385</a:t>
            </a:r>
          </a:p>
          <a:p>
            <a:pPr algn="l"/>
            <a:r>
              <a:rPr lang="en-IN" dirty="0">
                <a:latin typeface="Tw Cen MT" panose="020B0602020104020603" pitchFamily="34" charset="0"/>
              </a:rPr>
              <a:t>(Model is a bad fit.)</a:t>
            </a:r>
          </a:p>
          <a:p>
            <a:pPr algn="l"/>
            <a:endParaRPr lang="en-IN" dirty="0">
              <a:latin typeface="Tw Cen MT" panose="020B0602020104020603" pitchFamily="34" charset="0"/>
            </a:endParaRPr>
          </a:p>
          <a:p>
            <a:pPr algn="l"/>
            <a:r>
              <a:rPr lang="en-IN" dirty="0">
                <a:latin typeface="Tw Cen MT" panose="020B0602020104020603" pitchFamily="34" charset="0"/>
              </a:rPr>
              <a:t>P-value: 2.2e-16&lt;0.05 </a:t>
            </a:r>
          </a:p>
          <a:p>
            <a:pPr algn="l"/>
            <a:r>
              <a:rPr lang="en-IN" dirty="0">
                <a:latin typeface="Tw Cen MT" panose="020B0602020104020603" pitchFamily="34" charset="0"/>
              </a:rPr>
              <a:t>(Aggregate rating attribute contributes a significant relationship with Average Cost for two </a:t>
            </a:r>
          </a:p>
        </p:txBody>
      </p:sp>
    </p:spTree>
    <p:extLst>
      <p:ext uri="{BB962C8B-B14F-4D97-AF65-F5344CB8AC3E}">
        <p14:creationId xmlns:p14="http://schemas.microsoft.com/office/powerpoint/2010/main" val="3520482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0AD38B-9645-4AD9-84C3-082EA8B0A3C4}"/>
              </a:ext>
            </a:extLst>
          </p:cNvPr>
          <p:cNvGrpSpPr/>
          <p:nvPr/>
        </p:nvGrpSpPr>
        <p:grpSpPr>
          <a:xfrm>
            <a:off x="-290924" y="14809"/>
            <a:ext cx="12510094" cy="6858000"/>
            <a:chOff x="-11600297" y="0"/>
            <a:chExt cx="12510094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FE999E5-F022-47B8-99D8-E8015A6D6CC3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A6E28-B2E8-4A6F-946C-7E86E2FEF08D}"/>
                </a:ext>
              </a:extLst>
            </p:cNvPr>
            <p:cNvSpPr/>
            <p:nvPr/>
          </p:nvSpPr>
          <p:spPr>
            <a:xfrm>
              <a:off x="425427" y="999415"/>
              <a:ext cx="484370" cy="1233456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72350C-89B3-4021-B10D-C8313482BA15}"/>
                </a:ext>
              </a:extLst>
            </p:cNvPr>
            <p:cNvSpPr txBox="1"/>
            <p:nvPr/>
          </p:nvSpPr>
          <p:spPr>
            <a:xfrm rot="16200000">
              <a:off x="53323" y="1451114"/>
              <a:ext cx="1233456" cy="457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</a:t>
              </a:r>
              <a:r>
                <a:rPr lang="en-IN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15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85B7AD-0F4A-4991-862D-45147E7E21EE}"/>
              </a:ext>
            </a:extLst>
          </p:cNvPr>
          <p:cNvGrpSpPr/>
          <p:nvPr/>
        </p:nvGrpSpPr>
        <p:grpSpPr>
          <a:xfrm>
            <a:off x="-725420" y="-65768"/>
            <a:ext cx="12496507" cy="6943340"/>
            <a:chOff x="-12129822" y="-85340"/>
            <a:chExt cx="12496507" cy="69433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3A9C11A-027B-4087-80BC-0E0E10EC6FD4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0ECE523-1620-43C3-833A-7462884411FE}"/>
                </a:ext>
              </a:extLst>
            </p:cNvPr>
            <p:cNvSpPr/>
            <p:nvPr/>
          </p:nvSpPr>
          <p:spPr>
            <a:xfrm>
              <a:off x="-104098" y="-4764"/>
              <a:ext cx="465215" cy="1097067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5A2965-1507-4A33-AC23-7F0820C4949E}"/>
                </a:ext>
              </a:extLst>
            </p:cNvPr>
            <p:cNvSpPr txBox="1"/>
            <p:nvPr/>
          </p:nvSpPr>
          <p:spPr>
            <a:xfrm rot="16200000">
              <a:off x="-480876" y="300556"/>
              <a:ext cx="1233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</a:t>
              </a:r>
              <a:r>
                <a:rPr lang="en-IN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16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12" name="Picture 12">
            <a:extLst>
              <a:ext uri="{FF2B5EF4-FFF2-40B4-BE49-F238E27FC236}">
                <a16:creationId xmlns:a16="http://schemas.microsoft.com/office/drawing/2014/main" id="{29B174BA-A25A-4FC5-9F56-53188E6FA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8" y="1124118"/>
            <a:ext cx="8940741" cy="4251636"/>
          </a:xfrm>
          <a:prstGeom prst="rect">
            <a:avLst/>
          </a:prstGeom>
        </p:spPr>
      </p:pic>
      <p:pic>
        <p:nvPicPr>
          <p:cNvPr id="23" name="Picture 23">
            <a:extLst>
              <a:ext uri="{FF2B5EF4-FFF2-40B4-BE49-F238E27FC236}">
                <a16:creationId xmlns:a16="http://schemas.microsoft.com/office/drawing/2014/main" id="{9B34B836-0F5C-4747-B3C9-A9E8B6A4BE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20" b="34477"/>
          <a:stretch/>
        </p:blipFill>
        <p:spPr>
          <a:xfrm>
            <a:off x="38180" y="5476414"/>
            <a:ext cx="9968506" cy="51735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79CDF2B-7AC8-433A-9621-3728D8FFA4AA}"/>
              </a:ext>
            </a:extLst>
          </p:cNvPr>
          <p:cNvSpPr txBox="1"/>
          <p:nvPr/>
        </p:nvSpPr>
        <p:spPr>
          <a:xfrm>
            <a:off x="8367375" y="1111875"/>
            <a:ext cx="3340251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dirty="0">
                <a:latin typeface="Tw Cen MT" panose="020B0602020104020603" pitchFamily="34" charset="0"/>
              </a:rPr>
              <a:t>In this, </a:t>
            </a:r>
          </a:p>
          <a:p>
            <a:pPr algn="l"/>
            <a:r>
              <a:rPr lang="en-IN" dirty="0">
                <a:latin typeface="Tw Cen MT" panose="020B0602020104020603" pitchFamily="34" charset="0"/>
              </a:rPr>
              <a:t>Y~X</a:t>
            </a:r>
          </a:p>
          <a:p>
            <a:pPr algn="l"/>
            <a:r>
              <a:rPr lang="en-IN" dirty="0">
                <a:latin typeface="Tw Cen MT" panose="020B0602020104020603" pitchFamily="34" charset="0"/>
              </a:rPr>
              <a:t>Y=Votes</a:t>
            </a:r>
          </a:p>
          <a:p>
            <a:pPr algn="l"/>
            <a:r>
              <a:rPr lang="en-IN" dirty="0">
                <a:latin typeface="Tw Cen MT" panose="020B0602020104020603" pitchFamily="34" charset="0"/>
              </a:rPr>
              <a:t>X=Average cost for two</a:t>
            </a:r>
          </a:p>
          <a:p>
            <a:pPr algn="l"/>
            <a:r>
              <a:rPr lang="en-IN" dirty="0">
                <a:latin typeface="Tw Cen MT" panose="020B0602020104020603" pitchFamily="34" charset="0"/>
              </a:rPr>
              <a:t>a</a:t>
            </a:r>
            <a:r>
              <a:rPr lang="en-IN" sz="1200" dirty="0">
                <a:latin typeface="Tw Cen MT" panose="020B0602020104020603" pitchFamily="34" charset="0"/>
              </a:rPr>
              <a:t>0 </a:t>
            </a:r>
            <a:r>
              <a:rPr lang="en-IN" dirty="0">
                <a:latin typeface="Tw Cen MT" panose="020B0602020104020603" pitchFamily="34" charset="0"/>
              </a:rPr>
              <a:t> =Intercept Value :-124.75964</a:t>
            </a:r>
          </a:p>
          <a:p>
            <a:pPr algn="l"/>
            <a:r>
              <a:rPr lang="en-IN" dirty="0">
                <a:latin typeface="Tw Cen MT" panose="020B0602020104020603" pitchFamily="34" charset="0"/>
              </a:rPr>
              <a:t>a1=0.49084</a:t>
            </a:r>
          </a:p>
          <a:p>
            <a:pPr algn="l"/>
            <a:endParaRPr lang="en-IN" dirty="0">
              <a:latin typeface="Tw Cen MT" panose="020B0602020104020603" pitchFamily="34" charset="0"/>
            </a:endParaRPr>
          </a:p>
          <a:p>
            <a:pPr algn="l"/>
            <a:r>
              <a:rPr lang="en-IN" dirty="0">
                <a:latin typeface="Tw Cen MT" panose="020B0602020104020603" pitchFamily="34" charset="0"/>
              </a:rPr>
              <a:t>Y=:-124.75964+00 +0.49084X</a:t>
            </a:r>
          </a:p>
          <a:p>
            <a:pPr algn="l"/>
            <a:endParaRPr lang="en-IN" dirty="0">
              <a:latin typeface="Tw Cen MT" panose="020B0602020104020603" pitchFamily="34" charset="0"/>
            </a:endParaRPr>
          </a:p>
          <a:p>
            <a:pPr algn="l"/>
            <a:r>
              <a:rPr lang="en-IN" dirty="0">
                <a:latin typeface="Tw Cen MT" panose="020B0602020104020603" pitchFamily="34" charset="0"/>
              </a:rPr>
              <a:t>R squared value=0.2247</a:t>
            </a:r>
          </a:p>
          <a:p>
            <a:pPr algn="l"/>
            <a:r>
              <a:rPr lang="en-IN" dirty="0">
                <a:latin typeface="Tw Cen MT" panose="020B0602020104020603" pitchFamily="34" charset="0"/>
              </a:rPr>
              <a:t>(Model is a bad fit.)</a:t>
            </a:r>
          </a:p>
          <a:p>
            <a:pPr algn="l"/>
            <a:endParaRPr lang="en-IN" dirty="0">
              <a:latin typeface="Tw Cen MT" panose="020B0602020104020603" pitchFamily="34" charset="0"/>
            </a:endParaRPr>
          </a:p>
          <a:p>
            <a:pPr algn="l"/>
            <a:r>
              <a:rPr lang="en-IN" dirty="0">
                <a:latin typeface="Tw Cen MT" panose="020B0602020104020603" pitchFamily="34" charset="0"/>
              </a:rPr>
              <a:t>P-value: 2.2e-16&lt;0.05 </a:t>
            </a:r>
          </a:p>
          <a:p>
            <a:pPr algn="l"/>
            <a:r>
              <a:rPr lang="en-IN" dirty="0">
                <a:latin typeface="Tw Cen MT" panose="020B0602020104020603" pitchFamily="34" charset="0"/>
              </a:rPr>
              <a:t>(Votes attribute also contributes a significant relationship with Average Cost for two.</a:t>
            </a:r>
          </a:p>
          <a:p>
            <a:pPr algn="l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EA89AD-E214-4011-8A80-F3E35ACC0F5C}"/>
              </a:ext>
            </a:extLst>
          </p:cNvPr>
          <p:cNvSpPr txBox="1"/>
          <p:nvPr/>
        </p:nvSpPr>
        <p:spPr>
          <a:xfrm>
            <a:off x="835068" y="391228"/>
            <a:ext cx="85184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solidFill>
                  <a:srgbClr val="FF5969"/>
                </a:solidFill>
                <a:latin typeface="Tw Cen MT" panose="020B0602020104020603" pitchFamily="34" charset="0"/>
              </a:rPr>
              <a:t>Votes ~ Average Cost for two</a:t>
            </a:r>
          </a:p>
        </p:txBody>
      </p:sp>
    </p:spTree>
    <p:extLst>
      <p:ext uri="{BB962C8B-B14F-4D97-AF65-F5344CB8AC3E}">
        <p14:creationId xmlns:p14="http://schemas.microsoft.com/office/powerpoint/2010/main" val="1251237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B5ABBD0-A8D2-40B9-808B-DDF43BF25342}"/>
              </a:ext>
            </a:extLst>
          </p:cNvPr>
          <p:cNvGrpSpPr/>
          <p:nvPr/>
        </p:nvGrpSpPr>
        <p:grpSpPr>
          <a:xfrm>
            <a:off x="-321344" y="0"/>
            <a:ext cx="12504421" cy="6858000"/>
            <a:chOff x="-11138114" y="0"/>
            <a:chExt cx="1250442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C63F92E-AC66-4484-8E9F-8A0C92EEE9EF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C3C5FEF-5940-45D7-B5DC-14A6697550F5}"/>
                </a:ext>
              </a:extLst>
            </p:cNvPr>
            <p:cNvSpPr/>
            <p:nvPr/>
          </p:nvSpPr>
          <p:spPr>
            <a:xfrm>
              <a:off x="883143" y="1978584"/>
              <a:ext cx="461666" cy="127035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6A42FE-99E6-40A3-9A2D-F639238024DE}"/>
                </a:ext>
              </a:extLst>
            </p:cNvPr>
            <p:cNvSpPr txBox="1"/>
            <p:nvPr/>
          </p:nvSpPr>
          <p:spPr>
            <a:xfrm rot="16200000">
              <a:off x="496510" y="2357695"/>
              <a:ext cx="12779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</a:t>
              </a:r>
              <a:r>
                <a:rPr lang="en-IN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17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8E9E7D3-7C45-4B07-BAB8-FB47C67F2558}"/>
              </a:ext>
            </a:extLst>
          </p:cNvPr>
          <p:cNvGrpSpPr/>
          <p:nvPr/>
        </p:nvGrpSpPr>
        <p:grpSpPr>
          <a:xfrm>
            <a:off x="-11995303" y="19572"/>
            <a:ext cx="12482920" cy="6858000"/>
            <a:chOff x="-11600297" y="0"/>
            <a:chExt cx="12482920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A7058C4-CE93-441C-9672-DAC8A7C8E503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9C1439E-AC2C-4610-A2E1-DD55CD2C2044}"/>
                </a:ext>
              </a:extLst>
            </p:cNvPr>
            <p:cNvSpPr/>
            <p:nvPr/>
          </p:nvSpPr>
          <p:spPr>
            <a:xfrm>
              <a:off x="425427" y="866328"/>
              <a:ext cx="435695" cy="1111496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3F523AE-A7E3-417F-95A9-E6919544B91E}"/>
                </a:ext>
              </a:extLst>
            </p:cNvPr>
            <p:cNvSpPr txBox="1"/>
            <p:nvPr/>
          </p:nvSpPr>
          <p:spPr>
            <a:xfrm rot="16200000">
              <a:off x="-72145" y="1191244"/>
              <a:ext cx="1400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</a:t>
              </a:r>
              <a:r>
                <a:rPr lang="en-IN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18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2" name="Picture 6">
            <a:extLst>
              <a:ext uri="{FF2B5EF4-FFF2-40B4-BE49-F238E27FC236}">
                <a16:creationId xmlns:a16="http://schemas.microsoft.com/office/drawing/2014/main" id="{E6C7EC0A-163D-4D3C-95EB-5D65AE85B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17" y="1864753"/>
            <a:ext cx="7681194" cy="40698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02CAAB-2481-4446-AE81-76B2D8025477}"/>
              </a:ext>
            </a:extLst>
          </p:cNvPr>
          <p:cNvSpPr txBox="1"/>
          <p:nvPr/>
        </p:nvSpPr>
        <p:spPr>
          <a:xfrm>
            <a:off x="789504" y="923416"/>
            <a:ext cx="60933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endParaRPr lang="en-US" sz="3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E622BA-A3C2-41EC-ABCF-1F2B9B9FBD01}"/>
              </a:ext>
            </a:extLst>
          </p:cNvPr>
          <p:cNvSpPr txBox="1"/>
          <p:nvPr/>
        </p:nvSpPr>
        <p:spPr>
          <a:xfrm>
            <a:off x="7986051" y="1315721"/>
            <a:ext cx="3743241" cy="535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dirty="0">
                <a:latin typeface="Tw Cen MT" panose="020B0602020104020603" pitchFamily="34" charset="0"/>
              </a:rPr>
              <a:t>In this, </a:t>
            </a:r>
          </a:p>
          <a:p>
            <a:pPr algn="l"/>
            <a:r>
              <a:rPr lang="en-IN" dirty="0">
                <a:latin typeface="Tw Cen MT" panose="020B0602020104020603" pitchFamily="34" charset="0"/>
              </a:rPr>
              <a:t>Y~X1+X2</a:t>
            </a:r>
          </a:p>
          <a:p>
            <a:pPr algn="l"/>
            <a:r>
              <a:rPr lang="en-IN" dirty="0">
                <a:latin typeface="Tw Cen MT" panose="020B0602020104020603" pitchFamily="34" charset="0"/>
              </a:rPr>
              <a:t>Y=Average Cost for two</a:t>
            </a:r>
          </a:p>
          <a:p>
            <a:pPr algn="l"/>
            <a:r>
              <a:rPr lang="en-IN" dirty="0">
                <a:latin typeface="Tw Cen MT" panose="020B0602020104020603" pitchFamily="34" charset="0"/>
              </a:rPr>
              <a:t>X1=Aggregate rating</a:t>
            </a:r>
          </a:p>
          <a:p>
            <a:pPr algn="l"/>
            <a:r>
              <a:rPr lang="en-IN" dirty="0">
                <a:latin typeface="Tw Cen MT" panose="020B0602020104020603" pitchFamily="34" charset="0"/>
              </a:rPr>
              <a:t>X2=Votes</a:t>
            </a:r>
          </a:p>
          <a:p>
            <a:pPr algn="l"/>
            <a:r>
              <a:rPr lang="en-IN" dirty="0">
                <a:latin typeface="Tw Cen MT" panose="020B0602020104020603" pitchFamily="34" charset="0"/>
              </a:rPr>
              <a:t>a</a:t>
            </a:r>
            <a:r>
              <a:rPr lang="en-IN" sz="1200" dirty="0">
                <a:latin typeface="Tw Cen MT" panose="020B0602020104020603" pitchFamily="34" charset="0"/>
              </a:rPr>
              <a:t>0 </a:t>
            </a:r>
            <a:r>
              <a:rPr lang="en-IN" dirty="0">
                <a:latin typeface="Tw Cen MT" panose="020B0602020104020603" pitchFamily="34" charset="0"/>
              </a:rPr>
              <a:t> =Intercept Value :-639.8732</a:t>
            </a:r>
          </a:p>
          <a:p>
            <a:pPr algn="l"/>
            <a:r>
              <a:rPr lang="en-IN" dirty="0">
                <a:latin typeface="Tw Cen MT" panose="020B0602020104020603" pitchFamily="34" charset="0"/>
              </a:rPr>
              <a:t>a1=376.6044</a:t>
            </a:r>
          </a:p>
          <a:p>
            <a:pPr algn="l"/>
            <a:r>
              <a:rPr lang="en-IN" dirty="0">
                <a:latin typeface="Tw Cen MT" panose="020B0602020104020603" pitchFamily="34" charset="0"/>
              </a:rPr>
              <a:t>a2= 0.3137</a:t>
            </a:r>
          </a:p>
          <a:p>
            <a:pPr algn="l"/>
            <a:endParaRPr lang="en-IN" dirty="0">
              <a:latin typeface="Tw Cen MT" panose="020B0602020104020603" pitchFamily="34" charset="0"/>
            </a:endParaRPr>
          </a:p>
          <a:p>
            <a:pPr algn="l"/>
            <a:r>
              <a:rPr lang="en-IN" dirty="0">
                <a:latin typeface="Tw Cen MT" panose="020B0602020104020603" pitchFamily="34" charset="0"/>
              </a:rPr>
              <a:t>Y=: -639.8732+376.6044X1</a:t>
            </a:r>
          </a:p>
          <a:p>
            <a:pPr algn="l"/>
            <a:r>
              <a:rPr lang="en-IN" dirty="0">
                <a:latin typeface="Tw Cen MT" panose="020B0602020104020603" pitchFamily="34" charset="0"/>
              </a:rPr>
              <a:t>      +0.3137X2</a:t>
            </a:r>
          </a:p>
          <a:p>
            <a:pPr algn="l"/>
            <a:endParaRPr lang="en-IN" dirty="0">
              <a:latin typeface="Tw Cen MT" panose="020B0602020104020603" pitchFamily="34" charset="0"/>
            </a:endParaRPr>
          </a:p>
          <a:p>
            <a:pPr algn="l"/>
            <a:r>
              <a:rPr lang="en-IN" dirty="0">
                <a:latin typeface="Tw Cen MT" panose="020B0602020104020603" pitchFamily="34" charset="0"/>
              </a:rPr>
              <a:t>R squared value=0.3248</a:t>
            </a:r>
          </a:p>
          <a:p>
            <a:pPr algn="l"/>
            <a:r>
              <a:rPr lang="en-IN" dirty="0">
                <a:latin typeface="Tw Cen MT" panose="020B0602020104020603" pitchFamily="34" charset="0"/>
              </a:rPr>
              <a:t>(Model is a bad fit.)</a:t>
            </a:r>
          </a:p>
          <a:p>
            <a:pPr algn="l"/>
            <a:endParaRPr lang="en-IN" dirty="0">
              <a:latin typeface="Tw Cen MT" panose="020B0602020104020603" pitchFamily="34" charset="0"/>
            </a:endParaRPr>
          </a:p>
          <a:p>
            <a:pPr algn="l"/>
            <a:r>
              <a:rPr lang="en-IN" dirty="0">
                <a:latin typeface="Tw Cen MT" panose="020B0602020104020603" pitchFamily="34" charset="0"/>
              </a:rPr>
              <a:t>P-value: 2.2e-16&lt;0.05 </a:t>
            </a:r>
          </a:p>
          <a:p>
            <a:pPr algn="l"/>
            <a:r>
              <a:rPr lang="en-IN" dirty="0">
                <a:latin typeface="Tw Cen MT" panose="020B0602020104020603" pitchFamily="34" charset="0"/>
              </a:rPr>
              <a:t>(Average Cost for two attribute contributes a significant relationship with both Aggregate rating and Votes.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CF9796-A96A-40C3-89D3-F60BF672BB21}"/>
              </a:ext>
            </a:extLst>
          </p:cNvPr>
          <p:cNvSpPr txBox="1"/>
          <p:nvPr/>
        </p:nvSpPr>
        <p:spPr>
          <a:xfrm>
            <a:off x="787442" y="365473"/>
            <a:ext cx="85184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solidFill>
                  <a:srgbClr val="FF5969"/>
                </a:solidFill>
                <a:latin typeface="Tw Cen MT" panose="020B0602020104020603" pitchFamily="34" charset="0"/>
              </a:rPr>
              <a:t>Average Cost for </a:t>
            </a:r>
            <a:r>
              <a:rPr lang="en-IN" sz="3200" b="1" u="sng" dirty="0" err="1">
                <a:solidFill>
                  <a:srgbClr val="FF5969"/>
                </a:solidFill>
                <a:latin typeface="Tw Cen MT" panose="020B0602020104020603" pitchFamily="34" charset="0"/>
              </a:rPr>
              <a:t>two~Aggragate.rating+Votes</a:t>
            </a:r>
            <a:endParaRPr lang="en-IN" sz="3200" b="1" u="sng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32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C327164-17FF-4DE0-9E9B-F7CEF524BDCA}"/>
              </a:ext>
            </a:extLst>
          </p:cNvPr>
          <p:cNvGrpSpPr/>
          <p:nvPr/>
        </p:nvGrpSpPr>
        <p:grpSpPr>
          <a:xfrm>
            <a:off x="-290920" y="0"/>
            <a:ext cx="12482920" cy="6913626"/>
            <a:chOff x="-9296849" y="0"/>
            <a:chExt cx="12482920" cy="69136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C2F059-8E54-4001-8796-4C372505F15C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A5D056-97B8-4FFF-9320-5B4740BDA197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CC404-AFC9-4772-95FF-42E6C31C5C21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4DFB92F-4385-4F39-8FB2-FC4C662626D1}"/>
              </a:ext>
            </a:extLst>
          </p:cNvPr>
          <p:cNvGrpSpPr/>
          <p:nvPr/>
        </p:nvGrpSpPr>
        <p:grpSpPr>
          <a:xfrm>
            <a:off x="4243800" y="899019"/>
            <a:ext cx="5938379" cy="1008984"/>
            <a:chOff x="3200262" y="313824"/>
            <a:chExt cx="5938379" cy="57670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9F2A12A-F688-4EAF-9DE3-228DE942F9B1}"/>
                </a:ext>
              </a:extLst>
            </p:cNvPr>
            <p:cNvSpPr txBox="1"/>
            <p:nvPr/>
          </p:nvSpPr>
          <p:spPr>
            <a:xfrm>
              <a:off x="3530260" y="313824"/>
              <a:ext cx="4836697" cy="369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u="sng" dirty="0">
                  <a:solidFill>
                    <a:srgbClr val="FF5969"/>
                  </a:solidFill>
                  <a:latin typeface="Tw Cen MT" panose="020B0602020104020603" pitchFamily="34" charset="0"/>
                </a:rPr>
                <a:t>Introduction</a:t>
              </a:r>
              <a:endParaRPr lang="en-US" sz="3600" b="1" u="sng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02F94A9-AFD5-418E-8DE1-3CA12B1142B5}"/>
                </a:ext>
              </a:extLst>
            </p:cNvPr>
            <p:cNvSpPr txBox="1"/>
            <p:nvPr/>
          </p:nvSpPr>
          <p:spPr>
            <a:xfrm>
              <a:off x="3200262" y="697022"/>
              <a:ext cx="5938379" cy="193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Aim: Data analysis on restaurants in Zomato for the city, New Delhi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6288BB9-3416-4CFE-91FC-BF96B9B9A281}"/>
              </a:ext>
            </a:extLst>
          </p:cNvPr>
          <p:cNvGrpSpPr/>
          <p:nvPr/>
        </p:nvGrpSpPr>
        <p:grpSpPr>
          <a:xfrm>
            <a:off x="2959651" y="2264470"/>
            <a:ext cx="4404841" cy="1422315"/>
            <a:chOff x="764723" y="2142394"/>
            <a:chExt cx="3723411" cy="1165371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348A78-AC50-4E7B-AF20-3852D92362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19E6F78-6ACA-4437-94B3-0D7769DA5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8DDA1F2-D40D-4C00-A335-B4D88888BC92}"/>
                </a:ext>
              </a:extLst>
            </p:cNvPr>
            <p:cNvSpPr txBox="1"/>
            <p:nvPr/>
          </p:nvSpPr>
          <p:spPr>
            <a:xfrm>
              <a:off x="1435200" y="2142394"/>
              <a:ext cx="1555750" cy="302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New Delhi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2BF6E7-8671-43D2-A3E8-3F7696A91DBE}"/>
                </a:ext>
              </a:extLst>
            </p:cNvPr>
            <p:cNvSpPr txBox="1"/>
            <p:nvPr/>
          </p:nvSpPr>
          <p:spPr>
            <a:xfrm>
              <a:off x="1435199" y="2425148"/>
              <a:ext cx="3052935" cy="88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Also known as </a:t>
              </a:r>
              <a:r>
                <a:rPr lang="en-I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Dilli</a:t>
              </a:r>
              <a:r>
                <a:rPr lang="en-I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, Capital of India and an administrative district of NCT Delhi. Often considered as hub for international trade.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EC647CB-D29E-443E-81E1-52289F6A983C}"/>
              </a:ext>
            </a:extLst>
          </p:cNvPr>
          <p:cNvGrpSpPr/>
          <p:nvPr/>
        </p:nvGrpSpPr>
        <p:grpSpPr>
          <a:xfrm>
            <a:off x="7628173" y="4193360"/>
            <a:ext cx="4056745" cy="1206453"/>
            <a:chOff x="764723" y="3420415"/>
            <a:chExt cx="3197225" cy="908572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C601809-AB82-491C-9CD4-F00B9B8192F6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E9FF2F8-16B4-445B-9E8A-23AC1537EBFA}"/>
                </a:ext>
              </a:extLst>
            </p:cNvPr>
            <p:cNvSpPr txBox="1"/>
            <p:nvPr/>
          </p:nvSpPr>
          <p:spPr>
            <a:xfrm>
              <a:off x="1435200" y="3420415"/>
              <a:ext cx="2526748" cy="278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Cosmopolitian</a:t>
              </a:r>
              <a:r>
                <a:rPr lang="en-I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City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49AAAC3-36B3-4DA8-B475-71FCB7BD01ED}"/>
                </a:ext>
              </a:extLst>
            </p:cNvPr>
            <p:cNvSpPr txBox="1"/>
            <p:nvPr/>
          </p:nvSpPr>
          <p:spPr>
            <a:xfrm>
              <a:off x="1435200" y="3703169"/>
              <a:ext cx="2526748" cy="625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Due to multi-ethnic cultural presence of all the foreign embassies and high commissions in the city.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290E05D0-B01A-45A6-A0E0-6DA2564AC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1CDF167-4E4E-4CC2-B47B-2883318B61D0}"/>
              </a:ext>
            </a:extLst>
          </p:cNvPr>
          <p:cNvGrpSpPr/>
          <p:nvPr/>
        </p:nvGrpSpPr>
        <p:grpSpPr>
          <a:xfrm>
            <a:off x="3010033" y="4334752"/>
            <a:ext cx="4458205" cy="1056836"/>
            <a:chOff x="764723" y="4598560"/>
            <a:chExt cx="3739903" cy="896682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B8DF059-17CF-495B-8848-EBB609375ED1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5358564-15ED-4751-92DA-C3A7FF66B07A}"/>
                </a:ext>
              </a:extLst>
            </p:cNvPr>
            <p:cNvSpPr txBox="1"/>
            <p:nvPr/>
          </p:nvSpPr>
          <p:spPr>
            <a:xfrm>
              <a:off x="1435199" y="4598560"/>
              <a:ext cx="2487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Unique food culture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F7E93FD-6B1A-4AA3-A1E9-E79AA9F215E4}"/>
                </a:ext>
              </a:extLst>
            </p:cNvPr>
            <p:cNvSpPr txBox="1"/>
            <p:nvPr/>
          </p:nvSpPr>
          <p:spPr>
            <a:xfrm>
              <a:off x="1435199" y="4981190"/>
              <a:ext cx="3069427" cy="496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Restaurants from all over the world can be found in Delhi, with various kind of cuisines.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84873990-F6EE-42B0-8289-3A90A8C3B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73ECA54-CDD4-4E74-BC42-FA33EE4468B0}"/>
              </a:ext>
            </a:extLst>
          </p:cNvPr>
          <p:cNvGrpSpPr/>
          <p:nvPr/>
        </p:nvGrpSpPr>
        <p:grpSpPr>
          <a:xfrm>
            <a:off x="7492476" y="2231085"/>
            <a:ext cx="4498585" cy="1440359"/>
            <a:chOff x="4504627" y="2142394"/>
            <a:chExt cx="3723411" cy="1121513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8705F0B-50EF-420F-A730-E6B725FD417A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8BA7715-428E-4FFF-927C-654996213057}"/>
                </a:ext>
              </a:extLst>
            </p:cNvPr>
            <p:cNvSpPr txBox="1"/>
            <p:nvPr/>
          </p:nvSpPr>
          <p:spPr>
            <a:xfrm>
              <a:off x="5175104" y="2142394"/>
              <a:ext cx="1555750" cy="287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Zomato	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50CCC91-03EA-45AA-8D14-71F8E030767C}"/>
                </a:ext>
              </a:extLst>
            </p:cNvPr>
            <p:cNvSpPr txBox="1"/>
            <p:nvPr/>
          </p:nvSpPr>
          <p:spPr>
            <a:xfrm>
              <a:off x="5175104" y="2425148"/>
              <a:ext cx="3052934" cy="838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An Indian restaurant search and discovery service founded in 2008 by </a:t>
              </a:r>
              <a:r>
                <a:rPr lang="en-I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Deepinder</a:t>
              </a:r>
              <a:r>
                <a:rPr lang="en-I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Goyal and Pankaj </a:t>
              </a:r>
              <a:r>
                <a:rPr lang="en-I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Chaddah</a:t>
              </a:r>
              <a:r>
                <a:rPr lang="en-I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. Currently operating in 24 countries.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8F43056F-8E89-4012-878F-329520E18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C7045C-B018-403C-B042-352268DD2796}"/>
              </a:ext>
            </a:extLst>
          </p:cNvPr>
          <p:cNvGrpSpPr/>
          <p:nvPr/>
        </p:nvGrpSpPr>
        <p:grpSpPr>
          <a:xfrm>
            <a:off x="-9761987" y="0"/>
            <a:ext cx="12482921" cy="6858000"/>
            <a:chOff x="-9766749" y="0"/>
            <a:chExt cx="12482921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6F4ED6-E10D-4D93-B4BB-A139F6FF6A4D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F3B0A9-5B97-44E5-B826-87FFC6B06E8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4A29A0-C51F-430C-8EAF-CE441CA1DC5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A1185BD-102B-4BF1-A55F-DE7989A6BA57}"/>
              </a:ext>
            </a:extLst>
          </p:cNvPr>
          <p:cNvGrpSpPr/>
          <p:nvPr/>
        </p:nvGrpSpPr>
        <p:grpSpPr>
          <a:xfrm>
            <a:off x="-10226306" y="0"/>
            <a:ext cx="12482922" cy="6858000"/>
            <a:chOff x="-10231068" y="0"/>
            <a:chExt cx="1248292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16CD6F-2374-4872-86F3-92F01698A734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0471C5-12F5-4387-8B17-1290DAFA918E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D3C9FF-E96B-471A-893D-2AAAFA07FC3F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71EBC4-87A6-491F-9577-5FE2AC99B8AB}"/>
              </a:ext>
            </a:extLst>
          </p:cNvPr>
          <p:cNvGrpSpPr/>
          <p:nvPr/>
        </p:nvGrpSpPr>
        <p:grpSpPr>
          <a:xfrm>
            <a:off x="-10675329" y="0"/>
            <a:ext cx="12482923" cy="6858000"/>
            <a:chOff x="-10684854" y="0"/>
            <a:chExt cx="1248292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855400-E72A-4996-AD04-1CE953706F4D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552E5B3-117B-4ECF-B808-BD4F048FA23D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4541429-1ECE-4BE3-AE5C-D8D3203D9F21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13DEA38-B2EA-48AA-ABD7-8C8B9BFA77E8}"/>
              </a:ext>
            </a:extLst>
          </p:cNvPr>
          <p:cNvGrpSpPr/>
          <p:nvPr/>
        </p:nvGrpSpPr>
        <p:grpSpPr>
          <a:xfrm>
            <a:off x="-11128589" y="0"/>
            <a:ext cx="12482923" cy="6858000"/>
            <a:chOff x="-11138114" y="0"/>
            <a:chExt cx="12482923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A7FB13-F899-4788-8132-1C0AE0F81BD2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214D61A-32CC-425F-B83D-9B69CCA47932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7016-E1C1-4832-8463-E3E4C23282EA}"/>
              </a:ext>
            </a:extLst>
          </p:cNvPr>
          <p:cNvGrpSpPr/>
          <p:nvPr/>
        </p:nvGrpSpPr>
        <p:grpSpPr>
          <a:xfrm>
            <a:off x="-11590772" y="0"/>
            <a:ext cx="12482924" cy="6858000"/>
            <a:chOff x="-11600297" y="0"/>
            <a:chExt cx="12482924" cy="6858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725B73-D5E5-49E8-A59B-E16C8EEE661F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507476-024D-4BC3-AF72-FEC25A7DB3A4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418ABF-1DAB-43D8-896A-9F853AA47AEF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6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1C28CA0-A67A-4F2D-9984-FE60F8C66C46}"/>
              </a:ext>
            </a:extLst>
          </p:cNvPr>
          <p:cNvGrpSpPr/>
          <p:nvPr/>
        </p:nvGrpSpPr>
        <p:grpSpPr>
          <a:xfrm>
            <a:off x="-12044097" y="-37307"/>
            <a:ext cx="12482924" cy="6895307"/>
            <a:chOff x="-12129822" y="-37307"/>
            <a:chExt cx="12482924" cy="689530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A129AF7-A727-41DB-9B16-6E270BA5A23E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7E10F1C-4A4A-45BB-BD87-2D86726423C0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18D224-423E-43B3-B54D-1C060BBCAEEB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0651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9545668-E6F0-470B-8B88-92738A531033}"/>
              </a:ext>
            </a:extLst>
          </p:cNvPr>
          <p:cNvGrpSpPr/>
          <p:nvPr/>
        </p:nvGrpSpPr>
        <p:grpSpPr>
          <a:xfrm>
            <a:off x="-290924" y="14809"/>
            <a:ext cx="12482920" cy="6858000"/>
            <a:chOff x="-11600297" y="0"/>
            <a:chExt cx="1248292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880880-32B2-4675-AFEF-FEEC557A631B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9EAEF3D-017F-403D-9BC8-AE82873C66FA}"/>
                </a:ext>
              </a:extLst>
            </p:cNvPr>
            <p:cNvSpPr/>
            <p:nvPr/>
          </p:nvSpPr>
          <p:spPr>
            <a:xfrm>
              <a:off x="425427" y="999415"/>
              <a:ext cx="408879" cy="1142535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03500CF-F070-4A60-92D7-E30AB453235B}"/>
                </a:ext>
              </a:extLst>
            </p:cNvPr>
            <p:cNvSpPr txBox="1"/>
            <p:nvPr/>
          </p:nvSpPr>
          <p:spPr>
            <a:xfrm rot="16200000">
              <a:off x="-44228" y="1301990"/>
              <a:ext cx="1323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</a:t>
              </a:r>
              <a:r>
                <a:rPr lang="en-IN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19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5" name="Picture 6">
            <a:extLst>
              <a:ext uri="{FF2B5EF4-FFF2-40B4-BE49-F238E27FC236}">
                <a16:creationId xmlns:a16="http://schemas.microsoft.com/office/drawing/2014/main" id="{7D045771-6EDC-4A6B-BFB1-D5D320688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489" y="889240"/>
            <a:ext cx="5710952" cy="453421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7689FAC-93BE-4B1C-AF18-82AD0A7CDC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889240"/>
            <a:ext cx="5710952" cy="45342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ABD4B55-7148-4DBC-A9B3-462A31A16434}"/>
              </a:ext>
            </a:extLst>
          </p:cNvPr>
          <p:cNvSpPr txBox="1"/>
          <p:nvPr/>
        </p:nvSpPr>
        <p:spPr>
          <a:xfrm>
            <a:off x="487617" y="301125"/>
            <a:ext cx="85184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solidFill>
                  <a:srgbClr val="FF5969"/>
                </a:solidFill>
                <a:latin typeface="Tw Cen MT" panose="020B0602020104020603" pitchFamily="34" charset="0"/>
              </a:rPr>
              <a:t>Residuals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7CA6AD-D991-434B-9828-03EB53FC51A4}"/>
              </a:ext>
            </a:extLst>
          </p:cNvPr>
          <p:cNvSpPr txBox="1"/>
          <p:nvPr/>
        </p:nvSpPr>
        <p:spPr>
          <a:xfrm>
            <a:off x="6096000" y="525090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FE496C-BF67-412A-95F8-8AB1A1AD7F9B}"/>
              </a:ext>
            </a:extLst>
          </p:cNvPr>
          <p:cNvSpPr txBox="1"/>
          <p:nvPr/>
        </p:nvSpPr>
        <p:spPr>
          <a:xfrm>
            <a:off x="132358" y="5591261"/>
            <a:ext cx="5843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Residual vs Fitted : This tells us that there is no distinct pattern and the red line is going towards negative, which tell us that their linear relationship is not good.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51CCD8-4982-4E3D-9C4C-3DBFC8D2F821}"/>
              </a:ext>
            </a:extLst>
          </p:cNvPr>
          <p:cNvSpPr txBox="1"/>
          <p:nvPr/>
        </p:nvSpPr>
        <p:spPr>
          <a:xfrm>
            <a:off x="6096000" y="5507095"/>
            <a:ext cx="5745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Residual vs Leverage: As there are no points which are outside the Cook’s distance, we can say there are no points that has high influence on the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576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47A495A-CCB7-41C0-9FDA-F641B32D36DB}"/>
              </a:ext>
            </a:extLst>
          </p:cNvPr>
          <p:cNvGrpSpPr/>
          <p:nvPr/>
        </p:nvGrpSpPr>
        <p:grpSpPr>
          <a:xfrm>
            <a:off x="-290924" y="14809"/>
            <a:ext cx="12522020" cy="6858000"/>
            <a:chOff x="-11600297" y="0"/>
            <a:chExt cx="1252202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25F847E-1A28-4B87-BD4E-62EB487C5B84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372214B-CADC-4832-A6A3-7955D7707EC8}"/>
                </a:ext>
              </a:extLst>
            </p:cNvPr>
            <p:cNvSpPr/>
            <p:nvPr/>
          </p:nvSpPr>
          <p:spPr>
            <a:xfrm>
              <a:off x="425427" y="999415"/>
              <a:ext cx="496296" cy="128378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19829EE-2F17-4445-9E35-76B3FC4C3DC8}"/>
                </a:ext>
              </a:extLst>
            </p:cNvPr>
            <p:cNvSpPr txBox="1"/>
            <p:nvPr/>
          </p:nvSpPr>
          <p:spPr>
            <a:xfrm rot="16200000">
              <a:off x="23873" y="1457978"/>
              <a:ext cx="12633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</a:t>
              </a:r>
              <a:r>
                <a:rPr lang="en-IN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19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790C26-B648-40D2-BD6E-ED495820FB0D}"/>
              </a:ext>
            </a:extLst>
          </p:cNvPr>
          <p:cNvGrpSpPr/>
          <p:nvPr/>
        </p:nvGrpSpPr>
        <p:grpSpPr>
          <a:xfrm>
            <a:off x="-725420" y="14809"/>
            <a:ext cx="12482920" cy="6862763"/>
            <a:chOff x="-12129822" y="-4763"/>
            <a:chExt cx="12482920" cy="68627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92622C-BB78-4C01-93B3-02716E3D5BDA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D59EFD-0180-4AF4-B5D0-61F12049F873}"/>
                </a:ext>
              </a:extLst>
            </p:cNvPr>
            <p:cNvSpPr/>
            <p:nvPr/>
          </p:nvSpPr>
          <p:spPr>
            <a:xfrm>
              <a:off x="-78002" y="-4763"/>
              <a:ext cx="410759" cy="1257141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F1DBFB3-4B6F-4B3A-8BF7-D23A6AD44CF5}"/>
                </a:ext>
              </a:extLst>
            </p:cNvPr>
            <p:cNvSpPr txBox="1"/>
            <p:nvPr/>
          </p:nvSpPr>
          <p:spPr>
            <a:xfrm rot="16200000">
              <a:off x="-525525" y="447077"/>
              <a:ext cx="1252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</a:t>
              </a:r>
              <a:r>
                <a:rPr lang="en-IN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20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13" name="Picture 6">
            <a:extLst>
              <a:ext uri="{FF2B5EF4-FFF2-40B4-BE49-F238E27FC236}">
                <a16:creationId xmlns:a16="http://schemas.microsoft.com/office/drawing/2014/main" id="{68845473-1D7C-4304-97C9-4E1224588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091" y="815069"/>
            <a:ext cx="5568209" cy="4420884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5547905E-0FBF-4740-9F7F-0306E8989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25" y="815070"/>
            <a:ext cx="5629646" cy="44696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3A9D47C-C322-4BEB-8275-A2D1C01A10FF}"/>
              </a:ext>
            </a:extLst>
          </p:cNvPr>
          <p:cNvSpPr txBox="1"/>
          <p:nvPr/>
        </p:nvSpPr>
        <p:spPr>
          <a:xfrm>
            <a:off x="113133" y="5527482"/>
            <a:ext cx="5481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Scale-Location  : This graphs shows that the residuals have variance concentrated only around the beginning of line and there are fewer points at the end of the </a:t>
            </a:r>
            <a:r>
              <a:rPr lang="en-IN" dirty="0" err="1"/>
              <a:t>line,so</a:t>
            </a:r>
            <a:r>
              <a:rPr lang="en-IN" dirty="0"/>
              <a:t> slightly variance there. 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492E62-0150-4A8F-B652-AC4F80C697C4}"/>
              </a:ext>
            </a:extLst>
          </p:cNvPr>
          <p:cNvSpPr txBox="1"/>
          <p:nvPr/>
        </p:nvSpPr>
        <p:spPr>
          <a:xfrm>
            <a:off x="5849955" y="5592716"/>
            <a:ext cx="5643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Normal Q-Q(quantile-quantile) :shows pretty good alignment to the line with a few points at the top slightly offset, an indication that they are normally distributed.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571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BCA25BB-5924-49EE-838A-1A0831D2D6E4}"/>
              </a:ext>
            </a:extLst>
          </p:cNvPr>
          <p:cNvGrpSpPr/>
          <p:nvPr/>
        </p:nvGrpSpPr>
        <p:grpSpPr>
          <a:xfrm>
            <a:off x="-290920" y="0"/>
            <a:ext cx="12482920" cy="6913626"/>
            <a:chOff x="-9296849" y="0"/>
            <a:chExt cx="12482920" cy="691362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88A0B7A-72B8-4079-9CB1-844EED055890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EB0867F-2943-4F0C-960B-3CBA0FE86B5E}"/>
                </a:ext>
              </a:extLst>
            </p:cNvPr>
            <p:cNvSpPr/>
            <p:nvPr/>
          </p:nvSpPr>
          <p:spPr>
            <a:xfrm>
              <a:off x="2728871" y="5623663"/>
              <a:ext cx="457200" cy="1234337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45AAEF7-8FD9-4ACA-85DF-4C65C4C1DD0D}"/>
                </a:ext>
              </a:extLst>
            </p:cNvPr>
            <p:cNvSpPr txBox="1"/>
            <p:nvPr/>
          </p:nvSpPr>
          <p:spPr>
            <a:xfrm rot="16200000">
              <a:off x="2259303" y="6037812"/>
              <a:ext cx="12899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</a:t>
              </a:r>
              <a:r>
                <a:rPr lang="en-IN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15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6EA7A8-BB9D-4D4E-A58C-AB5861B81E3E}"/>
              </a:ext>
            </a:extLst>
          </p:cNvPr>
          <p:cNvGrpSpPr/>
          <p:nvPr/>
        </p:nvGrpSpPr>
        <p:grpSpPr>
          <a:xfrm>
            <a:off x="-740501" y="0"/>
            <a:ext cx="12523331" cy="6858000"/>
            <a:chOff x="-9766749" y="0"/>
            <a:chExt cx="12523331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BC4E04-BBCB-44D0-AB01-480D5C09FA99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3A719E6-E993-4EC8-8881-8B500D9F1D1A}"/>
                </a:ext>
              </a:extLst>
            </p:cNvPr>
            <p:cNvSpPr/>
            <p:nvPr/>
          </p:nvSpPr>
          <p:spPr>
            <a:xfrm>
              <a:off x="2258972" y="4908828"/>
              <a:ext cx="497610" cy="1234336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DDA8D5-60C3-4C1F-B55D-520401A35233}"/>
                </a:ext>
              </a:extLst>
            </p:cNvPr>
            <p:cNvSpPr txBox="1"/>
            <p:nvPr/>
          </p:nvSpPr>
          <p:spPr>
            <a:xfrm rot="16200000">
              <a:off x="1824826" y="5304658"/>
              <a:ext cx="1289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</a:t>
              </a:r>
              <a:r>
                <a:rPr lang="en-IN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16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3B2E4C-8C00-41D6-B95A-EFDEE34F25D0}"/>
              </a:ext>
            </a:extLst>
          </p:cNvPr>
          <p:cNvGrpSpPr/>
          <p:nvPr/>
        </p:nvGrpSpPr>
        <p:grpSpPr>
          <a:xfrm>
            <a:off x="-1193763" y="0"/>
            <a:ext cx="12482920" cy="6858000"/>
            <a:chOff x="-10231068" y="0"/>
            <a:chExt cx="1248292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B8170F7-7CA2-4F45-8A2E-7C30689A6D87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6B0A88-BB88-4747-8CA2-9E370A7FF54D}"/>
                </a:ext>
              </a:extLst>
            </p:cNvPr>
            <p:cNvSpPr/>
            <p:nvPr/>
          </p:nvSpPr>
          <p:spPr>
            <a:xfrm>
              <a:off x="1794654" y="3938362"/>
              <a:ext cx="445870" cy="1293863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C7D362-E33A-47C0-A0A2-4339B5271321}"/>
                </a:ext>
              </a:extLst>
            </p:cNvPr>
            <p:cNvSpPr txBox="1"/>
            <p:nvPr/>
          </p:nvSpPr>
          <p:spPr>
            <a:xfrm rot="16200000">
              <a:off x="1362019" y="4272737"/>
              <a:ext cx="1249027" cy="469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</a:t>
              </a:r>
              <a:r>
                <a:rPr lang="en-IN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17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EF7A19-DC54-4F97-93BE-4130158CD887}"/>
              </a:ext>
            </a:extLst>
          </p:cNvPr>
          <p:cNvGrpSpPr/>
          <p:nvPr/>
        </p:nvGrpSpPr>
        <p:grpSpPr>
          <a:xfrm>
            <a:off x="-1646266" y="0"/>
            <a:ext cx="12510093" cy="6858000"/>
            <a:chOff x="-10684854" y="0"/>
            <a:chExt cx="12510093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168FD4C-FC5E-4773-8034-13B0CFA355AF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C53C32C-12BD-43F8-9F15-F8D3AB25253F}"/>
                </a:ext>
              </a:extLst>
            </p:cNvPr>
            <p:cNvSpPr/>
            <p:nvPr/>
          </p:nvSpPr>
          <p:spPr>
            <a:xfrm>
              <a:off x="1340868" y="2760036"/>
              <a:ext cx="484371" cy="1178046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941CDAB-8949-4496-8DE2-2D5B9CB9BCDF}"/>
                </a:ext>
              </a:extLst>
            </p:cNvPr>
            <p:cNvSpPr txBox="1"/>
            <p:nvPr/>
          </p:nvSpPr>
          <p:spPr>
            <a:xfrm rot="16200000">
              <a:off x="874759" y="3159844"/>
              <a:ext cx="1378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</a:t>
              </a:r>
              <a:r>
                <a:rPr lang="en-IN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18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66C7FC-6986-48B4-9573-FC70FC03396E}"/>
              </a:ext>
            </a:extLst>
          </p:cNvPr>
          <p:cNvGrpSpPr/>
          <p:nvPr/>
        </p:nvGrpSpPr>
        <p:grpSpPr>
          <a:xfrm>
            <a:off x="-2091406" y="0"/>
            <a:ext cx="12494883" cy="6858000"/>
            <a:chOff x="-11138114" y="0"/>
            <a:chExt cx="12494883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4771F56-46B6-4C8E-A9E6-BD673A3EE2B8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FE0DC40-4BDE-4BA8-A41D-31275CE8D265}"/>
                </a:ext>
              </a:extLst>
            </p:cNvPr>
            <p:cNvSpPr/>
            <p:nvPr/>
          </p:nvSpPr>
          <p:spPr>
            <a:xfrm>
              <a:off x="887609" y="1709281"/>
              <a:ext cx="437213" cy="12477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0410E19-12E5-4923-8770-3165245A43EA}"/>
                </a:ext>
              </a:extLst>
            </p:cNvPr>
            <p:cNvSpPr txBox="1"/>
            <p:nvPr/>
          </p:nvSpPr>
          <p:spPr>
            <a:xfrm rot="16200000">
              <a:off x="483773" y="2119295"/>
              <a:ext cx="1284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</a:t>
              </a:r>
              <a:r>
                <a:rPr lang="en-IN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19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4D59E1D-ED3D-4025-B3B8-2B0DC57B0268}"/>
              </a:ext>
            </a:extLst>
          </p:cNvPr>
          <p:cNvGrpSpPr/>
          <p:nvPr/>
        </p:nvGrpSpPr>
        <p:grpSpPr>
          <a:xfrm>
            <a:off x="-2544668" y="0"/>
            <a:ext cx="12482920" cy="6858000"/>
            <a:chOff x="-11600297" y="0"/>
            <a:chExt cx="12482920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7420F6B-4F60-4AFF-964D-3BAE4AB81222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0D5FCF6-89F7-4E78-B8ED-69A04F1AB8DC}"/>
                </a:ext>
              </a:extLst>
            </p:cNvPr>
            <p:cNvSpPr/>
            <p:nvPr/>
          </p:nvSpPr>
          <p:spPr>
            <a:xfrm>
              <a:off x="425427" y="730112"/>
              <a:ext cx="445335" cy="1247712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491EE79-E202-45F3-9E89-0A6B01FE9F63}"/>
                </a:ext>
              </a:extLst>
            </p:cNvPr>
            <p:cNvSpPr txBox="1"/>
            <p:nvPr/>
          </p:nvSpPr>
          <p:spPr>
            <a:xfrm rot="16200000">
              <a:off x="4840" y="1124847"/>
              <a:ext cx="1247795" cy="458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</a:t>
              </a:r>
              <a:r>
                <a:rPr lang="en-IN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20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7F22496-540C-458F-BB30-112477C04C45}"/>
              </a:ext>
            </a:extLst>
          </p:cNvPr>
          <p:cNvGrpSpPr/>
          <p:nvPr/>
        </p:nvGrpSpPr>
        <p:grpSpPr>
          <a:xfrm>
            <a:off x="-2991829" y="-4763"/>
            <a:ext cx="12496819" cy="6862763"/>
            <a:chOff x="-12129822" y="-4763"/>
            <a:chExt cx="12496819" cy="686276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A7EEAF5-95A3-45AF-98F7-10EA3550143F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B63F5AE-FDCA-4C22-9DAC-2CC56EEB5902}"/>
                </a:ext>
              </a:extLst>
            </p:cNvPr>
            <p:cNvSpPr/>
            <p:nvPr/>
          </p:nvSpPr>
          <p:spPr>
            <a:xfrm>
              <a:off x="-104098" y="-4763"/>
              <a:ext cx="471095" cy="1247795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0DDCC9A-6342-4267-AF81-BDD946CDBD17}"/>
                </a:ext>
              </a:extLst>
            </p:cNvPr>
            <p:cNvSpPr txBox="1"/>
            <p:nvPr/>
          </p:nvSpPr>
          <p:spPr>
            <a:xfrm rot="16200000">
              <a:off x="-513701" y="443653"/>
              <a:ext cx="12480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</a:t>
              </a:r>
              <a:r>
                <a:rPr lang="en-IN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21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1D6120-DF41-405D-873C-D89C14B48820}"/>
              </a:ext>
            </a:extLst>
          </p:cNvPr>
          <p:cNvGrpSpPr/>
          <p:nvPr/>
        </p:nvGrpSpPr>
        <p:grpSpPr>
          <a:xfrm>
            <a:off x="4331667" y="2918193"/>
            <a:ext cx="4501824" cy="1526470"/>
            <a:chOff x="4136103" y="2933671"/>
            <a:chExt cx="4501824" cy="152647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2D826D6-2876-4918-84BD-EF1B4BE90867}"/>
                </a:ext>
              </a:extLst>
            </p:cNvPr>
            <p:cNvSpPr txBox="1"/>
            <p:nvPr/>
          </p:nvSpPr>
          <p:spPr>
            <a:xfrm>
              <a:off x="4228961" y="2933671"/>
              <a:ext cx="44089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Thank you</a:t>
              </a:r>
              <a:endPara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14D8D4-6E4E-4CFF-B114-0E8A09DA35E0}"/>
                </a:ext>
              </a:extLst>
            </p:cNvPr>
            <p:cNvSpPr txBox="1"/>
            <p:nvPr/>
          </p:nvSpPr>
          <p:spPr>
            <a:xfrm>
              <a:off x="4136103" y="4060031"/>
              <a:ext cx="4408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96CDC5DD-85C7-4005-9639-F892988AC994}"/>
              </a:ext>
            </a:extLst>
          </p:cNvPr>
          <p:cNvSpPr/>
          <p:nvPr/>
        </p:nvSpPr>
        <p:spPr>
          <a:xfrm>
            <a:off x="923592" y="1854584"/>
            <a:ext cx="3117876" cy="31178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1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F304B52-0AB8-4E35-BF07-4491DC31B78D}"/>
              </a:ext>
            </a:extLst>
          </p:cNvPr>
          <p:cNvSpPr/>
          <p:nvPr/>
        </p:nvSpPr>
        <p:spPr>
          <a:xfrm>
            <a:off x="1262553" y="2193545"/>
            <a:ext cx="2439954" cy="2439954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6529AF5-1F12-4154-A9BA-788AF825A06F}"/>
              </a:ext>
            </a:extLst>
          </p:cNvPr>
          <p:cNvSpPr/>
          <p:nvPr/>
        </p:nvSpPr>
        <p:spPr>
          <a:xfrm>
            <a:off x="1478718" y="2409710"/>
            <a:ext cx="2007624" cy="2007624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66C8E64-D637-4AED-8336-8BE8883BD3AE}"/>
              </a:ext>
            </a:extLst>
          </p:cNvPr>
          <p:cNvGrpSpPr/>
          <p:nvPr/>
        </p:nvGrpSpPr>
        <p:grpSpPr>
          <a:xfrm>
            <a:off x="1829045" y="2760036"/>
            <a:ext cx="1306970" cy="1306970"/>
            <a:chOff x="4995674" y="4044712"/>
            <a:chExt cx="848364" cy="848364"/>
          </a:xfrm>
          <a:solidFill>
            <a:srgbClr val="FF5969"/>
          </a:solidFill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A9C6179-5E83-46AC-8E1D-8218AA08E5E1}"/>
                </a:ext>
              </a:extLst>
            </p:cNvPr>
            <p:cNvGrpSpPr/>
            <p:nvPr/>
          </p:nvGrpSpPr>
          <p:grpSpPr>
            <a:xfrm>
              <a:off x="5011845" y="4060861"/>
              <a:ext cx="816070" cy="816066"/>
              <a:chOff x="3205163" y="1762126"/>
              <a:chExt cx="601662" cy="601662"/>
            </a:xfrm>
            <a:grpFill/>
          </p:grpSpPr>
          <p:sp>
            <p:nvSpPr>
              <p:cNvPr id="53" name="Freeform 176">
                <a:extLst>
                  <a:ext uri="{FF2B5EF4-FFF2-40B4-BE49-F238E27FC236}">
                    <a16:creationId xmlns:a16="http://schemas.microsoft.com/office/drawing/2014/main" id="{5DBF911A-DB84-43EF-B4A5-222A06D018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4088" y="1762126"/>
                <a:ext cx="23813" cy="73025"/>
              </a:xfrm>
              <a:custGeom>
                <a:avLst/>
                <a:gdLst>
                  <a:gd name="T0" fmla="*/ 15 w 30"/>
                  <a:gd name="T1" fmla="*/ 95 h 95"/>
                  <a:gd name="T2" fmla="*/ 0 w 30"/>
                  <a:gd name="T3" fmla="*/ 80 h 95"/>
                  <a:gd name="T4" fmla="*/ 0 w 30"/>
                  <a:gd name="T5" fmla="*/ 15 h 95"/>
                  <a:gd name="T6" fmla="*/ 15 w 30"/>
                  <a:gd name="T7" fmla="*/ 0 h 95"/>
                  <a:gd name="T8" fmla="*/ 30 w 30"/>
                  <a:gd name="T9" fmla="*/ 15 h 95"/>
                  <a:gd name="T10" fmla="*/ 30 w 30"/>
                  <a:gd name="T11" fmla="*/ 80 h 95"/>
                  <a:gd name="T12" fmla="*/ 15 w 30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95">
                    <a:moveTo>
                      <a:pt x="15" y="95"/>
                    </a:moveTo>
                    <a:cubicBezTo>
                      <a:pt x="7" y="95"/>
                      <a:pt x="0" y="88"/>
                      <a:pt x="0" y="80"/>
                    </a:cubicBezTo>
                    <a:lnTo>
                      <a:pt x="0" y="15"/>
                    </a:ln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30" y="7"/>
                      <a:pt x="30" y="15"/>
                    </a:cubicBezTo>
                    <a:lnTo>
                      <a:pt x="30" y="80"/>
                    </a:lnTo>
                    <a:cubicBezTo>
                      <a:pt x="30" y="88"/>
                      <a:pt x="24" y="95"/>
                      <a:pt x="15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177">
                <a:extLst>
                  <a:ext uri="{FF2B5EF4-FFF2-40B4-BE49-F238E27FC236}">
                    <a16:creationId xmlns:a16="http://schemas.microsoft.com/office/drawing/2014/main" id="{01AB4A3A-0D5B-443D-AAD4-C3B07FD069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3150" y="1800226"/>
                <a:ext cx="50800" cy="66675"/>
              </a:xfrm>
              <a:custGeom>
                <a:avLst/>
                <a:gdLst>
                  <a:gd name="T0" fmla="*/ 17 w 67"/>
                  <a:gd name="T1" fmla="*/ 88 h 88"/>
                  <a:gd name="T2" fmla="*/ 10 w 67"/>
                  <a:gd name="T3" fmla="*/ 86 h 88"/>
                  <a:gd name="T4" fmla="*/ 4 w 67"/>
                  <a:gd name="T5" fmla="*/ 66 h 88"/>
                  <a:gd name="T6" fmla="*/ 37 w 67"/>
                  <a:gd name="T7" fmla="*/ 9 h 88"/>
                  <a:gd name="T8" fmla="*/ 57 w 67"/>
                  <a:gd name="T9" fmla="*/ 4 h 88"/>
                  <a:gd name="T10" fmla="*/ 63 w 67"/>
                  <a:gd name="T11" fmla="*/ 24 h 88"/>
                  <a:gd name="T12" fmla="*/ 30 w 67"/>
                  <a:gd name="T13" fmla="*/ 81 h 88"/>
                  <a:gd name="T14" fmla="*/ 17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17" y="88"/>
                    </a:moveTo>
                    <a:cubicBezTo>
                      <a:pt x="15" y="88"/>
                      <a:pt x="12" y="88"/>
                      <a:pt x="10" y="86"/>
                    </a:cubicBezTo>
                    <a:cubicBezTo>
                      <a:pt x="3" y="82"/>
                      <a:pt x="0" y="73"/>
                      <a:pt x="4" y="66"/>
                    </a:cubicBezTo>
                    <a:lnTo>
                      <a:pt x="37" y="9"/>
                    </a:lnTo>
                    <a:cubicBezTo>
                      <a:pt x="41" y="2"/>
                      <a:pt x="50" y="0"/>
                      <a:pt x="57" y="4"/>
                    </a:cubicBezTo>
                    <a:cubicBezTo>
                      <a:pt x="65" y="8"/>
                      <a:pt x="67" y="17"/>
                      <a:pt x="63" y="24"/>
                    </a:cubicBezTo>
                    <a:lnTo>
                      <a:pt x="30" y="81"/>
                    </a:lnTo>
                    <a:cubicBezTo>
                      <a:pt x="28" y="85"/>
                      <a:pt x="23" y="88"/>
                      <a:pt x="17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178">
                <a:extLst>
                  <a:ext uri="{FF2B5EF4-FFF2-40B4-BE49-F238E27FC236}">
                    <a16:creationId xmlns:a16="http://schemas.microsoft.com/office/drawing/2014/main" id="{B8F07F80-2F18-4807-908F-2EBF2318A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63" y="1905001"/>
                <a:ext cx="69850" cy="49213"/>
              </a:xfrm>
              <a:custGeom>
                <a:avLst/>
                <a:gdLst>
                  <a:gd name="T0" fmla="*/ 17 w 91"/>
                  <a:gd name="T1" fmla="*/ 65 h 65"/>
                  <a:gd name="T2" fmla="*/ 4 w 91"/>
                  <a:gd name="T3" fmla="*/ 58 h 65"/>
                  <a:gd name="T4" fmla="*/ 10 w 91"/>
                  <a:gd name="T5" fmla="*/ 37 h 65"/>
                  <a:gd name="T6" fmla="*/ 66 w 91"/>
                  <a:gd name="T7" fmla="*/ 5 h 65"/>
                  <a:gd name="T8" fmla="*/ 87 w 91"/>
                  <a:gd name="T9" fmla="*/ 10 h 65"/>
                  <a:gd name="T10" fmla="*/ 81 w 91"/>
                  <a:gd name="T11" fmla="*/ 31 h 65"/>
                  <a:gd name="T12" fmla="*/ 25 w 91"/>
                  <a:gd name="T13" fmla="*/ 63 h 65"/>
                  <a:gd name="T14" fmla="*/ 17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17" y="65"/>
                    </a:moveTo>
                    <a:cubicBezTo>
                      <a:pt x="12" y="65"/>
                      <a:pt x="7" y="62"/>
                      <a:pt x="4" y="58"/>
                    </a:cubicBezTo>
                    <a:cubicBezTo>
                      <a:pt x="0" y="50"/>
                      <a:pt x="3" y="41"/>
                      <a:pt x="10" y="37"/>
                    </a:cubicBezTo>
                    <a:lnTo>
                      <a:pt x="66" y="5"/>
                    </a:lnTo>
                    <a:cubicBezTo>
                      <a:pt x="73" y="0"/>
                      <a:pt x="82" y="3"/>
                      <a:pt x="87" y="10"/>
                    </a:cubicBezTo>
                    <a:cubicBezTo>
                      <a:pt x="91" y="17"/>
                      <a:pt x="88" y="26"/>
                      <a:pt x="81" y="31"/>
                    </a:cubicBezTo>
                    <a:lnTo>
                      <a:pt x="25" y="63"/>
                    </a:lnTo>
                    <a:cubicBezTo>
                      <a:pt x="22" y="64"/>
                      <a:pt x="20" y="65"/>
                      <a:pt x="17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179">
                <a:extLst>
                  <a:ext uri="{FF2B5EF4-FFF2-40B4-BE49-F238E27FC236}">
                    <a16:creationId xmlns:a16="http://schemas.microsoft.com/office/drawing/2014/main" id="{5FD5A3FA-ABED-42DB-B9A4-B4291FCBE1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800" y="2051051"/>
                <a:ext cx="73025" cy="23813"/>
              </a:xfrm>
              <a:custGeom>
                <a:avLst/>
                <a:gdLst>
                  <a:gd name="T0" fmla="*/ 80 w 95"/>
                  <a:gd name="T1" fmla="*/ 30 h 30"/>
                  <a:gd name="T2" fmla="*/ 15 w 95"/>
                  <a:gd name="T3" fmla="*/ 30 h 30"/>
                  <a:gd name="T4" fmla="*/ 0 w 95"/>
                  <a:gd name="T5" fmla="*/ 15 h 30"/>
                  <a:gd name="T6" fmla="*/ 15 w 95"/>
                  <a:gd name="T7" fmla="*/ 0 h 30"/>
                  <a:gd name="T8" fmla="*/ 80 w 95"/>
                  <a:gd name="T9" fmla="*/ 0 h 30"/>
                  <a:gd name="T10" fmla="*/ 95 w 95"/>
                  <a:gd name="T11" fmla="*/ 15 h 30"/>
                  <a:gd name="T12" fmla="*/ 80 w 95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30">
                    <a:moveTo>
                      <a:pt x="80" y="30"/>
                    </a:moveTo>
                    <a:lnTo>
                      <a:pt x="15" y="30"/>
                    </a:lnTo>
                    <a:cubicBezTo>
                      <a:pt x="7" y="30"/>
                      <a:pt x="0" y="23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lnTo>
                      <a:pt x="80" y="0"/>
                    </a:lnTo>
                    <a:cubicBezTo>
                      <a:pt x="89" y="0"/>
                      <a:pt x="95" y="7"/>
                      <a:pt x="95" y="15"/>
                    </a:cubicBezTo>
                    <a:cubicBezTo>
                      <a:pt x="95" y="23"/>
                      <a:pt x="89" y="30"/>
                      <a:pt x="8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180">
                <a:extLst>
                  <a:ext uri="{FF2B5EF4-FFF2-40B4-BE49-F238E27FC236}">
                    <a16:creationId xmlns:a16="http://schemas.microsoft.com/office/drawing/2014/main" id="{2008E739-5E3C-4F5D-B310-4A6F1545BE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63" y="2170113"/>
                <a:ext cx="69850" cy="49213"/>
              </a:xfrm>
              <a:custGeom>
                <a:avLst/>
                <a:gdLst>
                  <a:gd name="T0" fmla="*/ 73 w 91"/>
                  <a:gd name="T1" fmla="*/ 65 h 65"/>
                  <a:gd name="T2" fmla="*/ 66 w 91"/>
                  <a:gd name="T3" fmla="*/ 62 h 65"/>
                  <a:gd name="T4" fmla="*/ 10 w 91"/>
                  <a:gd name="T5" fmla="*/ 30 h 65"/>
                  <a:gd name="T6" fmla="*/ 4 w 91"/>
                  <a:gd name="T7" fmla="*/ 9 h 65"/>
                  <a:gd name="T8" fmla="*/ 25 w 91"/>
                  <a:gd name="T9" fmla="*/ 4 h 65"/>
                  <a:gd name="T10" fmla="*/ 81 w 91"/>
                  <a:gd name="T11" fmla="*/ 36 h 65"/>
                  <a:gd name="T12" fmla="*/ 87 w 91"/>
                  <a:gd name="T13" fmla="*/ 57 h 65"/>
                  <a:gd name="T14" fmla="*/ 73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73" y="65"/>
                    </a:moveTo>
                    <a:cubicBezTo>
                      <a:pt x="71" y="65"/>
                      <a:pt x="68" y="64"/>
                      <a:pt x="66" y="62"/>
                    </a:cubicBezTo>
                    <a:lnTo>
                      <a:pt x="10" y="30"/>
                    </a:lnTo>
                    <a:cubicBezTo>
                      <a:pt x="3" y="26"/>
                      <a:pt x="0" y="17"/>
                      <a:pt x="4" y="9"/>
                    </a:cubicBezTo>
                    <a:cubicBezTo>
                      <a:pt x="8" y="2"/>
                      <a:pt x="18" y="0"/>
                      <a:pt x="25" y="4"/>
                    </a:cubicBezTo>
                    <a:lnTo>
                      <a:pt x="81" y="36"/>
                    </a:lnTo>
                    <a:cubicBezTo>
                      <a:pt x="88" y="41"/>
                      <a:pt x="91" y="50"/>
                      <a:pt x="87" y="57"/>
                    </a:cubicBezTo>
                    <a:cubicBezTo>
                      <a:pt x="84" y="62"/>
                      <a:pt x="79" y="65"/>
                      <a:pt x="73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181">
                <a:extLst>
                  <a:ext uri="{FF2B5EF4-FFF2-40B4-BE49-F238E27FC236}">
                    <a16:creationId xmlns:a16="http://schemas.microsoft.com/office/drawing/2014/main" id="{84AFAA5C-7A66-429C-A3F7-DF538E427F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3150" y="2257426"/>
                <a:ext cx="50800" cy="66675"/>
              </a:xfrm>
              <a:custGeom>
                <a:avLst/>
                <a:gdLst>
                  <a:gd name="T0" fmla="*/ 50 w 67"/>
                  <a:gd name="T1" fmla="*/ 88 h 88"/>
                  <a:gd name="T2" fmla="*/ 37 w 67"/>
                  <a:gd name="T3" fmla="*/ 81 h 88"/>
                  <a:gd name="T4" fmla="*/ 4 w 67"/>
                  <a:gd name="T5" fmla="*/ 24 h 88"/>
                  <a:gd name="T6" fmla="*/ 10 w 67"/>
                  <a:gd name="T7" fmla="*/ 4 h 88"/>
                  <a:gd name="T8" fmla="*/ 30 w 67"/>
                  <a:gd name="T9" fmla="*/ 9 h 88"/>
                  <a:gd name="T10" fmla="*/ 63 w 67"/>
                  <a:gd name="T11" fmla="*/ 66 h 88"/>
                  <a:gd name="T12" fmla="*/ 57 w 67"/>
                  <a:gd name="T13" fmla="*/ 86 h 88"/>
                  <a:gd name="T14" fmla="*/ 50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50" y="88"/>
                    </a:moveTo>
                    <a:cubicBezTo>
                      <a:pt x="45" y="88"/>
                      <a:pt x="40" y="85"/>
                      <a:pt x="37" y="81"/>
                    </a:cubicBezTo>
                    <a:lnTo>
                      <a:pt x="4" y="24"/>
                    </a:lnTo>
                    <a:cubicBezTo>
                      <a:pt x="0" y="17"/>
                      <a:pt x="3" y="8"/>
                      <a:pt x="10" y="4"/>
                    </a:cubicBezTo>
                    <a:cubicBezTo>
                      <a:pt x="17" y="0"/>
                      <a:pt x="26" y="2"/>
                      <a:pt x="30" y="9"/>
                    </a:cubicBezTo>
                    <a:lnTo>
                      <a:pt x="63" y="66"/>
                    </a:lnTo>
                    <a:cubicBezTo>
                      <a:pt x="67" y="73"/>
                      <a:pt x="65" y="82"/>
                      <a:pt x="57" y="86"/>
                    </a:cubicBezTo>
                    <a:cubicBezTo>
                      <a:pt x="55" y="88"/>
                      <a:pt x="52" y="88"/>
                      <a:pt x="50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182">
                <a:extLst>
                  <a:ext uri="{FF2B5EF4-FFF2-40B4-BE49-F238E27FC236}">
                    <a16:creationId xmlns:a16="http://schemas.microsoft.com/office/drawing/2014/main" id="{3E9617B2-A7A3-437E-AA34-79A3806061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4088" y="2290763"/>
                <a:ext cx="23813" cy="73025"/>
              </a:xfrm>
              <a:custGeom>
                <a:avLst/>
                <a:gdLst>
                  <a:gd name="T0" fmla="*/ 15 w 30"/>
                  <a:gd name="T1" fmla="*/ 95 h 95"/>
                  <a:gd name="T2" fmla="*/ 0 w 30"/>
                  <a:gd name="T3" fmla="*/ 80 h 95"/>
                  <a:gd name="T4" fmla="*/ 0 w 30"/>
                  <a:gd name="T5" fmla="*/ 15 h 95"/>
                  <a:gd name="T6" fmla="*/ 15 w 30"/>
                  <a:gd name="T7" fmla="*/ 0 h 95"/>
                  <a:gd name="T8" fmla="*/ 30 w 30"/>
                  <a:gd name="T9" fmla="*/ 15 h 95"/>
                  <a:gd name="T10" fmla="*/ 30 w 30"/>
                  <a:gd name="T11" fmla="*/ 80 h 95"/>
                  <a:gd name="T12" fmla="*/ 15 w 30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95">
                    <a:moveTo>
                      <a:pt x="15" y="95"/>
                    </a:moveTo>
                    <a:cubicBezTo>
                      <a:pt x="7" y="95"/>
                      <a:pt x="0" y="88"/>
                      <a:pt x="0" y="80"/>
                    </a:cubicBezTo>
                    <a:lnTo>
                      <a:pt x="0" y="15"/>
                    </a:ln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30" y="7"/>
                      <a:pt x="30" y="15"/>
                    </a:cubicBezTo>
                    <a:lnTo>
                      <a:pt x="30" y="80"/>
                    </a:lnTo>
                    <a:cubicBezTo>
                      <a:pt x="30" y="88"/>
                      <a:pt x="24" y="95"/>
                      <a:pt x="15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183">
                <a:extLst>
                  <a:ext uri="{FF2B5EF4-FFF2-40B4-BE49-F238E27FC236}">
                    <a16:creationId xmlns:a16="http://schemas.microsoft.com/office/drawing/2014/main" id="{05D8EF30-69E2-4730-BEE2-81F79492EB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25" y="2257426"/>
                <a:ext cx="50800" cy="66675"/>
              </a:xfrm>
              <a:custGeom>
                <a:avLst/>
                <a:gdLst>
                  <a:gd name="T0" fmla="*/ 17 w 67"/>
                  <a:gd name="T1" fmla="*/ 88 h 88"/>
                  <a:gd name="T2" fmla="*/ 9 w 67"/>
                  <a:gd name="T3" fmla="*/ 86 h 88"/>
                  <a:gd name="T4" fmla="*/ 4 w 67"/>
                  <a:gd name="T5" fmla="*/ 66 h 88"/>
                  <a:gd name="T6" fmla="*/ 36 w 67"/>
                  <a:gd name="T7" fmla="*/ 9 h 88"/>
                  <a:gd name="T8" fmla="*/ 57 w 67"/>
                  <a:gd name="T9" fmla="*/ 4 h 88"/>
                  <a:gd name="T10" fmla="*/ 62 w 67"/>
                  <a:gd name="T11" fmla="*/ 24 h 88"/>
                  <a:gd name="T12" fmla="*/ 30 w 67"/>
                  <a:gd name="T13" fmla="*/ 81 h 88"/>
                  <a:gd name="T14" fmla="*/ 17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17" y="88"/>
                    </a:moveTo>
                    <a:cubicBezTo>
                      <a:pt x="14" y="88"/>
                      <a:pt x="12" y="88"/>
                      <a:pt x="9" y="86"/>
                    </a:cubicBezTo>
                    <a:cubicBezTo>
                      <a:pt x="2" y="82"/>
                      <a:pt x="0" y="73"/>
                      <a:pt x="4" y="66"/>
                    </a:cubicBezTo>
                    <a:lnTo>
                      <a:pt x="36" y="9"/>
                    </a:lnTo>
                    <a:cubicBezTo>
                      <a:pt x="41" y="2"/>
                      <a:pt x="50" y="0"/>
                      <a:pt x="57" y="4"/>
                    </a:cubicBezTo>
                    <a:cubicBezTo>
                      <a:pt x="64" y="8"/>
                      <a:pt x="67" y="17"/>
                      <a:pt x="62" y="24"/>
                    </a:cubicBezTo>
                    <a:lnTo>
                      <a:pt x="30" y="81"/>
                    </a:lnTo>
                    <a:cubicBezTo>
                      <a:pt x="27" y="85"/>
                      <a:pt x="22" y="88"/>
                      <a:pt x="17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184">
                <a:extLst>
                  <a:ext uri="{FF2B5EF4-FFF2-40B4-BE49-F238E27FC236}">
                    <a16:creationId xmlns:a16="http://schemas.microsoft.com/office/drawing/2014/main" id="{55769BF5-41E2-4FB5-893A-214B2679CA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263" y="2170113"/>
                <a:ext cx="69850" cy="49213"/>
              </a:xfrm>
              <a:custGeom>
                <a:avLst/>
                <a:gdLst>
                  <a:gd name="T0" fmla="*/ 17 w 91"/>
                  <a:gd name="T1" fmla="*/ 65 h 65"/>
                  <a:gd name="T2" fmla="*/ 4 w 91"/>
                  <a:gd name="T3" fmla="*/ 57 h 65"/>
                  <a:gd name="T4" fmla="*/ 10 w 91"/>
                  <a:gd name="T5" fmla="*/ 36 h 65"/>
                  <a:gd name="T6" fmla="*/ 66 w 91"/>
                  <a:gd name="T7" fmla="*/ 4 h 65"/>
                  <a:gd name="T8" fmla="*/ 87 w 91"/>
                  <a:gd name="T9" fmla="*/ 9 h 65"/>
                  <a:gd name="T10" fmla="*/ 81 w 91"/>
                  <a:gd name="T11" fmla="*/ 30 h 65"/>
                  <a:gd name="T12" fmla="*/ 25 w 91"/>
                  <a:gd name="T13" fmla="*/ 62 h 65"/>
                  <a:gd name="T14" fmla="*/ 17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17" y="65"/>
                    </a:moveTo>
                    <a:cubicBezTo>
                      <a:pt x="12" y="65"/>
                      <a:pt x="7" y="62"/>
                      <a:pt x="4" y="57"/>
                    </a:cubicBezTo>
                    <a:cubicBezTo>
                      <a:pt x="0" y="50"/>
                      <a:pt x="3" y="41"/>
                      <a:pt x="10" y="36"/>
                    </a:cubicBezTo>
                    <a:lnTo>
                      <a:pt x="66" y="4"/>
                    </a:lnTo>
                    <a:cubicBezTo>
                      <a:pt x="73" y="0"/>
                      <a:pt x="82" y="2"/>
                      <a:pt x="87" y="9"/>
                    </a:cubicBezTo>
                    <a:cubicBezTo>
                      <a:pt x="91" y="17"/>
                      <a:pt x="88" y="26"/>
                      <a:pt x="81" y="30"/>
                    </a:cubicBezTo>
                    <a:lnTo>
                      <a:pt x="25" y="62"/>
                    </a:lnTo>
                    <a:cubicBezTo>
                      <a:pt x="22" y="64"/>
                      <a:pt x="20" y="65"/>
                      <a:pt x="17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185">
                <a:extLst>
                  <a:ext uri="{FF2B5EF4-FFF2-40B4-BE49-F238E27FC236}">
                    <a16:creationId xmlns:a16="http://schemas.microsoft.com/office/drawing/2014/main" id="{2D831CB1-535B-430D-B565-3AB85782A9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5163" y="2051051"/>
                <a:ext cx="73025" cy="23813"/>
              </a:xfrm>
              <a:custGeom>
                <a:avLst/>
                <a:gdLst>
                  <a:gd name="T0" fmla="*/ 80 w 96"/>
                  <a:gd name="T1" fmla="*/ 30 h 30"/>
                  <a:gd name="T2" fmla="*/ 16 w 96"/>
                  <a:gd name="T3" fmla="*/ 30 h 30"/>
                  <a:gd name="T4" fmla="*/ 0 w 96"/>
                  <a:gd name="T5" fmla="*/ 15 h 30"/>
                  <a:gd name="T6" fmla="*/ 16 w 96"/>
                  <a:gd name="T7" fmla="*/ 0 h 30"/>
                  <a:gd name="T8" fmla="*/ 80 w 96"/>
                  <a:gd name="T9" fmla="*/ 0 h 30"/>
                  <a:gd name="T10" fmla="*/ 96 w 96"/>
                  <a:gd name="T11" fmla="*/ 15 h 30"/>
                  <a:gd name="T12" fmla="*/ 80 w 96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30">
                    <a:moveTo>
                      <a:pt x="80" y="30"/>
                    </a:moveTo>
                    <a:lnTo>
                      <a:pt x="16" y="30"/>
                    </a:lnTo>
                    <a:cubicBezTo>
                      <a:pt x="7" y="30"/>
                      <a:pt x="0" y="23"/>
                      <a:pt x="0" y="15"/>
                    </a:cubicBezTo>
                    <a:cubicBezTo>
                      <a:pt x="0" y="7"/>
                      <a:pt x="7" y="0"/>
                      <a:pt x="16" y="0"/>
                    </a:cubicBezTo>
                    <a:lnTo>
                      <a:pt x="80" y="0"/>
                    </a:lnTo>
                    <a:cubicBezTo>
                      <a:pt x="89" y="0"/>
                      <a:pt x="96" y="7"/>
                      <a:pt x="96" y="15"/>
                    </a:cubicBezTo>
                    <a:cubicBezTo>
                      <a:pt x="96" y="23"/>
                      <a:pt x="89" y="30"/>
                      <a:pt x="8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86">
                <a:extLst>
                  <a:ext uri="{FF2B5EF4-FFF2-40B4-BE49-F238E27FC236}">
                    <a16:creationId xmlns:a16="http://schemas.microsoft.com/office/drawing/2014/main" id="{7393AD0D-E5CE-44D0-BCA1-380D1F7F2B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263" y="1905001"/>
                <a:ext cx="69850" cy="49213"/>
              </a:xfrm>
              <a:custGeom>
                <a:avLst/>
                <a:gdLst>
                  <a:gd name="T0" fmla="*/ 73 w 91"/>
                  <a:gd name="T1" fmla="*/ 65 h 65"/>
                  <a:gd name="T2" fmla="*/ 66 w 91"/>
                  <a:gd name="T3" fmla="*/ 63 h 65"/>
                  <a:gd name="T4" fmla="*/ 10 w 91"/>
                  <a:gd name="T5" fmla="*/ 31 h 65"/>
                  <a:gd name="T6" fmla="*/ 4 w 91"/>
                  <a:gd name="T7" fmla="*/ 10 h 65"/>
                  <a:gd name="T8" fmla="*/ 25 w 91"/>
                  <a:gd name="T9" fmla="*/ 5 h 65"/>
                  <a:gd name="T10" fmla="*/ 81 w 91"/>
                  <a:gd name="T11" fmla="*/ 37 h 65"/>
                  <a:gd name="T12" fmla="*/ 87 w 91"/>
                  <a:gd name="T13" fmla="*/ 58 h 65"/>
                  <a:gd name="T14" fmla="*/ 73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73" y="65"/>
                    </a:moveTo>
                    <a:cubicBezTo>
                      <a:pt x="71" y="65"/>
                      <a:pt x="68" y="64"/>
                      <a:pt x="66" y="63"/>
                    </a:cubicBezTo>
                    <a:lnTo>
                      <a:pt x="10" y="31"/>
                    </a:lnTo>
                    <a:cubicBezTo>
                      <a:pt x="3" y="26"/>
                      <a:pt x="0" y="17"/>
                      <a:pt x="4" y="10"/>
                    </a:cubicBezTo>
                    <a:cubicBezTo>
                      <a:pt x="8" y="3"/>
                      <a:pt x="18" y="0"/>
                      <a:pt x="25" y="5"/>
                    </a:cubicBezTo>
                    <a:lnTo>
                      <a:pt x="81" y="37"/>
                    </a:lnTo>
                    <a:cubicBezTo>
                      <a:pt x="88" y="41"/>
                      <a:pt x="91" y="50"/>
                      <a:pt x="87" y="58"/>
                    </a:cubicBezTo>
                    <a:cubicBezTo>
                      <a:pt x="84" y="62"/>
                      <a:pt x="79" y="65"/>
                      <a:pt x="73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187">
                <a:extLst>
                  <a:ext uri="{FF2B5EF4-FFF2-40B4-BE49-F238E27FC236}">
                    <a16:creationId xmlns:a16="http://schemas.microsoft.com/office/drawing/2014/main" id="{4A4CC586-EA26-4EEA-9A2C-F2CE28384B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25" y="1800226"/>
                <a:ext cx="50800" cy="66675"/>
              </a:xfrm>
              <a:custGeom>
                <a:avLst/>
                <a:gdLst>
                  <a:gd name="T0" fmla="*/ 49 w 67"/>
                  <a:gd name="T1" fmla="*/ 88 h 88"/>
                  <a:gd name="T2" fmla="*/ 36 w 67"/>
                  <a:gd name="T3" fmla="*/ 81 h 88"/>
                  <a:gd name="T4" fmla="*/ 4 w 67"/>
                  <a:gd name="T5" fmla="*/ 24 h 88"/>
                  <a:gd name="T6" fmla="*/ 9 w 67"/>
                  <a:gd name="T7" fmla="*/ 4 h 88"/>
                  <a:gd name="T8" fmla="*/ 30 w 67"/>
                  <a:gd name="T9" fmla="*/ 9 h 88"/>
                  <a:gd name="T10" fmla="*/ 62 w 67"/>
                  <a:gd name="T11" fmla="*/ 66 h 88"/>
                  <a:gd name="T12" fmla="*/ 57 w 67"/>
                  <a:gd name="T13" fmla="*/ 86 h 88"/>
                  <a:gd name="T14" fmla="*/ 49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49" y="88"/>
                    </a:moveTo>
                    <a:cubicBezTo>
                      <a:pt x="44" y="88"/>
                      <a:pt x="39" y="85"/>
                      <a:pt x="36" y="81"/>
                    </a:cubicBezTo>
                    <a:lnTo>
                      <a:pt x="4" y="24"/>
                    </a:lnTo>
                    <a:cubicBezTo>
                      <a:pt x="0" y="17"/>
                      <a:pt x="2" y="8"/>
                      <a:pt x="9" y="4"/>
                    </a:cubicBezTo>
                    <a:cubicBezTo>
                      <a:pt x="17" y="0"/>
                      <a:pt x="26" y="2"/>
                      <a:pt x="30" y="9"/>
                    </a:cubicBezTo>
                    <a:lnTo>
                      <a:pt x="62" y="66"/>
                    </a:lnTo>
                    <a:cubicBezTo>
                      <a:pt x="67" y="73"/>
                      <a:pt x="64" y="82"/>
                      <a:pt x="57" y="86"/>
                    </a:cubicBezTo>
                    <a:cubicBezTo>
                      <a:pt x="55" y="88"/>
                      <a:pt x="52" y="88"/>
                      <a:pt x="49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9" name="Circle: Hollow 48">
              <a:extLst>
                <a:ext uri="{FF2B5EF4-FFF2-40B4-BE49-F238E27FC236}">
                  <a16:creationId xmlns:a16="http://schemas.microsoft.com/office/drawing/2014/main" id="{43EE5B83-C2A1-4413-ACC6-550CD9204D42}"/>
                </a:ext>
              </a:extLst>
            </p:cNvPr>
            <p:cNvSpPr/>
            <p:nvPr/>
          </p:nvSpPr>
          <p:spPr>
            <a:xfrm>
              <a:off x="4995674" y="4044712"/>
              <a:ext cx="848364" cy="848364"/>
            </a:xfrm>
            <a:prstGeom prst="donut">
              <a:avLst>
                <a:gd name="adj" fmla="val 39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Circle: Hollow 49">
              <a:extLst>
                <a:ext uri="{FF2B5EF4-FFF2-40B4-BE49-F238E27FC236}">
                  <a16:creationId xmlns:a16="http://schemas.microsoft.com/office/drawing/2014/main" id="{64111B29-B8F4-4A8E-97A0-5F01485E5E42}"/>
                </a:ext>
              </a:extLst>
            </p:cNvPr>
            <p:cNvSpPr/>
            <p:nvPr/>
          </p:nvSpPr>
          <p:spPr>
            <a:xfrm>
              <a:off x="5348489" y="4397528"/>
              <a:ext cx="142736" cy="142734"/>
            </a:xfrm>
            <a:prstGeom prst="donut">
              <a:avLst>
                <a:gd name="adj" fmla="val 226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: Top Corners Rounded 50">
              <a:extLst>
                <a:ext uri="{FF2B5EF4-FFF2-40B4-BE49-F238E27FC236}">
                  <a16:creationId xmlns:a16="http://schemas.microsoft.com/office/drawing/2014/main" id="{8724BED9-E39B-4916-A19D-B17A755D4CCF}"/>
                </a:ext>
              </a:extLst>
            </p:cNvPr>
            <p:cNvSpPr/>
            <p:nvPr/>
          </p:nvSpPr>
          <p:spPr>
            <a:xfrm rot="14339270">
              <a:off x="5285405" y="4456369"/>
              <a:ext cx="36576" cy="17365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Top Corners Rounded 51">
              <a:extLst>
                <a:ext uri="{FF2B5EF4-FFF2-40B4-BE49-F238E27FC236}">
                  <a16:creationId xmlns:a16="http://schemas.microsoft.com/office/drawing/2014/main" id="{7FD2AC0E-F42D-42AF-813F-3DF22B37A855}"/>
                </a:ext>
              </a:extLst>
            </p:cNvPr>
            <p:cNvSpPr/>
            <p:nvPr/>
          </p:nvSpPr>
          <p:spPr>
            <a:xfrm>
              <a:off x="5400584" y="4207394"/>
              <a:ext cx="36576" cy="20441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169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  <p:bldP spid="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C327164-17FF-4DE0-9E9B-F7CEF524BDCA}"/>
              </a:ext>
            </a:extLst>
          </p:cNvPr>
          <p:cNvGrpSpPr/>
          <p:nvPr/>
        </p:nvGrpSpPr>
        <p:grpSpPr>
          <a:xfrm>
            <a:off x="-290920" y="0"/>
            <a:ext cx="12482920" cy="6913626"/>
            <a:chOff x="-9296849" y="0"/>
            <a:chExt cx="12482920" cy="69136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C2F059-8E54-4001-8796-4C372505F15C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A5D056-97B8-4FFF-9320-5B4740BDA197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CC404-AFC9-4772-95FF-42E6C31C5C21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C7045C-B018-403C-B042-352268DD2796}"/>
              </a:ext>
            </a:extLst>
          </p:cNvPr>
          <p:cNvGrpSpPr/>
          <p:nvPr/>
        </p:nvGrpSpPr>
        <p:grpSpPr>
          <a:xfrm>
            <a:off x="-761708" y="27813"/>
            <a:ext cx="12482921" cy="6858000"/>
            <a:chOff x="-9766749" y="0"/>
            <a:chExt cx="12482921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6F4ED6-E10D-4D93-B4BB-A139F6FF6A4D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F3B0A9-5B97-44E5-B826-87FFC6B06E8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4A29A0-C51F-430C-8EAF-CE441CA1DC5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E891F11-C5FB-4353-93C9-CA42D78432CB}"/>
              </a:ext>
            </a:extLst>
          </p:cNvPr>
          <p:cNvCxnSpPr>
            <a:cxnSpLocks/>
            <a:endCxn id="74" idx="2"/>
          </p:cNvCxnSpPr>
          <p:nvPr/>
        </p:nvCxnSpPr>
        <p:spPr>
          <a:xfrm>
            <a:off x="6819549" y="4145983"/>
            <a:ext cx="2095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CFC9523-E38A-461B-AEF9-C2B5C440775D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4566116" y="4145983"/>
            <a:ext cx="2095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c 31">
            <a:extLst>
              <a:ext uri="{FF2B5EF4-FFF2-40B4-BE49-F238E27FC236}">
                <a16:creationId xmlns:a16="http://schemas.microsoft.com/office/drawing/2014/main" id="{DF02037F-1958-4028-9BA4-B733CB3CDE02}"/>
              </a:ext>
            </a:extLst>
          </p:cNvPr>
          <p:cNvSpPr/>
          <p:nvPr/>
        </p:nvSpPr>
        <p:spPr>
          <a:xfrm>
            <a:off x="4058807" y="3686402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89806D0-1ADB-4AB4-A5BB-1647D3616BE3}"/>
              </a:ext>
            </a:extLst>
          </p:cNvPr>
          <p:cNvSpPr/>
          <p:nvPr/>
        </p:nvSpPr>
        <p:spPr>
          <a:xfrm>
            <a:off x="4423138" y="4050733"/>
            <a:ext cx="190500" cy="190500"/>
          </a:xfrm>
          <a:prstGeom prst="ellipse">
            <a:avLst/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34" name="Circle: Hollow 33">
            <a:extLst>
              <a:ext uri="{FF2B5EF4-FFF2-40B4-BE49-F238E27FC236}">
                <a16:creationId xmlns:a16="http://schemas.microsoft.com/office/drawing/2014/main" id="{75790402-5A6C-48F9-8A1B-E528676DD5BE}"/>
              </a:ext>
            </a:extLst>
          </p:cNvPr>
          <p:cNvSpPr/>
          <p:nvPr/>
        </p:nvSpPr>
        <p:spPr>
          <a:xfrm>
            <a:off x="4304075" y="3931670"/>
            <a:ext cx="428626" cy="428626"/>
          </a:xfrm>
          <a:prstGeom prst="donut">
            <a:avLst>
              <a:gd name="adj" fmla="val 5281"/>
            </a:avLst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35" name="Circle: Hollow 34">
            <a:extLst>
              <a:ext uri="{FF2B5EF4-FFF2-40B4-BE49-F238E27FC236}">
                <a16:creationId xmlns:a16="http://schemas.microsoft.com/office/drawing/2014/main" id="{EED9F583-A109-4F6A-820E-B3C4F21B522E}"/>
              </a:ext>
            </a:extLst>
          </p:cNvPr>
          <p:cNvSpPr/>
          <p:nvPr/>
        </p:nvSpPr>
        <p:spPr>
          <a:xfrm>
            <a:off x="4171203" y="3798798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2A8DED6-D15A-4D6E-ACD0-A35B48651EB7}"/>
              </a:ext>
            </a:extLst>
          </p:cNvPr>
          <p:cNvCxnSpPr>
            <a:cxnSpLocks/>
          </p:cNvCxnSpPr>
          <p:nvPr/>
        </p:nvCxnSpPr>
        <p:spPr>
          <a:xfrm flipV="1">
            <a:off x="4518389" y="4493169"/>
            <a:ext cx="0" cy="1033387"/>
          </a:xfrm>
          <a:prstGeom prst="line">
            <a:avLst/>
          </a:prstGeom>
          <a:ln w="19050">
            <a:solidFill>
              <a:srgbClr val="52C9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D0199C5-D8EE-4CFF-8E6B-1B3AC887A281}"/>
              </a:ext>
            </a:extLst>
          </p:cNvPr>
          <p:cNvSpPr/>
          <p:nvPr/>
        </p:nvSpPr>
        <p:spPr>
          <a:xfrm>
            <a:off x="4456268" y="5501423"/>
            <a:ext cx="124240" cy="124240"/>
          </a:xfrm>
          <a:prstGeom prst="ellipse">
            <a:avLst/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8FB003-653E-4BE8-9394-60DD0B24762F}"/>
              </a:ext>
            </a:extLst>
          </p:cNvPr>
          <p:cNvSpPr txBox="1"/>
          <p:nvPr/>
        </p:nvSpPr>
        <p:spPr>
          <a:xfrm>
            <a:off x="2961831" y="2785587"/>
            <a:ext cx="29882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52C9BD"/>
                </a:solidFill>
                <a:latin typeface="Tw Cen MT" panose="020B0602020104020603" pitchFamily="34" charset="0"/>
              </a:rPr>
              <a:t>Data </a:t>
            </a:r>
          </a:p>
          <a:p>
            <a:pPr algn="ctr"/>
            <a:r>
              <a:rPr lang="en-IN" sz="3200" b="1" dirty="0">
                <a:solidFill>
                  <a:srgbClr val="52C9BD"/>
                </a:solidFill>
                <a:latin typeface="Tw Cen MT" panose="020B0602020104020603" pitchFamily="34" charset="0"/>
              </a:rPr>
              <a:t>Pre-Processing</a:t>
            </a:r>
            <a:endParaRPr lang="en-US" sz="3200" b="1" dirty="0">
              <a:solidFill>
                <a:srgbClr val="52C9BD"/>
              </a:solidFill>
              <a:latin typeface="Tw Cen MT" panose="020B06020201040206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4E3399-CD2D-4F8B-89F5-31A547980E23}"/>
              </a:ext>
            </a:extLst>
          </p:cNvPr>
          <p:cNvSpPr txBox="1"/>
          <p:nvPr/>
        </p:nvSpPr>
        <p:spPr>
          <a:xfrm>
            <a:off x="3475166" y="5753649"/>
            <a:ext cx="3201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Sorting and deleting unwanted information’s.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E4DB56B1-68A1-4091-9877-DD73C1580428}"/>
              </a:ext>
            </a:extLst>
          </p:cNvPr>
          <p:cNvSpPr/>
          <p:nvPr/>
        </p:nvSpPr>
        <p:spPr>
          <a:xfrm rot="5400000">
            <a:off x="6297285" y="3686402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31A2C73-1F84-4424-864A-47BCAAC015EC}"/>
              </a:ext>
            </a:extLst>
          </p:cNvPr>
          <p:cNvSpPr/>
          <p:nvPr/>
        </p:nvSpPr>
        <p:spPr>
          <a:xfrm>
            <a:off x="6661616" y="4050733"/>
            <a:ext cx="190500" cy="190500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54" name="Circle: Hollow 53">
            <a:extLst>
              <a:ext uri="{FF2B5EF4-FFF2-40B4-BE49-F238E27FC236}">
                <a16:creationId xmlns:a16="http://schemas.microsoft.com/office/drawing/2014/main" id="{5493DCD4-20BA-476D-82F1-EE803174BF4D}"/>
              </a:ext>
            </a:extLst>
          </p:cNvPr>
          <p:cNvSpPr/>
          <p:nvPr/>
        </p:nvSpPr>
        <p:spPr>
          <a:xfrm>
            <a:off x="6542553" y="3931670"/>
            <a:ext cx="428626" cy="428626"/>
          </a:xfrm>
          <a:prstGeom prst="donut">
            <a:avLst>
              <a:gd name="adj" fmla="val 5281"/>
            </a:avLst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56" name="Circle: Hollow 55">
            <a:extLst>
              <a:ext uri="{FF2B5EF4-FFF2-40B4-BE49-F238E27FC236}">
                <a16:creationId xmlns:a16="http://schemas.microsoft.com/office/drawing/2014/main" id="{658774A2-D90F-4D02-BC76-29E43C1DF903}"/>
              </a:ext>
            </a:extLst>
          </p:cNvPr>
          <p:cNvSpPr/>
          <p:nvPr/>
        </p:nvSpPr>
        <p:spPr>
          <a:xfrm>
            <a:off x="6409681" y="3798798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7309A7E-040E-4F5D-B933-3AB5220F5A95}"/>
              </a:ext>
            </a:extLst>
          </p:cNvPr>
          <p:cNvCxnSpPr>
            <a:cxnSpLocks/>
          </p:cNvCxnSpPr>
          <p:nvPr/>
        </p:nvCxnSpPr>
        <p:spPr>
          <a:xfrm flipV="1">
            <a:off x="6756867" y="2765411"/>
            <a:ext cx="0" cy="1033387"/>
          </a:xfrm>
          <a:prstGeom prst="line">
            <a:avLst/>
          </a:prstGeom>
          <a:ln w="19050">
            <a:solidFill>
              <a:srgbClr val="FEC6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3172B3A8-1C09-4FDE-AC67-99CAD10035A1}"/>
              </a:ext>
            </a:extLst>
          </p:cNvPr>
          <p:cNvSpPr/>
          <p:nvPr/>
        </p:nvSpPr>
        <p:spPr>
          <a:xfrm>
            <a:off x="6694746" y="2719055"/>
            <a:ext cx="124240" cy="124240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CB7587-3408-4F70-8A5D-D0806A513B87}"/>
              </a:ext>
            </a:extLst>
          </p:cNvPr>
          <p:cNvSpPr txBox="1"/>
          <p:nvPr/>
        </p:nvSpPr>
        <p:spPr>
          <a:xfrm>
            <a:off x="5714058" y="4533275"/>
            <a:ext cx="2091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err="1">
                <a:solidFill>
                  <a:srgbClr val="FEC630"/>
                </a:solidFill>
                <a:latin typeface="Tw Cen MT" panose="020B0602020104020603" pitchFamily="34" charset="0"/>
              </a:rPr>
              <a:t>Analyzing</a:t>
            </a:r>
            <a:endParaRPr lang="en-US" sz="3200" b="1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2778142-0AA8-41BA-9405-8237E1935E7F}"/>
              </a:ext>
            </a:extLst>
          </p:cNvPr>
          <p:cNvSpPr txBox="1"/>
          <p:nvPr/>
        </p:nvSpPr>
        <p:spPr>
          <a:xfrm>
            <a:off x="5346325" y="1659141"/>
            <a:ext cx="43432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To analyse dataset imported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To get distribution of each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Compute correlation between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Get graphical inference</a:t>
            </a:r>
          </a:p>
          <a:p>
            <a:endParaRPr lang="en-IN" sz="1600" dirty="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A29CE290-7729-4E8C-9738-2BE3912C5D40}"/>
              </a:ext>
            </a:extLst>
          </p:cNvPr>
          <p:cNvSpPr/>
          <p:nvPr/>
        </p:nvSpPr>
        <p:spPr>
          <a:xfrm>
            <a:off x="8550718" y="3686402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7F86694-DB30-4196-BE70-3B5E3278021A}"/>
              </a:ext>
            </a:extLst>
          </p:cNvPr>
          <p:cNvSpPr/>
          <p:nvPr/>
        </p:nvSpPr>
        <p:spPr>
          <a:xfrm>
            <a:off x="8915049" y="4050733"/>
            <a:ext cx="190500" cy="1905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75" name="Circle: Hollow 74">
            <a:extLst>
              <a:ext uri="{FF2B5EF4-FFF2-40B4-BE49-F238E27FC236}">
                <a16:creationId xmlns:a16="http://schemas.microsoft.com/office/drawing/2014/main" id="{6115DB5C-D181-48FC-85B7-6C0DCB4951B6}"/>
              </a:ext>
            </a:extLst>
          </p:cNvPr>
          <p:cNvSpPr/>
          <p:nvPr/>
        </p:nvSpPr>
        <p:spPr>
          <a:xfrm>
            <a:off x="8795986" y="3931670"/>
            <a:ext cx="428626" cy="428626"/>
          </a:xfrm>
          <a:prstGeom prst="donut">
            <a:avLst>
              <a:gd name="adj" fmla="val 5281"/>
            </a:avLst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76" name="Circle: Hollow 75">
            <a:extLst>
              <a:ext uri="{FF2B5EF4-FFF2-40B4-BE49-F238E27FC236}">
                <a16:creationId xmlns:a16="http://schemas.microsoft.com/office/drawing/2014/main" id="{08365D7B-6052-4B01-8C77-1C055E38348B}"/>
              </a:ext>
            </a:extLst>
          </p:cNvPr>
          <p:cNvSpPr/>
          <p:nvPr/>
        </p:nvSpPr>
        <p:spPr>
          <a:xfrm>
            <a:off x="8663114" y="3798798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AA97434-70B9-45E8-BC84-F8CB00AAAF4D}"/>
              </a:ext>
            </a:extLst>
          </p:cNvPr>
          <p:cNvCxnSpPr>
            <a:cxnSpLocks/>
          </p:cNvCxnSpPr>
          <p:nvPr/>
        </p:nvCxnSpPr>
        <p:spPr>
          <a:xfrm flipV="1">
            <a:off x="9010300" y="4493169"/>
            <a:ext cx="0" cy="1033387"/>
          </a:xfrm>
          <a:prstGeom prst="line">
            <a:avLst/>
          </a:prstGeom>
          <a:ln w="190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0902CC0C-A0B8-4FF2-8A15-DCEBEE23B351}"/>
              </a:ext>
            </a:extLst>
          </p:cNvPr>
          <p:cNvSpPr/>
          <p:nvPr/>
        </p:nvSpPr>
        <p:spPr>
          <a:xfrm>
            <a:off x="8948179" y="5501423"/>
            <a:ext cx="124240" cy="12424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6D63CF6-0F0C-4043-AF50-907858BD63FF}"/>
              </a:ext>
            </a:extLst>
          </p:cNvPr>
          <p:cNvSpPr txBox="1"/>
          <p:nvPr/>
        </p:nvSpPr>
        <p:spPr>
          <a:xfrm>
            <a:off x="7819420" y="3152574"/>
            <a:ext cx="2381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5969"/>
                </a:solidFill>
                <a:latin typeface="Tw Cen MT" panose="020B0602020104020603" pitchFamily="34" charset="0"/>
              </a:rPr>
              <a:t>Visualising</a:t>
            </a:r>
            <a:endParaRPr lang="en-US" sz="32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D090A3B-2A97-456A-ABCC-50C0CBA44D38}"/>
              </a:ext>
            </a:extLst>
          </p:cNvPr>
          <p:cNvSpPr txBox="1"/>
          <p:nvPr/>
        </p:nvSpPr>
        <p:spPr>
          <a:xfrm>
            <a:off x="7967077" y="5753649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Plotting Histograms, Pie Charts and Bar graphs to understand the dataset.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8E67CA8-3EB1-4349-80F6-D5198E0A4E0A}"/>
              </a:ext>
            </a:extLst>
          </p:cNvPr>
          <p:cNvCxnSpPr>
            <a:cxnSpLocks/>
          </p:cNvCxnSpPr>
          <p:nvPr/>
        </p:nvCxnSpPr>
        <p:spPr>
          <a:xfrm>
            <a:off x="3578917" y="6363040"/>
            <a:ext cx="2048865" cy="0"/>
          </a:xfrm>
          <a:prstGeom prst="line">
            <a:avLst/>
          </a:prstGeom>
          <a:ln w="19050">
            <a:solidFill>
              <a:srgbClr val="52C9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EA4B5EF-DBAF-4D2F-8AB6-EB341649E83C}"/>
              </a:ext>
            </a:extLst>
          </p:cNvPr>
          <p:cNvCxnSpPr>
            <a:cxnSpLocks/>
          </p:cNvCxnSpPr>
          <p:nvPr/>
        </p:nvCxnSpPr>
        <p:spPr>
          <a:xfrm>
            <a:off x="8058865" y="6363040"/>
            <a:ext cx="2048865" cy="0"/>
          </a:xfrm>
          <a:prstGeom prst="line">
            <a:avLst/>
          </a:prstGeom>
          <a:ln w="190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C86311A-87DE-49A7-9347-B90889E32A7E}"/>
              </a:ext>
            </a:extLst>
          </p:cNvPr>
          <p:cNvCxnSpPr>
            <a:cxnSpLocks/>
          </p:cNvCxnSpPr>
          <p:nvPr/>
        </p:nvCxnSpPr>
        <p:spPr>
          <a:xfrm>
            <a:off x="5770555" y="2690192"/>
            <a:ext cx="2048865" cy="0"/>
          </a:xfrm>
          <a:prstGeom prst="line">
            <a:avLst/>
          </a:prstGeom>
          <a:ln w="19050">
            <a:solidFill>
              <a:srgbClr val="FEC6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0231DD1-22C1-4122-B4C9-C0445DBEACE6}"/>
              </a:ext>
            </a:extLst>
          </p:cNvPr>
          <p:cNvGrpSpPr/>
          <p:nvPr/>
        </p:nvGrpSpPr>
        <p:grpSpPr>
          <a:xfrm>
            <a:off x="4211990" y="159133"/>
            <a:ext cx="5496695" cy="1392851"/>
            <a:chOff x="3200263" y="238883"/>
            <a:chExt cx="5496695" cy="1392851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C66CB0E-A73B-432E-A3DE-7994E39AE8A3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u="sng" dirty="0">
                  <a:solidFill>
                    <a:srgbClr val="52CBBE"/>
                  </a:solidFill>
                  <a:latin typeface="Tw Cen MT" panose="020B0602020104020603" pitchFamily="34" charset="0"/>
                </a:rPr>
                <a:t>Contents &amp; Objective</a:t>
              </a:r>
              <a:endParaRPr lang="en-US" sz="3600" b="1" u="sng" dirty="0">
                <a:solidFill>
                  <a:srgbClr val="52CBBE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915C6C8-B5E3-46D1-A2CD-906A252082C4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To gain insights of restaurants in Delhi and the factors that influence it.</a:t>
              </a:r>
            </a:p>
            <a:p>
              <a:pPr algn="ctr"/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A1185BD-102B-4BF1-A55F-DE7989A6BA57}"/>
              </a:ext>
            </a:extLst>
          </p:cNvPr>
          <p:cNvGrpSpPr/>
          <p:nvPr/>
        </p:nvGrpSpPr>
        <p:grpSpPr>
          <a:xfrm>
            <a:off x="-10226306" y="0"/>
            <a:ext cx="12482922" cy="6858000"/>
            <a:chOff x="-10231068" y="0"/>
            <a:chExt cx="1248292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16CD6F-2374-4872-86F3-92F01698A734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0471C5-12F5-4387-8B17-1290DAFA918E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D3C9FF-E96B-471A-893D-2AAAFA07FC3F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71EBC4-87A6-491F-9577-5FE2AC99B8AB}"/>
              </a:ext>
            </a:extLst>
          </p:cNvPr>
          <p:cNvGrpSpPr/>
          <p:nvPr/>
        </p:nvGrpSpPr>
        <p:grpSpPr>
          <a:xfrm>
            <a:off x="-10675329" y="0"/>
            <a:ext cx="12482923" cy="6858000"/>
            <a:chOff x="-10684854" y="0"/>
            <a:chExt cx="1248292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855400-E72A-4996-AD04-1CE953706F4D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552E5B3-117B-4ECF-B808-BD4F048FA23D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4541429-1ECE-4BE3-AE5C-D8D3203D9F21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13DEA38-B2EA-48AA-ABD7-8C8B9BFA77E8}"/>
              </a:ext>
            </a:extLst>
          </p:cNvPr>
          <p:cNvGrpSpPr/>
          <p:nvPr/>
        </p:nvGrpSpPr>
        <p:grpSpPr>
          <a:xfrm>
            <a:off x="-11128589" y="0"/>
            <a:ext cx="12482923" cy="6858000"/>
            <a:chOff x="-11138114" y="0"/>
            <a:chExt cx="12482923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A7FB13-F899-4788-8132-1C0AE0F81BD2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214D61A-32CC-425F-B83D-9B69CCA47932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7016-E1C1-4832-8463-E3E4C23282EA}"/>
              </a:ext>
            </a:extLst>
          </p:cNvPr>
          <p:cNvGrpSpPr/>
          <p:nvPr/>
        </p:nvGrpSpPr>
        <p:grpSpPr>
          <a:xfrm>
            <a:off x="-11590772" y="0"/>
            <a:ext cx="12482924" cy="6858000"/>
            <a:chOff x="-11600297" y="0"/>
            <a:chExt cx="12482924" cy="6858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725B73-D5E5-49E8-A59B-E16C8EEE661F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507476-024D-4BC3-AF72-FEC25A7DB3A4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418ABF-1DAB-43D8-896A-9F853AA47AEF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6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1C28CA0-A67A-4F2D-9984-FE60F8C66C46}"/>
              </a:ext>
            </a:extLst>
          </p:cNvPr>
          <p:cNvGrpSpPr/>
          <p:nvPr/>
        </p:nvGrpSpPr>
        <p:grpSpPr>
          <a:xfrm>
            <a:off x="-12044097" y="-37307"/>
            <a:ext cx="12482924" cy="6895307"/>
            <a:chOff x="-12129822" y="-37307"/>
            <a:chExt cx="12482924" cy="689530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A129AF7-A727-41DB-9B16-6E270BA5A23E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7E10F1C-4A4A-45BB-BD87-2D86726423C0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18D224-423E-43B3-B54D-1C060BBCAEEB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6342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5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7" grpId="0" animBg="1"/>
      <p:bldP spid="39" grpId="0"/>
      <p:bldP spid="44" grpId="0"/>
      <p:bldP spid="48" grpId="0" animBg="1"/>
      <p:bldP spid="50" grpId="0" animBg="1"/>
      <p:bldP spid="54" grpId="0" animBg="1"/>
      <p:bldP spid="56" grpId="0" animBg="1"/>
      <p:bldP spid="66" grpId="0" animBg="1"/>
      <p:bldP spid="71" grpId="0"/>
      <p:bldP spid="72" grpId="0"/>
      <p:bldP spid="73" grpId="0" animBg="1"/>
      <p:bldP spid="74" grpId="0" animBg="1"/>
      <p:bldP spid="75" grpId="0" animBg="1"/>
      <p:bldP spid="76" grpId="0" animBg="1"/>
      <p:bldP spid="78" grpId="0" animBg="1"/>
      <p:bldP spid="79" grpId="0"/>
      <p:bldP spid="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8EF933F-7E98-408A-B343-73789042FC7B}"/>
              </a:ext>
            </a:extLst>
          </p:cNvPr>
          <p:cNvGrpSpPr/>
          <p:nvPr/>
        </p:nvGrpSpPr>
        <p:grpSpPr>
          <a:xfrm>
            <a:off x="-775558" y="-4763"/>
            <a:ext cx="12967558" cy="6858000"/>
            <a:chOff x="-9781487" y="4257562"/>
            <a:chExt cx="12967558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9C4BDF-93DC-4FEE-822C-1D17580DF764}"/>
                </a:ext>
              </a:extLst>
            </p:cNvPr>
            <p:cNvSpPr/>
            <p:nvPr/>
          </p:nvSpPr>
          <p:spPr>
            <a:xfrm>
              <a:off x="-9781487" y="4257562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BDB395-0713-43EA-802F-1FC1686A9BF6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344192B-4BD8-4354-A4C3-F27CAA717247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</a:t>
              </a:r>
              <a:r>
                <a:rPr lang="en-IN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3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3D733D5-3836-4B97-BBAB-F6B236B185F3}"/>
              </a:ext>
            </a:extLst>
          </p:cNvPr>
          <p:cNvGrpSpPr/>
          <p:nvPr/>
        </p:nvGrpSpPr>
        <p:grpSpPr>
          <a:xfrm>
            <a:off x="-12039635" y="-37308"/>
            <a:ext cx="12482920" cy="6858000"/>
            <a:chOff x="-12129822" y="0"/>
            <a:chExt cx="1248292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92C98A-C0C0-43A6-8442-972E85B199D4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F4091C-4B1D-4A35-937C-6E35438D7219}"/>
                </a:ext>
              </a:extLst>
            </p:cNvPr>
            <p:cNvSpPr/>
            <p:nvPr/>
          </p:nvSpPr>
          <p:spPr>
            <a:xfrm>
              <a:off x="-116820" y="3030671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D7EBE53-CF52-43B9-9AA3-06D3D971A381}"/>
                </a:ext>
              </a:extLst>
            </p:cNvPr>
            <p:cNvSpPr txBox="1"/>
            <p:nvPr/>
          </p:nvSpPr>
          <p:spPr>
            <a:xfrm rot="16200000">
              <a:off x="-472466" y="3340332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</a:t>
              </a:r>
              <a:r>
                <a:rPr lang="en-IN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4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12A15D1-287E-481D-8178-5BC228CF75A7}"/>
              </a:ext>
            </a:extLst>
          </p:cNvPr>
          <p:cNvSpPr txBox="1"/>
          <p:nvPr/>
        </p:nvSpPr>
        <p:spPr>
          <a:xfrm>
            <a:off x="1202498" y="1139814"/>
            <a:ext cx="9787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rgbClr val="5D7373"/>
                </a:solidFill>
                <a:latin typeface="Tw Cen MT" panose="020B0602020104020603" pitchFamily="34" charset="0"/>
              </a:rPr>
              <a:t>The dataset is taken from </a:t>
            </a:r>
            <a:r>
              <a:rPr lang="en-IN" sz="1800" b="1" dirty="0" err="1">
                <a:solidFill>
                  <a:srgbClr val="5D7373"/>
                </a:solidFill>
                <a:latin typeface="Tw Cen MT" panose="020B0602020104020603" pitchFamily="34" charset="0"/>
              </a:rPr>
              <a:t>Kaggle</a:t>
            </a:r>
            <a:r>
              <a:rPr lang="en-IN" b="1" dirty="0" err="1">
                <a:solidFill>
                  <a:srgbClr val="5D7373"/>
                </a:solidFill>
                <a:latin typeface="Tw Cen MT" panose="020B0602020104020603" pitchFamily="34" charset="0"/>
              </a:rPr>
              <a:t>,c</a:t>
            </a:r>
            <a:r>
              <a:rPr lang="en-IN" sz="1800" b="1" dirty="0" err="1">
                <a:solidFill>
                  <a:srgbClr val="5D7373"/>
                </a:solidFill>
                <a:latin typeface="Tw Cen MT" panose="020B0602020104020603" pitchFamily="34" charset="0"/>
              </a:rPr>
              <a:t>ourtesy</a:t>
            </a:r>
            <a:r>
              <a:rPr lang="en-IN" sz="1800" b="1" dirty="0">
                <a:solidFill>
                  <a:srgbClr val="5D7373"/>
                </a:solidFill>
                <a:latin typeface="Tw Cen MT" panose="020B0602020104020603" pitchFamily="34" charset="0"/>
              </a:rPr>
              <a:t> of Himanshu Poddar. </a:t>
            </a:r>
            <a:r>
              <a:rPr lang="en-IN" sz="1800" b="1" dirty="0">
                <a:solidFill>
                  <a:srgbClr val="5D7373"/>
                </a:solidFill>
                <a:latin typeface="Tw Cen MT" panose="020B06020201040206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lang="en-IN" sz="1800" b="1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68865D-A080-4D76-8A4B-4F217AE0B988}"/>
              </a:ext>
            </a:extLst>
          </p:cNvPr>
          <p:cNvSpPr txBox="1"/>
          <p:nvPr/>
        </p:nvSpPr>
        <p:spPr>
          <a:xfrm>
            <a:off x="870180" y="477210"/>
            <a:ext cx="10663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solidFill>
                  <a:srgbClr val="FF5969"/>
                </a:solidFill>
                <a:latin typeface="Tw Cen MT" panose="020B0602020104020603" pitchFamily="34" charset="0"/>
              </a:rPr>
              <a:t>Loading &amp; </a:t>
            </a:r>
            <a:r>
              <a:rPr lang="en-IN" sz="3600" b="1" u="sng" dirty="0" err="1">
                <a:solidFill>
                  <a:srgbClr val="FF5969"/>
                </a:solidFill>
                <a:latin typeface="Tw Cen MT" panose="020B0602020104020603" pitchFamily="34" charset="0"/>
              </a:rPr>
              <a:t>Preprocessing</a:t>
            </a:r>
            <a:r>
              <a:rPr lang="en-IN" sz="3600" b="1" u="sng" dirty="0">
                <a:solidFill>
                  <a:srgbClr val="FF5969"/>
                </a:solidFill>
                <a:latin typeface="Tw Cen MT" panose="020B0602020104020603" pitchFamily="34" charset="0"/>
              </a:rPr>
              <a:t> of Data in R Language</a:t>
            </a:r>
            <a:endParaRPr lang="en-US" sz="3600" b="1" u="sng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596086-F31C-4D0D-A42F-C188C5CCB98D}"/>
              </a:ext>
            </a:extLst>
          </p:cNvPr>
          <p:cNvSpPr txBox="1"/>
          <p:nvPr/>
        </p:nvSpPr>
        <p:spPr>
          <a:xfrm>
            <a:off x="721377" y="1780534"/>
            <a:ext cx="10536850" cy="48013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u="sng" dirty="0">
                <a:latin typeface="Tw Cen MT" panose="020B0602020104020603" pitchFamily="34" charset="0"/>
              </a:rPr>
              <a:t>Load the Data:</a:t>
            </a:r>
          </a:p>
          <a:p>
            <a:pPr algn="l"/>
            <a:r>
              <a:rPr lang="en-IN" dirty="0" err="1">
                <a:solidFill>
                  <a:srgbClr val="00A0A8"/>
                </a:solidFill>
                <a:latin typeface="Tw Cen MT" panose="020B0602020104020603" pitchFamily="34" charset="0"/>
              </a:rPr>
              <a:t>zomato</a:t>
            </a:r>
            <a:r>
              <a:rPr lang="en-IN" dirty="0">
                <a:solidFill>
                  <a:srgbClr val="00A0A8"/>
                </a:solidFill>
                <a:latin typeface="Tw Cen MT" panose="020B0602020104020603" pitchFamily="34" charset="0"/>
              </a:rPr>
              <a:t> &lt;- read.csv("C:/Users/abhij/Downloads/zomato.csv (1)/zomato.csv")</a:t>
            </a:r>
          </a:p>
          <a:p>
            <a:pPr algn="l"/>
            <a:endParaRPr lang="en-IN" u="sng" dirty="0">
              <a:latin typeface="Tw Cen MT" panose="020B06020201040206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u="sng" dirty="0">
                <a:latin typeface="Tw Cen MT" panose="020B0602020104020603" pitchFamily="34" charset="0"/>
              </a:rPr>
              <a:t>Selecting </a:t>
            </a:r>
            <a:r>
              <a:rPr lang="en-IN" u="sng" dirty="0" err="1">
                <a:latin typeface="Tw Cen MT" panose="020B0602020104020603" pitchFamily="34" charset="0"/>
              </a:rPr>
              <a:t>restuarants</a:t>
            </a:r>
            <a:r>
              <a:rPr lang="en-IN" u="sng" dirty="0">
                <a:latin typeface="Tw Cen MT" panose="020B0602020104020603" pitchFamily="34" charset="0"/>
              </a:rPr>
              <a:t> from City- New Delhi and Gurgaon:</a:t>
            </a:r>
          </a:p>
          <a:p>
            <a:pPr algn="l"/>
            <a:r>
              <a:rPr lang="en-IN" dirty="0" err="1">
                <a:solidFill>
                  <a:srgbClr val="00A0A8"/>
                </a:solidFill>
                <a:latin typeface="Tw Cen MT" panose="020B0602020104020603" pitchFamily="34" charset="0"/>
              </a:rPr>
              <a:t>DelhiZomato</a:t>
            </a:r>
            <a:r>
              <a:rPr lang="en-IN" dirty="0">
                <a:solidFill>
                  <a:srgbClr val="00A0A8"/>
                </a:solidFill>
                <a:latin typeface="Tw Cen MT" panose="020B0602020104020603" pitchFamily="34" charset="0"/>
              </a:rPr>
              <a:t>&lt;-</a:t>
            </a:r>
            <a:r>
              <a:rPr lang="en-IN" dirty="0" err="1">
                <a:solidFill>
                  <a:srgbClr val="00A0A8"/>
                </a:solidFill>
                <a:latin typeface="Tw Cen MT" panose="020B0602020104020603" pitchFamily="34" charset="0"/>
              </a:rPr>
              <a:t>zomato</a:t>
            </a:r>
            <a:r>
              <a:rPr lang="en-IN" dirty="0">
                <a:solidFill>
                  <a:srgbClr val="00A0A8"/>
                </a:solidFill>
                <a:latin typeface="Tw Cen MT" panose="020B0602020104020603" pitchFamily="34" charset="0"/>
              </a:rPr>
              <a:t>[</a:t>
            </a:r>
            <a:r>
              <a:rPr lang="en-IN" dirty="0" err="1">
                <a:solidFill>
                  <a:srgbClr val="00A0A8"/>
                </a:solidFill>
                <a:latin typeface="Tw Cen MT" panose="020B0602020104020603" pitchFamily="34" charset="0"/>
              </a:rPr>
              <a:t>zomato$City</a:t>
            </a:r>
            <a:r>
              <a:rPr lang="en-IN" dirty="0">
                <a:solidFill>
                  <a:srgbClr val="00A0A8"/>
                </a:solidFill>
                <a:latin typeface="Tw Cen MT" panose="020B0602020104020603" pitchFamily="34" charset="0"/>
              </a:rPr>
              <a:t> %in% c("New </a:t>
            </a:r>
            <a:r>
              <a:rPr lang="en-IN" dirty="0" err="1">
                <a:solidFill>
                  <a:srgbClr val="00A0A8"/>
                </a:solidFill>
                <a:latin typeface="Tw Cen MT" panose="020B0602020104020603" pitchFamily="34" charset="0"/>
              </a:rPr>
              <a:t>Delhi","Gurgaon</a:t>
            </a:r>
            <a:r>
              <a:rPr lang="en-IN" dirty="0">
                <a:solidFill>
                  <a:srgbClr val="00A0A8"/>
                </a:solidFill>
                <a:latin typeface="Tw Cen MT" panose="020B0602020104020603" pitchFamily="34" charset="0"/>
              </a:rPr>
              <a:t>"),]</a:t>
            </a:r>
            <a:endParaRPr lang="en-IN" u="sng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 algn="l"/>
            <a:endParaRPr lang="en-IN" u="sng" dirty="0">
              <a:latin typeface="Tw Cen MT" panose="020B06020201040206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u="sng" dirty="0">
                <a:latin typeface="Tw Cen MT" panose="020B0602020104020603" pitchFamily="34" charset="0"/>
              </a:rPr>
              <a:t>Selecting specific places from locality:</a:t>
            </a:r>
          </a:p>
          <a:p>
            <a:pPr algn="l"/>
            <a:r>
              <a:rPr lang="en-IN" dirty="0" err="1">
                <a:solidFill>
                  <a:srgbClr val="00A0A8"/>
                </a:solidFill>
                <a:latin typeface="Tw Cen MT" panose="020B0602020104020603" pitchFamily="34" charset="0"/>
              </a:rPr>
              <a:t>mydataset</a:t>
            </a:r>
            <a:r>
              <a:rPr lang="en-IN" dirty="0">
                <a:solidFill>
                  <a:srgbClr val="00A0A8"/>
                </a:solidFill>
                <a:latin typeface="Tw Cen MT" panose="020B0602020104020603" pitchFamily="34" charset="0"/>
              </a:rPr>
              <a:t>&lt;-</a:t>
            </a:r>
            <a:r>
              <a:rPr lang="en-IN" dirty="0" err="1">
                <a:solidFill>
                  <a:srgbClr val="00A0A8"/>
                </a:solidFill>
                <a:latin typeface="Tw Cen MT" panose="020B0602020104020603" pitchFamily="34" charset="0"/>
              </a:rPr>
              <a:t>DelhiZomato</a:t>
            </a:r>
            <a:r>
              <a:rPr lang="en-IN" dirty="0">
                <a:solidFill>
                  <a:srgbClr val="00A0A8"/>
                </a:solidFill>
                <a:latin typeface="Tw Cen MT" panose="020B0602020104020603" pitchFamily="34" charset="0"/>
              </a:rPr>
              <a:t>[</a:t>
            </a:r>
            <a:r>
              <a:rPr lang="en-IN" dirty="0" err="1">
                <a:solidFill>
                  <a:srgbClr val="00A0A8"/>
                </a:solidFill>
                <a:latin typeface="Tw Cen MT" panose="020B0602020104020603" pitchFamily="34" charset="0"/>
              </a:rPr>
              <a:t>DelhiZomato$Locality</a:t>
            </a:r>
            <a:r>
              <a:rPr lang="en-IN" dirty="0">
                <a:solidFill>
                  <a:srgbClr val="00A0A8"/>
                </a:solidFill>
                <a:latin typeface="Tw Cen MT" panose="020B0602020104020603" pitchFamily="34" charset="0"/>
              </a:rPr>
              <a:t> %in% c("Paschim </a:t>
            </a:r>
            <a:r>
              <a:rPr lang="en-IN" dirty="0" err="1">
                <a:solidFill>
                  <a:srgbClr val="00A0A8"/>
                </a:solidFill>
                <a:latin typeface="Tw Cen MT" panose="020B0602020104020603" pitchFamily="34" charset="0"/>
              </a:rPr>
              <a:t>Vihar</a:t>
            </a:r>
            <a:r>
              <a:rPr lang="en-IN" dirty="0">
                <a:solidFill>
                  <a:srgbClr val="00A0A8"/>
                </a:solidFill>
                <a:latin typeface="Tw Cen MT" panose="020B0602020104020603" pitchFamily="34" charset="0"/>
              </a:rPr>
              <a:t>, New </a:t>
            </a:r>
            <a:r>
              <a:rPr lang="en-IN" dirty="0" err="1">
                <a:solidFill>
                  <a:srgbClr val="00A0A8"/>
                </a:solidFill>
                <a:latin typeface="Tw Cen MT" panose="020B0602020104020603" pitchFamily="34" charset="0"/>
              </a:rPr>
              <a:t>Delhi","Mayur</a:t>
            </a:r>
            <a:r>
              <a:rPr lang="en-IN" dirty="0">
                <a:solidFill>
                  <a:srgbClr val="00A0A8"/>
                </a:solidFill>
                <a:latin typeface="Tw Cen MT" panose="020B0602020104020603" pitchFamily="34" charset="0"/>
              </a:rPr>
              <a:t> </a:t>
            </a:r>
            <a:r>
              <a:rPr lang="en-IN" dirty="0" err="1">
                <a:solidFill>
                  <a:srgbClr val="00A0A8"/>
                </a:solidFill>
                <a:latin typeface="Tw Cen MT" panose="020B0602020104020603" pitchFamily="34" charset="0"/>
              </a:rPr>
              <a:t>Vihar</a:t>
            </a:r>
            <a:r>
              <a:rPr lang="en-IN" dirty="0">
                <a:solidFill>
                  <a:srgbClr val="00A0A8"/>
                </a:solidFill>
                <a:latin typeface="Tw Cen MT" panose="020B0602020104020603" pitchFamily="34" charset="0"/>
              </a:rPr>
              <a:t> Phase 1","Malviya Nagar, New </a:t>
            </a:r>
            <a:r>
              <a:rPr lang="en-IN" dirty="0" err="1">
                <a:solidFill>
                  <a:srgbClr val="00A0A8"/>
                </a:solidFill>
                <a:latin typeface="Tw Cen MT" panose="020B0602020104020603" pitchFamily="34" charset="0"/>
              </a:rPr>
              <a:t>Delhi","Krishna</a:t>
            </a:r>
            <a:r>
              <a:rPr lang="en-IN" dirty="0">
                <a:solidFill>
                  <a:srgbClr val="00A0A8"/>
                </a:solidFill>
                <a:latin typeface="Tw Cen MT" panose="020B0602020104020603" pitchFamily="34" charset="0"/>
              </a:rPr>
              <a:t> Nagar, New </a:t>
            </a:r>
            <a:r>
              <a:rPr lang="en-IN" dirty="0" err="1">
                <a:solidFill>
                  <a:srgbClr val="00A0A8"/>
                </a:solidFill>
                <a:latin typeface="Tw Cen MT" panose="020B0602020104020603" pitchFamily="34" charset="0"/>
              </a:rPr>
              <a:t>Delhi","Subhash</a:t>
            </a:r>
            <a:r>
              <a:rPr lang="en-IN" dirty="0">
                <a:solidFill>
                  <a:srgbClr val="00A0A8"/>
                </a:solidFill>
                <a:latin typeface="Tw Cen MT" panose="020B0602020104020603" pitchFamily="34" charset="0"/>
              </a:rPr>
              <a:t> </a:t>
            </a:r>
            <a:r>
              <a:rPr lang="en-IN" dirty="0" err="1">
                <a:solidFill>
                  <a:srgbClr val="00A0A8"/>
                </a:solidFill>
                <a:latin typeface="Tw Cen MT" panose="020B0602020104020603" pitchFamily="34" charset="0"/>
              </a:rPr>
              <a:t>Nagar","Sohna</a:t>
            </a:r>
            <a:r>
              <a:rPr lang="en-IN" dirty="0">
                <a:solidFill>
                  <a:srgbClr val="00A0A8"/>
                </a:solidFill>
                <a:latin typeface="Tw Cen MT" panose="020B0602020104020603" pitchFamily="34" charset="0"/>
              </a:rPr>
              <a:t> </a:t>
            </a:r>
            <a:r>
              <a:rPr lang="en-IN" dirty="0" err="1">
                <a:solidFill>
                  <a:srgbClr val="00A0A8"/>
                </a:solidFill>
                <a:latin typeface="Tw Cen MT" panose="020B0602020104020603" pitchFamily="34" charset="0"/>
              </a:rPr>
              <a:t>Road","Chanakyapuri","Rajinder</a:t>
            </a:r>
            <a:r>
              <a:rPr lang="en-IN" dirty="0">
                <a:solidFill>
                  <a:srgbClr val="00A0A8"/>
                </a:solidFill>
                <a:latin typeface="Tw Cen MT" panose="020B0602020104020603" pitchFamily="34" charset="0"/>
              </a:rPr>
              <a:t> </a:t>
            </a:r>
            <a:r>
              <a:rPr lang="en-IN" dirty="0" err="1">
                <a:solidFill>
                  <a:srgbClr val="00A0A8"/>
                </a:solidFill>
                <a:latin typeface="Tw Cen MT" panose="020B0602020104020603" pitchFamily="34" charset="0"/>
              </a:rPr>
              <a:t>Nagar","Moments</a:t>
            </a:r>
            <a:r>
              <a:rPr lang="en-IN" dirty="0">
                <a:solidFill>
                  <a:srgbClr val="00A0A8"/>
                </a:solidFill>
                <a:latin typeface="Tw Cen MT" panose="020B0602020104020603" pitchFamily="34" charset="0"/>
              </a:rPr>
              <a:t> Mall, Kirti Nagar, New </a:t>
            </a:r>
            <a:r>
              <a:rPr lang="en-IN" dirty="0" err="1">
                <a:solidFill>
                  <a:srgbClr val="00A0A8"/>
                </a:solidFill>
                <a:latin typeface="Tw Cen MT" panose="020B0602020104020603" pitchFamily="34" charset="0"/>
              </a:rPr>
              <a:t>Delhi","Sector</a:t>
            </a:r>
            <a:r>
              <a:rPr lang="en-IN" dirty="0">
                <a:solidFill>
                  <a:srgbClr val="00A0A8"/>
                </a:solidFill>
                <a:latin typeface="Tw Cen MT" panose="020B0602020104020603" pitchFamily="34" charset="0"/>
              </a:rPr>
              <a:t> 56","Alaknanda","Kalkaji,New </a:t>
            </a:r>
            <a:r>
              <a:rPr lang="en-IN" dirty="0" err="1">
                <a:solidFill>
                  <a:srgbClr val="00A0A8"/>
                </a:solidFill>
                <a:latin typeface="Tw Cen MT" panose="020B0602020104020603" pitchFamily="34" charset="0"/>
              </a:rPr>
              <a:t>Delhi","Sector</a:t>
            </a:r>
            <a:r>
              <a:rPr lang="en-IN" dirty="0">
                <a:solidFill>
                  <a:srgbClr val="00A0A8"/>
                </a:solidFill>
                <a:latin typeface="Tw Cen MT" panose="020B0602020104020603" pitchFamily="34" charset="0"/>
              </a:rPr>
              <a:t> 45","Sector 14","Sector 29","Ambience Mall", "Vasant Kunj","</a:t>
            </a:r>
            <a:r>
              <a:rPr lang="en-IN" dirty="0" err="1">
                <a:solidFill>
                  <a:srgbClr val="00A0A8"/>
                </a:solidFill>
                <a:latin typeface="Tw Cen MT" panose="020B0602020104020603" pitchFamily="34" charset="0"/>
              </a:rPr>
              <a:t>Aerocity</a:t>
            </a:r>
            <a:r>
              <a:rPr lang="en-IN" dirty="0">
                <a:solidFill>
                  <a:srgbClr val="00A0A8"/>
                </a:solidFill>
                <a:latin typeface="Tw Cen MT" panose="020B0602020104020603" pitchFamily="34" charset="0"/>
              </a:rPr>
              <a:t>","</a:t>
            </a:r>
            <a:r>
              <a:rPr lang="en-IN" dirty="0" err="1">
                <a:solidFill>
                  <a:srgbClr val="00A0A8"/>
                </a:solidFill>
                <a:latin typeface="Tw Cen MT" panose="020B0602020104020603" pitchFamily="34" charset="0"/>
              </a:rPr>
              <a:t>Barakhamba</a:t>
            </a:r>
            <a:r>
              <a:rPr lang="en-IN" dirty="0">
                <a:solidFill>
                  <a:srgbClr val="00A0A8"/>
                </a:solidFill>
                <a:latin typeface="Tw Cen MT" panose="020B0602020104020603" pitchFamily="34" charset="0"/>
              </a:rPr>
              <a:t> Road, New </a:t>
            </a:r>
            <a:r>
              <a:rPr lang="en-IN" dirty="0" err="1">
                <a:solidFill>
                  <a:srgbClr val="00A0A8"/>
                </a:solidFill>
                <a:latin typeface="Tw Cen MT" panose="020B0602020104020603" pitchFamily="34" charset="0"/>
              </a:rPr>
              <a:t>Delhi","Chanakyapuri</a:t>
            </a:r>
            <a:r>
              <a:rPr lang="en-IN" dirty="0">
                <a:solidFill>
                  <a:srgbClr val="00A0A8"/>
                </a:solidFill>
                <a:latin typeface="Tw Cen MT" panose="020B0602020104020603" pitchFamily="34" charset="0"/>
              </a:rPr>
              <a:t>, New </a:t>
            </a:r>
            <a:r>
              <a:rPr lang="en-IN" dirty="0" err="1">
                <a:solidFill>
                  <a:srgbClr val="00A0A8"/>
                </a:solidFill>
                <a:latin typeface="Tw Cen MT" panose="020B0602020104020603" pitchFamily="34" charset="0"/>
              </a:rPr>
              <a:t>Delhi","Chandni</a:t>
            </a:r>
            <a:r>
              <a:rPr lang="en-IN" dirty="0">
                <a:solidFill>
                  <a:srgbClr val="00A0A8"/>
                </a:solidFill>
                <a:latin typeface="Tw Cen MT" panose="020B0602020104020603" pitchFamily="34" charset="0"/>
              </a:rPr>
              <a:t> Chowk, New Delhi","</a:t>
            </a:r>
            <a:r>
              <a:rPr lang="en-IN" dirty="0" err="1">
                <a:solidFill>
                  <a:srgbClr val="00A0A8"/>
                </a:solidFill>
                <a:latin typeface="Tw Cen MT" panose="020B0602020104020603" pitchFamily="34" charset="0"/>
              </a:rPr>
              <a:t>Chittaranjan</a:t>
            </a:r>
            <a:r>
              <a:rPr lang="en-IN" dirty="0">
                <a:solidFill>
                  <a:srgbClr val="00A0A8"/>
                </a:solidFill>
                <a:latin typeface="Tw Cen MT" panose="020B0602020104020603" pitchFamily="34" charset="0"/>
              </a:rPr>
              <a:t> Park, New </a:t>
            </a:r>
            <a:r>
              <a:rPr lang="en-IN" dirty="0" err="1">
                <a:solidFill>
                  <a:srgbClr val="00A0A8"/>
                </a:solidFill>
                <a:latin typeface="Tw Cen MT" panose="020B0602020104020603" pitchFamily="34" charset="0"/>
              </a:rPr>
              <a:t>Delhi","Connaught</a:t>
            </a:r>
            <a:r>
              <a:rPr lang="en-IN" dirty="0">
                <a:solidFill>
                  <a:srgbClr val="00A0A8"/>
                </a:solidFill>
                <a:latin typeface="Tw Cen MT" panose="020B0602020104020603" pitchFamily="34" charset="0"/>
              </a:rPr>
              <a:t> Place, New Delhi","</a:t>
            </a:r>
            <a:r>
              <a:rPr lang="en-IN" dirty="0" err="1">
                <a:solidFill>
                  <a:srgbClr val="00A0A8"/>
                </a:solidFill>
                <a:latin typeface="Tw Cen MT" panose="020B0602020104020603" pitchFamily="34" charset="0"/>
              </a:rPr>
              <a:t>Daryaganj</a:t>
            </a:r>
            <a:r>
              <a:rPr lang="en-IN" dirty="0">
                <a:solidFill>
                  <a:srgbClr val="00A0A8"/>
                </a:solidFill>
                <a:latin typeface="Tw Cen MT" panose="020B0602020104020603" pitchFamily="34" charset="0"/>
              </a:rPr>
              <a:t>, New </a:t>
            </a:r>
            <a:r>
              <a:rPr lang="en-IN" dirty="0" err="1">
                <a:solidFill>
                  <a:srgbClr val="00A0A8"/>
                </a:solidFill>
                <a:latin typeface="Tw Cen MT" panose="020B0602020104020603" pitchFamily="34" charset="0"/>
              </a:rPr>
              <a:t>Delhi","Defence</a:t>
            </a:r>
            <a:r>
              <a:rPr lang="en-IN" dirty="0">
                <a:solidFill>
                  <a:srgbClr val="00A0A8"/>
                </a:solidFill>
                <a:latin typeface="Tw Cen MT" panose="020B0602020104020603" pitchFamily="34" charset="0"/>
              </a:rPr>
              <a:t> Colony, New </a:t>
            </a:r>
            <a:r>
              <a:rPr lang="en-IN" dirty="0" err="1">
                <a:solidFill>
                  <a:srgbClr val="00A0A8"/>
                </a:solidFill>
                <a:latin typeface="Tw Cen MT" panose="020B0602020104020603" pitchFamily="34" charset="0"/>
              </a:rPr>
              <a:t>Delhi","Delhi</a:t>
            </a:r>
            <a:r>
              <a:rPr lang="en-IN" dirty="0">
                <a:solidFill>
                  <a:srgbClr val="00A0A8"/>
                </a:solidFill>
                <a:latin typeface="Tw Cen MT" panose="020B0602020104020603" pitchFamily="34" charset="0"/>
              </a:rPr>
              <a:t> University-GTB Nagar, New </a:t>
            </a:r>
            <a:r>
              <a:rPr lang="en-IN" dirty="0" err="1">
                <a:solidFill>
                  <a:srgbClr val="00A0A8"/>
                </a:solidFill>
                <a:latin typeface="Tw Cen MT" panose="020B0602020104020603" pitchFamily="34" charset="0"/>
              </a:rPr>
              <a:t>Delhi","Greater</a:t>
            </a:r>
            <a:r>
              <a:rPr lang="en-IN" dirty="0">
                <a:solidFill>
                  <a:srgbClr val="00A0A8"/>
                </a:solidFill>
                <a:latin typeface="Tw Cen MT" panose="020B0602020104020603" pitchFamily="34" charset="0"/>
              </a:rPr>
              <a:t> Kailash (GK) 1, New </a:t>
            </a:r>
            <a:r>
              <a:rPr lang="en-IN" dirty="0" err="1">
                <a:solidFill>
                  <a:srgbClr val="00A0A8"/>
                </a:solidFill>
                <a:latin typeface="Tw Cen MT" panose="020B0602020104020603" pitchFamily="34" charset="0"/>
              </a:rPr>
              <a:t>Delhi","Hauz</a:t>
            </a:r>
            <a:r>
              <a:rPr lang="en-IN" dirty="0">
                <a:solidFill>
                  <a:srgbClr val="00A0A8"/>
                </a:solidFill>
                <a:latin typeface="Tw Cen MT" panose="020B0602020104020603" pitchFamily="34" charset="0"/>
              </a:rPr>
              <a:t> Khas </a:t>
            </a:r>
            <a:r>
              <a:rPr lang="en-IN" dirty="0" err="1">
                <a:solidFill>
                  <a:srgbClr val="00A0A8"/>
                </a:solidFill>
                <a:latin typeface="Tw Cen MT" panose="020B0602020104020603" pitchFamily="34" charset="0"/>
              </a:rPr>
              <a:t>Village","Jail</a:t>
            </a:r>
            <a:r>
              <a:rPr lang="en-IN" dirty="0">
                <a:solidFill>
                  <a:srgbClr val="00A0A8"/>
                </a:solidFill>
                <a:latin typeface="Tw Cen MT" panose="020B0602020104020603" pitchFamily="34" charset="0"/>
              </a:rPr>
              <a:t> Road","</a:t>
            </a:r>
            <a:r>
              <a:rPr lang="en-IN" dirty="0" err="1">
                <a:solidFill>
                  <a:srgbClr val="00A0A8"/>
                </a:solidFill>
                <a:latin typeface="Tw Cen MT" panose="020B0602020104020603" pitchFamily="34" charset="0"/>
              </a:rPr>
              <a:t>Janakpuri</a:t>
            </a:r>
            <a:r>
              <a:rPr lang="en-IN" dirty="0">
                <a:solidFill>
                  <a:srgbClr val="00A0A8"/>
                </a:solidFill>
                <a:latin typeface="Tw Cen MT" panose="020B0602020104020603" pitchFamily="34" charset="0"/>
              </a:rPr>
              <a:t>","Khan Market","</a:t>
            </a:r>
            <a:r>
              <a:rPr lang="en-IN" dirty="0" err="1">
                <a:solidFill>
                  <a:srgbClr val="00A0A8"/>
                </a:solidFill>
                <a:latin typeface="Tw Cen MT" panose="020B0602020104020603" pitchFamily="34" charset="0"/>
              </a:rPr>
              <a:t>Lado</a:t>
            </a:r>
            <a:r>
              <a:rPr lang="en-IN" dirty="0">
                <a:solidFill>
                  <a:srgbClr val="00A0A8"/>
                </a:solidFill>
                <a:latin typeface="Tw Cen MT" panose="020B0602020104020603" pitchFamily="34" charset="0"/>
              </a:rPr>
              <a:t> </a:t>
            </a:r>
            <a:r>
              <a:rPr lang="en-IN" dirty="0" err="1">
                <a:solidFill>
                  <a:srgbClr val="00A0A8"/>
                </a:solidFill>
                <a:latin typeface="Tw Cen MT" panose="020B0602020104020603" pitchFamily="34" charset="0"/>
              </a:rPr>
              <a:t>Sarai","Lajpat</a:t>
            </a:r>
            <a:r>
              <a:rPr lang="en-IN" dirty="0">
                <a:solidFill>
                  <a:srgbClr val="00A0A8"/>
                </a:solidFill>
                <a:latin typeface="Tw Cen MT" panose="020B0602020104020603" pitchFamily="34" charset="0"/>
              </a:rPr>
              <a:t> Nagar 1","Lodhi </a:t>
            </a:r>
            <a:r>
              <a:rPr lang="en-IN" dirty="0" err="1">
                <a:solidFill>
                  <a:srgbClr val="00A0A8"/>
                </a:solidFill>
                <a:latin typeface="Tw Cen MT" panose="020B0602020104020603" pitchFamily="34" charset="0"/>
              </a:rPr>
              <a:t>Colony","R</a:t>
            </a:r>
            <a:r>
              <a:rPr lang="en-IN" dirty="0">
                <a:solidFill>
                  <a:srgbClr val="00A0A8"/>
                </a:solidFill>
                <a:latin typeface="Tw Cen MT" panose="020B0602020104020603" pitchFamily="34" charset="0"/>
              </a:rPr>
              <a:t> K </a:t>
            </a:r>
            <a:r>
              <a:rPr lang="en-IN" dirty="0" err="1">
                <a:solidFill>
                  <a:srgbClr val="00A0A8"/>
                </a:solidFill>
                <a:latin typeface="Tw Cen MT" panose="020B0602020104020603" pitchFamily="34" charset="0"/>
              </a:rPr>
              <a:t>Puram","Shalimar</a:t>
            </a:r>
            <a:r>
              <a:rPr lang="en-IN" dirty="0">
                <a:solidFill>
                  <a:srgbClr val="00A0A8"/>
                </a:solidFill>
                <a:latin typeface="Tw Cen MT" panose="020B0602020104020603" pitchFamily="34" charset="0"/>
              </a:rPr>
              <a:t> </a:t>
            </a:r>
            <a:r>
              <a:rPr lang="en-IN" dirty="0" err="1">
                <a:solidFill>
                  <a:srgbClr val="00A0A8"/>
                </a:solidFill>
                <a:latin typeface="Tw Cen MT" panose="020B0602020104020603" pitchFamily="34" charset="0"/>
              </a:rPr>
              <a:t>Bagh","Vikaspuri","Cyber</a:t>
            </a:r>
            <a:r>
              <a:rPr lang="en-IN" dirty="0">
                <a:solidFill>
                  <a:srgbClr val="00A0A8"/>
                </a:solidFill>
                <a:latin typeface="Tw Cen MT" panose="020B0602020104020603" pitchFamily="34" charset="0"/>
              </a:rPr>
              <a:t> Hub, DLF Cyber </a:t>
            </a:r>
            <a:r>
              <a:rPr lang="en-IN" dirty="0" err="1">
                <a:solidFill>
                  <a:srgbClr val="00A0A8"/>
                </a:solidFill>
                <a:latin typeface="Tw Cen MT" panose="020B0602020104020603" pitchFamily="34" charset="0"/>
              </a:rPr>
              <a:t>City","DLF</a:t>
            </a:r>
            <a:r>
              <a:rPr lang="en-IN" dirty="0">
                <a:solidFill>
                  <a:srgbClr val="00A0A8"/>
                </a:solidFill>
                <a:latin typeface="Tw Cen MT" panose="020B0602020104020603" pitchFamily="34" charset="0"/>
              </a:rPr>
              <a:t> Mega Mall, DLF Phase 1","Uttam Nagar"),]</a:t>
            </a:r>
            <a:endParaRPr lang="en-IN" dirty="0">
              <a:latin typeface="Tw Cen MT" panose="020B0602020104020603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60CE029-1A66-4CB5-8781-BE42D5DF3BD3}"/>
              </a:ext>
            </a:extLst>
          </p:cNvPr>
          <p:cNvGrpSpPr/>
          <p:nvPr/>
        </p:nvGrpSpPr>
        <p:grpSpPr>
          <a:xfrm>
            <a:off x="-12498629" y="0"/>
            <a:ext cx="12482923" cy="6858000"/>
            <a:chOff x="-11138114" y="0"/>
            <a:chExt cx="12482923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C48D503-DDFB-43B3-88FC-C3A785BAC8ED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0DE1AEF-71A5-4158-BB62-7A671998A013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CAAD096-9C60-4D60-ACC1-B42E641EDE73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3AB9103-A3CB-49DE-8108-8A3E1A4165CF}"/>
              </a:ext>
            </a:extLst>
          </p:cNvPr>
          <p:cNvGrpSpPr/>
          <p:nvPr/>
        </p:nvGrpSpPr>
        <p:grpSpPr>
          <a:xfrm>
            <a:off x="-12947764" y="0"/>
            <a:ext cx="12482924" cy="6858000"/>
            <a:chOff x="-11600297" y="0"/>
            <a:chExt cx="1248292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F2FAC85-EFAD-4754-8F10-0F49BBC37308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416B84B-C01C-4880-9277-0F9AACA61E04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89125EE-A248-4B63-AB4C-98D4894B3B29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462846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4B258D2-BB7B-426D-B97C-C2212E500054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12129822" y="0"/>
            <a:chExt cx="1248292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FDC1DC-3F21-4774-AF35-66CAB92766EF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634CE5-A8CA-4CBE-BAED-FDA92A019736}"/>
                </a:ext>
              </a:extLst>
            </p:cNvPr>
            <p:cNvSpPr/>
            <p:nvPr/>
          </p:nvSpPr>
          <p:spPr>
            <a:xfrm>
              <a:off x="-116820" y="3030671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BE21F9-0254-466A-8BC4-72EDB4B90D91}"/>
                </a:ext>
              </a:extLst>
            </p:cNvPr>
            <p:cNvSpPr txBox="1"/>
            <p:nvPr/>
          </p:nvSpPr>
          <p:spPr>
            <a:xfrm rot="16200000">
              <a:off x="-472466" y="3340332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</a:t>
              </a:r>
              <a:r>
                <a:rPr lang="en-IN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4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98D2F9A-D37B-42B4-B5EB-F07C12D00761}"/>
              </a:ext>
            </a:extLst>
          </p:cNvPr>
          <p:cNvSpPr txBox="1"/>
          <p:nvPr/>
        </p:nvSpPr>
        <p:spPr>
          <a:xfrm>
            <a:off x="1408159" y="1028343"/>
            <a:ext cx="10078726" cy="48013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u="sng" dirty="0">
                <a:latin typeface="Tw Cen MT" panose="020B0602020104020603" pitchFamily="34" charset="0"/>
              </a:rPr>
              <a:t>Cleaning and deleting unwanted columns</a:t>
            </a:r>
          </a:p>
          <a:p>
            <a:pPr algn="l"/>
            <a:r>
              <a:rPr lang="en-IN" dirty="0">
                <a:solidFill>
                  <a:srgbClr val="00A0A8"/>
                </a:solidFill>
                <a:latin typeface="Tw Cen MT" panose="020B0602020104020603" pitchFamily="34" charset="0"/>
              </a:rPr>
              <a:t>mydataset1&lt;-</a:t>
            </a:r>
            <a:r>
              <a:rPr lang="en-IN" dirty="0" err="1">
                <a:solidFill>
                  <a:srgbClr val="00A0A8"/>
                </a:solidFill>
                <a:latin typeface="Tw Cen MT" panose="020B0602020104020603" pitchFamily="34" charset="0"/>
              </a:rPr>
              <a:t>mydataset</a:t>
            </a:r>
            <a:r>
              <a:rPr lang="en-IN" dirty="0">
                <a:solidFill>
                  <a:srgbClr val="00A0A8"/>
                </a:solidFill>
                <a:latin typeface="Tw Cen MT" panose="020B0602020104020603" pitchFamily="34" charset="0"/>
              </a:rPr>
              <a:t>[,-which(names(</a:t>
            </a:r>
            <a:r>
              <a:rPr lang="en-IN" dirty="0" err="1">
                <a:solidFill>
                  <a:srgbClr val="00A0A8"/>
                </a:solidFill>
                <a:latin typeface="Tw Cen MT" panose="020B0602020104020603" pitchFamily="34" charset="0"/>
              </a:rPr>
              <a:t>mydataset</a:t>
            </a:r>
            <a:r>
              <a:rPr lang="en-IN" dirty="0">
                <a:solidFill>
                  <a:srgbClr val="00A0A8"/>
                </a:solidFill>
                <a:latin typeface="Tw Cen MT" panose="020B0602020104020603" pitchFamily="34" charset="0"/>
              </a:rPr>
              <a:t>)%in% c("Cuisines","Restaurant.ID","Country.Code","Address","Locality.Verbose","Longitude","Latitude","Currency","Is.delivering.now","Switch.to.order.menu","Price.range","Rating.color"))]</a:t>
            </a:r>
          </a:p>
          <a:p>
            <a:pPr algn="l"/>
            <a:endParaRPr lang="en-IN" u="sng" dirty="0">
              <a:latin typeface="Tw Cen MT" panose="020B0602020104020603" pitchFamily="34" charset="0"/>
            </a:endParaRPr>
          </a:p>
          <a:p>
            <a:pPr algn="l"/>
            <a:r>
              <a:rPr lang="en-IN" u="sng" dirty="0">
                <a:latin typeface="Tw Cen MT" panose="020B0602020104020603" pitchFamily="34" charset="0"/>
              </a:rPr>
              <a:t>Removing unrated restaurants </a:t>
            </a:r>
          </a:p>
          <a:p>
            <a:pPr algn="l"/>
            <a:r>
              <a:rPr lang="en-IN" dirty="0">
                <a:solidFill>
                  <a:srgbClr val="00A0A8"/>
                </a:solidFill>
                <a:latin typeface="Tw Cen MT" panose="020B0602020104020603" pitchFamily="34" charset="0"/>
              </a:rPr>
              <a:t>mydataset1&lt;-mydataset1[mydataset1$Aggregate.rating&gt;0,]</a:t>
            </a:r>
          </a:p>
          <a:p>
            <a:pPr algn="l"/>
            <a:endParaRPr lang="en-IN" dirty="0">
              <a:solidFill>
                <a:srgbClr val="00A0A8"/>
              </a:solidFill>
              <a:latin typeface="Tw Cen MT" panose="020B0602020104020603" pitchFamily="34" charset="0"/>
            </a:endParaRPr>
          </a:p>
          <a:p>
            <a:r>
              <a:rPr lang="en-IN" u="sng" dirty="0">
                <a:solidFill>
                  <a:schemeClr val="tx1"/>
                </a:solidFill>
                <a:latin typeface="Tw Cen MT" panose="020B0602020104020603" pitchFamily="34" charset="0"/>
              </a:rPr>
              <a:t>Packages Required: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sng" dirty="0">
                <a:solidFill>
                  <a:schemeClr val="tx1"/>
                </a:solidFill>
                <a:latin typeface="Tw Cen MT" panose="020B0602020104020603" pitchFamily="34" charset="0"/>
              </a:rPr>
              <a:t>psych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sng" dirty="0">
                <a:solidFill>
                  <a:schemeClr val="tx1"/>
                </a:solidFill>
                <a:latin typeface="Tw Cen MT" panose="020B0602020104020603" pitchFamily="34" charset="0"/>
              </a:rPr>
              <a:t>ggplot2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sng" dirty="0" err="1">
                <a:solidFill>
                  <a:schemeClr val="tx1"/>
                </a:solidFill>
                <a:latin typeface="Tw Cen MT" panose="020B0602020104020603" pitchFamily="34" charset="0"/>
              </a:rPr>
              <a:t>Highcharter</a:t>
            </a:r>
            <a:endParaRPr lang="en-IN" u="sng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sng" dirty="0" err="1">
                <a:solidFill>
                  <a:schemeClr val="tx1"/>
                </a:solidFill>
                <a:latin typeface="Tw Cen MT" panose="020B0602020104020603" pitchFamily="34" charset="0"/>
              </a:rPr>
              <a:t>Dplyr</a:t>
            </a:r>
            <a:endParaRPr lang="en-IN" u="sng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sng" dirty="0" err="1">
                <a:solidFill>
                  <a:schemeClr val="tx1"/>
                </a:solidFill>
                <a:latin typeface="Tw Cen MT" panose="020B0602020104020603" pitchFamily="34" charset="0"/>
              </a:rPr>
              <a:t>Tidyverse</a:t>
            </a:r>
            <a:endParaRPr lang="en-IN" u="sng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sng" dirty="0" err="1">
                <a:solidFill>
                  <a:schemeClr val="tx1"/>
                </a:solidFill>
                <a:latin typeface="Tw Cen MT" panose="020B0602020104020603" pitchFamily="34" charset="0"/>
              </a:rPr>
              <a:t>tydr</a:t>
            </a:r>
            <a:endParaRPr lang="en-IN" dirty="0"/>
          </a:p>
          <a:p>
            <a:pPr algn="l"/>
            <a:endParaRPr lang="en-IN" dirty="0"/>
          </a:p>
          <a:p>
            <a:pPr algn="l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F32A0D1-62B3-45C9-9549-407899C0E3AF}"/>
              </a:ext>
            </a:extLst>
          </p:cNvPr>
          <p:cNvGrpSpPr/>
          <p:nvPr/>
        </p:nvGrpSpPr>
        <p:grpSpPr>
          <a:xfrm>
            <a:off x="-11523895" y="0"/>
            <a:ext cx="12482923" cy="6858000"/>
            <a:chOff x="-11138114" y="0"/>
            <a:chExt cx="12482923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7B4CDA-3068-4ABC-99E6-ABDF00CF6BDD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F1FBAF6-FC49-456E-B3C4-81027F48C82F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0145FB3-45C2-4517-AC42-B3E2E1342E67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0BA866F-D1B2-4B23-8B90-1217CFF9B0D2}"/>
              </a:ext>
            </a:extLst>
          </p:cNvPr>
          <p:cNvGrpSpPr/>
          <p:nvPr/>
        </p:nvGrpSpPr>
        <p:grpSpPr>
          <a:xfrm>
            <a:off x="-11973030" y="0"/>
            <a:ext cx="12482924" cy="6858000"/>
            <a:chOff x="-11600297" y="0"/>
            <a:chExt cx="12482924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F74114E-B836-429A-ABA7-423B0A294BEB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CB2BF11-2908-426E-82A3-97362F5131D2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EB8ED5-88F6-4A40-B079-BD78B6EFE3C9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719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C327164-17FF-4DE0-9E9B-F7CEF524BDCA}"/>
              </a:ext>
            </a:extLst>
          </p:cNvPr>
          <p:cNvGrpSpPr/>
          <p:nvPr/>
        </p:nvGrpSpPr>
        <p:grpSpPr>
          <a:xfrm>
            <a:off x="-290920" y="0"/>
            <a:ext cx="12482920" cy="6913626"/>
            <a:chOff x="-9296849" y="0"/>
            <a:chExt cx="12482920" cy="69136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C2F059-8E54-4001-8796-4C372505F15C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A5D056-97B8-4FFF-9320-5B4740BDA197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CC404-AFC9-4772-95FF-42E6C31C5C21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</a:t>
              </a:r>
              <a:r>
                <a:rPr lang="en-IN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3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C7045C-B018-403C-B042-352268DD2796}"/>
              </a:ext>
            </a:extLst>
          </p:cNvPr>
          <p:cNvGrpSpPr/>
          <p:nvPr/>
        </p:nvGrpSpPr>
        <p:grpSpPr>
          <a:xfrm>
            <a:off x="-740501" y="0"/>
            <a:ext cx="12482921" cy="6858000"/>
            <a:chOff x="-9766749" y="0"/>
            <a:chExt cx="12482921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6F4ED6-E10D-4D93-B4BB-A139F6FF6A4D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F3B0A9-5B97-44E5-B826-87FFC6B06E8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4A29A0-C51F-430C-8EAF-CE441CA1DC5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</a:t>
              </a:r>
              <a:r>
                <a:rPr lang="en-IN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4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A1185BD-102B-4BF1-A55F-DE7989A6BA57}"/>
              </a:ext>
            </a:extLst>
          </p:cNvPr>
          <p:cNvGrpSpPr/>
          <p:nvPr/>
        </p:nvGrpSpPr>
        <p:grpSpPr>
          <a:xfrm>
            <a:off x="-1208525" y="-7181"/>
            <a:ext cx="12482922" cy="6858000"/>
            <a:chOff x="-10231068" y="0"/>
            <a:chExt cx="1248292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16CD6F-2374-4872-86F3-92F01698A734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0471C5-12F5-4387-8B17-1290DAFA918E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D3C9FF-E96B-471A-893D-2AAAFA07FC3F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</a:t>
              </a:r>
              <a:r>
                <a:rPr lang="en-IN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5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E600429-FB89-4B79-9E39-8C7D9EF63F6D}"/>
              </a:ext>
            </a:extLst>
          </p:cNvPr>
          <p:cNvGrpSpPr/>
          <p:nvPr/>
        </p:nvGrpSpPr>
        <p:grpSpPr>
          <a:xfrm>
            <a:off x="2995288" y="375862"/>
            <a:ext cx="5496695" cy="1639072"/>
            <a:chOff x="3200263" y="238883"/>
            <a:chExt cx="5496695" cy="1639072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3717A0C-B4F3-4A58-BDFB-8440CE7C8697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u="sng" dirty="0">
                  <a:solidFill>
                    <a:srgbClr val="FEC630"/>
                  </a:solidFill>
                  <a:latin typeface="Tw Cen MT" panose="020B0602020104020603" pitchFamily="34" charset="0"/>
                </a:rPr>
                <a:t>Attributes of Dataset</a:t>
              </a:r>
              <a:endParaRPr lang="en-US" sz="3600" b="1" u="sng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7C2552B-D6AC-4311-8315-201248C2557D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Dataset contains the following features.</a:t>
              </a:r>
            </a:p>
            <a:p>
              <a:pPr algn="ctr"/>
              <a:endPara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1E84C97-1333-4FCB-8F7E-95E637DEF122}"/>
              </a:ext>
            </a:extLst>
          </p:cNvPr>
          <p:cNvGrpSpPr/>
          <p:nvPr/>
        </p:nvGrpSpPr>
        <p:grpSpPr>
          <a:xfrm rot="2443359">
            <a:off x="9399068" y="1003867"/>
            <a:ext cx="773683" cy="1311158"/>
            <a:chOff x="1983167" y="2950737"/>
            <a:chExt cx="414099" cy="701773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4B25A38-C1F3-47D8-9C03-16EA839496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4671" y="2950737"/>
              <a:ext cx="152595" cy="701773"/>
            </a:xfrm>
            <a:prstGeom prst="line">
              <a:avLst/>
            </a:prstGeom>
            <a:ln w="28575">
              <a:solidFill>
                <a:srgbClr val="5D73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52C3A74-2B76-4445-BA87-44415EF475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3167" y="2952010"/>
              <a:ext cx="267874" cy="0"/>
            </a:xfrm>
            <a:prstGeom prst="line">
              <a:avLst/>
            </a:prstGeom>
            <a:ln w="28575">
              <a:solidFill>
                <a:srgbClr val="5D73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Oval 119">
            <a:extLst>
              <a:ext uri="{FF2B5EF4-FFF2-40B4-BE49-F238E27FC236}">
                <a16:creationId xmlns:a16="http://schemas.microsoft.com/office/drawing/2014/main" id="{803EFE6D-94EC-486A-BC11-4BD0E5466D73}"/>
              </a:ext>
            </a:extLst>
          </p:cNvPr>
          <p:cNvSpPr/>
          <p:nvPr/>
        </p:nvSpPr>
        <p:spPr>
          <a:xfrm>
            <a:off x="8811622" y="411990"/>
            <a:ext cx="1107918" cy="110791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A8F21AC-B292-41C4-81DE-A5C1D3E60207}"/>
              </a:ext>
            </a:extLst>
          </p:cNvPr>
          <p:cNvGrpSpPr/>
          <p:nvPr/>
        </p:nvGrpSpPr>
        <p:grpSpPr>
          <a:xfrm flipV="1">
            <a:off x="9846809" y="5117512"/>
            <a:ext cx="530422" cy="539365"/>
            <a:chOff x="2142648" y="3262589"/>
            <a:chExt cx="530422" cy="539365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6D438CF-0042-4582-95BD-ACEB529D7F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92240" y="3262589"/>
              <a:ext cx="280830" cy="539365"/>
            </a:xfrm>
            <a:prstGeom prst="line">
              <a:avLst/>
            </a:prstGeom>
            <a:ln w="28575">
              <a:solidFill>
                <a:srgbClr val="FF5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CA9A152-6030-4CF7-9C0C-67BBF2441B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42648" y="3264970"/>
              <a:ext cx="259116" cy="0"/>
            </a:xfrm>
            <a:prstGeom prst="line">
              <a:avLst/>
            </a:prstGeom>
            <a:ln w="28575">
              <a:solidFill>
                <a:srgbClr val="FF5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Oval 123">
            <a:extLst>
              <a:ext uri="{FF2B5EF4-FFF2-40B4-BE49-F238E27FC236}">
                <a16:creationId xmlns:a16="http://schemas.microsoft.com/office/drawing/2014/main" id="{EF57D521-A84C-4873-B4AD-1BEA7AE91599}"/>
              </a:ext>
            </a:extLst>
          </p:cNvPr>
          <p:cNvSpPr/>
          <p:nvPr/>
        </p:nvSpPr>
        <p:spPr>
          <a:xfrm flipH="1">
            <a:off x="9145489" y="3691219"/>
            <a:ext cx="1563164" cy="156316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3D89BFF-AF6D-47C9-843D-7EECAE4A150B}"/>
              </a:ext>
            </a:extLst>
          </p:cNvPr>
          <p:cNvGrpSpPr/>
          <p:nvPr/>
        </p:nvGrpSpPr>
        <p:grpSpPr>
          <a:xfrm rot="18203545" flipH="1">
            <a:off x="1141304" y="1863440"/>
            <a:ext cx="976405" cy="824338"/>
            <a:chOff x="4551111" y="2049196"/>
            <a:chExt cx="976405" cy="824338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DFD0A66-1F3A-445E-8940-61E7E6DD88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99050" y="2049196"/>
              <a:ext cx="428466" cy="824338"/>
            </a:xfrm>
            <a:prstGeom prst="line">
              <a:avLst/>
            </a:prstGeom>
            <a:ln w="28575">
              <a:solidFill>
                <a:srgbClr val="52C9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7AC5331-77BC-423D-9912-AAB54F3590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1111" y="2051577"/>
              <a:ext cx="557464" cy="0"/>
            </a:xfrm>
            <a:prstGeom prst="line">
              <a:avLst/>
            </a:prstGeom>
            <a:ln w="28575">
              <a:solidFill>
                <a:srgbClr val="52C9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Oval 127">
            <a:extLst>
              <a:ext uri="{FF2B5EF4-FFF2-40B4-BE49-F238E27FC236}">
                <a16:creationId xmlns:a16="http://schemas.microsoft.com/office/drawing/2014/main" id="{92B2C9F2-254A-4E4D-9238-351BAA957E7B}"/>
              </a:ext>
            </a:extLst>
          </p:cNvPr>
          <p:cNvSpPr/>
          <p:nvPr/>
        </p:nvSpPr>
        <p:spPr>
          <a:xfrm>
            <a:off x="1572460" y="2444170"/>
            <a:ext cx="2046256" cy="20462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28D99F2-F312-43F8-BB7A-A0809D49C62F}"/>
              </a:ext>
            </a:extLst>
          </p:cNvPr>
          <p:cNvGrpSpPr/>
          <p:nvPr/>
        </p:nvGrpSpPr>
        <p:grpSpPr>
          <a:xfrm rot="18578965" flipV="1">
            <a:off x="1767183" y="5543937"/>
            <a:ext cx="377465" cy="821078"/>
            <a:chOff x="2277387" y="2945884"/>
            <a:chExt cx="377465" cy="821078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D78A5BE8-870F-44CF-8808-2CCAE1E77A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9965" y="2945884"/>
              <a:ext cx="204887" cy="821078"/>
            </a:xfrm>
            <a:prstGeom prst="line">
              <a:avLst/>
            </a:prstGeom>
            <a:ln w="28575">
              <a:solidFill>
                <a:srgbClr val="FEC6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B094EAB-760A-4D52-958F-000663E00B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77387" y="2947977"/>
              <a:ext cx="184485" cy="0"/>
            </a:xfrm>
            <a:prstGeom prst="line">
              <a:avLst/>
            </a:prstGeom>
            <a:ln w="28575">
              <a:solidFill>
                <a:srgbClr val="FEC6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Oval 131">
            <a:extLst>
              <a:ext uri="{FF2B5EF4-FFF2-40B4-BE49-F238E27FC236}">
                <a16:creationId xmlns:a16="http://schemas.microsoft.com/office/drawing/2014/main" id="{ABD22872-6651-453F-B64F-B43EA60FCC52}"/>
              </a:ext>
            </a:extLst>
          </p:cNvPr>
          <p:cNvSpPr/>
          <p:nvPr/>
        </p:nvSpPr>
        <p:spPr>
          <a:xfrm>
            <a:off x="743617" y="4286391"/>
            <a:ext cx="1399494" cy="13994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9442E2FE-6D4D-41A3-AFB4-B7046976EB8F}"/>
              </a:ext>
            </a:extLst>
          </p:cNvPr>
          <p:cNvSpPr/>
          <p:nvPr/>
        </p:nvSpPr>
        <p:spPr>
          <a:xfrm>
            <a:off x="832857" y="4375631"/>
            <a:ext cx="1221014" cy="1221014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E86F8AFB-ECB1-4FCB-A50D-1099BE94CDF4}"/>
              </a:ext>
            </a:extLst>
          </p:cNvPr>
          <p:cNvSpPr/>
          <p:nvPr/>
        </p:nvSpPr>
        <p:spPr>
          <a:xfrm>
            <a:off x="1674716" y="2536701"/>
            <a:ext cx="1843314" cy="1843314"/>
          </a:xfrm>
          <a:prstGeom prst="ellipse">
            <a:avLst/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32905C6C-0EDD-4F5F-AE76-DFD003D9FB6E}"/>
              </a:ext>
            </a:extLst>
          </p:cNvPr>
          <p:cNvSpPr/>
          <p:nvPr/>
        </p:nvSpPr>
        <p:spPr>
          <a:xfrm>
            <a:off x="8897810" y="498178"/>
            <a:ext cx="935542" cy="935542"/>
          </a:xfrm>
          <a:prstGeom prst="ellipse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2544576-C88A-4A1D-8DF0-47498FA32B9E}"/>
              </a:ext>
            </a:extLst>
          </p:cNvPr>
          <p:cNvSpPr/>
          <p:nvPr/>
        </p:nvSpPr>
        <p:spPr>
          <a:xfrm flipH="1">
            <a:off x="9241270" y="3787000"/>
            <a:ext cx="1371602" cy="1371602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4EBB9E3-BF09-4BD5-AB87-ABACEF570933}"/>
              </a:ext>
            </a:extLst>
          </p:cNvPr>
          <p:cNvSpPr txBox="1"/>
          <p:nvPr/>
        </p:nvSpPr>
        <p:spPr>
          <a:xfrm>
            <a:off x="558955" y="6229013"/>
            <a:ext cx="257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b="1" dirty="0" err="1">
                <a:solidFill>
                  <a:srgbClr val="FEC630"/>
                </a:solidFill>
                <a:latin typeface="Tw Cen MT" panose="020B0602020104020603" pitchFamily="34" charset="0"/>
              </a:rPr>
              <a:t>Aggregate.rating</a:t>
            </a:r>
            <a:endParaRPr lang="en-IN" sz="2400" b="1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1FBA010-4079-4C55-9529-6D27B8F6AC92}"/>
              </a:ext>
            </a:extLst>
          </p:cNvPr>
          <p:cNvGrpSpPr/>
          <p:nvPr/>
        </p:nvGrpSpPr>
        <p:grpSpPr>
          <a:xfrm>
            <a:off x="534085" y="1127527"/>
            <a:ext cx="3604545" cy="1058148"/>
            <a:chOff x="828155" y="1555744"/>
            <a:chExt cx="3604545" cy="1058148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9904F97-A033-4F77-A26C-9FDAAD785D50}"/>
                </a:ext>
              </a:extLst>
            </p:cNvPr>
            <p:cNvSpPr txBox="1"/>
            <p:nvPr/>
          </p:nvSpPr>
          <p:spPr>
            <a:xfrm>
              <a:off x="1823095" y="1555744"/>
              <a:ext cx="26096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2400" b="1" dirty="0">
                <a:solidFill>
                  <a:srgbClr val="52C9BD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1C4931C-6D0E-46B3-995A-21FBC36966C6}"/>
                </a:ext>
              </a:extLst>
            </p:cNvPr>
            <p:cNvSpPr txBox="1"/>
            <p:nvPr/>
          </p:nvSpPr>
          <p:spPr>
            <a:xfrm>
              <a:off x="828155" y="1598229"/>
              <a:ext cx="28634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 err="1">
                  <a:solidFill>
                    <a:srgbClr val="52C9BD"/>
                  </a:solidFill>
                  <a:latin typeface="Tw Cen MT" panose="020B0602020104020603" pitchFamily="34" charset="0"/>
                </a:rPr>
                <a:t>Restaurant.Name</a:t>
              </a:r>
              <a:r>
                <a:rPr lang="en-IN" sz="2000" b="1" dirty="0">
                  <a:solidFill>
                    <a:srgbClr val="52C9BD"/>
                  </a:solidFill>
                  <a:latin typeface="Tw Cen MT" panose="020B0602020104020603" pitchFamily="34" charset="0"/>
                </a:rPr>
                <a:t>,</a:t>
              </a:r>
            </a:p>
            <a:p>
              <a:pPr algn="ctr"/>
              <a:r>
                <a:rPr lang="en-IN" sz="2000" b="1" dirty="0">
                  <a:solidFill>
                    <a:srgbClr val="52C9BD"/>
                  </a:solidFill>
                  <a:latin typeface="Tw Cen MT" panose="020B0602020104020603" pitchFamily="34" charset="0"/>
                </a:rPr>
                <a:t>City,</a:t>
              </a:r>
            </a:p>
            <a:p>
              <a:pPr algn="ctr"/>
              <a:r>
                <a:rPr lang="en-IN" sz="2000" b="1" dirty="0">
                  <a:solidFill>
                    <a:srgbClr val="52C9BD"/>
                  </a:solidFill>
                  <a:latin typeface="Tw Cen MT" panose="020B0602020104020603" pitchFamily="34" charset="0"/>
                </a:rPr>
                <a:t>Locality</a:t>
              </a:r>
              <a:endParaRPr lang="en-US" sz="2000" b="1" dirty="0">
                <a:solidFill>
                  <a:srgbClr val="52C9BD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FDC33F1-3448-4743-B4AA-9AB3F6AC7C29}"/>
              </a:ext>
            </a:extLst>
          </p:cNvPr>
          <p:cNvGrpSpPr/>
          <p:nvPr/>
        </p:nvGrpSpPr>
        <p:grpSpPr>
          <a:xfrm>
            <a:off x="8189660" y="5175562"/>
            <a:ext cx="2617029" cy="982156"/>
            <a:chOff x="9146176" y="5273815"/>
            <a:chExt cx="2617029" cy="982156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513FED6-5AE4-4C43-B387-4B3A6068FB28}"/>
                </a:ext>
              </a:extLst>
            </p:cNvPr>
            <p:cNvSpPr txBox="1"/>
            <p:nvPr/>
          </p:nvSpPr>
          <p:spPr>
            <a:xfrm>
              <a:off x="9146176" y="5273815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0ACA60D5-D1A5-4197-8C6A-C6AAAF691287}"/>
                </a:ext>
              </a:extLst>
            </p:cNvPr>
            <p:cNvSpPr txBox="1"/>
            <p:nvPr/>
          </p:nvSpPr>
          <p:spPr>
            <a:xfrm>
              <a:off x="9416112" y="5548085"/>
              <a:ext cx="23470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Rating.text</a:t>
              </a:r>
              <a:r>
                <a:rPr lang="en-IN" sz="20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,</a:t>
              </a:r>
            </a:p>
            <a:p>
              <a:r>
                <a:rPr lang="en-IN" sz="20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Votes</a:t>
              </a: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297AA652-6FA6-4398-B6D2-76C273378523}"/>
              </a:ext>
            </a:extLst>
          </p:cNvPr>
          <p:cNvSpPr txBox="1"/>
          <p:nvPr/>
        </p:nvSpPr>
        <p:spPr>
          <a:xfrm>
            <a:off x="8267885" y="2071456"/>
            <a:ext cx="3092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b="1" dirty="0">
              <a:solidFill>
                <a:srgbClr val="5D7373"/>
              </a:solidFill>
              <a:latin typeface="Tw Cen MT" panose="020B0602020104020603" pitchFamily="34" charset="0"/>
            </a:endParaRPr>
          </a:p>
          <a:p>
            <a:r>
              <a:rPr lang="en-IN" sz="2000" b="1" dirty="0" err="1">
                <a:solidFill>
                  <a:srgbClr val="5D7373"/>
                </a:solidFill>
                <a:latin typeface="Tw Cen MT" panose="020B0602020104020603" pitchFamily="34" charset="0"/>
              </a:rPr>
              <a:t>Has.Table.booking</a:t>
            </a:r>
            <a:r>
              <a:rPr lang="en-IN" sz="2000" b="1" dirty="0">
                <a:solidFill>
                  <a:srgbClr val="5D7373"/>
                </a:solidFill>
                <a:latin typeface="Tw Cen MT" panose="020B0602020104020603" pitchFamily="34" charset="0"/>
              </a:rPr>
              <a:t>,</a:t>
            </a:r>
          </a:p>
          <a:p>
            <a:r>
              <a:rPr lang="en-IN" sz="2000" b="1" dirty="0" err="1">
                <a:solidFill>
                  <a:srgbClr val="5D7373"/>
                </a:solidFill>
                <a:latin typeface="Tw Cen MT" panose="020B0602020104020603" pitchFamily="34" charset="0"/>
              </a:rPr>
              <a:t>Has.Online.delivery</a:t>
            </a:r>
            <a:endParaRPr lang="en-IN" sz="2000" b="1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sp>
        <p:nvSpPr>
          <p:cNvPr id="153" name="AutoShape 46">
            <a:extLst>
              <a:ext uri="{FF2B5EF4-FFF2-40B4-BE49-F238E27FC236}">
                <a16:creationId xmlns:a16="http://schemas.microsoft.com/office/drawing/2014/main" id="{9A35FFE9-BF86-4E84-9240-A5FB74FE3D70}"/>
              </a:ext>
            </a:extLst>
          </p:cNvPr>
          <p:cNvSpPr>
            <a:spLocks/>
          </p:cNvSpPr>
          <p:nvPr/>
        </p:nvSpPr>
        <p:spPr bwMode="auto">
          <a:xfrm flipH="1">
            <a:off x="9475200" y="4018321"/>
            <a:ext cx="903742" cy="9037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6874" y="17549"/>
                </a:moveTo>
                <a:cubicBezTo>
                  <a:pt x="15513" y="17549"/>
                  <a:pt x="14343" y="15612"/>
                  <a:pt x="13809" y="12825"/>
                </a:cubicBezTo>
                <a:lnTo>
                  <a:pt x="15524" y="12825"/>
                </a:lnTo>
                <a:cubicBezTo>
                  <a:pt x="17038" y="12825"/>
                  <a:pt x="18224" y="11343"/>
                  <a:pt x="18224" y="9450"/>
                </a:cubicBezTo>
                <a:cubicBezTo>
                  <a:pt x="18224" y="7558"/>
                  <a:pt x="17038" y="6075"/>
                  <a:pt x="15524" y="6075"/>
                </a:cubicBezTo>
                <a:lnTo>
                  <a:pt x="13809" y="6075"/>
                </a:lnTo>
                <a:cubicBezTo>
                  <a:pt x="14343" y="3289"/>
                  <a:pt x="15513" y="1350"/>
                  <a:pt x="16874" y="1350"/>
                </a:cubicBezTo>
                <a:cubicBezTo>
                  <a:pt x="18739" y="1350"/>
                  <a:pt x="20249" y="4976"/>
                  <a:pt x="20249" y="9450"/>
                </a:cubicBezTo>
                <a:cubicBezTo>
                  <a:pt x="20249" y="13923"/>
                  <a:pt x="18739" y="17549"/>
                  <a:pt x="16874" y="17549"/>
                </a:cubicBezTo>
                <a:moveTo>
                  <a:pt x="8926" y="11482"/>
                </a:moveTo>
                <a:lnTo>
                  <a:pt x="8774" y="11482"/>
                </a:lnTo>
                <a:lnTo>
                  <a:pt x="8774" y="11475"/>
                </a:lnTo>
                <a:cubicBezTo>
                  <a:pt x="8028" y="11475"/>
                  <a:pt x="7424" y="10569"/>
                  <a:pt x="7424" y="9450"/>
                </a:cubicBezTo>
                <a:cubicBezTo>
                  <a:pt x="7424" y="8332"/>
                  <a:pt x="8028" y="7425"/>
                  <a:pt x="8774" y="7425"/>
                </a:cubicBezTo>
                <a:lnTo>
                  <a:pt x="8926" y="7425"/>
                </a:lnTo>
                <a:cubicBezTo>
                  <a:pt x="10200" y="7425"/>
                  <a:pt x="11391" y="6924"/>
                  <a:pt x="12441" y="6063"/>
                </a:cubicBezTo>
                <a:cubicBezTo>
                  <a:pt x="12248" y="7149"/>
                  <a:pt x="12149" y="8300"/>
                  <a:pt x="12149" y="9450"/>
                </a:cubicBezTo>
                <a:cubicBezTo>
                  <a:pt x="12149" y="10603"/>
                  <a:pt x="12248" y="11758"/>
                  <a:pt x="12442" y="12846"/>
                </a:cubicBezTo>
                <a:cubicBezTo>
                  <a:pt x="11393" y="11983"/>
                  <a:pt x="10200" y="11482"/>
                  <a:pt x="8926" y="11482"/>
                </a:cubicBezTo>
                <a:moveTo>
                  <a:pt x="8096" y="20249"/>
                </a:moveTo>
                <a:lnTo>
                  <a:pt x="5396" y="20249"/>
                </a:lnTo>
                <a:lnTo>
                  <a:pt x="5396" y="14175"/>
                </a:lnTo>
                <a:cubicBezTo>
                  <a:pt x="5396" y="13683"/>
                  <a:pt x="5264" y="13223"/>
                  <a:pt x="5033" y="12825"/>
                </a:cubicBezTo>
                <a:lnTo>
                  <a:pt x="5505" y="12825"/>
                </a:lnTo>
                <a:lnTo>
                  <a:pt x="5505" y="12832"/>
                </a:lnTo>
                <a:lnTo>
                  <a:pt x="7535" y="12832"/>
                </a:lnTo>
                <a:cubicBezTo>
                  <a:pt x="7463" y="13042"/>
                  <a:pt x="7421" y="13265"/>
                  <a:pt x="7421" y="13500"/>
                </a:cubicBezTo>
                <a:lnTo>
                  <a:pt x="7421" y="18225"/>
                </a:lnTo>
                <a:cubicBezTo>
                  <a:pt x="7421" y="18874"/>
                  <a:pt x="7784" y="19307"/>
                  <a:pt x="8001" y="19565"/>
                </a:cubicBezTo>
                <a:cubicBezTo>
                  <a:pt x="8031" y="19601"/>
                  <a:pt x="8065" y="19638"/>
                  <a:pt x="8096" y="19677"/>
                </a:cubicBezTo>
                <a:cubicBezTo>
                  <a:pt x="8096" y="19677"/>
                  <a:pt x="8096" y="20249"/>
                  <a:pt x="8096" y="20249"/>
                </a:cubicBezTo>
                <a:close/>
                <a:moveTo>
                  <a:pt x="1349" y="9450"/>
                </a:moveTo>
                <a:cubicBezTo>
                  <a:pt x="1349" y="8332"/>
                  <a:pt x="1953" y="7425"/>
                  <a:pt x="2699" y="7425"/>
                </a:cubicBezTo>
                <a:lnTo>
                  <a:pt x="7434" y="7425"/>
                </a:lnTo>
                <a:cubicBezTo>
                  <a:pt x="7014" y="7916"/>
                  <a:pt x="6749" y="8631"/>
                  <a:pt x="6749" y="9450"/>
                </a:cubicBezTo>
                <a:cubicBezTo>
                  <a:pt x="6749" y="10270"/>
                  <a:pt x="7014" y="10984"/>
                  <a:pt x="7434" y="11475"/>
                </a:cubicBezTo>
                <a:lnTo>
                  <a:pt x="2699" y="11475"/>
                </a:lnTo>
                <a:cubicBezTo>
                  <a:pt x="1953" y="11475"/>
                  <a:pt x="1349" y="10569"/>
                  <a:pt x="1349" y="9450"/>
                </a:cubicBezTo>
                <a:moveTo>
                  <a:pt x="13499" y="9450"/>
                </a:moveTo>
                <a:cubicBezTo>
                  <a:pt x="13499" y="8749"/>
                  <a:pt x="13540" y="8073"/>
                  <a:pt x="13610" y="7425"/>
                </a:cubicBezTo>
                <a:lnTo>
                  <a:pt x="15524" y="7425"/>
                </a:lnTo>
                <a:cubicBezTo>
                  <a:pt x="16269" y="7425"/>
                  <a:pt x="16874" y="8332"/>
                  <a:pt x="16874" y="9450"/>
                </a:cubicBezTo>
                <a:cubicBezTo>
                  <a:pt x="16874" y="10569"/>
                  <a:pt x="16269" y="11475"/>
                  <a:pt x="15524" y="11475"/>
                </a:cubicBezTo>
                <a:lnTo>
                  <a:pt x="13610" y="11475"/>
                </a:lnTo>
                <a:cubicBezTo>
                  <a:pt x="13540" y="10826"/>
                  <a:pt x="13499" y="10151"/>
                  <a:pt x="13499" y="9450"/>
                </a:cubicBezTo>
                <a:moveTo>
                  <a:pt x="16874" y="0"/>
                </a:moveTo>
                <a:cubicBezTo>
                  <a:pt x="15489" y="0"/>
                  <a:pt x="14400" y="951"/>
                  <a:pt x="13618" y="2420"/>
                </a:cubicBezTo>
                <a:lnTo>
                  <a:pt x="13604" y="2412"/>
                </a:lnTo>
                <a:cubicBezTo>
                  <a:pt x="12469" y="4635"/>
                  <a:pt x="10778" y="6075"/>
                  <a:pt x="8926" y="6075"/>
                </a:cubicBezTo>
                <a:lnTo>
                  <a:pt x="8479" y="6075"/>
                </a:lnTo>
                <a:lnTo>
                  <a:pt x="5505" y="6075"/>
                </a:lnTo>
                <a:lnTo>
                  <a:pt x="2699" y="6075"/>
                </a:lnTo>
                <a:cubicBezTo>
                  <a:pt x="1185" y="6075"/>
                  <a:pt x="0" y="7558"/>
                  <a:pt x="0" y="9450"/>
                </a:cubicBezTo>
                <a:cubicBezTo>
                  <a:pt x="0" y="11343"/>
                  <a:pt x="1185" y="12825"/>
                  <a:pt x="2699" y="12825"/>
                </a:cubicBezTo>
                <a:cubicBezTo>
                  <a:pt x="3443" y="12827"/>
                  <a:pt x="4046" y="13430"/>
                  <a:pt x="4046" y="14175"/>
                </a:cubicBezTo>
                <a:lnTo>
                  <a:pt x="4046" y="20249"/>
                </a:lnTo>
                <a:cubicBezTo>
                  <a:pt x="4046" y="20996"/>
                  <a:pt x="4651" y="21599"/>
                  <a:pt x="5396" y="21599"/>
                </a:cubicBezTo>
                <a:lnTo>
                  <a:pt x="8096" y="21599"/>
                </a:lnTo>
                <a:cubicBezTo>
                  <a:pt x="8842" y="21599"/>
                  <a:pt x="9446" y="20996"/>
                  <a:pt x="9446" y="20249"/>
                </a:cubicBezTo>
                <a:lnTo>
                  <a:pt x="9446" y="19575"/>
                </a:lnTo>
                <a:cubicBezTo>
                  <a:pt x="9446" y="18900"/>
                  <a:pt x="8771" y="18598"/>
                  <a:pt x="8771" y="18225"/>
                </a:cubicBezTo>
                <a:lnTo>
                  <a:pt x="8771" y="13500"/>
                </a:lnTo>
                <a:cubicBezTo>
                  <a:pt x="8771" y="13484"/>
                  <a:pt x="8781" y="13473"/>
                  <a:pt x="8782" y="13458"/>
                </a:cubicBezTo>
                <a:cubicBezTo>
                  <a:pt x="8789" y="13361"/>
                  <a:pt x="8815" y="13271"/>
                  <a:pt x="8859" y="13191"/>
                </a:cubicBezTo>
                <a:cubicBezTo>
                  <a:pt x="8871" y="13169"/>
                  <a:pt x="8884" y="13151"/>
                  <a:pt x="8898" y="13132"/>
                </a:cubicBezTo>
                <a:cubicBezTo>
                  <a:pt x="8952" y="13051"/>
                  <a:pt x="9020" y="12985"/>
                  <a:pt x="9103" y="12934"/>
                </a:cubicBezTo>
                <a:cubicBezTo>
                  <a:pt x="9107" y="12931"/>
                  <a:pt x="9108" y="12927"/>
                  <a:pt x="9112" y="12925"/>
                </a:cubicBezTo>
                <a:cubicBezTo>
                  <a:pt x="9115" y="12925"/>
                  <a:pt x="9117" y="12922"/>
                  <a:pt x="9120" y="12922"/>
                </a:cubicBezTo>
                <a:cubicBezTo>
                  <a:pt x="9174" y="12892"/>
                  <a:pt x="9238" y="12885"/>
                  <a:pt x="9299" y="12868"/>
                </a:cubicBezTo>
                <a:cubicBezTo>
                  <a:pt x="11003" y="13049"/>
                  <a:pt x="12545" y="14424"/>
                  <a:pt x="13604" y="16495"/>
                </a:cubicBezTo>
                <a:lnTo>
                  <a:pt x="13621" y="16487"/>
                </a:lnTo>
                <a:cubicBezTo>
                  <a:pt x="14404" y="17950"/>
                  <a:pt x="15490" y="18900"/>
                  <a:pt x="16874" y="18900"/>
                </a:cubicBezTo>
                <a:cubicBezTo>
                  <a:pt x="19977" y="18900"/>
                  <a:pt x="21600" y="14145"/>
                  <a:pt x="21600" y="9450"/>
                </a:cubicBezTo>
                <a:cubicBezTo>
                  <a:pt x="21600" y="4754"/>
                  <a:pt x="19977" y="0"/>
                  <a:pt x="1687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A415717-A6D6-4D03-9DD3-2D7132B3582F}"/>
              </a:ext>
            </a:extLst>
          </p:cNvPr>
          <p:cNvGrpSpPr/>
          <p:nvPr/>
        </p:nvGrpSpPr>
        <p:grpSpPr>
          <a:xfrm>
            <a:off x="9102553" y="656202"/>
            <a:ext cx="536202" cy="612654"/>
            <a:chOff x="9162373" y="3045147"/>
            <a:chExt cx="406400" cy="464344"/>
          </a:xfrm>
          <a:solidFill>
            <a:schemeClr val="bg1"/>
          </a:solidFill>
        </p:grpSpPr>
        <p:sp>
          <p:nvSpPr>
            <p:cNvPr id="155" name="AutoShape 48">
              <a:extLst>
                <a:ext uri="{FF2B5EF4-FFF2-40B4-BE49-F238E27FC236}">
                  <a16:creationId xmlns:a16="http://schemas.microsoft.com/office/drawing/2014/main" id="{E6479445-AFDA-40EB-8EDE-47F4CD499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2373" y="3045147"/>
              <a:ext cx="406400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425"/>
                  </a:moveTo>
                  <a:cubicBezTo>
                    <a:pt x="5687" y="7425"/>
                    <a:pt x="1542" y="6064"/>
                    <a:pt x="1542" y="4387"/>
                  </a:cubicBezTo>
                  <a:cubicBezTo>
                    <a:pt x="1542" y="2709"/>
                    <a:pt x="5687" y="1350"/>
                    <a:pt x="10800" y="1350"/>
                  </a:cubicBezTo>
                  <a:cubicBezTo>
                    <a:pt x="15912" y="1350"/>
                    <a:pt x="20057" y="2709"/>
                    <a:pt x="20057" y="4387"/>
                  </a:cubicBezTo>
                  <a:cubicBezTo>
                    <a:pt x="20057" y="6064"/>
                    <a:pt x="15912" y="7425"/>
                    <a:pt x="10800" y="7425"/>
                  </a:cubicBezTo>
                  <a:moveTo>
                    <a:pt x="20057" y="9112"/>
                  </a:moveTo>
                  <a:lnTo>
                    <a:pt x="20054" y="9112"/>
                  </a:lnTo>
                  <a:cubicBezTo>
                    <a:pt x="20054" y="9119"/>
                    <a:pt x="20057" y="9127"/>
                    <a:pt x="20057" y="9133"/>
                  </a:cubicBezTo>
                  <a:cubicBezTo>
                    <a:pt x="20057" y="10800"/>
                    <a:pt x="15912" y="12150"/>
                    <a:pt x="10800" y="12150"/>
                  </a:cubicBezTo>
                  <a:cubicBezTo>
                    <a:pt x="5687" y="12150"/>
                    <a:pt x="1542" y="10800"/>
                    <a:pt x="1542" y="9133"/>
                  </a:cubicBezTo>
                  <a:cubicBezTo>
                    <a:pt x="1542" y="9127"/>
                    <a:pt x="1545" y="9119"/>
                    <a:pt x="1545" y="9112"/>
                  </a:cubicBezTo>
                  <a:lnTo>
                    <a:pt x="1542" y="9112"/>
                  </a:lnTo>
                  <a:lnTo>
                    <a:pt x="1542" y="6793"/>
                  </a:lnTo>
                  <a:cubicBezTo>
                    <a:pt x="3564" y="8140"/>
                    <a:pt x="7271" y="8774"/>
                    <a:pt x="10800" y="8774"/>
                  </a:cubicBezTo>
                  <a:cubicBezTo>
                    <a:pt x="14328" y="8774"/>
                    <a:pt x="18035" y="8140"/>
                    <a:pt x="20057" y="6793"/>
                  </a:cubicBezTo>
                  <a:cubicBezTo>
                    <a:pt x="20057" y="6793"/>
                    <a:pt x="20057" y="9112"/>
                    <a:pt x="20057" y="9112"/>
                  </a:cubicBezTo>
                  <a:close/>
                  <a:moveTo>
                    <a:pt x="20057" y="13162"/>
                  </a:moveTo>
                  <a:lnTo>
                    <a:pt x="20054" y="13162"/>
                  </a:lnTo>
                  <a:cubicBezTo>
                    <a:pt x="20054" y="13169"/>
                    <a:pt x="20057" y="13177"/>
                    <a:pt x="20057" y="13183"/>
                  </a:cubicBezTo>
                  <a:cubicBezTo>
                    <a:pt x="20057" y="14850"/>
                    <a:pt x="15912" y="16200"/>
                    <a:pt x="10800" y="16200"/>
                  </a:cubicBezTo>
                  <a:cubicBezTo>
                    <a:pt x="5687" y="16200"/>
                    <a:pt x="1542" y="14850"/>
                    <a:pt x="1542" y="13183"/>
                  </a:cubicBezTo>
                  <a:cubicBezTo>
                    <a:pt x="1542" y="13177"/>
                    <a:pt x="1545" y="13169"/>
                    <a:pt x="1545" y="13162"/>
                  </a:cubicBezTo>
                  <a:lnTo>
                    <a:pt x="1542" y="13162"/>
                  </a:lnTo>
                  <a:lnTo>
                    <a:pt x="1542" y="10640"/>
                  </a:lnTo>
                  <a:cubicBezTo>
                    <a:pt x="3136" y="12077"/>
                    <a:pt x="6982" y="12825"/>
                    <a:pt x="10800" y="12825"/>
                  </a:cubicBezTo>
                  <a:cubicBezTo>
                    <a:pt x="14617" y="12825"/>
                    <a:pt x="18463" y="12077"/>
                    <a:pt x="20057" y="10640"/>
                  </a:cubicBezTo>
                  <a:cubicBezTo>
                    <a:pt x="20057" y="10640"/>
                    <a:pt x="20057" y="13162"/>
                    <a:pt x="20057" y="13162"/>
                  </a:cubicBezTo>
                  <a:close/>
                  <a:moveTo>
                    <a:pt x="20057" y="17212"/>
                  </a:moveTo>
                  <a:cubicBezTo>
                    <a:pt x="20057" y="18889"/>
                    <a:pt x="15912" y="20249"/>
                    <a:pt x="10800" y="20249"/>
                  </a:cubicBezTo>
                  <a:cubicBezTo>
                    <a:pt x="5687" y="20249"/>
                    <a:pt x="1542" y="18889"/>
                    <a:pt x="1542" y="17212"/>
                  </a:cubicBezTo>
                  <a:lnTo>
                    <a:pt x="1542" y="14690"/>
                  </a:lnTo>
                  <a:cubicBezTo>
                    <a:pt x="3136" y="16127"/>
                    <a:pt x="6982" y="16875"/>
                    <a:pt x="10800" y="16875"/>
                  </a:cubicBezTo>
                  <a:cubicBezTo>
                    <a:pt x="14617" y="16875"/>
                    <a:pt x="18463" y="16127"/>
                    <a:pt x="20057" y="14690"/>
                  </a:cubicBezTo>
                  <a:cubicBezTo>
                    <a:pt x="20057" y="14690"/>
                    <a:pt x="20057" y="17212"/>
                    <a:pt x="20057" y="17212"/>
                  </a:cubicBezTo>
                  <a:close/>
                  <a:moveTo>
                    <a:pt x="10800" y="0"/>
                  </a:moveTo>
                  <a:cubicBezTo>
                    <a:pt x="5598" y="0"/>
                    <a:pt x="0" y="1372"/>
                    <a:pt x="0" y="4387"/>
                  </a:cubicBezTo>
                  <a:lnTo>
                    <a:pt x="0" y="17212"/>
                  </a:lnTo>
                  <a:cubicBezTo>
                    <a:pt x="0" y="20226"/>
                    <a:pt x="5598" y="21599"/>
                    <a:pt x="10800" y="21599"/>
                  </a:cubicBezTo>
                  <a:cubicBezTo>
                    <a:pt x="16001" y="21599"/>
                    <a:pt x="21599" y="20226"/>
                    <a:pt x="21599" y="17212"/>
                  </a:cubicBezTo>
                  <a:lnTo>
                    <a:pt x="21599" y="4387"/>
                  </a:lnTo>
                  <a:cubicBezTo>
                    <a:pt x="21599" y="1372"/>
                    <a:pt x="1600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56" name="AutoShape 49">
              <a:extLst>
                <a:ext uri="{FF2B5EF4-FFF2-40B4-BE49-F238E27FC236}">
                  <a16:creationId xmlns:a16="http://schemas.microsoft.com/office/drawing/2014/main" id="{25F4374A-A772-45AD-B382-91CA06299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1460" y="3407890"/>
              <a:ext cx="29369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57" name="AutoShape 50">
              <a:extLst>
                <a:ext uri="{FF2B5EF4-FFF2-40B4-BE49-F238E27FC236}">
                  <a16:creationId xmlns:a16="http://schemas.microsoft.com/office/drawing/2014/main" id="{D33CEF53-60E3-494F-986E-E8C1720A1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1460" y="3320578"/>
              <a:ext cx="29369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58" name="AutoShape 51">
              <a:extLst>
                <a:ext uri="{FF2B5EF4-FFF2-40B4-BE49-F238E27FC236}">
                  <a16:creationId xmlns:a16="http://schemas.microsoft.com/office/drawing/2014/main" id="{200806C8-7512-4EEA-B606-1765B820D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1460" y="3233265"/>
              <a:ext cx="29369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7C265CA-4FA1-4FFA-A329-59048140871A}"/>
              </a:ext>
            </a:extLst>
          </p:cNvPr>
          <p:cNvGrpSpPr/>
          <p:nvPr/>
        </p:nvGrpSpPr>
        <p:grpSpPr>
          <a:xfrm>
            <a:off x="1041554" y="4537977"/>
            <a:ext cx="803620" cy="803620"/>
            <a:chOff x="8204317" y="2115665"/>
            <a:chExt cx="464344" cy="464344"/>
          </a:xfrm>
          <a:solidFill>
            <a:schemeClr val="bg1"/>
          </a:solidFill>
        </p:grpSpPr>
        <p:sp>
          <p:nvSpPr>
            <p:cNvPr id="160" name="AutoShape 81">
              <a:extLst>
                <a:ext uri="{FF2B5EF4-FFF2-40B4-BE49-F238E27FC236}">
                  <a16:creationId xmlns:a16="http://schemas.microsoft.com/office/drawing/2014/main" id="{D393A67B-A67A-43E3-9E1F-DA00B175F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4317" y="2115665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61" name="AutoShape 82">
              <a:extLst>
                <a:ext uri="{FF2B5EF4-FFF2-40B4-BE49-F238E27FC236}">
                  <a16:creationId xmlns:a16="http://schemas.microsoft.com/office/drawing/2014/main" id="{39A60FA6-3875-47DC-BF20-ED7A80D5B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7973" y="2492697"/>
              <a:ext cx="43657" cy="436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4400"/>
                  </a:moveTo>
                  <a:cubicBezTo>
                    <a:pt x="8820" y="14400"/>
                    <a:pt x="7200" y="12782"/>
                    <a:pt x="7200" y="10800"/>
                  </a:cubicBezTo>
                  <a:cubicBezTo>
                    <a:pt x="7200" y="8817"/>
                    <a:pt x="8820" y="7200"/>
                    <a:pt x="10800" y="7200"/>
                  </a:cubicBezTo>
                  <a:cubicBezTo>
                    <a:pt x="12779" y="7200"/>
                    <a:pt x="14400" y="8817"/>
                    <a:pt x="14400" y="10800"/>
                  </a:cubicBezTo>
                  <a:cubicBezTo>
                    <a:pt x="14400" y="12782"/>
                    <a:pt x="12779" y="14400"/>
                    <a:pt x="10800" y="14400"/>
                  </a:cubicBezTo>
                  <a:moveTo>
                    <a:pt x="10800" y="0"/>
                  </a:move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184F4D81-4B92-407E-94E7-D52334722E8D}"/>
              </a:ext>
            </a:extLst>
          </p:cNvPr>
          <p:cNvGrpSpPr/>
          <p:nvPr/>
        </p:nvGrpSpPr>
        <p:grpSpPr>
          <a:xfrm>
            <a:off x="2030923" y="2903597"/>
            <a:ext cx="1129330" cy="1127402"/>
            <a:chOff x="6357938" y="1647825"/>
            <a:chExt cx="465138" cy="464344"/>
          </a:xfrm>
          <a:solidFill>
            <a:schemeClr val="bg1"/>
          </a:solidFill>
        </p:grpSpPr>
        <p:sp>
          <p:nvSpPr>
            <p:cNvPr id="163" name="AutoShape 84">
              <a:extLst>
                <a:ext uri="{FF2B5EF4-FFF2-40B4-BE49-F238E27FC236}">
                  <a16:creationId xmlns:a16="http://schemas.microsoft.com/office/drawing/2014/main" id="{705BA4A5-0DD2-42C0-968F-B236A1286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938" y="1647825"/>
              <a:ext cx="465138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900"/>
                  </a:moveTo>
                  <a:cubicBezTo>
                    <a:pt x="20249" y="19643"/>
                    <a:pt x="19644" y="20249"/>
                    <a:pt x="18899" y="20249"/>
                  </a:cubicBezTo>
                  <a:lnTo>
                    <a:pt x="2699" y="20249"/>
                  </a:lnTo>
                  <a:cubicBezTo>
                    <a:pt x="1955" y="20249"/>
                    <a:pt x="1349" y="19643"/>
                    <a:pt x="1349" y="18900"/>
                  </a:cubicBezTo>
                  <a:lnTo>
                    <a:pt x="1349" y="5400"/>
                  </a:lnTo>
                  <a:cubicBezTo>
                    <a:pt x="1349" y="5027"/>
                    <a:pt x="1652" y="4725"/>
                    <a:pt x="2024" y="4725"/>
                  </a:cubicBezTo>
                  <a:lnTo>
                    <a:pt x="2699" y="4725"/>
                  </a:lnTo>
                  <a:lnTo>
                    <a:pt x="2699" y="18225"/>
                  </a:lnTo>
                  <a:cubicBezTo>
                    <a:pt x="2699" y="18598"/>
                    <a:pt x="3001" y="18900"/>
                    <a:pt x="3374" y="18900"/>
                  </a:cubicBezTo>
                  <a:cubicBezTo>
                    <a:pt x="3748" y="18900"/>
                    <a:pt x="4049" y="18598"/>
                    <a:pt x="4049" y="18225"/>
                  </a:cubicBezTo>
                  <a:lnTo>
                    <a:pt x="4049" y="2025"/>
                  </a:lnTo>
                  <a:cubicBezTo>
                    <a:pt x="4049" y="1652"/>
                    <a:pt x="4352" y="1350"/>
                    <a:pt x="4724" y="1350"/>
                  </a:cubicBezTo>
                  <a:lnTo>
                    <a:pt x="19575" y="1350"/>
                  </a:lnTo>
                  <a:cubicBezTo>
                    <a:pt x="19947" y="1350"/>
                    <a:pt x="20249" y="1652"/>
                    <a:pt x="20249" y="2025"/>
                  </a:cubicBezTo>
                  <a:cubicBezTo>
                    <a:pt x="20249" y="2025"/>
                    <a:pt x="20249" y="18900"/>
                    <a:pt x="20249" y="18900"/>
                  </a:cubicBezTo>
                  <a:close/>
                  <a:moveTo>
                    <a:pt x="19575" y="0"/>
                  </a:moveTo>
                  <a:lnTo>
                    <a:pt x="4724" y="0"/>
                  </a:lnTo>
                  <a:cubicBezTo>
                    <a:pt x="3606" y="0"/>
                    <a:pt x="2699" y="905"/>
                    <a:pt x="2699" y="2025"/>
                  </a:cubicBezTo>
                  <a:lnTo>
                    <a:pt x="2699" y="3375"/>
                  </a:lnTo>
                  <a:lnTo>
                    <a:pt x="2024" y="3375"/>
                  </a:lnTo>
                  <a:cubicBezTo>
                    <a:pt x="906" y="3375"/>
                    <a:pt x="0" y="4280"/>
                    <a:pt x="0" y="5400"/>
                  </a:cubicBezTo>
                  <a:lnTo>
                    <a:pt x="0" y="18900"/>
                  </a:lnTo>
                  <a:cubicBezTo>
                    <a:pt x="0" y="20391"/>
                    <a:pt x="1208" y="21599"/>
                    <a:pt x="2699" y="21599"/>
                  </a:cubicBezTo>
                  <a:lnTo>
                    <a:pt x="18899" y="21599"/>
                  </a:lnTo>
                  <a:cubicBezTo>
                    <a:pt x="20391" y="21599"/>
                    <a:pt x="21600" y="20391"/>
                    <a:pt x="21600" y="18900"/>
                  </a:cubicBezTo>
                  <a:lnTo>
                    <a:pt x="21600" y="2025"/>
                  </a:lnTo>
                  <a:cubicBezTo>
                    <a:pt x="21600" y="905"/>
                    <a:pt x="20693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64" name="AutoShape 85">
              <a:extLst>
                <a:ext uri="{FF2B5EF4-FFF2-40B4-BE49-F238E27FC236}">
                  <a16:creationId xmlns:a16="http://schemas.microsoft.com/office/drawing/2014/main" id="{78B86C2A-D5D7-4AAB-8A13-0EED7A0DB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1821657"/>
              <a:ext cx="130175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65" name="AutoShape 86">
              <a:extLst>
                <a:ext uri="{FF2B5EF4-FFF2-40B4-BE49-F238E27FC236}">
                  <a16:creationId xmlns:a16="http://schemas.microsoft.com/office/drawing/2014/main" id="{70FB672E-8BBB-43FC-95D3-58BEDA6A1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1778000"/>
              <a:ext cx="130175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66" name="AutoShape 87">
              <a:extLst>
                <a:ext uri="{FF2B5EF4-FFF2-40B4-BE49-F238E27FC236}">
                  <a16:creationId xmlns:a16="http://schemas.microsoft.com/office/drawing/2014/main" id="{E262E638-28DB-4348-BCDF-75479343A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1734344"/>
              <a:ext cx="130175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67" name="AutoShape 88">
              <a:extLst>
                <a:ext uri="{FF2B5EF4-FFF2-40B4-BE49-F238E27FC236}">
                  <a16:creationId xmlns:a16="http://schemas.microsoft.com/office/drawing/2014/main" id="{32257038-9294-4CFD-8446-CA9D30813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2039938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68" name="AutoShape 89">
              <a:extLst>
                <a:ext uri="{FF2B5EF4-FFF2-40B4-BE49-F238E27FC236}">
                  <a16:creationId xmlns:a16="http://schemas.microsoft.com/office/drawing/2014/main" id="{FD5C9514-BA5B-40BA-9193-CC3FAA813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1996282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69" name="AutoShape 90">
              <a:extLst>
                <a:ext uri="{FF2B5EF4-FFF2-40B4-BE49-F238E27FC236}">
                  <a16:creationId xmlns:a16="http://schemas.microsoft.com/office/drawing/2014/main" id="{805588AD-CA63-453C-B004-57BB1671BC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1952625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70" name="AutoShape 91">
              <a:extLst>
                <a:ext uri="{FF2B5EF4-FFF2-40B4-BE49-F238E27FC236}">
                  <a16:creationId xmlns:a16="http://schemas.microsoft.com/office/drawing/2014/main" id="{A0DE4F78-D505-4BE1-AE5F-EA430F12E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2039938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71" name="AutoShape 92">
              <a:extLst>
                <a:ext uri="{FF2B5EF4-FFF2-40B4-BE49-F238E27FC236}">
                  <a16:creationId xmlns:a16="http://schemas.microsoft.com/office/drawing/2014/main" id="{732EB659-F273-491B-8C6B-16D3CF23C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1996282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72" name="AutoShape 93">
              <a:extLst>
                <a:ext uri="{FF2B5EF4-FFF2-40B4-BE49-F238E27FC236}">
                  <a16:creationId xmlns:a16="http://schemas.microsoft.com/office/drawing/2014/main" id="{05F19897-BA40-48DF-B6AF-B9C456649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1952625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73" name="AutoShape 94">
              <a:extLst>
                <a:ext uri="{FF2B5EF4-FFF2-40B4-BE49-F238E27FC236}">
                  <a16:creationId xmlns:a16="http://schemas.microsoft.com/office/drawing/2014/main" id="{A2C651C8-F8B6-4D15-9A70-EF7912B8B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1865313"/>
              <a:ext cx="289719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69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69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74" name="AutoShape 95">
              <a:extLst>
                <a:ext uri="{FF2B5EF4-FFF2-40B4-BE49-F238E27FC236}">
                  <a16:creationId xmlns:a16="http://schemas.microsoft.com/office/drawing/2014/main" id="{4A7B0C17-0569-45CE-B4BD-4E0C6306F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1908969"/>
              <a:ext cx="289719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90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90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75" name="AutoShape 96">
              <a:extLst>
                <a:ext uri="{FF2B5EF4-FFF2-40B4-BE49-F238E27FC236}">
                  <a16:creationId xmlns:a16="http://schemas.microsoft.com/office/drawing/2014/main" id="{5C7153AC-93CB-4887-92B5-6437A0F7D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1705769"/>
              <a:ext cx="130175" cy="130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4792"/>
                  </a:moveTo>
                  <a:lnTo>
                    <a:pt x="16800" y="4792"/>
                  </a:lnTo>
                  <a:lnTo>
                    <a:pt x="16800" y="16797"/>
                  </a:lnTo>
                  <a:lnTo>
                    <a:pt x="4799" y="16797"/>
                  </a:lnTo>
                  <a:cubicBezTo>
                    <a:pt x="4799" y="16797"/>
                    <a:pt x="4799" y="4792"/>
                    <a:pt x="4799" y="4792"/>
                  </a:cubicBezTo>
                  <a:close/>
                  <a:moveTo>
                    <a:pt x="2399" y="21600"/>
                  </a:moveTo>
                  <a:lnTo>
                    <a:pt x="19199" y="21600"/>
                  </a:lnTo>
                  <a:cubicBezTo>
                    <a:pt x="20527" y="21600"/>
                    <a:pt x="21600" y="20523"/>
                    <a:pt x="21600" y="19198"/>
                  </a:cubicBezTo>
                  <a:lnTo>
                    <a:pt x="21600" y="2401"/>
                  </a:lnTo>
                  <a:cubicBezTo>
                    <a:pt x="21600" y="1076"/>
                    <a:pt x="20527" y="0"/>
                    <a:pt x="19199" y="0"/>
                  </a:cubicBezTo>
                  <a:lnTo>
                    <a:pt x="2399" y="0"/>
                  </a:lnTo>
                  <a:cubicBezTo>
                    <a:pt x="1072" y="0"/>
                    <a:pt x="0" y="1076"/>
                    <a:pt x="0" y="2401"/>
                  </a:cubicBezTo>
                  <a:lnTo>
                    <a:pt x="0" y="19198"/>
                  </a:lnTo>
                  <a:cubicBezTo>
                    <a:pt x="0" y="20523"/>
                    <a:pt x="1072" y="21600"/>
                    <a:pt x="2399" y="216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71EBC4-87A6-491F-9577-5FE2AC99B8AB}"/>
              </a:ext>
            </a:extLst>
          </p:cNvPr>
          <p:cNvGrpSpPr/>
          <p:nvPr/>
        </p:nvGrpSpPr>
        <p:grpSpPr>
          <a:xfrm>
            <a:off x="-11888793" y="0"/>
            <a:ext cx="12482923" cy="6858000"/>
            <a:chOff x="-10684854" y="0"/>
            <a:chExt cx="1248292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855400-E72A-4996-AD04-1CE953706F4D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552E5B3-117B-4ECF-B808-BD4F048FA23D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4541429-1ECE-4BE3-AE5C-D8D3203D9F21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</a:t>
              </a:r>
              <a:r>
                <a:rPr lang="en-IN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6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13DEA38-B2EA-48AA-ABD7-8C8B9BFA77E8}"/>
              </a:ext>
            </a:extLst>
          </p:cNvPr>
          <p:cNvGrpSpPr/>
          <p:nvPr/>
        </p:nvGrpSpPr>
        <p:grpSpPr>
          <a:xfrm>
            <a:off x="-12368149" y="0"/>
            <a:ext cx="12482923" cy="6858000"/>
            <a:chOff x="-11138114" y="0"/>
            <a:chExt cx="12482923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A7FB13-F899-4788-8132-1C0AE0F81BD2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214D61A-32CC-425F-B83D-9B69CCA47932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</a:t>
              </a:r>
              <a:r>
                <a:rPr lang="en-IN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7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7016-E1C1-4832-8463-E3E4C23282EA}"/>
              </a:ext>
            </a:extLst>
          </p:cNvPr>
          <p:cNvGrpSpPr/>
          <p:nvPr/>
        </p:nvGrpSpPr>
        <p:grpSpPr>
          <a:xfrm>
            <a:off x="-12840017" y="13890"/>
            <a:ext cx="12482924" cy="6858000"/>
            <a:chOff x="-11600297" y="0"/>
            <a:chExt cx="12482924" cy="6858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725B73-D5E5-49E8-A59B-E16C8EEE661F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507476-024D-4BC3-AF72-FEC25A7DB3A4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418ABF-1DAB-43D8-896A-9F853AA47AEF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</a:t>
              </a:r>
              <a:r>
                <a:rPr lang="en-IN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 8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1C28CA0-A67A-4F2D-9984-FE60F8C66C46}"/>
              </a:ext>
            </a:extLst>
          </p:cNvPr>
          <p:cNvGrpSpPr/>
          <p:nvPr/>
        </p:nvGrpSpPr>
        <p:grpSpPr>
          <a:xfrm>
            <a:off x="-13309639" y="-18654"/>
            <a:ext cx="12482924" cy="6895307"/>
            <a:chOff x="-12129822" y="-37307"/>
            <a:chExt cx="12482924" cy="689530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A129AF7-A727-41DB-9B16-6E270BA5A23E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7E10F1C-4A4A-45BB-BD87-2D86726423C0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18D224-423E-43B3-B54D-1C060BBCAEEB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</a:t>
              </a:r>
              <a:r>
                <a:rPr lang="en-IN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9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534F98B-F8BE-4239-A4D2-959D11A62BB8}"/>
              </a:ext>
            </a:extLst>
          </p:cNvPr>
          <p:cNvSpPr txBox="1"/>
          <p:nvPr/>
        </p:nvSpPr>
        <p:spPr>
          <a:xfrm>
            <a:off x="9187547" y="51097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05120D-E305-46A2-85A5-2257FD52F60A}"/>
              </a:ext>
            </a:extLst>
          </p:cNvPr>
          <p:cNvSpPr txBox="1"/>
          <p:nvPr/>
        </p:nvSpPr>
        <p:spPr>
          <a:xfrm>
            <a:off x="4208572" y="2089230"/>
            <a:ext cx="3141708" cy="30469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400" dirty="0">
                <a:latin typeface="Tw Cen MT" panose="020B0602020104020603" pitchFamily="34" charset="0"/>
              </a:rPr>
              <a:t>1.</a:t>
            </a:r>
            <a:r>
              <a:rPr lang="en-IN" sz="2400" dirty="0">
                <a:solidFill>
                  <a:srgbClr val="00A0A8"/>
                </a:solidFill>
                <a:latin typeface="Tw Cen MT" panose="020B0602020104020603" pitchFamily="34" charset="0"/>
              </a:rPr>
              <a:t>Restaurant.Name:</a:t>
            </a:r>
          </a:p>
          <a:p>
            <a:pPr algn="l"/>
            <a:r>
              <a:rPr lang="en-IN" sz="2400" dirty="0">
                <a:latin typeface="Tw Cen MT" panose="020B0602020104020603" pitchFamily="34" charset="0"/>
              </a:rPr>
              <a:t>2.</a:t>
            </a:r>
            <a:r>
              <a:rPr lang="en-IN" sz="2400" dirty="0">
                <a:solidFill>
                  <a:srgbClr val="00A0A8"/>
                </a:solidFill>
                <a:latin typeface="Tw Cen MT" panose="020B0602020104020603" pitchFamily="34" charset="0"/>
              </a:rPr>
              <a:t>City</a:t>
            </a:r>
            <a:r>
              <a:rPr lang="en-IN" sz="2400" dirty="0">
                <a:latin typeface="Tw Cen MT" panose="020B0602020104020603" pitchFamily="34" charset="0"/>
              </a:rPr>
              <a:t>:</a:t>
            </a:r>
          </a:p>
          <a:p>
            <a:pPr algn="l"/>
            <a:r>
              <a:rPr lang="en-IN" sz="2400" dirty="0">
                <a:latin typeface="Tw Cen MT" panose="020B0602020104020603" pitchFamily="34" charset="0"/>
              </a:rPr>
              <a:t>3.</a:t>
            </a:r>
            <a:r>
              <a:rPr lang="en-IN" sz="2400" dirty="0">
                <a:solidFill>
                  <a:srgbClr val="00A0A8"/>
                </a:solidFill>
                <a:latin typeface="Tw Cen MT" panose="020B0602020104020603" pitchFamily="34" charset="0"/>
              </a:rPr>
              <a:t>Locality:</a:t>
            </a:r>
            <a:endParaRPr lang="en-IN" sz="2400" dirty="0">
              <a:latin typeface="Tw Cen MT" panose="020B0602020104020603" pitchFamily="34" charset="0"/>
            </a:endParaRPr>
          </a:p>
          <a:p>
            <a:pPr algn="l"/>
            <a:r>
              <a:rPr lang="en-IN" sz="2400" dirty="0">
                <a:latin typeface="Tw Cen MT" panose="020B0602020104020603" pitchFamily="34" charset="0"/>
              </a:rPr>
              <a:t>4.</a:t>
            </a:r>
            <a:r>
              <a:rPr lang="en-IN" sz="2400" dirty="0">
                <a:solidFill>
                  <a:srgbClr val="00A0A8"/>
                </a:solidFill>
                <a:latin typeface="Tw Cen MT" panose="020B0602020104020603" pitchFamily="34" charset="0"/>
              </a:rPr>
              <a:t>Aggregate.rating</a:t>
            </a:r>
            <a:r>
              <a:rPr lang="en-IN" sz="2400" dirty="0">
                <a:latin typeface="Tw Cen MT" panose="020B0602020104020603" pitchFamily="34" charset="0"/>
              </a:rPr>
              <a:t>:</a:t>
            </a:r>
          </a:p>
          <a:p>
            <a:pPr algn="l"/>
            <a:r>
              <a:rPr lang="en-IN" sz="2400" dirty="0">
                <a:latin typeface="Tw Cen MT" panose="020B0602020104020603" pitchFamily="34" charset="0"/>
              </a:rPr>
              <a:t>5.</a:t>
            </a:r>
            <a:r>
              <a:rPr lang="en-IN" sz="2400" dirty="0">
                <a:solidFill>
                  <a:srgbClr val="00A0A8"/>
                </a:solidFill>
                <a:latin typeface="Tw Cen MT" panose="020B0602020104020603" pitchFamily="34" charset="0"/>
              </a:rPr>
              <a:t>Has.Table.booking</a:t>
            </a:r>
            <a:r>
              <a:rPr lang="en-IN" sz="2400" dirty="0">
                <a:latin typeface="Tw Cen MT" panose="020B0602020104020603" pitchFamily="34" charset="0"/>
              </a:rPr>
              <a:t>:</a:t>
            </a:r>
          </a:p>
          <a:p>
            <a:pPr algn="l"/>
            <a:r>
              <a:rPr lang="en-IN" sz="2400" dirty="0">
                <a:latin typeface="Tw Cen MT" panose="020B0602020104020603" pitchFamily="34" charset="0"/>
              </a:rPr>
              <a:t>6.</a:t>
            </a:r>
            <a:r>
              <a:rPr lang="en-IN" sz="2400" dirty="0">
                <a:solidFill>
                  <a:srgbClr val="00A0A8"/>
                </a:solidFill>
                <a:latin typeface="Tw Cen MT" panose="020B0602020104020603" pitchFamily="34" charset="0"/>
              </a:rPr>
              <a:t>Has.Online.delivery</a:t>
            </a:r>
            <a:r>
              <a:rPr lang="en-IN" sz="2400" dirty="0">
                <a:latin typeface="Tw Cen MT" panose="020B0602020104020603" pitchFamily="34" charset="0"/>
              </a:rPr>
              <a:t>:</a:t>
            </a:r>
          </a:p>
          <a:p>
            <a:pPr algn="l"/>
            <a:r>
              <a:rPr lang="en-IN" sz="2400" dirty="0">
                <a:latin typeface="Tw Cen MT" panose="020B0602020104020603" pitchFamily="34" charset="0"/>
              </a:rPr>
              <a:t>7.</a:t>
            </a:r>
            <a:r>
              <a:rPr lang="en-IN" sz="2400" dirty="0">
                <a:solidFill>
                  <a:srgbClr val="00A0A8"/>
                </a:solidFill>
                <a:latin typeface="Tw Cen MT" panose="020B0602020104020603" pitchFamily="34" charset="0"/>
              </a:rPr>
              <a:t>Rating.text</a:t>
            </a:r>
            <a:r>
              <a:rPr lang="en-IN" sz="2400" dirty="0">
                <a:latin typeface="Tw Cen MT" panose="020B0602020104020603" pitchFamily="34" charset="0"/>
              </a:rPr>
              <a:t>:</a:t>
            </a:r>
          </a:p>
          <a:p>
            <a:pPr algn="l"/>
            <a:r>
              <a:rPr lang="en-IN" sz="2400" dirty="0">
                <a:latin typeface="Tw Cen MT" panose="020B0602020104020603" pitchFamily="34" charset="0"/>
              </a:rPr>
              <a:t>8.</a:t>
            </a:r>
            <a:r>
              <a:rPr lang="en-IN" sz="2400" dirty="0">
                <a:solidFill>
                  <a:srgbClr val="00A0A8"/>
                </a:solidFill>
                <a:latin typeface="Tw Cen MT" panose="020B0602020104020603" pitchFamily="34" charset="0"/>
              </a:rPr>
              <a:t>Votes</a:t>
            </a:r>
            <a:r>
              <a:rPr lang="en-IN" sz="2400" dirty="0">
                <a:latin typeface="Tw Cen MT" panose="020B0602020104020603" pitchFamily="34" charset="0"/>
              </a:rPr>
              <a:t>:</a:t>
            </a:r>
            <a:endParaRPr lang="en-US" sz="2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052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6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600"/>
                            </p:stCondLst>
                            <p:childTnLst>
                              <p:par>
                                <p:cTn id="98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4" grpId="0" animBg="1"/>
      <p:bldP spid="128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5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D69E0BA-CC44-435A-9F58-A1468FA14B45}"/>
              </a:ext>
            </a:extLst>
          </p:cNvPr>
          <p:cNvGrpSpPr/>
          <p:nvPr/>
        </p:nvGrpSpPr>
        <p:grpSpPr>
          <a:xfrm>
            <a:off x="-1" y="0"/>
            <a:ext cx="12192000" cy="6858000"/>
            <a:chOff x="-10231068" y="0"/>
            <a:chExt cx="12482922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E82EFA0-9061-40E6-A15A-55AC7C38C8A5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C9E48F-68A6-4A69-A83D-8FDE55AD2591}"/>
                </a:ext>
              </a:extLst>
            </p:cNvPr>
            <p:cNvSpPr/>
            <p:nvPr/>
          </p:nvSpPr>
          <p:spPr>
            <a:xfrm>
              <a:off x="1794654" y="3077195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8F8B50E-F92A-4C68-9B37-2FC2294E16CC}"/>
                </a:ext>
              </a:extLst>
            </p:cNvPr>
            <p:cNvSpPr txBox="1"/>
            <p:nvPr/>
          </p:nvSpPr>
          <p:spPr>
            <a:xfrm rot="16200000">
              <a:off x="1466313" y="3332260"/>
              <a:ext cx="1089660" cy="472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</a:t>
              </a:r>
              <a:r>
                <a:rPr lang="en-IN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4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D81CDAF6-1DED-49FC-83C2-2F28473A2F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288"/>
          <a:stretch/>
        </p:blipFill>
        <p:spPr>
          <a:xfrm>
            <a:off x="163934" y="2151533"/>
            <a:ext cx="11577254" cy="400949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A77DE93-5FD3-4756-A551-952B11B0B23C}"/>
              </a:ext>
            </a:extLst>
          </p:cNvPr>
          <p:cNvGrpSpPr/>
          <p:nvPr/>
        </p:nvGrpSpPr>
        <p:grpSpPr>
          <a:xfrm>
            <a:off x="2862862" y="807239"/>
            <a:ext cx="5496695" cy="1146629"/>
            <a:chOff x="3200263" y="238883"/>
            <a:chExt cx="5496695" cy="114662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298BC8-533E-4419-86FD-BC315DC128C9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u="sng" dirty="0">
                  <a:solidFill>
                    <a:srgbClr val="52CBBE"/>
                  </a:solidFill>
                  <a:latin typeface="Tw Cen MT" panose="020B0602020104020603" pitchFamily="34" charset="0"/>
                </a:rPr>
                <a:t>View of mydata1</a:t>
              </a:r>
              <a:endParaRPr lang="en-US" sz="3600" b="1" u="sng" dirty="0">
                <a:solidFill>
                  <a:srgbClr val="52CBBE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636134-6BE1-41F5-8A55-F9F3F02199E8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solidFill>
                    <a:srgbClr val="00A0A8"/>
                  </a:solidFill>
                  <a:latin typeface="Tw Cen MT" panose="020B0602020104020603" pitchFamily="34" charset="0"/>
                </a:rPr>
                <a:t>After cleansing and processing</a:t>
              </a:r>
            </a:p>
            <a:p>
              <a:pPr algn="ctr"/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F1744D2-20BE-49BB-923C-0203388927B7}"/>
              </a:ext>
            </a:extLst>
          </p:cNvPr>
          <p:cNvSpPr txBox="1"/>
          <p:nvPr/>
        </p:nvSpPr>
        <p:spPr>
          <a:xfrm>
            <a:off x="10116556" y="0"/>
            <a:ext cx="2127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5D7373"/>
                </a:solidFill>
                <a:latin typeface="Tw Cen MT" panose="020B0602020104020603" pitchFamily="34" charset="0"/>
              </a:rPr>
              <a:t>Data </a:t>
            </a:r>
            <a:endParaRPr lang="en-US" sz="2400" b="1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0579E4-84DC-41B4-87AB-4B67E2AC0DEE}"/>
              </a:ext>
            </a:extLst>
          </p:cNvPr>
          <p:cNvCxnSpPr>
            <a:cxnSpLocks/>
          </p:cNvCxnSpPr>
          <p:nvPr/>
        </p:nvCxnSpPr>
        <p:spPr>
          <a:xfrm flipV="1">
            <a:off x="11180351" y="2080096"/>
            <a:ext cx="0" cy="312963"/>
          </a:xfrm>
          <a:prstGeom prst="line">
            <a:avLst/>
          </a:prstGeom>
          <a:ln w="19050">
            <a:solidFill>
              <a:srgbClr val="5D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C31B6789-233C-4B5D-B8B5-5CABFF91EA07}"/>
              </a:ext>
            </a:extLst>
          </p:cNvPr>
          <p:cNvSpPr/>
          <p:nvPr/>
        </p:nvSpPr>
        <p:spPr>
          <a:xfrm>
            <a:off x="10407125" y="556095"/>
            <a:ext cx="1524000" cy="152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1000" sy="101000" algn="ctr" rotWithShape="0">
              <a:schemeClr val="tx1">
                <a:lumMod val="65000"/>
                <a:lumOff val="3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FC5806E-1B60-4268-B9F7-60B388DC857F}"/>
              </a:ext>
            </a:extLst>
          </p:cNvPr>
          <p:cNvSpPr/>
          <p:nvPr/>
        </p:nvSpPr>
        <p:spPr>
          <a:xfrm>
            <a:off x="10495231" y="644201"/>
            <a:ext cx="1347788" cy="1347788"/>
          </a:xfrm>
          <a:prstGeom prst="ellipse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5CBB0EE-B515-4198-9A70-C2CAF0C07E38}"/>
              </a:ext>
            </a:extLst>
          </p:cNvPr>
          <p:cNvSpPr/>
          <p:nvPr/>
        </p:nvSpPr>
        <p:spPr>
          <a:xfrm>
            <a:off x="10566669" y="715639"/>
            <a:ext cx="1204912" cy="1204912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DB1B9-63EE-4B40-B6F5-223FDE6AD065}"/>
              </a:ext>
            </a:extLst>
          </p:cNvPr>
          <p:cNvSpPr/>
          <p:nvPr/>
        </p:nvSpPr>
        <p:spPr>
          <a:xfrm>
            <a:off x="11136127" y="2393059"/>
            <a:ext cx="93210" cy="93210"/>
          </a:xfrm>
          <a:prstGeom prst="ellipse">
            <a:avLst/>
          </a:prstGeom>
          <a:noFill/>
          <a:ln w="19050">
            <a:solidFill>
              <a:srgbClr val="5D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F55843F-2386-4D89-99DA-F343E932216E}"/>
              </a:ext>
            </a:extLst>
          </p:cNvPr>
          <p:cNvGrpSpPr/>
          <p:nvPr/>
        </p:nvGrpSpPr>
        <p:grpSpPr>
          <a:xfrm>
            <a:off x="10796439" y="1022338"/>
            <a:ext cx="740442" cy="646938"/>
            <a:chOff x="6357938" y="3535363"/>
            <a:chExt cx="465138" cy="406400"/>
          </a:xfrm>
          <a:solidFill>
            <a:srgbClr val="5D7373"/>
          </a:solidFill>
        </p:grpSpPr>
        <p:sp>
          <p:nvSpPr>
            <p:cNvPr id="32" name="AutoShape 43">
              <a:extLst>
                <a:ext uri="{FF2B5EF4-FFF2-40B4-BE49-F238E27FC236}">
                  <a16:creationId xmlns:a16="http://schemas.microsoft.com/office/drawing/2014/main" id="{F29394C1-E89B-4AAC-AA12-BC4E969FD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938" y="3535363"/>
              <a:ext cx="465138" cy="3341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33" name="AutoShape 44">
              <a:extLst>
                <a:ext uri="{FF2B5EF4-FFF2-40B4-BE49-F238E27FC236}">
                  <a16:creationId xmlns:a16="http://schemas.microsoft.com/office/drawing/2014/main" id="{A982975A-3B93-4CDB-9B09-C961EEEE0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419" y="3680619"/>
              <a:ext cx="28575" cy="1595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34" name="AutoShape 45">
              <a:extLst>
                <a:ext uri="{FF2B5EF4-FFF2-40B4-BE49-F238E27FC236}">
                  <a16:creationId xmlns:a16="http://schemas.microsoft.com/office/drawing/2014/main" id="{405206CD-5DF9-4148-A855-169B9264D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3854450"/>
              <a:ext cx="58738" cy="873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923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  <p:bldP spid="24" grpId="0" animBg="1"/>
      <p:bldP spid="26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6">
            <a:extLst>
              <a:ext uri="{FF2B5EF4-FFF2-40B4-BE49-F238E27FC236}">
                <a16:creationId xmlns:a16="http://schemas.microsoft.com/office/drawing/2014/main" id="{418B22A8-F72A-4C98-977D-B1BFD2B71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78"/>
          <a:stretch/>
        </p:blipFill>
        <p:spPr>
          <a:xfrm>
            <a:off x="639349" y="1017658"/>
            <a:ext cx="10639604" cy="3888369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84B7C1D0-F03D-40B1-8856-962991FFF3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14" t="5194"/>
          <a:stretch/>
        </p:blipFill>
        <p:spPr>
          <a:xfrm>
            <a:off x="4227534" y="3066266"/>
            <a:ext cx="7220733" cy="369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3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C327164-17FF-4DE0-9E9B-F7CEF524BDCA}"/>
              </a:ext>
            </a:extLst>
          </p:cNvPr>
          <p:cNvGrpSpPr/>
          <p:nvPr/>
        </p:nvGrpSpPr>
        <p:grpSpPr>
          <a:xfrm>
            <a:off x="-290920" y="-4763"/>
            <a:ext cx="12482920" cy="6913626"/>
            <a:chOff x="-9296849" y="0"/>
            <a:chExt cx="12482920" cy="69136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C2F059-8E54-4001-8796-4C372505F15C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A5D056-97B8-4FFF-9320-5B4740BDA197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CC404-AFC9-4772-95FF-42E6C31C5C21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</a:t>
              </a:r>
              <a:r>
                <a:rPr lang="en-IN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5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C7045C-B018-403C-B042-352268DD2796}"/>
              </a:ext>
            </a:extLst>
          </p:cNvPr>
          <p:cNvGrpSpPr/>
          <p:nvPr/>
        </p:nvGrpSpPr>
        <p:grpSpPr>
          <a:xfrm>
            <a:off x="-740501" y="0"/>
            <a:ext cx="12482921" cy="6858000"/>
            <a:chOff x="-9766749" y="0"/>
            <a:chExt cx="12482921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6F4ED6-E10D-4D93-B4BB-A139F6FF6A4D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F3B0A9-5B97-44E5-B826-87FFC6B06E8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4A29A0-C51F-430C-8EAF-CE441CA1DC5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</a:t>
              </a:r>
              <a:r>
                <a:rPr lang="en-IN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6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D860F08-F37C-4EAB-B841-545DDFB104B5}"/>
              </a:ext>
            </a:extLst>
          </p:cNvPr>
          <p:cNvGrpSpPr/>
          <p:nvPr/>
        </p:nvGrpSpPr>
        <p:grpSpPr>
          <a:xfrm>
            <a:off x="1174316" y="255827"/>
            <a:ext cx="10083730" cy="900408"/>
            <a:chOff x="494738" y="238883"/>
            <a:chExt cx="10083730" cy="90040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1D247E2-DEF5-4005-BE18-A5C94DCEAF4F}"/>
                </a:ext>
              </a:extLst>
            </p:cNvPr>
            <p:cNvSpPr txBox="1"/>
            <p:nvPr/>
          </p:nvSpPr>
          <p:spPr>
            <a:xfrm>
              <a:off x="494738" y="238883"/>
              <a:ext cx="100837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u="sng" dirty="0">
                  <a:solidFill>
                    <a:srgbClr val="5D7373"/>
                  </a:solidFill>
                  <a:latin typeface="Tw Cen MT" panose="020B0602020104020603" pitchFamily="34" charset="0"/>
                </a:rPr>
                <a:t>Maximum Number of Restaurant Outlets in New Delhi</a:t>
              </a:r>
              <a:endParaRPr lang="en-US" sz="3200" b="1" u="sng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7F6ACC7-E0E5-4C79-9CEC-60D45F0CB299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13DEA38-B2EA-48AA-ABD7-8C8B9BFA77E8}"/>
              </a:ext>
            </a:extLst>
          </p:cNvPr>
          <p:cNvGrpSpPr/>
          <p:nvPr/>
        </p:nvGrpSpPr>
        <p:grpSpPr>
          <a:xfrm>
            <a:off x="-12041390" y="0"/>
            <a:ext cx="12495971" cy="6858000"/>
            <a:chOff x="-11151162" y="0"/>
            <a:chExt cx="12495971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A7FB13-F899-4788-8132-1C0AE0F81BD2}"/>
                </a:ext>
              </a:extLst>
            </p:cNvPr>
            <p:cNvSpPr/>
            <p:nvPr/>
          </p:nvSpPr>
          <p:spPr>
            <a:xfrm>
              <a:off x="-1115116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214D61A-32CC-425F-B83D-9B69CCA47932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</a:t>
              </a:r>
              <a:r>
                <a:rPr lang="en-IN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7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7" name="Picture 7">
            <a:extLst>
              <a:ext uri="{FF2B5EF4-FFF2-40B4-BE49-F238E27FC236}">
                <a16:creationId xmlns:a16="http://schemas.microsoft.com/office/drawing/2014/main" id="{A05B5854-4444-4003-ACE0-A9257B19CD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2"/>
          <a:stretch/>
        </p:blipFill>
        <p:spPr>
          <a:xfrm>
            <a:off x="585716" y="1156235"/>
            <a:ext cx="7293465" cy="4983123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D3F01AB-57F5-4CBA-8E27-BFD5D769012F}"/>
              </a:ext>
            </a:extLst>
          </p:cNvPr>
          <p:cNvSpPr txBox="1"/>
          <p:nvPr/>
        </p:nvSpPr>
        <p:spPr>
          <a:xfrm>
            <a:off x="7906220" y="1578059"/>
            <a:ext cx="3826541" cy="3046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68E54A-C44C-4C7C-A8B6-8BEA3999BA9E}"/>
              </a:ext>
            </a:extLst>
          </p:cNvPr>
          <p:cNvSpPr txBox="1"/>
          <p:nvPr/>
        </p:nvSpPr>
        <p:spPr>
          <a:xfrm>
            <a:off x="7879182" y="1096429"/>
            <a:ext cx="37989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600" dirty="0">
                <a:latin typeface="Tw Cen MT" panose="020B0602020104020603" pitchFamily="34" charset="0"/>
              </a:rPr>
              <a:t>The graph depicts the top 10 restaurants with maximum outlets in New Delhi.:</a:t>
            </a:r>
          </a:p>
          <a:p>
            <a:pPr algn="l"/>
            <a:endParaRPr lang="en-IN" sz="1600" dirty="0">
              <a:latin typeface="Tw Cen MT" panose="020B0602020104020603" pitchFamily="34" charset="0"/>
            </a:endParaRPr>
          </a:p>
          <a:p>
            <a:pPr algn="l"/>
            <a:r>
              <a:rPr lang="en-IN" sz="1600" dirty="0">
                <a:latin typeface="Tw Cen MT" panose="020B0602020104020603" pitchFamily="34" charset="0"/>
              </a:rPr>
              <a:t>We can see that  </a:t>
            </a:r>
          </a:p>
          <a:p>
            <a:pPr algn="l"/>
            <a:r>
              <a:rPr lang="en-IN" sz="1600" dirty="0">
                <a:latin typeface="Tw Cen MT" panose="020B0602020104020603" pitchFamily="34" charset="0"/>
              </a:rPr>
              <a:t>1.Cafe Coffee Day has the highest outlets in Delhi with 11 in number.</a:t>
            </a:r>
          </a:p>
          <a:p>
            <a:pPr algn="l"/>
            <a:r>
              <a:rPr lang="en-IN" sz="1600" dirty="0">
                <a:latin typeface="Tw Cen MT" panose="020B0602020104020603" pitchFamily="34" charset="0"/>
              </a:rPr>
              <a:t>2.Subway - 2</a:t>
            </a:r>
            <a:r>
              <a:rPr lang="en-IN" sz="1600" baseline="30000" dirty="0">
                <a:latin typeface="Tw Cen MT" panose="020B0602020104020603" pitchFamily="34" charset="0"/>
              </a:rPr>
              <a:t>nd</a:t>
            </a:r>
            <a:r>
              <a:rPr lang="en-IN" sz="1600" dirty="0">
                <a:latin typeface="Tw Cen MT" panose="020B0602020104020603" pitchFamily="34" charset="0"/>
              </a:rPr>
              <a:t> highest -9 outlets</a:t>
            </a:r>
          </a:p>
          <a:p>
            <a:pPr algn="l"/>
            <a:r>
              <a:rPr lang="en-IN" sz="1600" dirty="0">
                <a:latin typeface="Tw Cen MT" panose="020B0602020104020603" pitchFamily="34" charset="0"/>
              </a:rPr>
              <a:t>3.Green chick chop -3</a:t>
            </a:r>
            <a:r>
              <a:rPr lang="en-IN" sz="1600" baseline="30000" dirty="0">
                <a:latin typeface="Tw Cen MT" panose="020B0602020104020603" pitchFamily="34" charset="0"/>
              </a:rPr>
              <a:t>rd</a:t>
            </a:r>
            <a:r>
              <a:rPr lang="en-IN" sz="1600" dirty="0">
                <a:latin typeface="Tw Cen MT" panose="020B0602020104020603" pitchFamily="34" charset="0"/>
              </a:rPr>
              <a:t> highest-7 outlets</a:t>
            </a:r>
            <a:endParaRPr lang="en-US" sz="1600" dirty="0">
              <a:latin typeface="Tw Cen MT" panose="020B0602020104020603" pitchFamily="34" charset="0"/>
            </a:endParaRPr>
          </a:p>
        </p:txBody>
      </p:sp>
      <p:pic>
        <p:nvPicPr>
          <p:cNvPr id="24" name="Picture 24">
            <a:extLst>
              <a:ext uri="{FF2B5EF4-FFF2-40B4-BE49-F238E27FC236}">
                <a16:creationId xmlns:a16="http://schemas.microsoft.com/office/drawing/2014/main" id="{F7AA14C1-AABB-4821-AE5B-462B38C60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623" y="3196560"/>
            <a:ext cx="2716429" cy="294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22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550</Words>
  <Application>Microsoft Office PowerPoint</Application>
  <PresentationFormat>Widescreen</PresentationFormat>
  <Paragraphs>135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Zaman</dc:creator>
  <cp:lastModifiedBy>C Aishwarya - [CB.SC.P2ASD20008], Amrita Vishwa Vidyapeetham.</cp:lastModifiedBy>
  <cp:revision>12</cp:revision>
  <dcterms:created xsi:type="dcterms:W3CDTF">2020-09-29T10:58:38Z</dcterms:created>
  <dcterms:modified xsi:type="dcterms:W3CDTF">2020-11-19T09:23:49Z</dcterms:modified>
</cp:coreProperties>
</file>