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5E2DA-759A-4680-8AD4-79A2C031C498}" v="2" dt="2024-05-28T17:35:32.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Nalikka" userId="91d1c1ff7e388901" providerId="LiveId" clId="{7F95E2DA-759A-4680-8AD4-79A2C031C498}"/>
    <pc:docChg chg="custSel addSld modSld">
      <pc:chgData name="Ashley Nalikka" userId="91d1c1ff7e388901" providerId="LiveId" clId="{7F95E2DA-759A-4680-8AD4-79A2C031C498}" dt="2024-05-28T17:38:03.994" v="381" actId="20577"/>
      <pc:docMkLst>
        <pc:docMk/>
      </pc:docMkLst>
      <pc:sldChg chg="addSp modSp new mod">
        <pc:chgData name="Ashley Nalikka" userId="91d1c1ff7e388901" providerId="LiveId" clId="{7F95E2DA-759A-4680-8AD4-79A2C031C498}" dt="2024-05-28T17:38:03.994" v="381" actId="20577"/>
        <pc:sldMkLst>
          <pc:docMk/>
          <pc:sldMk cId="422333082" sldId="265"/>
        </pc:sldMkLst>
        <pc:spChg chg="mod">
          <ac:chgData name="Ashley Nalikka" userId="91d1c1ff7e388901" providerId="LiveId" clId="{7F95E2DA-759A-4680-8AD4-79A2C031C498}" dt="2024-05-28T17:35:47.416" v="58" actId="20577"/>
          <ac:spMkLst>
            <pc:docMk/>
            <pc:sldMk cId="422333082" sldId="265"/>
            <ac:spMk id="2" creationId="{3AC195D4-3ABD-9D30-7134-364022365B0F}"/>
          </ac:spMkLst>
        </pc:spChg>
        <pc:spChg chg="mod">
          <ac:chgData name="Ashley Nalikka" userId="91d1c1ff7e388901" providerId="LiveId" clId="{7F95E2DA-759A-4680-8AD4-79A2C031C498}" dt="2024-05-28T17:38:03.994" v="381" actId="20577"/>
          <ac:spMkLst>
            <pc:docMk/>
            <pc:sldMk cId="422333082" sldId="265"/>
            <ac:spMk id="3" creationId="{B4C71A50-2C3D-2F2E-D57F-F45296BABCE6}"/>
          </ac:spMkLst>
        </pc:spChg>
        <pc:picChg chg="add mod">
          <ac:chgData name="Ashley Nalikka" userId="91d1c1ff7e388901" providerId="LiveId" clId="{7F95E2DA-759A-4680-8AD4-79A2C031C498}" dt="2024-05-28T17:35:32.929" v="3" actId="1076"/>
          <ac:picMkLst>
            <pc:docMk/>
            <pc:sldMk cId="422333082" sldId="265"/>
            <ac:picMk id="1026" creationId="{2E96C7F0-EB3C-3627-560E-1967453B24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91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3168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46000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419675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F509C-BC91-4E5C-BCED-FCB6B4FA172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11ECF-EE04-47E4-9CAB-9A2A0EFAC6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5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9554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F509C-BC91-4E5C-BCED-FCB6B4FA1720}"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42871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F509C-BC91-4E5C-BCED-FCB6B4FA1720}"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87542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1F509C-BC91-4E5C-BCED-FCB6B4FA1720}" type="datetimeFigureOut">
              <a:rPr lang="en-US" smtClean="0"/>
              <a:t>5/28/2024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197361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F11ECF-EE04-47E4-9CAB-9A2A0EFAC63E}" type="slidenum">
              <a:rPr lang="en-US" smtClean="0"/>
              <a:t>‹#›</a:t>
            </a:fld>
            <a:endParaRPr lang="en-US"/>
          </a:p>
        </p:txBody>
      </p:sp>
    </p:spTree>
    <p:extLst>
      <p:ext uri="{BB962C8B-B14F-4D97-AF65-F5344CB8AC3E}">
        <p14:creationId xmlns:p14="http://schemas.microsoft.com/office/powerpoint/2010/main" val="11588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F509C-BC91-4E5C-BCED-FCB6B4FA172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11ECF-EE04-47E4-9CAB-9A2A0EFAC63E}" type="slidenum">
              <a:rPr lang="en-US" smtClean="0"/>
              <a:t>‹#›</a:t>
            </a:fld>
            <a:endParaRPr lang="en-US"/>
          </a:p>
        </p:txBody>
      </p:sp>
    </p:spTree>
    <p:extLst>
      <p:ext uri="{BB962C8B-B14F-4D97-AF65-F5344CB8AC3E}">
        <p14:creationId xmlns:p14="http://schemas.microsoft.com/office/powerpoint/2010/main" val="21989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1F509C-BC91-4E5C-BCED-FCB6B4FA1720}" type="datetimeFigureOut">
              <a:rPr lang="en-US" smtClean="0"/>
              <a:t>5/28/2024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F11ECF-EE04-47E4-9CAB-9A2A0EFAC6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37AD-4679-DC85-4632-F1B5DAC789FD}"/>
              </a:ext>
            </a:extLst>
          </p:cNvPr>
          <p:cNvSpPr>
            <a:spLocks noGrp="1"/>
          </p:cNvSpPr>
          <p:nvPr>
            <p:ph type="ctrTitle"/>
          </p:nvPr>
        </p:nvSpPr>
        <p:spPr/>
        <p:txBody>
          <a:bodyPr/>
          <a:lstStyle/>
          <a:p>
            <a:r>
              <a:rPr lang="en-US" dirty="0"/>
              <a:t>Student Outcomes for University and College</a:t>
            </a:r>
          </a:p>
        </p:txBody>
      </p:sp>
      <p:sp>
        <p:nvSpPr>
          <p:cNvPr id="3" name="Subtitle 2">
            <a:extLst>
              <a:ext uri="{FF2B5EF4-FFF2-40B4-BE49-F238E27FC236}">
                <a16:creationId xmlns:a16="http://schemas.microsoft.com/office/drawing/2014/main" id="{131AD898-291A-9900-18FB-6274CAD8D2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150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7451-0669-B687-EBA8-3C9A97F42A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D039FA-7C88-0C52-DEFB-16AEEC46760B}"/>
              </a:ext>
            </a:extLst>
          </p:cNvPr>
          <p:cNvSpPr>
            <a:spLocks noGrp="1"/>
          </p:cNvSpPr>
          <p:nvPr>
            <p:ph idx="1"/>
          </p:nvPr>
        </p:nvSpPr>
        <p:spPr/>
        <p:txBody>
          <a:bodyPr/>
          <a:lstStyle/>
          <a:p>
            <a:pPr marL="0" indent="0">
              <a:buNone/>
            </a:pPr>
            <a:r>
              <a:rPr lang="en-US" dirty="0"/>
              <a:t>Many students benefit from going to college. Not everyone attends however. It is one path to getting a good job but not necessarily the only way to get a good job. The takeaway is not everyone that attends college is a genius but not everyone that doesn’t go is not intelligent. </a:t>
            </a:r>
          </a:p>
        </p:txBody>
      </p:sp>
    </p:spTree>
    <p:extLst>
      <p:ext uri="{BB962C8B-B14F-4D97-AF65-F5344CB8AC3E}">
        <p14:creationId xmlns:p14="http://schemas.microsoft.com/office/powerpoint/2010/main" val="42018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5225-0DA4-AB06-EA05-BBFA743DA3D8}"/>
              </a:ext>
            </a:extLst>
          </p:cNvPr>
          <p:cNvSpPr>
            <a:spLocks noGrp="1"/>
          </p:cNvSpPr>
          <p:nvPr>
            <p:ph type="title"/>
          </p:nvPr>
        </p:nvSpPr>
        <p:spPr/>
        <p:txBody>
          <a:bodyPr/>
          <a:lstStyle/>
          <a:p>
            <a:r>
              <a:rPr lang="en-US" dirty="0"/>
              <a:t>Decision to go to College by IQ and Gender</a:t>
            </a:r>
          </a:p>
        </p:txBody>
      </p:sp>
      <p:sp>
        <p:nvSpPr>
          <p:cNvPr id="3" name="Content Placeholder 2">
            <a:extLst>
              <a:ext uri="{FF2B5EF4-FFF2-40B4-BE49-F238E27FC236}">
                <a16:creationId xmlns:a16="http://schemas.microsoft.com/office/drawing/2014/main" id="{07633BCF-E370-59BF-7BFE-DAC4ECE7B69B}"/>
              </a:ext>
            </a:extLst>
          </p:cNvPr>
          <p:cNvSpPr>
            <a:spLocks noGrp="1"/>
          </p:cNvSpPr>
          <p:nvPr>
            <p:ph idx="1"/>
          </p:nvPr>
        </p:nvSpPr>
        <p:spPr>
          <a:xfrm>
            <a:off x="1097280" y="1845734"/>
            <a:ext cx="4823229" cy="2596957"/>
          </a:xfrm>
        </p:spPr>
        <p:txBody>
          <a:bodyPr/>
          <a:lstStyle/>
          <a:p>
            <a:r>
              <a:rPr lang="en-US" dirty="0"/>
              <a:t>This bar plot depicts males and females IQs based off of whether they will plan to go to college or not. Evidently people with higher IQs are more likely to go to college than those with lower. It appears that males and females with high IQs do go to college while males and females with lower IQs are less likely.</a:t>
            </a:r>
          </a:p>
        </p:txBody>
      </p:sp>
      <p:pic>
        <p:nvPicPr>
          <p:cNvPr id="1028" name="Picture 4">
            <a:extLst>
              <a:ext uri="{FF2B5EF4-FFF2-40B4-BE49-F238E27FC236}">
                <a16:creationId xmlns:a16="http://schemas.microsoft.com/office/drawing/2014/main" id="{6162DDC0-016D-E63E-2C34-C5026AA2B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5813"/>
            <a:ext cx="53911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48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1CB4-8680-3335-CDB7-F3789A5D3444}"/>
              </a:ext>
            </a:extLst>
          </p:cNvPr>
          <p:cNvSpPr>
            <a:spLocks noGrp="1"/>
          </p:cNvSpPr>
          <p:nvPr>
            <p:ph type="title"/>
          </p:nvPr>
        </p:nvSpPr>
        <p:spPr/>
        <p:txBody>
          <a:bodyPr/>
          <a:lstStyle/>
          <a:p>
            <a:r>
              <a:rPr lang="en-US" dirty="0"/>
              <a:t>College Attendance as a factor of Parent income and IQ</a:t>
            </a:r>
          </a:p>
        </p:txBody>
      </p:sp>
      <p:sp>
        <p:nvSpPr>
          <p:cNvPr id="3" name="Content Placeholder 2">
            <a:extLst>
              <a:ext uri="{FF2B5EF4-FFF2-40B4-BE49-F238E27FC236}">
                <a16:creationId xmlns:a16="http://schemas.microsoft.com/office/drawing/2014/main" id="{329E00D0-FDA4-07DB-C5DE-4A62AD27A1C3}"/>
              </a:ext>
            </a:extLst>
          </p:cNvPr>
          <p:cNvSpPr>
            <a:spLocks noGrp="1"/>
          </p:cNvSpPr>
          <p:nvPr>
            <p:ph idx="1"/>
          </p:nvPr>
        </p:nvSpPr>
        <p:spPr>
          <a:xfrm>
            <a:off x="1097280" y="1845734"/>
            <a:ext cx="3225338" cy="4023360"/>
          </a:xfrm>
        </p:spPr>
        <p:txBody>
          <a:bodyPr>
            <a:normAutofit/>
          </a:bodyPr>
          <a:lstStyle/>
          <a:p>
            <a:r>
              <a:rPr lang="en-US" dirty="0"/>
              <a:t>Parental income is a larger factor in determining whether someone will plan to go to college rather than IQ. As you can see from the graph, some people with IQs as high as 140 do not attend college despite being smart enough to do so. While people with IQs as low as 60 still attend college.</a:t>
            </a:r>
          </a:p>
          <a:p>
            <a:endParaRPr lang="en-US" dirty="0"/>
          </a:p>
          <a:p>
            <a:r>
              <a:rPr lang="en-US" sz="1100" dirty="0"/>
              <a:t>Note: This is a fictional dataset. It does not reflect what actual salaries of college students’ parents really make.</a:t>
            </a:r>
          </a:p>
        </p:txBody>
      </p:sp>
      <p:pic>
        <p:nvPicPr>
          <p:cNvPr id="2050" name="Picture 2">
            <a:extLst>
              <a:ext uri="{FF2B5EF4-FFF2-40B4-BE49-F238E27FC236}">
                <a16:creationId xmlns:a16="http://schemas.microsoft.com/office/drawing/2014/main" id="{8BB6D76E-3075-E82A-08D7-F7630E395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964" y="1954102"/>
            <a:ext cx="7237977" cy="346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37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FD8D-3353-AB70-A5C3-779FF3947CBD}"/>
              </a:ext>
            </a:extLst>
          </p:cNvPr>
          <p:cNvSpPr>
            <a:spLocks noGrp="1"/>
          </p:cNvSpPr>
          <p:nvPr>
            <p:ph type="title"/>
          </p:nvPr>
        </p:nvSpPr>
        <p:spPr/>
        <p:txBody>
          <a:bodyPr/>
          <a:lstStyle/>
          <a:p>
            <a:r>
              <a:rPr lang="en-US" dirty="0"/>
              <a:t>Encouragement to Attend College by Parent income and Gender</a:t>
            </a:r>
          </a:p>
        </p:txBody>
      </p:sp>
      <p:sp>
        <p:nvSpPr>
          <p:cNvPr id="3" name="Content Placeholder 2">
            <a:extLst>
              <a:ext uri="{FF2B5EF4-FFF2-40B4-BE49-F238E27FC236}">
                <a16:creationId xmlns:a16="http://schemas.microsoft.com/office/drawing/2014/main" id="{ACCE1678-244C-83EE-D38F-EBC909883684}"/>
              </a:ext>
            </a:extLst>
          </p:cNvPr>
          <p:cNvSpPr>
            <a:spLocks noGrp="1"/>
          </p:cNvSpPr>
          <p:nvPr>
            <p:ph idx="1"/>
          </p:nvPr>
        </p:nvSpPr>
        <p:spPr>
          <a:xfrm>
            <a:off x="1097280" y="1845734"/>
            <a:ext cx="3234575" cy="3612957"/>
          </a:xfrm>
        </p:spPr>
        <p:txBody>
          <a:bodyPr>
            <a:normAutofit/>
          </a:bodyPr>
          <a:lstStyle/>
          <a:p>
            <a:r>
              <a:rPr lang="en-US" dirty="0"/>
              <a:t>Students are more likely to be encouraged to go to college if their parents make a lot of money. Females are encouraged more than males to go to college.</a:t>
            </a:r>
          </a:p>
          <a:p>
            <a:endParaRPr lang="en-US" dirty="0"/>
          </a:p>
          <a:p>
            <a:endParaRPr lang="en-US" dirty="0"/>
          </a:p>
          <a:p>
            <a:r>
              <a:rPr lang="en-US" sz="1050" dirty="0"/>
              <a:t>Note:</a:t>
            </a:r>
          </a:p>
          <a:p>
            <a:r>
              <a:rPr lang="en-US" sz="1000" dirty="0"/>
              <a:t>This dataset has fictional salaries. It does not reflect what actual college student’s parents make.</a:t>
            </a:r>
          </a:p>
          <a:p>
            <a:endParaRPr lang="en-US" dirty="0"/>
          </a:p>
          <a:p>
            <a:endParaRPr lang="en-US" dirty="0"/>
          </a:p>
        </p:txBody>
      </p:sp>
      <p:pic>
        <p:nvPicPr>
          <p:cNvPr id="3074" name="Picture 2">
            <a:extLst>
              <a:ext uri="{FF2B5EF4-FFF2-40B4-BE49-F238E27FC236}">
                <a16:creationId xmlns:a16="http://schemas.microsoft.com/office/drawing/2014/main" id="{A5AA9F9A-4D07-B202-832C-195868E69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388" y="2046432"/>
            <a:ext cx="55435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00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4DD4-969C-863F-0F59-A0424B863FCE}"/>
              </a:ext>
            </a:extLst>
          </p:cNvPr>
          <p:cNvSpPr>
            <a:spLocks noGrp="1"/>
          </p:cNvSpPr>
          <p:nvPr>
            <p:ph type="title"/>
          </p:nvPr>
        </p:nvSpPr>
        <p:spPr/>
        <p:txBody>
          <a:bodyPr/>
          <a:lstStyle/>
          <a:p>
            <a:r>
              <a:rPr lang="en-US" dirty="0"/>
              <a:t>College Enrollment based off of GPA</a:t>
            </a:r>
          </a:p>
        </p:txBody>
      </p:sp>
      <p:sp>
        <p:nvSpPr>
          <p:cNvPr id="3" name="Content Placeholder 2">
            <a:extLst>
              <a:ext uri="{FF2B5EF4-FFF2-40B4-BE49-F238E27FC236}">
                <a16:creationId xmlns:a16="http://schemas.microsoft.com/office/drawing/2014/main" id="{EAF89009-A4AA-CAEF-320F-7FEE715EA9F8}"/>
              </a:ext>
            </a:extLst>
          </p:cNvPr>
          <p:cNvSpPr>
            <a:spLocks noGrp="1"/>
          </p:cNvSpPr>
          <p:nvPr>
            <p:ph idx="1"/>
          </p:nvPr>
        </p:nvSpPr>
        <p:spPr>
          <a:xfrm>
            <a:off x="1097280" y="1845734"/>
            <a:ext cx="3026664" cy="4280746"/>
          </a:xfrm>
        </p:spPr>
        <p:txBody>
          <a:bodyPr>
            <a:normAutofit/>
          </a:bodyPr>
          <a:lstStyle/>
          <a:p>
            <a:r>
              <a:rPr lang="en-US" dirty="0"/>
              <a:t>The lower the GPA, the more likely a college student is to drop out. The higher the GPA the more likely the student is going to stay enrolled in the school or even graduate. Of course there are always outliers.</a:t>
            </a:r>
          </a:p>
          <a:p>
            <a:endParaRPr lang="en-US" dirty="0"/>
          </a:p>
          <a:p>
            <a:endParaRPr lang="en-US" dirty="0"/>
          </a:p>
          <a:p>
            <a:r>
              <a:rPr lang="en-US" sz="1100" dirty="0"/>
              <a:t>Note: The GPA scale represented on this chart is not indicative of the actual GPA on a 4 point scale. This is simply for visual purposes.</a:t>
            </a:r>
          </a:p>
        </p:txBody>
      </p:sp>
      <p:pic>
        <p:nvPicPr>
          <p:cNvPr id="4098" name="Picture 2">
            <a:extLst>
              <a:ext uri="{FF2B5EF4-FFF2-40B4-BE49-F238E27FC236}">
                <a16:creationId xmlns:a16="http://schemas.microsoft.com/office/drawing/2014/main" id="{47D18E7C-AC3C-74AB-6691-3C60704F9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47" y="2040255"/>
            <a:ext cx="54292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3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C342-0012-3621-F45A-82728D6F2F63}"/>
              </a:ext>
            </a:extLst>
          </p:cNvPr>
          <p:cNvSpPr>
            <a:spLocks noGrp="1"/>
          </p:cNvSpPr>
          <p:nvPr>
            <p:ph type="title"/>
          </p:nvPr>
        </p:nvSpPr>
        <p:spPr/>
        <p:txBody>
          <a:bodyPr/>
          <a:lstStyle/>
          <a:p>
            <a:r>
              <a:rPr lang="en-US" dirty="0"/>
              <a:t>Efficacy of test preparation for math</a:t>
            </a:r>
          </a:p>
        </p:txBody>
      </p:sp>
      <p:sp>
        <p:nvSpPr>
          <p:cNvPr id="3" name="Content Placeholder 2">
            <a:extLst>
              <a:ext uri="{FF2B5EF4-FFF2-40B4-BE49-F238E27FC236}">
                <a16:creationId xmlns:a16="http://schemas.microsoft.com/office/drawing/2014/main" id="{6E33D943-0809-8B16-C6F7-96FD6F7814B9}"/>
              </a:ext>
            </a:extLst>
          </p:cNvPr>
          <p:cNvSpPr>
            <a:spLocks noGrp="1"/>
          </p:cNvSpPr>
          <p:nvPr>
            <p:ph idx="1"/>
          </p:nvPr>
        </p:nvSpPr>
        <p:spPr>
          <a:xfrm>
            <a:off x="1097280" y="1845733"/>
            <a:ext cx="3594793" cy="4268739"/>
          </a:xfrm>
        </p:spPr>
        <p:txBody>
          <a:bodyPr/>
          <a:lstStyle/>
          <a:p>
            <a:r>
              <a:rPr lang="en-US" dirty="0"/>
              <a:t>Clearly people do better on math tests when they partake in test preparation. They do slightly worse when they don’t prepare. Males tend to do better than females in both scenarios.</a:t>
            </a:r>
          </a:p>
        </p:txBody>
      </p:sp>
      <p:pic>
        <p:nvPicPr>
          <p:cNvPr id="5122" name="Picture 2">
            <a:extLst>
              <a:ext uri="{FF2B5EF4-FFF2-40B4-BE49-F238E27FC236}">
                <a16:creationId xmlns:a16="http://schemas.microsoft.com/office/drawing/2014/main" id="{879ED1E3-343C-959A-653E-5C144897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817" y="1936989"/>
            <a:ext cx="532447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42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889F-05EF-D561-8C52-E804DFB95DA2}"/>
              </a:ext>
            </a:extLst>
          </p:cNvPr>
          <p:cNvSpPr>
            <a:spLocks noGrp="1"/>
          </p:cNvSpPr>
          <p:nvPr>
            <p:ph type="title"/>
          </p:nvPr>
        </p:nvSpPr>
        <p:spPr/>
        <p:txBody>
          <a:bodyPr/>
          <a:lstStyle/>
          <a:p>
            <a:r>
              <a:rPr lang="en-US" dirty="0"/>
              <a:t>Efficacy of test preparation for reading tests</a:t>
            </a:r>
          </a:p>
        </p:txBody>
      </p:sp>
      <p:sp>
        <p:nvSpPr>
          <p:cNvPr id="3" name="Content Placeholder 2">
            <a:extLst>
              <a:ext uri="{FF2B5EF4-FFF2-40B4-BE49-F238E27FC236}">
                <a16:creationId xmlns:a16="http://schemas.microsoft.com/office/drawing/2014/main" id="{CFE6CB51-54BD-ABF8-4F8C-CAA75CEEFC9D}"/>
              </a:ext>
            </a:extLst>
          </p:cNvPr>
          <p:cNvSpPr>
            <a:spLocks noGrp="1"/>
          </p:cNvSpPr>
          <p:nvPr>
            <p:ph idx="1"/>
          </p:nvPr>
        </p:nvSpPr>
        <p:spPr>
          <a:xfrm>
            <a:off x="1097280" y="1845733"/>
            <a:ext cx="3604029" cy="4124325"/>
          </a:xfrm>
        </p:spPr>
        <p:txBody>
          <a:bodyPr/>
          <a:lstStyle/>
          <a:p>
            <a:pPr marL="0" indent="0">
              <a:buNone/>
            </a:pPr>
            <a:r>
              <a:rPr lang="en-US" dirty="0"/>
              <a:t>Preparing for reading tests helps students get higher reading scores for both male and female. Females tend to do better on reading tests than males with or without preparation. </a:t>
            </a:r>
          </a:p>
        </p:txBody>
      </p:sp>
      <p:pic>
        <p:nvPicPr>
          <p:cNvPr id="6146" name="Picture 2">
            <a:extLst>
              <a:ext uri="{FF2B5EF4-FFF2-40B4-BE49-F238E27FC236}">
                <a16:creationId xmlns:a16="http://schemas.microsoft.com/office/drawing/2014/main" id="{A920B4D2-77E9-2848-02D4-958A9AA1B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31" y="1921020"/>
            <a:ext cx="53625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FD7B-D8B3-041F-4771-0A7973F27EAB}"/>
              </a:ext>
            </a:extLst>
          </p:cNvPr>
          <p:cNvSpPr>
            <a:spLocks noGrp="1"/>
          </p:cNvSpPr>
          <p:nvPr>
            <p:ph type="title"/>
          </p:nvPr>
        </p:nvSpPr>
        <p:spPr/>
        <p:txBody>
          <a:bodyPr/>
          <a:lstStyle/>
          <a:p>
            <a:r>
              <a:rPr lang="en-US" dirty="0"/>
              <a:t>Efficacy of test preparation for writing tests</a:t>
            </a:r>
          </a:p>
        </p:txBody>
      </p:sp>
      <p:sp>
        <p:nvSpPr>
          <p:cNvPr id="3" name="Content Placeholder 2">
            <a:extLst>
              <a:ext uri="{FF2B5EF4-FFF2-40B4-BE49-F238E27FC236}">
                <a16:creationId xmlns:a16="http://schemas.microsoft.com/office/drawing/2014/main" id="{F243DB50-CAF1-61E2-A2BB-9D8AB21CB267}"/>
              </a:ext>
            </a:extLst>
          </p:cNvPr>
          <p:cNvSpPr>
            <a:spLocks noGrp="1"/>
          </p:cNvSpPr>
          <p:nvPr>
            <p:ph idx="1"/>
          </p:nvPr>
        </p:nvSpPr>
        <p:spPr>
          <a:xfrm>
            <a:off x="1097280" y="1845734"/>
            <a:ext cx="3622502" cy="4000884"/>
          </a:xfrm>
        </p:spPr>
        <p:txBody>
          <a:bodyPr/>
          <a:lstStyle/>
          <a:p>
            <a:r>
              <a:rPr lang="en-US" dirty="0"/>
              <a:t>Like the other visualizations, preparing for the test in writing guarantees a higher score. Also like reading, females tend to do better in writing than males with or without the preparation. </a:t>
            </a:r>
          </a:p>
        </p:txBody>
      </p:sp>
      <p:pic>
        <p:nvPicPr>
          <p:cNvPr id="7170" name="Picture 2">
            <a:extLst>
              <a:ext uri="{FF2B5EF4-FFF2-40B4-BE49-F238E27FC236}">
                <a16:creationId xmlns:a16="http://schemas.microsoft.com/office/drawing/2014/main" id="{A5CD8FFE-D106-9D7F-3D5E-0D7D972FA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059" y="2041093"/>
            <a:ext cx="53625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68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95D4-3ABD-9D30-7134-364022365B0F}"/>
              </a:ext>
            </a:extLst>
          </p:cNvPr>
          <p:cNvSpPr>
            <a:spLocks noGrp="1"/>
          </p:cNvSpPr>
          <p:nvPr>
            <p:ph type="title"/>
          </p:nvPr>
        </p:nvSpPr>
        <p:spPr/>
        <p:txBody>
          <a:bodyPr/>
          <a:lstStyle/>
          <a:p>
            <a:r>
              <a:rPr lang="en-US" dirty="0"/>
              <a:t>Parent’s level of education and math score</a:t>
            </a:r>
          </a:p>
        </p:txBody>
      </p:sp>
      <p:sp>
        <p:nvSpPr>
          <p:cNvPr id="3" name="Content Placeholder 2">
            <a:extLst>
              <a:ext uri="{FF2B5EF4-FFF2-40B4-BE49-F238E27FC236}">
                <a16:creationId xmlns:a16="http://schemas.microsoft.com/office/drawing/2014/main" id="{B4C71A50-2C3D-2F2E-D57F-F45296BABCE6}"/>
              </a:ext>
            </a:extLst>
          </p:cNvPr>
          <p:cNvSpPr>
            <a:spLocks noGrp="1"/>
          </p:cNvSpPr>
          <p:nvPr>
            <p:ph idx="1"/>
          </p:nvPr>
        </p:nvSpPr>
        <p:spPr>
          <a:xfrm>
            <a:off x="1097280" y="1845734"/>
            <a:ext cx="3008376" cy="4198450"/>
          </a:xfrm>
        </p:spPr>
        <p:txBody>
          <a:bodyPr/>
          <a:lstStyle/>
          <a:p>
            <a:r>
              <a:rPr lang="en-US" dirty="0"/>
              <a:t>The higher the parent’s level of education is the better their kid will perform in math. And vice versa if a parent has less education, their child will most likely do worse in math than someone who’s parents have lots of education. </a:t>
            </a:r>
          </a:p>
        </p:txBody>
      </p:sp>
      <p:pic>
        <p:nvPicPr>
          <p:cNvPr id="1026" name="Picture 2">
            <a:extLst>
              <a:ext uri="{FF2B5EF4-FFF2-40B4-BE49-F238E27FC236}">
                <a16:creationId xmlns:a16="http://schemas.microsoft.com/office/drawing/2014/main" id="{2E96C7F0-EB3C-3627-560E-1967453B2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721" y="1988630"/>
            <a:ext cx="64293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3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TotalTime>
  <Words>537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Student Outcomes for University and College</vt:lpstr>
      <vt:lpstr>Decision to go to College by IQ and Gender</vt:lpstr>
      <vt:lpstr>College Attendance as a factor of Parent income and IQ</vt:lpstr>
      <vt:lpstr>Encouragement to Attend College by Parent income and Gender</vt:lpstr>
      <vt:lpstr>College Enrollment based off of GPA</vt:lpstr>
      <vt:lpstr>Efficacy of test preparation for math</vt:lpstr>
      <vt:lpstr>Efficacy of test preparation for reading tests</vt:lpstr>
      <vt:lpstr>Efficacy of test preparation for writing tests</vt:lpstr>
      <vt:lpstr>Parent’s level of education and math score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Nalikka</dc:creator>
  <cp:lastModifiedBy>Ashley Nalikka</cp:lastModifiedBy>
  <cp:revision>1</cp:revision>
  <dcterms:created xsi:type="dcterms:W3CDTF">2024-05-28T15:08:37Z</dcterms:created>
  <dcterms:modified xsi:type="dcterms:W3CDTF">2024-05-28T17:38:11Z</dcterms:modified>
</cp:coreProperties>
</file>