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11" r:id="rId3"/>
    <p:sldId id="273" r:id="rId4"/>
    <p:sldId id="258" r:id="rId5"/>
    <p:sldId id="257" r:id="rId6"/>
    <p:sldId id="312" r:id="rId7"/>
    <p:sldId id="313"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BA7"/>
    <a:srgbClr val="0E5270"/>
    <a:srgbClr val="3AB1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showGuides="1">
      <p:cViewPr varScale="1">
        <p:scale>
          <a:sx n="116" d="100"/>
          <a:sy n="116" d="100"/>
        </p:scale>
        <p:origin x="39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6915F-C560-4461-802F-0ED70F1484F9}" type="datetimeFigureOut">
              <a:rPr lang="en-US" smtClean="0"/>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A0E17-FB36-4E32-AC92-DB058736DFBB}" type="slidenum">
              <a:rPr lang="en-US" smtClean="0"/>
              <a:t>‹#›</a:t>
            </a:fld>
            <a:endParaRPr lang="en-US"/>
          </a:p>
        </p:txBody>
      </p:sp>
    </p:spTree>
    <p:extLst>
      <p:ext uri="{BB962C8B-B14F-4D97-AF65-F5344CB8AC3E}">
        <p14:creationId xmlns:p14="http://schemas.microsoft.com/office/powerpoint/2010/main" val="338674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A4C8-A9F8-4FC3-B6C9-DE5C46DEE1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A1580B-072B-4BE7-89AE-2ABF4EEC3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113BA6-CF06-41E1-858B-3EB377C3E426}"/>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5" name="Footer Placeholder 4">
            <a:extLst>
              <a:ext uri="{FF2B5EF4-FFF2-40B4-BE49-F238E27FC236}">
                <a16:creationId xmlns:a16="http://schemas.microsoft.com/office/drawing/2014/main" id="{A885C236-0B3E-4D29-B548-D98922FBE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45960-C1AC-474A-AC92-0D5863E3A5EE}"/>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236839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8CA4-9F76-4656-8C36-F3CB7E2302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96F12-E164-4176-86A3-53C9E33F58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6A751-B750-487F-8D96-AAE75353168C}"/>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5" name="Footer Placeholder 4">
            <a:extLst>
              <a:ext uri="{FF2B5EF4-FFF2-40B4-BE49-F238E27FC236}">
                <a16:creationId xmlns:a16="http://schemas.microsoft.com/office/drawing/2014/main" id="{1506E830-B284-477E-A9A1-B85880A2D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8353A-7AB6-4EFD-AAE2-013D39212C80}"/>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3914468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E265F7-1897-4ED2-9013-9E690124E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E56759-EFB4-4CD4-88BC-FF91AB33C4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AD7E1-EBC9-4A98-8A5F-5814E6724DAF}"/>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5" name="Footer Placeholder 4">
            <a:extLst>
              <a:ext uri="{FF2B5EF4-FFF2-40B4-BE49-F238E27FC236}">
                <a16:creationId xmlns:a16="http://schemas.microsoft.com/office/drawing/2014/main" id="{C18CA6BB-4A9C-4AD5-81E7-C0C743710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77FB2-4566-4C04-B7B7-466B56A42892}"/>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214395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C600C177-2038-408B-AC69-D533EB5F1B70}"/>
              </a:ext>
            </a:extLst>
          </p:cNvPr>
          <p:cNvGraphicFramePr>
            <a:graphicFrameLocks noChangeAspect="1"/>
          </p:cNvGraphicFramePr>
          <p:nvPr userDrawn="1">
            <p:custDataLst>
              <p:tags r:id="rId1"/>
            </p:custDataLst>
            <p:extLst>
              <p:ext uri="{D42A27DB-BD31-4B8C-83A1-F6EECF244321}">
                <p14:modId xmlns:p14="http://schemas.microsoft.com/office/powerpoint/2010/main" val="13271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0B076FFC-7F95-4281-A17B-32C230513F93}"/>
              </a:ext>
            </a:extLst>
          </p:cNvPr>
          <p:cNvSpPr/>
          <p:nvPr userDrawn="1"/>
        </p:nvSpPr>
        <p:spPr>
          <a:xfrm>
            <a:off x="11253788" y="6357938"/>
            <a:ext cx="357187" cy="3635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7DD293-253D-4C0E-ACDE-B261889F9955}"/>
              </a:ext>
            </a:extLst>
          </p:cNvPr>
          <p:cNvSpPr/>
          <p:nvPr userDrawn="1"/>
        </p:nvSpPr>
        <p:spPr>
          <a:xfrm>
            <a:off x="11329988" y="6357938"/>
            <a:ext cx="357187" cy="363537"/>
          </a:xfrm>
          <a:prstGeom prst="rect">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FD5A1-9F07-476E-A821-0F0B6C1E67E4}"/>
              </a:ext>
            </a:extLst>
          </p:cNvPr>
          <p:cNvSpPr>
            <a:spLocks noGrp="1"/>
          </p:cNvSpPr>
          <p:nvPr>
            <p:ph type="title"/>
          </p:nvPr>
        </p:nvSpPr>
        <p:spPr>
          <a:xfrm>
            <a:off x="504825" y="365125"/>
            <a:ext cx="11182350" cy="815975"/>
          </a:xfrm>
        </p:spPr>
        <p:txBody>
          <a:bodyPr vert="horz">
            <a:normAutofit/>
          </a:bodyPr>
          <a:lstStyle>
            <a:lvl1pPr>
              <a:defRPr sz="4000" b="1">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05852B5-198B-4890-9E17-830BC4DAAD77}"/>
              </a:ext>
            </a:extLst>
          </p:cNvPr>
          <p:cNvSpPr>
            <a:spLocks noGrp="1"/>
          </p:cNvSpPr>
          <p:nvPr>
            <p:ph idx="1"/>
          </p:nvPr>
        </p:nvSpPr>
        <p:spPr>
          <a:xfrm>
            <a:off x="504825" y="1338263"/>
            <a:ext cx="11182350" cy="4838700"/>
          </a:xfrm>
        </p:spPr>
        <p:txBody>
          <a:bodyPr/>
          <a:lstStyle>
            <a:lvl1pPr>
              <a:buFontTx/>
              <a:buNone/>
              <a:defRPr>
                <a:latin typeface="+mj-lt"/>
              </a:defRPr>
            </a:lvl1pPr>
            <a:lvl2pPr>
              <a:buFontTx/>
              <a:buNone/>
              <a:defRPr>
                <a:latin typeface="+mj-lt"/>
              </a:defRPr>
            </a:lvl2pPr>
            <a:lvl3pPr>
              <a:buFontTx/>
              <a:buNone/>
              <a:defRPr>
                <a:latin typeface="+mj-lt"/>
              </a:defRPr>
            </a:lvl3pPr>
            <a:lvl4pPr>
              <a:buFontTx/>
              <a:buNone/>
              <a:defRPr>
                <a:latin typeface="+mj-lt"/>
              </a:defRPr>
            </a:lvl4pPr>
            <a:lvl5pPr>
              <a:buFontTx/>
              <a:buNone/>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1DE3DC8-9FD1-4FCF-9F2C-C58602210BED}"/>
              </a:ext>
            </a:extLst>
          </p:cNvPr>
          <p:cNvSpPr>
            <a:spLocks noGrp="1"/>
          </p:cNvSpPr>
          <p:nvPr>
            <p:ph type="sldNum" sz="quarter" idx="12"/>
          </p:nvPr>
        </p:nvSpPr>
        <p:spPr>
          <a:xfrm>
            <a:off x="11329987" y="6356350"/>
            <a:ext cx="357187" cy="365125"/>
          </a:xfrm>
        </p:spPr>
        <p:txBody>
          <a:bodyPr lIns="0" tIns="0" rIns="0" bIns="0"/>
          <a:lstStyle>
            <a:lvl1pPr algn="ctr">
              <a:defRPr sz="1000">
                <a:solidFill>
                  <a:schemeClr val="bg1"/>
                </a:solidFill>
              </a:defRPr>
            </a:lvl1pPr>
          </a:lstStyle>
          <a:p>
            <a:pPr algn="ctr"/>
            <a:fld id="{733E5F35-52AC-4FB6-B88F-8427C812263F}" type="slidenum">
              <a:rPr lang="en-US" smtClean="0"/>
              <a:pPr/>
              <a:t>‹#›</a:t>
            </a:fld>
            <a:endParaRPr lang="en-US" dirty="0"/>
          </a:p>
        </p:txBody>
      </p:sp>
      <p:pic>
        <p:nvPicPr>
          <p:cNvPr id="14" name="Picture 2" descr="Image result for 24slides logo">
            <a:extLst>
              <a:ext uri="{FF2B5EF4-FFF2-40B4-BE49-F238E27FC236}">
                <a16:creationId xmlns:a16="http://schemas.microsoft.com/office/drawing/2014/main" id="{552735AF-D691-4BF4-BEA9-237671B8A66D}"/>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b="24970"/>
          <a:stretch/>
        </p:blipFill>
        <p:spPr bwMode="auto">
          <a:xfrm>
            <a:off x="504825" y="6410325"/>
            <a:ext cx="907115"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87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5E1C-FB9E-47C4-9E9F-6AE3E8EFC6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B1B7BE-A3A3-41D0-BD42-FFFD883860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1B394-E4AC-4965-A547-CD4BFD37958E}"/>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5" name="Footer Placeholder 4">
            <a:extLst>
              <a:ext uri="{FF2B5EF4-FFF2-40B4-BE49-F238E27FC236}">
                <a16:creationId xmlns:a16="http://schemas.microsoft.com/office/drawing/2014/main" id="{3C433CE9-894C-4DEC-99EF-71077A28A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BA2B2-776D-4186-A06D-682E443EA291}"/>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28117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79B5-5C2B-42D8-846A-5F7902AE3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432A9-ADA8-49A0-AB1A-C13F4F4CE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DB5085-1C0C-45A9-A06D-BC11D3EE2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CEBF05-4C5C-4F45-8426-F3F794D29E88}"/>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6" name="Footer Placeholder 5">
            <a:extLst>
              <a:ext uri="{FF2B5EF4-FFF2-40B4-BE49-F238E27FC236}">
                <a16:creationId xmlns:a16="http://schemas.microsoft.com/office/drawing/2014/main" id="{824B9F24-0879-43A9-99A3-C950E6989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3A2FA-493D-4D8C-8BC3-ED11F4D18E1D}"/>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195852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8131-D87A-4033-9C4F-C3177B3382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1BCFE5-0AEC-4840-9707-CCB60ED09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04B02-F980-428C-9E09-F292E7D7C5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F8036-EDAC-43CE-9ECA-0D9C111A5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DC2A4-3509-4252-B192-0C8DE682F0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11683C-D015-4549-9623-D3478D4F05B5}"/>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8" name="Footer Placeholder 7">
            <a:extLst>
              <a:ext uri="{FF2B5EF4-FFF2-40B4-BE49-F238E27FC236}">
                <a16:creationId xmlns:a16="http://schemas.microsoft.com/office/drawing/2014/main" id="{6E5CA679-7C57-414D-8F92-10A770A6D1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818761-82BD-44F2-B989-37D0999A2F11}"/>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165365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3A39-FC89-49AF-8DD5-51A2864E9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94F7DD-9148-42A9-9C5F-8B91BD45AC54}"/>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4" name="Footer Placeholder 3">
            <a:extLst>
              <a:ext uri="{FF2B5EF4-FFF2-40B4-BE49-F238E27FC236}">
                <a16:creationId xmlns:a16="http://schemas.microsoft.com/office/drawing/2014/main" id="{622422C1-34ED-4401-8539-720EC81637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C9BF6-1E7C-434D-99D2-10DE6B5CE7BB}"/>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198776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D9E0B-5521-4295-A430-4975BB39554B}"/>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3" name="Footer Placeholder 2">
            <a:extLst>
              <a:ext uri="{FF2B5EF4-FFF2-40B4-BE49-F238E27FC236}">
                <a16:creationId xmlns:a16="http://schemas.microsoft.com/office/drawing/2014/main" id="{024A7CD3-2094-48F8-9594-8FD8ABD24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E80473-5605-42A8-92D2-9ADD1CAD7FE7}"/>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367909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8E68-5252-4F56-A9F4-57C1D12C6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689D7-96D5-436D-90D8-6CB0C3836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5F315B-1317-4E9A-B058-5CD951AE9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B1FB69-3C62-4F34-92D6-629E9D970DA8}"/>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6" name="Footer Placeholder 5">
            <a:extLst>
              <a:ext uri="{FF2B5EF4-FFF2-40B4-BE49-F238E27FC236}">
                <a16:creationId xmlns:a16="http://schemas.microsoft.com/office/drawing/2014/main" id="{5C71E3AD-B18E-411A-9052-09C29DE23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68DD2-A5E3-40C5-839B-52E194DEEE21}"/>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279407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12F7-E41A-491C-B0C2-02522190B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E55D32-B2E2-4E80-A6D6-DEE0F6084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C3369-CADA-4B10-B6EC-E2C13C6E1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107B1-363A-4F3B-85EC-A128CD4EF5DE}"/>
              </a:ext>
            </a:extLst>
          </p:cNvPr>
          <p:cNvSpPr>
            <a:spLocks noGrp="1"/>
          </p:cNvSpPr>
          <p:nvPr>
            <p:ph type="dt" sz="half" idx="10"/>
          </p:nvPr>
        </p:nvSpPr>
        <p:spPr/>
        <p:txBody>
          <a:bodyPr/>
          <a:lstStyle/>
          <a:p>
            <a:fld id="{B4F627C0-D8C5-4746-BFAC-669C78223428}" type="datetimeFigureOut">
              <a:rPr lang="en-US" smtClean="0"/>
              <a:t>5/13/2021</a:t>
            </a:fld>
            <a:endParaRPr lang="en-US"/>
          </a:p>
        </p:txBody>
      </p:sp>
      <p:sp>
        <p:nvSpPr>
          <p:cNvPr id="6" name="Footer Placeholder 5">
            <a:extLst>
              <a:ext uri="{FF2B5EF4-FFF2-40B4-BE49-F238E27FC236}">
                <a16:creationId xmlns:a16="http://schemas.microsoft.com/office/drawing/2014/main" id="{DB728B8C-708B-428A-BB03-A6705E13C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5396C-AE81-463B-8311-C99D423420D0}"/>
              </a:ext>
            </a:extLst>
          </p:cNvPr>
          <p:cNvSpPr>
            <a:spLocks noGrp="1"/>
          </p:cNvSpPr>
          <p:nvPr>
            <p:ph type="sldNum" sz="quarter" idx="12"/>
          </p:nvPr>
        </p:nvSpPr>
        <p:spPr/>
        <p:txBody>
          <a:bodyPr/>
          <a:lstStyle/>
          <a:p>
            <a:fld id="{733E5F35-52AC-4FB6-B88F-8427C812263F}" type="slidenum">
              <a:rPr lang="en-US" smtClean="0"/>
              <a:t>‹#›</a:t>
            </a:fld>
            <a:endParaRPr lang="en-US"/>
          </a:p>
        </p:txBody>
      </p:sp>
    </p:spTree>
    <p:extLst>
      <p:ext uri="{BB962C8B-B14F-4D97-AF65-F5344CB8AC3E}">
        <p14:creationId xmlns:p14="http://schemas.microsoft.com/office/powerpoint/2010/main" val="213936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9AD00BA9-F685-439B-A6D1-D64CB05C81C4}"/>
              </a:ext>
            </a:extLst>
          </p:cNvPr>
          <p:cNvGraphicFramePr>
            <a:graphicFrameLocks noChangeAspect="1"/>
          </p:cNvGraphicFramePr>
          <p:nvPr userDrawn="1">
            <p:custDataLst>
              <p:tags r:id="rId13"/>
            </p:custDataLst>
            <p:extLst>
              <p:ext uri="{D42A27DB-BD31-4B8C-83A1-F6EECF244321}">
                <p14:modId xmlns:p14="http://schemas.microsoft.com/office/powerpoint/2010/main" val="41529493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EA6E1952-AB9B-4E0D-99CD-BA49F27B1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27AA6-244B-4B1D-9F98-DE9EA9DB1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33411-5432-4FEB-8792-1A1721E39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627C0-D8C5-4746-BFAC-669C78223428}" type="datetimeFigureOut">
              <a:rPr lang="en-US" smtClean="0"/>
              <a:t>5/13/2021</a:t>
            </a:fld>
            <a:endParaRPr lang="en-US"/>
          </a:p>
        </p:txBody>
      </p:sp>
      <p:sp>
        <p:nvSpPr>
          <p:cNvPr id="5" name="Footer Placeholder 4">
            <a:extLst>
              <a:ext uri="{FF2B5EF4-FFF2-40B4-BE49-F238E27FC236}">
                <a16:creationId xmlns:a16="http://schemas.microsoft.com/office/drawing/2014/main" id="{06B8A15D-3309-4E6C-A94E-70B7B5061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BC3BB-47AA-4B10-8172-69E7F5715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E5F35-52AC-4FB6-B88F-8427C812263F}" type="slidenum">
              <a:rPr lang="en-US" smtClean="0"/>
              <a:t>‹#›</a:t>
            </a:fld>
            <a:endParaRPr lang="en-US"/>
          </a:p>
        </p:txBody>
      </p:sp>
    </p:spTree>
    <p:extLst>
      <p:ext uri="{BB962C8B-B14F-4D97-AF65-F5344CB8AC3E}">
        <p14:creationId xmlns:p14="http://schemas.microsoft.com/office/powerpoint/2010/main" val="19053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7BA7"/>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B94FD2F-9675-4167-829F-9DF884919FD5}"/>
              </a:ext>
            </a:extLst>
          </p:cNvPr>
          <p:cNvGraphicFramePr>
            <a:graphicFrameLocks noChangeAspect="1"/>
          </p:cNvGraphicFramePr>
          <p:nvPr>
            <p:custDataLst>
              <p:tags r:id="rId1"/>
            </p:custDataLst>
            <p:extLst>
              <p:ext uri="{D42A27DB-BD31-4B8C-83A1-F6EECF244321}">
                <p14:modId xmlns:p14="http://schemas.microsoft.com/office/powerpoint/2010/main" val="698050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C0021246-3544-4A22-8958-528888294679}"/>
              </a:ext>
            </a:extLst>
          </p:cNvPr>
          <p:cNvSpPr/>
          <p:nvPr/>
        </p:nvSpPr>
        <p:spPr>
          <a:xfrm>
            <a:off x="0" y="-22168"/>
            <a:ext cx="3581401" cy="6880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58C184-DD05-471C-A1F1-D1EFC2166E4F}"/>
              </a:ext>
            </a:extLst>
          </p:cNvPr>
          <p:cNvSpPr/>
          <p:nvPr/>
        </p:nvSpPr>
        <p:spPr>
          <a:xfrm>
            <a:off x="0" y="1425633"/>
            <a:ext cx="11106150" cy="4006734"/>
          </a:xfrm>
          <a:prstGeom prst="rect">
            <a:avLst/>
          </a:prstGeom>
          <a:solidFill>
            <a:srgbClr val="0E52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F7C026B-A728-4207-AEBD-DF64C315FDE3}"/>
              </a:ext>
            </a:extLst>
          </p:cNvPr>
          <p:cNvSpPr txBox="1"/>
          <p:nvPr/>
        </p:nvSpPr>
        <p:spPr>
          <a:xfrm>
            <a:off x="1085849" y="2589186"/>
            <a:ext cx="5792746" cy="2215991"/>
          </a:xfrm>
          <a:prstGeom prst="rect">
            <a:avLst/>
          </a:prstGeom>
          <a:noFill/>
        </p:spPr>
        <p:txBody>
          <a:bodyPr wrap="square" lIns="0" tIns="0" rIns="0" bIns="0" rtlCol="0">
            <a:spAutoFit/>
          </a:bodyPr>
          <a:lstStyle/>
          <a:p>
            <a:r>
              <a:rPr lang="en-US" sz="7200" b="1" dirty="0">
                <a:solidFill>
                  <a:schemeClr val="bg1"/>
                </a:solidFill>
              </a:rPr>
              <a:t>Clinical</a:t>
            </a:r>
            <a:br>
              <a:rPr lang="en-US" sz="7200" b="1" dirty="0">
                <a:solidFill>
                  <a:schemeClr val="bg1"/>
                </a:solidFill>
              </a:rPr>
            </a:br>
            <a:r>
              <a:rPr lang="en-US" sz="7200" b="1" dirty="0">
                <a:solidFill>
                  <a:schemeClr val="bg1"/>
                </a:solidFill>
              </a:rPr>
              <a:t>Process Phases</a:t>
            </a:r>
          </a:p>
        </p:txBody>
      </p:sp>
      <p:sp>
        <p:nvSpPr>
          <p:cNvPr id="19" name="Rectangle 18">
            <a:extLst>
              <a:ext uri="{FF2B5EF4-FFF2-40B4-BE49-F238E27FC236}">
                <a16:creationId xmlns:a16="http://schemas.microsoft.com/office/drawing/2014/main" id="{F04ED427-15AC-42CB-95F8-3E1A5CBABDE2}"/>
              </a:ext>
            </a:extLst>
          </p:cNvPr>
          <p:cNvSpPr/>
          <p:nvPr/>
        </p:nvSpPr>
        <p:spPr>
          <a:xfrm>
            <a:off x="1117600" y="5166178"/>
            <a:ext cx="4470400" cy="6104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rgbClr val="0E5270"/>
                </a:solidFill>
                <a:latin typeface="+mj-lt"/>
              </a:rPr>
              <a:t>FSDS Capstone Project</a:t>
            </a:r>
          </a:p>
        </p:txBody>
      </p:sp>
      <p:cxnSp>
        <p:nvCxnSpPr>
          <p:cNvPr id="21" name="Straight Connector 20">
            <a:extLst>
              <a:ext uri="{FF2B5EF4-FFF2-40B4-BE49-F238E27FC236}">
                <a16:creationId xmlns:a16="http://schemas.microsoft.com/office/drawing/2014/main" id="{E9CD2450-957D-4EA5-BC3D-DCDE70D69993}"/>
              </a:ext>
            </a:extLst>
          </p:cNvPr>
          <p:cNvCxnSpPr>
            <a:cxnSpLocks/>
          </p:cNvCxnSpPr>
          <p:nvPr/>
        </p:nvCxnSpPr>
        <p:spPr>
          <a:xfrm>
            <a:off x="2905432" y="2094271"/>
            <a:ext cx="81853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D4ADC6A-6E22-46D1-9A27-280E4756BD96}"/>
              </a:ext>
            </a:extLst>
          </p:cNvPr>
          <p:cNvSpPr/>
          <p:nvPr/>
        </p:nvSpPr>
        <p:spPr>
          <a:xfrm>
            <a:off x="629871" y="1783367"/>
            <a:ext cx="2321658" cy="621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latin typeface="Franklin Gothic Book" panose="020B0503020102020204" pitchFamily="34" charset="0"/>
              </a:rPr>
              <a:t>360DigiTMG</a:t>
            </a:r>
            <a:endParaRPr lang="en-AE" sz="2800" dirty="0">
              <a:latin typeface="Franklin Gothic Book" panose="020B0503020102020204" pitchFamily="34" charset="0"/>
            </a:endParaRPr>
          </a:p>
        </p:txBody>
      </p:sp>
      <p:pic>
        <p:nvPicPr>
          <p:cNvPr id="31" name="Picture 30">
            <a:extLst>
              <a:ext uri="{FF2B5EF4-FFF2-40B4-BE49-F238E27FC236}">
                <a16:creationId xmlns:a16="http://schemas.microsoft.com/office/drawing/2014/main" id="{747A37FA-694D-4C09-83CF-109DAA64133F}"/>
              </a:ext>
            </a:extLst>
          </p:cNvPr>
          <p:cNvPicPr>
            <a:picLocks noChangeAspect="1"/>
          </p:cNvPicPr>
          <p:nvPr/>
        </p:nvPicPr>
        <p:blipFill>
          <a:blip r:embed="rId5"/>
          <a:stretch>
            <a:fillRect/>
          </a:stretch>
        </p:blipFill>
        <p:spPr>
          <a:xfrm>
            <a:off x="0" y="6336230"/>
            <a:ext cx="1459340" cy="519839"/>
          </a:xfrm>
          <a:prstGeom prst="rect">
            <a:avLst/>
          </a:prstGeom>
        </p:spPr>
      </p:pic>
    </p:spTree>
    <p:extLst>
      <p:ext uri="{BB962C8B-B14F-4D97-AF65-F5344CB8AC3E}">
        <p14:creationId xmlns:p14="http://schemas.microsoft.com/office/powerpoint/2010/main" val="261659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4A23E82-4ADA-4290-A732-46C59CED37BE}"/>
              </a:ext>
            </a:extLst>
          </p:cNvPr>
          <p:cNvSpPr/>
          <p:nvPr/>
        </p:nvSpPr>
        <p:spPr>
          <a:xfrm>
            <a:off x="7064944" y="1919637"/>
            <a:ext cx="4811058" cy="3647473"/>
          </a:xfrm>
          <a:prstGeom prst="rect">
            <a:avLst/>
          </a:prstGeom>
        </p:spPr>
        <p:txBody>
          <a:bodyPr wrap="square" lIns="0" tIns="0" rIns="0" bIns="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How did it happen that, as patients, we pretty much expect to have a terrible experience when visiting hospitals?</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solidFill>
                  <a:srgbClr val="083D65"/>
                </a:solidFill>
                <a:latin typeface="Segoe UI" panose="020B0502040204020203" pitchFamily="34" charset="0"/>
                <a:cs typeface="Segoe UI" panose="020B0502040204020203" pitchFamily="34" charset="0"/>
              </a:rPr>
              <a:t>A better question is, “</a:t>
            </a:r>
            <a:r>
              <a:rPr lang="en-US" sz="1600" b="1" i="1" dirty="0">
                <a:solidFill>
                  <a:srgbClr val="083D65"/>
                </a:solidFill>
                <a:latin typeface="Segoe UI" panose="020B0502040204020203" pitchFamily="34" charset="0"/>
                <a:cs typeface="Segoe UI" panose="020B0502040204020203" pitchFamily="34" charset="0"/>
              </a:rPr>
              <a:t>Why is hospital wait time so long?</a:t>
            </a:r>
            <a:r>
              <a:rPr lang="en-US" sz="1600" dirty="0">
                <a:solidFill>
                  <a:srgbClr val="083D65"/>
                </a:solidFill>
                <a:latin typeface="Segoe UI" panose="020B0502040204020203" pitchFamily="34" charset="0"/>
                <a:cs typeface="Segoe UI" panose="020B0502040204020203" pitchFamily="34" charset="0"/>
              </a:rPr>
              <a:t>” Long queues may seem like a characteristic of hospitals at this point, but there must be an explanation as to how this came to be.</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25" name="Rectangle 24">
            <a:extLst>
              <a:ext uri="{FF2B5EF4-FFF2-40B4-BE49-F238E27FC236}">
                <a16:creationId xmlns:a16="http://schemas.microsoft.com/office/drawing/2014/main" id="{814E8360-63F3-4F18-817E-6FBC4551EF0D}"/>
              </a:ext>
            </a:extLst>
          </p:cNvPr>
          <p:cNvSpPr/>
          <p:nvPr/>
        </p:nvSpPr>
        <p:spPr>
          <a:xfrm>
            <a:off x="7064944" y="930387"/>
            <a:ext cx="4501952" cy="86177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chemeClr val="accent2">
                    <a:lumMod val="75000"/>
                  </a:schemeClr>
                </a:solidFill>
                <a:effectLst/>
                <a:uLnTx/>
                <a:uFillTx/>
                <a:latin typeface="Segoe UI" panose="020B0502040204020203" pitchFamily="34" charset="0"/>
                <a:ea typeface="Open Sans" panose="020B0606030504020204" pitchFamily="34" charset="0"/>
                <a:cs typeface="Segoe UI" panose="020B0502040204020203" pitchFamily="34" charset="0"/>
              </a:rPr>
              <a:t>Why Hospital Queues Are So Long?</a:t>
            </a:r>
          </a:p>
        </p:txBody>
      </p:sp>
      <p:sp>
        <p:nvSpPr>
          <p:cNvPr id="3" name="Slide Number Placeholder 2">
            <a:extLst>
              <a:ext uri="{FF2B5EF4-FFF2-40B4-BE49-F238E27FC236}">
                <a16:creationId xmlns:a16="http://schemas.microsoft.com/office/drawing/2014/main" id="{36CCA38D-8311-4367-9A2A-4335525DA96B}"/>
              </a:ext>
            </a:extLst>
          </p:cNvPr>
          <p:cNvSpPr>
            <a:spLocks noGrp="1"/>
          </p:cNvSpPr>
          <p:nvPr>
            <p:ph type="sldNum" sz="quarter" idx="12"/>
          </p:nvPr>
        </p:nvSpPr>
        <p:spPr/>
        <p:txBody>
          <a:bodyPr/>
          <a:lstStyle/>
          <a:p>
            <a:fld id="{733E5F35-52AC-4FB6-B88F-8427C812263F}" type="slidenum">
              <a:rPr lang="en-US" smtClean="0"/>
              <a:t>2</a:t>
            </a:fld>
            <a:endParaRPr lang="en-US" dirty="0"/>
          </a:p>
        </p:txBody>
      </p:sp>
      <p:sp>
        <p:nvSpPr>
          <p:cNvPr id="5" name="Rectangle 4">
            <a:extLst>
              <a:ext uri="{FF2B5EF4-FFF2-40B4-BE49-F238E27FC236}">
                <a16:creationId xmlns:a16="http://schemas.microsoft.com/office/drawing/2014/main" id="{ACFAB7D0-B5C2-4B7C-9F98-36B326134C60}"/>
              </a:ext>
            </a:extLst>
          </p:cNvPr>
          <p:cNvSpPr/>
          <p:nvPr/>
        </p:nvSpPr>
        <p:spPr>
          <a:xfrm>
            <a:off x="418184" y="624182"/>
            <a:ext cx="5677809" cy="6489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i="0" dirty="0">
                <a:solidFill>
                  <a:srgbClr val="00D36A"/>
                </a:solidFill>
                <a:effectLst/>
                <a:latin typeface="Raleway"/>
              </a:rPr>
              <a:t>1. Too Many Patients, Not Enough Hospitals </a:t>
            </a:r>
            <a:r>
              <a:rPr lang="en-US" sz="1200" b="1" i="0" dirty="0">
                <a:solidFill>
                  <a:srgbClr val="262626"/>
                </a:solidFill>
                <a:effectLst/>
                <a:latin typeface="Raleway"/>
              </a:rPr>
              <a:t>–</a:t>
            </a:r>
            <a:r>
              <a:rPr lang="en-US" sz="1200" b="0" i="0" dirty="0">
                <a:solidFill>
                  <a:srgbClr val="262626"/>
                </a:solidFill>
                <a:effectLst/>
                <a:latin typeface="Raleway"/>
              </a:rPr>
              <a:t> </a:t>
            </a:r>
            <a:r>
              <a:rPr lang="en-US" sz="1200" b="0" i="0" dirty="0">
                <a:solidFill>
                  <a:srgbClr val="262626"/>
                </a:solidFill>
                <a:effectLst/>
                <a:latin typeface="Bell MT" panose="02020503060305020303" pitchFamily="18" charset="0"/>
              </a:rPr>
              <a:t>The current healthcare infrastructure in most countries simply isn’t equipped to deal with large volumes of patients.</a:t>
            </a:r>
            <a:endParaRPr lang="en-AE" sz="1200" dirty="0">
              <a:latin typeface="Bell MT" panose="02020503060305020303" pitchFamily="18" charset="0"/>
            </a:endParaRPr>
          </a:p>
        </p:txBody>
      </p:sp>
      <p:sp>
        <p:nvSpPr>
          <p:cNvPr id="30" name="Rectangle 29">
            <a:extLst>
              <a:ext uri="{FF2B5EF4-FFF2-40B4-BE49-F238E27FC236}">
                <a16:creationId xmlns:a16="http://schemas.microsoft.com/office/drawing/2014/main" id="{C87CF2DC-DBAC-47FA-935B-4940E73A168B}"/>
              </a:ext>
            </a:extLst>
          </p:cNvPr>
          <p:cNvSpPr/>
          <p:nvPr/>
        </p:nvSpPr>
        <p:spPr>
          <a:xfrm>
            <a:off x="425762" y="1309741"/>
            <a:ext cx="5677809" cy="87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200" b="1" dirty="0">
                <a:solidFill>
                  <a:srgbClr val="00D36A"/>
                </a:solidFill>
                <a:latin typeface="Raleway"/>
              </a:rPr>
              <a:t>2. Triaging the Queue </a:t>
            </a:r>
            <a:r>
              <a:rPr lang="en-US" sz="1200" b="1" i="0" dirty="0">
                <a:solidFill>
                  <a:srgbClr val="262626"/>
                </a:solidFill>
                <a:effectLst/>
                <a:latin typeface="Raleway"/>
              </a:rPr>
              <a:t>– </a:t>
            </a:r>
            <a:r>
              <a:rPr lang="en-US" sz="1200" b="0" i="0" dirty="0">
                <a:solidFill>
                  <a:srgbClr val="262626"/>
                </a:solidFill>
                <a:effectLst/>
                <a:latin typeface="Raleway"/>
              </a:rPr>
              <a:t> </a:t>
            </a:r>
            <a:r>
              <a:rPr lang="en-US" sz="1200" b="0" i="0" dirty="0">
                <a:solidFill>
                  <a:srgbClr val="262626"/>
                </a:solidFill>
                <a:effectLst/>
                <a:latin typeface="Bell MT" panose="02020503060305020303" pitchFamily="18" charset="0"/>
              </a:rPr>
              <a:t>What is triaging, exactly? Basically, it’s the process of deciding the order of patients to serve. The thing is, not all patients are in equal need of care. </a:t>
            </a:r>
            <a:r>
              <a:rPr lang="en-US" sz="1200" b="1" i="0" dirty="0">
                <a:solidFill>
                  <a:srgbClr val="262626"/>
                </a:solidFill>
                <a:effectLst/>
                <a:latin typeface="Bell MT" panose="02020503060305020303" pitchFamily="18" charset="0"/>
              </a:rPr>
              <a:t>Some patients are coming in for a follow-up visit</a:t>
            </a:r>
            <a:r>
              <a:rPr lang="en-US" sz="1200" b="0" i="0" dirty="0">
                <a:solidFill>
                  <a:srgbClr val="262626"/>
                </a:solidFill>
                <a:effectLst/>
                <a:latin typeface="Bell MT" panose="02020503060305020303" pitchFamily="18" charset="0"/>
              </a:rPr>
              <a:t>. Others queue up for a general check-up or, as it often happens, “just to ask a quick question”.</a:t>
            </a:r>
          </a:p>
        </p:txBody>
      </p:sp>
      <p:sp>
        <p:nvSpPr>
          <p:cNvPr id="33" name="Rectangle 32">
            <a:extLst>
              <a:ext uri="{FF2B5EF4-FFF2-40B4-BE49-F238E27FC236}">
                <a16:creationId xmlns:a16="http://schemas.microsoft.com/office/drawing/2014/main" id="{979CFCA3-E2EC-44C2-8FB5-33EE7226D7AD}"/>
              </a:ext>
            </a:extLst>
          </p:cNvPr>
          <p:cNvSpPr/>
          <p:nvPr/>
        </p:nvSpPr>
        <p:spPr>
          <a:xfrm>
            <a:off x="425762" y="2213026"/>
            <a:ext cx="5677809" cy="87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PH" sz="1200" b="1" dirty="0">
                <a:solidFill>
                  <a:srgbClr val="00D36A"/>
                </a:solidFill>
                <a:latin typeface="Raleway"/>
              </a:rPr>
              <a:t>3. Emergency Situations </a:t>
            </a:r>
            <a:r>
              <a:rPr lang="en-US" sz="1200" b="1" i="0" dirty="0">
                <a:solidFill>
                  <a:srgbClr val="262626"/>
                </a:solidFill>
                <a:effectLst/>
                <a:latin typeface="Raleway"/>
              </a:rPr>
              <a:t>–</a:t>
            </a:r>
            <a:r>
              <a:rPr lang="en-US" sz="1200" b="0" i="0" dirty="0">
                <a:solidFill>
                  <a:srgbClr val="262626"/>
                </a:solidFill>
                <a:effectLst/>
                <a:latin typeface="Bell MT" panose="02020503060305020303" pitchFamily="18" charset="0"/>
              </a:rPr>
              <a:t> By their very nature, emergency cases need to be attended to over anything else. A separate emergency room makes sure that hospitals are not affected by emergencies and continue to function normally. Emergencies do happen, and nowhere is it as apparent as in healthcare.</a:t>
            </a:r>
          </a:p>
        </p:txBody>
      </p:sp>
      <p:sp>
        <p:nvSpPr>
          <p:cNvPr id="34" name="Rectangle 33">
            <a:extLst>
              <a:ext uri="{FF2B5EF4-FFF2-40B4-BE49-F238E27FC236}">
                <a16:creationId xmlns:a16="http://schemas.microsoft.com/office/drawing/2014/main" id="{247EF811-0533-4447-9F51-D3FB985594BE}"/>
              </a:ext>
            </a:extLst>
          </p:cNvPr>
          <p:cNvSpPr/>
          <p:nvPr/>
        </p:nvSpPr>
        <p:spPr>
          <a:xfrm>
            <a:off x="425762" y="3116311"/>
            <a:ext cx="5677809" cy="1317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D36A"/>
                </a:solidFill>
                <a:latin typeface="Raleway"/>
              </a:rPr>
              <a:t>4. Visiting a Hospital at the Worst Time </a:t>
            </a:r>
            <a:r>
              <a:rPr lang="en-US" sz="1200" b="1" i="0" dirty="0">
                <a:solidFill>
                  <a:srgbClr val="262626"/>
                </a:solidFill>
                <a:effectLst/>
                <a:latin typeface="Raleway"/>
              </a:rPr>
              <a:t>– </a:t>
            </a:r>
            <a:r>
              <a:rPr lang="en-US" sz="1200" i="0" dirty="0">
                <a:solidFill>
                  <a:srgbClr val="262626"/>
                </a:solidFill>
                <a:effectLst/>
                <a:latin typeface="Bell MT" panose="02020503060305020303" pitchFamily="18" charset="0"/>
              </a:rPr>
              <a:t>The topic of the worst times to visit a hospital is as interesting as it is practical. We’ve already covered it in some detail, but in case you missed it, here’s a recap of the worst times:</a:t>
            </a:r>
          </a:p>
          <a:p>
            <a:pPr marL="628650" lvl="1" indent="-171450">
              <a:buFont typeface="Arial" panose="020B0604020202020204" pitchFamily="34" charset="0"/>
              <a:buChar char="•"/>
            </a:pPr>
            <a:r>
              <a:rPr lang="en-US" sz="1200" i="0" dirty="0">
                <a:solidFill>
                  <a:srgbClr val="262626"/>
                </a:solidFill>
                <a:effectLst/>
                <a:latin typeface="Bell MT" panose="02020503060305020303" pitchFamily="18" charset="0"/>
              </a:rPr>
              <a:t>The sick month on a specific country.</a:t>
            </a:r>
          </a:p>
          <a:p>
            <a:pPr marL="628650" lvl="1" indent="-171450">
              <a:buFont typeface="Arial" panose="020B0604020202020204" pitchFamily="34" charset="0"/>
              <a:buChar char="•"/>
            </a:pPr>
            <a:r>
              <a:rPr lang="en-US" sz="1200" i="0" dirty="0">
                <a:solidFill>
                  <a:srgbClr val="262626"/>
                </a:solidFill>
                <a:effectLst/>
                <a:latin typeface="Bell MT" panose="02020503060305020303" pitchFamily="18" charset="0"/>
              </a:rPr>
              <a:t>Public holidays like Christmas.</a:t>
            </a:r>
          </a:p>
          <a:p>
            <a:pPr marL="628650" lvl="1" indent="-171450">
              <a:buFont typeface="Arial" panose="020B0604020202020204" pitchFamily="34" charset="0"/>
              <a:buChar char="•"/>
            </a:pPr>
            <a:r>
              <a:rPr lang="en-US" sz="1200" i="0" dirty="0">
                <a:solidFill>
                  <a:srgbClr val="262626"/>
                </a:solidFill>
                <a:effectLst/>
                <a:latin typeface="Bell MT" panose="02020503060305020303" pitchFamily="18" charset="0"/>
              </a:rPr>
              <a:t>Weekends.</a:t>
            </a:r>
          </a:p>
          <a:p>
            <a:pPr marL="628650" lvl="1" indent="-171450">
              <a:buFont typeface="Arial" panose="020B0604020202020204" pitchFamily="34" charset="0"/>
              <a:buChar char="•"/>
            </a:pPr>
            <a:r>
              <a:rPr lang="en-US" sz="1200" i="0" dirty="0">
                <a:solidFill>
                  <a:srgbClr val="262626"/>
                </a:solidFill>
                <a:effectLst/>
                <a:latin typeface="Bell MT" panose="02020503060305020303" pitchFamily="18" charset="0"/>
              </a:rPr>
              <a:t>Night times.</a:t>
            </a:r>
          </a:p>
        </p:txBody>
      </p:sp>
      <p:sp>
        <p:nvSpPr>
          <p:cNvPr id="14" name="Rectangle 13">
            <a:extLst>
              <a:ext uri="{FF2B5EF4-FFF2-40B4-BE49-F238E27FC236}">
                <a16:creationId xmlns:a16="http://schemas.microsoft.com/office/drawing/2014/main" id="{D4D2C348-44F1-4F6E-9C99-C56B90FC3E27}"/>
              </a:ext>
            </a:extLst>
          </p:cNvPr>
          <p:cNvSpPr/>
          <p:nvPr/>
        </p:nvSpPr>
        <p:spPr>
          <a:xfrm>
            <a:off x="315998" y="4473147"/>
            <a:ext cx="5677809" cy="1863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D36A"/>
                </a:solidFill>
                <a:latin typeface="Raleway"/>
              </a:rPr>
              <a:t>5. Inefficient Queuing at Hospitals:</a:t>
            </a:r>
            <a:endParaRPr lang="en-US" sz="1200" b="1" i="0" dirty="0">
              <a:solidFill>
                <a:srgbClr val="262626"/>
              </a:solidFill>
              <a:effectLst/>
              <a:latin typeface="Raleway"/>
            </a:endParaRPr>
          </a:p>
          <a:p>
            <a:pPr marL="628650" lvl="1" indent="-171450">
              <a:buFont typeface="Arial" panose="020B0604020202020204" pitchFamily="34" charset="0"/>
              <a:buChar char="•"/>
            </a:pPr>
            <a:r>
              <a:rPr lang="en-US" sz="1200" i="0" dirty="0">
                <a:solidFill>
                  <a:srgbClr val="262626"/>
                </a:solidFill>
                <a:effectLst/>
                <a:latin typeface="Bell MT" panose="02020503060305020303" pitchFamily="18" charset="0"/>
              </a:rPr>
              <a:t>For one, appointments can be very problematic — instead of letting you prepare for the day’s activities, they break down the daily schedule.</a:t>
            </a:r>
          </a:p>
          <a:p>
            <a:pPr marL="628650" lvl="1" indent="-171450">
              <a:buFont typeface="Arial" panose="020B0604020202020204" pitchFamily="34" charset="0"/>
              <a:buChar char="•"/>
            </a:pPr>
            <a:r>
              <a:rPr lang="en-US" sz="1200" i="0" dirty="0">
                <a:solidFill>
                  <a:srgbClr val="262626"/>
                </a:solidFill>
                <a:effectLst/>
                <a:latin typeface="Bell MT" panose="02020503060305020303" pitchFamily="18" charset="0"/>
              </a:rPr>
              <a:t>A few cases of late arrivals, no-shows, or a longer-than-average visit completely derail the entire day at the hospital.</a:t>
            </a:r>
          </a:p>
          <a:p>
            <a:pPr marL="628650" lvl="1" indent="-171450">
              <a:buFont typeface="Arial" panose="020B0604020202020204" pitchFamily="34" charset="0"/>
              <a:buChar char="•"/>
            </a:pPr>
            <a:r>
              <a:rPr lang="en-US" sz="1200" i="0" dirty="0">
                <a:solidFill>
                  <a:srgbClr val="262626"/>
                </a:solidFill>
                <a:effectLst/>
                <a:latin typeface="Bell MT" panose="02020503060305020303" pitchFamily="18" charset="0"/>
              </a:rPr>
              <a:t>Then there’s the use of obsolete technologies like sign-in sheets. Paper sign-in sheets are inefficient in terms of not only time, but also the unnecessary strain they put on your administrative staff. And to top it off, there is the security threat they pose. -Learning to manage walk-ins the right way using a queue management system is a much better alternative.</a:t>
            </a:r>
          </a:p>
        </p:txBody>
      </p:sp>
      <p:pic>
        <p:nvPicPr>
          <p:cNvPr id="15" name="Picture 14">
            <a:extLst>
              <a:ext uri="{FF2B5EF4-FFF2-40B4-BE49-F238E27FC236}">
                <a16:creationId xmlns:a16="http://schemas.microsoft.com/office/drawing/2014/main" id="{260C7F10-B09A-45ED-BD97-D6ABBE845BEE}"/>
              </a:ext>
            </a:extLst>
          </p:cNvPr>
          <p:cNvPicPr>
            <a:picLocks noChangeAspect="1"/>
          </p:cNvPicPr>
          <p:nvPr/>
        </p:nvPicPr>
        <p:blipFill>
          <a:blip r:embed="rId2"/>
          <a:stretch>
            <a:fillRect/>
          </a:stretch>
        </p:blipFill>
        <p:spPr>
          <a:xfrm>
            <a:off x="0" y="6336230"/>
            <a:ext cx="1459340" cy="519839"/>
          </a:xfrm>
          <a:prstGeom prst="rect">
            <a:avLst/>
          </a:prstGeom>
        </p:spPr>
      </p:pic>
    </p:spTree>
    <p:extLst>
      <p:ext uri="{BB962C8B-B14F-4D97-AF65-F5344CB8AC3E}">
        <p14:creationId xmlns:p14="http://schemas.microsoft.com/office/powerpoint/2010/main" val="115550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4A23E82-4ADA-4290-A732-46C59CED37BE}"/>
              </a:ext>
            </a:extLst>
          </p:cNvPr>
          <p:cNvSpPr/>
          <p:nvPr/>
        </p:nvSpPr>
        <p:spPr>
          <a:xfrm>
            <a:off x="7064944" y="848715"/>
            <a:ext cx="4811058" cy="3647473"/>
          </a:xfrm>
          <a:prstGeom prst="rect">
            <a:avLst/>
          </a:prstGeom>
        </p:spPr>
        <p:txBody>
          <a:bodyPr wrap="square" lIns="0" tIns="0" rIns="0" bIns="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Process improvement in healthcare means a systematic approach by a healthcare organization that monitors, assesses and improves the standards of quality healthcare. The organizational chain of activities is cyclic and needs continues improvement to seek a higher level of performance. Continuous upgradation in healthcare activities can pull out healthcare organizations from inefficient traditional concepts and utilize technology/tools to perform efficiently and hence generate better quality results.</a:t>
            </a:r>
          </a:p>
        </p:txBody>
      </p:sp>
      <p:sp>
        <p:nvSpPr>
          <p:cNvPr id="25" name="Rectangle 24">
            <a:extLst>
              <a:ext uri="{FF2B5EF4-FFF2-40B4-BE49-F238E27FC236}">
                <a16:creationId xmlns:a16="http://schemas.microsoft.com/office/drawing/2014/main" id="{814E8360-63F3-4F18-817E-6FBC4551EF0D}"/>
              </a:ext>
            </a:extLst>
          </p:cNvPr>
          <p:cNvSpPr/>
          <p:nvPr/>
        </p:nvSpPr>
        <p:spPr>
          <a:xfrm>
            <a:off x="7064944" y="4604450"/>
            <a:ext cx="4501952" cy="86177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468DC3"/>
                </a:solidFill>
                <a:effectLst/>
                <a:uLnTx/>
                <a:uFillTx/>
                <a:latin typeface="Segoe UI" panose="020B0502040204020203" pitchFamily="34" charset="0"/>
                <a:ea typeface="Open Sans" panose="020B0606030504020204" pitchFamily="34" charset="0"/>
                <a:cs typeface="Segoe UI" panose="020B0502040204020203" pitchFamily="34" charset="0"/>
              </a:rPr>
              <a:t>“Improvement in Healthcare is Important”</a:t>
            </a:r>
          </a:p>
        </p:txBody>
      </p:sp>
      <p:sp>
        <p:nvSpPr>
          <p:cNvPr id="3" name="Slide Number Placeholder 2">
            <a:extLst>
              <a:ext uri="{FF2B5EF4-FFF2-40B4-BE49-F238E27FC236}">
                <a16:creationId xmlns:a16="http://schemas.microsoft.com/office/drawing/2014/main" id="{36CCA38D-8311-4367-9A2A-4335525DA96B}"/>
              </a:ext>
            </a:extLst>
          </p:cNvPr>
          <p:cNvSpPr>
            <a:spLocks noGrp="1"/>
          </p:cNvSpPr>
          <p:nvPr>
            <p:ph type="sldNum" sz="quarter" idx="12"/>
          </p:nvPr>
        </p:nvSpPr>
        <p:spPr/>
        <p:txBody>
          <a:bodyPr/>
          <a:lstStyle/>
          <a:p>
            <a:fld id="{733E5F35-52AC-4FB6-B88F-8427C812263F}" type="slidenum">
              <a:rPr lang="en-US" smtClean="0"/>
              <a:t>3</a:t>
            </a:fld>
            <a:endParaRPr lang="en-US" dirty="0"/>
          </a:p>
        </p:txBody>
      </p:sp>
      <p:sp>
        <p:nvSpPr>
          <p:cNvPr id="5" name="Rectangle 4">
            <a:extLst>
              <a:ext uri="{FF2B5EF4-FFF2-40B4-BE49-F238E27FC236}">
                <a16:creationId xmlns:a16="http://schemas.microsoft.com/office/drawing/2014/main" id="{ACFAB7D0-B5C2-4B7C-9F98-36B326134C60}"/>
              </a:ext>
            </a:extLst>
          </p:cNvPr>
          <p:cNvSpPr/>
          <p:nvPr/>
        </p:nvSpPr>
        <p:spPr>
          <a:xfrm>
            <a:off x="418186" y="416773"/>
            <a:ext cx="5677809" cy="1162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i="0" dirty="0">
                <a:solidFill>
                  <a:srgbClr val="262626"/>
                </a:solidFill>
                <a:effectLst/>
                <a:latin typeface="Raleway"/>
              </a:rPr>
              <a:t>1. Work as Systems and Processes –</a:t>
            </a:r>
            <a:r>
              <a:rPr lang="en-US" sz="1200" b="0" i="0" dirty="0">
                <a:solidFill>
                  <a:srgbClr val="262626"/>
                </a:solidFill>
                <a:effectLst/>
                <a:latin typeface="Raleway"/>
              </a:rPr>
              <a:t> </a:t>
            </a:r>
            <a:r>
              <a:rPr lang="en-US" sz="1200" b="0" i="0" dirty="0">
                <a:solidFill>
                  <a:srgbClr val="262626"/>
                </a:solidFill>
                <a:effectLst/>
                <a:latin typeface="Bell MT" panose="02020503060305020303" pitchFamily="18" charset="0"/>
              </a:rPr>
              <a:t>An organization needs to understand its own delivery system and key processes, rather than considering it as small and simple or big and complex. The key to the quality improvement approach in any size of an organization should be, to streamline “Input – Process – Output” to meet the needs of a specific organization’s health service delivery system.</a:t>
            </a:r>
            <a:endParaRPr lang="en-AE" sz="1200" dirty="0">
              <a:latin typeface="Bell MT" panose="02020503060305020303" pitchFamily="18" charset="0"/>
            </a:endParaRPr>
          </a:p>
        </p:txBody>
      </p:sp>
      <p:sp>
        <p:nvSpPr>
          <p:cNvPr id="30" name="Rectangle 29">
            <a:extLst>
              <a:ext uri="{FF2B5EF4-FFF2-40B4-BE49-F238E27FC236}">
                <a16:creationId xmlns:a16="http://schemas.microsoft.com/office/drawing/2014/main" id="{C87CF2DC-DBAC-47FA-935B-4940E73A168B}"/>
              </a:ext>
            </a:extLst>
          </p:cNvPr>
          <p:cNvSpPr/>
          <p:nvPr/>
        </p:nvSpPr>
        <p:spPr>
          <a:xfrm>
            <a:off x="418181" y="1674807"/>
            <a:ext cx="5677809" cy="202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1" i="0" dirty="0">
                <a:solidFill>
                  <a:srgbClr val="262626"/>
                </a:solidFill>
                <a:effectLst/>
                <a:latin typeface="Raleway"/>
              </a:rPr>
              <a:t>2. Focus on Patient –</a:t>
            </a:r>
            <a:r>
              <a:rPr lang="en-US" sz="1200" b="0" i="0" dirty="0">
                <a:solidFill>
                  <a:srgbClr val="262626"/>
                </a:solidFill>
                <a:effectLst/>
                <a:latin typeface="Raleway"/>
              </a:rPr>
              <a:t> </a:t>
            </a:r>
            <a:r>
              <a:rPr lang="en-US" sz="1200" b="0" i="0" dirty="0">
                <a:solidFill>
                  <a:srgbClr val="262626"/>
                </a:solidFill>
                <a:effectLst/>
                <a:latin typeface="Bell MT" panose="02020503060305020303" pitchFamily="18" charset="0"/>
              </a:rPr>
              <a:t>The major concept behind the quality improvement in healthcare is to get the patient’s needs and expectations on the same page. Services that are designed to bring needs and expectations together include:</a:t>
            </a:r>
          </a:p>
          <a:p>
            <a:pPr lvl="1">
              <a:buFont typeface="Arial" panose="020B0604020202020204" pitchFamily="34" charset="0"/>
              <a:buChar char="•"/>
            </a:pPr>
            <a:r>
              <a:rPr lang="en-US" sz="1200" b="0" i="0" dirty="0">
                <a:solidFill>
                  <a:srgbClr val="262626"/>
                </a:solidFill>
                <a:effectLst/>
                <a:latin typeface="Bell MT" panose="02020503060305020303" pitchFamily="18" charset="0"/>
              </a:rPr>
              <a:t>Patient Safety</a:t>
            </a:r>
          </a:p>
          <a:p>
            <a:pPr lvl="1">
              <a:buFont typeface="Arial" panose="020B0604020202020204" pitchFamily="34" charset="0"/>
              <a:buChar char="•"/>
            </a:pPr>
            <a:r>
              <a:rPr lang="en-US" sz="1200" b="0" i="0" dirty="0">
                <a:solidFill>
                  <a:srgbClr val="262626"/>
                </a:solidFill>
                <a:effectLst/>
                <a:latin typeface="Bell MT" panose="02020503060305020303" pitchFamily="18" charset="0"/>
              </a:rPr>
              <a:t>Patient Engagement</a:t>
            </a:r>
          </a:p>
          <a:p>
            <a:pPr lvl="1">
              <a:buFont typeface="Arial" panose="020B0604020202020204" pitchFamily="34" charset="0"/>
              <a:buChar char="•"/>
            </a:pPr>
            <a:r>
              <a:rPr lang="en-US" sz="1200" b="0" i="0" dirty="0">
                <a:solidFill>
                  <a:srgbClr val="262626"/>
                </a:solidFill>
                <a:effectLst/>
                <a:latin typeface="Bell MT" panose="02020503060305020303" pitchFamily="18" charset="0"/>
              </a:rPr>
              <a:t>Systems that support patient access</a:t>
            </a:r>
          </a:p>
          <a:p>
            <a:pPr lvl="1">
              <a:buFont typeface="Arial" panose="020B0604020202020204" pitchFamily="34" charset="0"/>
              <a:buChar char="•"/>
            </a:pPr>
            <a:r>
              <a:rPr lang="en-US" sz="1200" b="0" i="0" dirty="0">
                <a:solidFill>
                  <a:srgbClr val="262626"/>
                </a:solidFill>
                <a:effectLst/>
                <a:latin typeface="Bell MT" panose="02020503060305020303" pitchFamily="18" charset="0"/>
              </a:rPr>
              <a:t>Evidence-based care provision</a:t>
            </a:r>
          </a:p>
          <a:p>
            <a:pPr lvl="1">
              <a:buFont typeface="Arial" panose="020B0604020202020204" pitchFamily="34" charset="0"/>
              <a:buChar char="•"/>
            </a:pPr>
            <a:r>
              <a:rPr lang="en-US" sz="1200" b="0" i="0" dirty="0">
                <a:solidFill>
                  <a:srgbClr val="262626"/>
                </a:solidFill>
                <a:effectLst/>
                <a:latin typeface="Bell MT" panose="02020503060305020303" pitchFamily="18" charset="0"/>
              </a:rPr>
              <a:t>Patient-centered communication</a:t>
            </a:r>
          </a:p>
          <a:p>
            <a:pPr lvl="1">
              <a:buFont typeface="Arial" panose="020B0604020202020204" pitchFamily="34" charset="0"/>
              <a:buChar char="•"/>
            </a:pPr>
            <a:r>
              <a:rPr lang="en-US" sz="1200" b="0" i="0" dirty="0">
                <a:solidFill>
                  <a:srgbClr val="262626"/>
                </a:solidFill>
                <a:effectLst/>
                <a:latin typeface="Bell MT" panose="02020503060305020303" pitchFamily="18" charset="0"/>
              </a:rPr>
              <a:t>Health literacy of patients</a:t>
            </a:r>
          </a:p>
        </p:txBody>
      </p:sp>
      <p:sp>
        <p:nvSpPr>
          <p:cNvPr id="33" name="Rectangle 32">
            <a:extLst>
              <a:ext uri="{FF2B5EF4-FFF2-40B4-BE49-F238E27FC236}">
                <a16:creationId xmlns:a16="http://schemas.microsoft.com/office/drawing/2014/main" id="{979CFCA3-E2EC-44C2-8FB5-33EE7226D7AD}"/>
              </a:ext>
            </a:extLst>
          </p:cNvPr>
          <p:cNvSpPr/>
          <p:nvPr/>
        </p:nvSpPr>
        <p:spPr>
          <a:xfrm>
            <a:off x="418181" y="3680893"/>
            <a:ext cx="5677809" cy="1317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1" i="0" dirty="0">
                <a:solidFill>
                  <a:srgbClr val="262626"/>
                </a:solidFill>
                <a:effectLst/>
                <a:latin typeface="Raleway"/>
              </a:rPr>
              <a:t>3. Focus on the use of data –</a:t>
            </a:r>
            <a:r>
              <a:rPr lang="en-US" sz="1200" b="0" i="0" dirty="0">
                <a:solidFill>
                  <a:srgbClr val="262626"/>
                </a:solidFill>
                <a:effectLst/>
                <a:latin typeface="Bell MT" panose="02020503060305020303" pitchFamily="18" charset="0"/>
              </a:rPr>
              <a:t> Data is the cornerstone of quality improvement. It describes how current systems are working, tracks the changes, allows comparison and monitoring for sustainable improvements. Data-driven insights deliver better outcomes, minimum variation, fewer re-admissions, lower infection rates, and fewer medical errors. Both qualitative and quantitative methods of data collection are used to improve the quality of the healthcare system.</a:t>
            </a:r>
          </a:p>
        </p:txBody>
      </p:sp>
      <p:sp>
        <p:nvSpPr>
          <p:cNvPr id="34" name="Rectangle 33">
            <a:extLst>
              <a:ext uri="{FF2B5EF4-FFF2-40B4-BE49-F238E27FC236}">
                <a16:creationId xmlns:a16="http://schemas.microsoft.com/office/drawing/2014/main" id="{247EF811-0533-4447-9F51-D3FB985594BE}"/>
              </a:ext>
            </a:extLst>
          </p:cNvPr>
          <p:cNvSpPr/>
          <p:nvPr/>
        </p:nvSpPr>
        <p:spPr>
          <a:xfrm>
            <a:off x="418182" y="5035337"/>
            <a:ext cx="5677809" cy="1317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1" i="0" dirty="0">
                <a:solidFill>
                  <a:srgbClr val="262626"/>
                </a:solidFill>
                <a:effectLst/>
                <a:latin typeface="Raleway"/>
              </a:rPr>
              <a:t>4. Focus on Care-coordination – </a:t>
            </a:r>
            <a:r>
              <a:rPr lang="en-US" sz="1200" i="0" dirty="0">
                <a:solidFill>
                  <a:srgbClr val="262626"/>
                </a:solidFill>
                <a:effectLst/>
                <a:latin typeface="Bell MT" panose="02020503060305020303" pitchFamily="18" charset="0"/>
              </a:rPr>
              <a:t>It is the coordination of care activities. Care coordination software maintains the Master Patient Index and Longitudinal Health Record for each patient (It becomes very effective if it is a case of a chronic condition). It helps reduce care fragmentation of a patient, by providing a secure network of trusted healthcare providers and ensure effective referrals and smooth transitions between two or more healthcare providers.</a:t>
            </a:r>
          </a:p>
        </p:txBody>
      </p:sp>
      <p:pic>
        <p:nvPicPr>
          <p:cNvPr id="35" name="Picture 34">
            <a:extLst>
              <a:ext uri="{FF2B5EF4-FFF2-40B4-BE49-F238E27FC236}">
                <a16:creationId xmlns:a16="http://schemas.microsoft.com/office/drawing/2014/main" id="{F37EC2E4-AC28-43D3-BFCE-C0B2C1F17413}"/>
              </a:ext>
            </a:extLst>
          </p:cNvPr>
          <p:cNvPicPr>
            <a:picLocks noChangeAspect="1"/>
          </p:cNvPicPr>
          <p:nvPr/>
        </p:nvPicPr>
        <p:blipFill>
          <a:blip r:embed="rId2"/>
          <a:stretch>
            <a:fillRect/>
          </a:stretch>
        </p:blipFill>
        <p:spPr>
          <a:xfrm>
            <a:off x="0" y="6336230"/>
            <a:ext cx="1459340" cy="519839"/>
          </a:xfrm>
          <a:prstGeom prst="rect">
            <a:avLst/>
          </a:prstGeom>
        </p:spPr>
      </p:pic>
    </p:spTree>
    <p:extLst>
      <p:ext uri="{BB962C8B-B14F-4D97-AF65-F5344CB8AC3E}">
        <p14:creationId xmlns:p14="http://schemas.microsoft.com/office/powerpoint/2010/main" val="293209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1E565C4-FA88-4455-98F4-DF0287B2E77F}"/>
              </a:ext>
            </a:extLst>
          </p:cNvPr>
          <p:cNvGraphicFramePr>
            <a:graphicFrameLocks noChangeAspect="1"/>
          </p:cNvGraphicFramePr>
          <p:nvPr>
            <p:custDataLst>
              <p:tags r:id="rId1"/>
            </p:custDataLst>
            <p:extLst>
              <p:ext uri="{D42A27DB-BD31-4B8C-83A1-F6EECF244321}">
                <p14:modId xmlns:p14="http://schemas.microsoft.com/office/powerpoint/2010/main" val="42365934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34AEAFA-268D-42B4-B9F5-ACF00EDB4796}"/>
              </a:ext>
            </a:extLst>
          </p:cNvPr>
          <p:cNvSpPr>
            <a:spLocks noGrp="1"/>
          </p:cNvSpPr>
          <p:nvPr>
            <p:ph type="title"/>
          </p:nvPr>
        </p:nvSpPr>
        <p:spPr/>
        <p:txBody>
          <a:bodyPr vert="horz">
            <a:normAutofit/>
          </a:bodyPr>
          <a:lstStyle/>
          <a:p>
            <a:r>
              <a:rPr lang="en-US" sz="4800" dirty="0"/>
              <a:t>Clinical Trial Process</a:t>
            </a:r>
          </a:p>
        </p:txBody>
      </p:sp>
      <p:sp>
        <p:nvSpPr>
          <p:cNvPr id="4" name="Slide Number Placeholder 3">
            <a:extLst>
              <a:ext uri="{FF2B5EF4-FFF2-40B4-BE49-F238E27FC236}">
                <a16:creationId xmlns:a16="http://schemas.microsoft.com/office/drawing/2014/main" id="{20E8FEF0-834F-40B2-8E38-051012AD001A}"/>
              </a:ext>
            </a:extLst>
          </p:cNvPr>
          <p:cNvSpPr>
            <a:spLocks noGrp="1"/>
          </p:cNvSpPr>
          <p:nvPr>
            <p:ph type="sldNum" sz="quarter" idx="12"/>
          </p:nvPr>
        </p:nvSpPr>
        <p:spPr/>
        <p:txBody>
          <a:bodyPr/>
          <a:lstStyle/>
          <a:p>
            <a:pPr algn="ctr"/>
            <a:fld id="{733E5F35-52AC-4FB6-B88F-8427C812263F}" type="slidenum">
              <a:rPr lang="en-US" smtClean="0"/>
              <a:pPr algn="ctr"/>
              <a:t>4</a:t>
            </a:fld>
            <a:endParaRPr lang="en-US" dirty="0"/>
          </a:p>
        </p:txBody>
      </p:sp>
      <p:sp>
        <p:nvSpPr>
          <p:cNvPr id="3" name="Rectangle 2">
            <a:extLst>
              <a:ext uri="{FF2B5EF4-FFF2-40B4-BE49-F238E27FC236}">
                <a16:creationId xmlns:a16="http://schemas.microsoft.com/office/drawing/2014/main" id="{BCD80113-1BBF-4281-9C3E-1632B7627C04}"/>
              </a:ext>
            </a:extLst>
          </p:cNvPr>
          <p:cNvSpPr/>
          <p:nvPr/>
        </p:nvSpPr>
        <p:spPr>
          <a:xfrm>
            <a:off x="438921" y="6348112"/>
            <a:ext cx="1033532" cy="439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7" name="Picture 6">
            <a:extLst>
              <a:ext uri="{FF2B5EF4-FFF2-40B4-BE49-F238E27FC236}">
                <a16:creationId xmlns:a16="http://schemas.microsoft.com/office/drawing/2014/main" id="{8ACA40E6-66F1-4DEE-A9A3-7A34540FA868}"/>
              </a:ext>
            </a:extLst>
          </p:cNvPr>
          <p:cNvPicPr>
            <a:picLocks noChangeAspect="1"/>
          </p:cNvPicPr>
          <p:nvPr/>
        </p:nvPicPr>
        <p:blipFill>
          <a:blip r:embed="rId5"/>
          <a:stretch>
            <a:fillRect/>
          </a:stretch>
        </p:blipFill>
        <p:spPr>
          <a:xfrm>
            <a:off x="855028" y="1181100"/>
            <a:ext cx="10474959" cy="4428868"/>
          </a:xfrm>
          <a:prstGeom prst="rect">
            <a:avLst/>
          </a:prstGeom>
        </p:spPr>
      </p:pic>
      <p:pic>
        <p:nvPicPr>
          <p:cNvPr id="99" name="Picture 98">
            <a:extLst>
              <a:ext uri="{FF2B5EF4-FFF2-40B4-BE49-F238E27FC236}">
                <a16:creationId xmlns:a16="http://schemas.microsoft.com/office/drawing/2014/main" id="{8D5FE5BC-C085-4B92-A4DE-26B2D10B6B04}"/>
              </a:ext>
            </a:extLst>
          </p:cNvPr>
          <p:cNvPicPr>
            <a:picLocks noChangeAspect="1"/>
          </p:cNvPicPr>
          <p:nvPr/>
        </p:nvPicPr>
        <p:blipFill>
          <a:blip r:embed="rId6"/>
          <a:stretch>
            <a:fillRect/>
          </a:stretch>
        </p:blipFill>
        <p:spPr>
          <a:xfrm>
            <a:off x="0" y="6336230"/>
            <a:ext cx="1459340" cy="519839"/>
          </a:xfrm>
          <a:prstGeom prst="rect">
            <a:avLst/>
          </a:prstGeom>
        </p:spPr>
      </p:pic>
    </p:spTree>
    <p:extLst>
      <p:ext uri="{BB962C8B-B14F-4D97-AF65-F5344CB8AC3E}">
        <p14:creationId xmlns:p14="http://schemas.microsoft.com/office/powerpoint/2010/main" val="377979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B668473-4AB4-4898-BF7D-91AA48AF9DD8}"/>
              </a:ext>
            </a:extLst>
          </p:cNvPr>
          <p:cNvGraphicFramePr>
            <a:graphicFrameLocks noChangeAspect="1"/>
          </p:cNvGraphicFramePr>
          <p:nvPr>
            <p:custDataLst>
              <p:tags r:id="rId1"/>
            </p:custDataLst>
            <p:extLst>
              <p:ext uri="{D42A27DB-BD31-4B8C-83A1-F6EECF244321}">
                <p14:modId xmlns:p14="http://schemas.microsoft.com/office/powerpoint/2010/main" val="27874487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ED36603-D057-4F39-9BE3-72C909226564}"/>
              </a:ext>
            </a:extLst>
          </p:cNvPr>
          <p:cNvSpPr>
            <a:spLocks noGrp="1"/>
          </p:cNvSpPr>
          <p:nvPr>
            <p:ph type="title"/>
          </p:nvPr>
        </p:nvSpPr>
        <p:spPr/>
        <p:txBody>
          <a:bodyPr vert="horz">
            <a:normAutofit/>
          </a:bodyPr>
          <a:lstStyle/>
          <a:p>
            <a:r>
              <a:rPr lang="en-US" sz="4800" dirty="0"/>
              <a:t>Clinical Process Improvement</a:t>
            </a:r>
          </a:p>
        </p:txBody>
      </p:sp>
      <p:sp>
        <p:nvSpPr>
          <p:cNvPr id="4" name="Slide Number Placeholder 3">
            <a:extLst>
              <a:ext uri="{FF2B5EF4-FFF2-40B4-BE49-F238E27FC236}">
                <a16:creationId xmlns:a16="http://schemas.microsoft.com/office/drawing/2014/main" id="{3875BB8B-D7B0-4A2C-BBE8-3B0D2E7AF707}"/>
              </a:ext>
            </a:extLst>
          </p:cNvPr>
          <p:cNvSpPr>
            <a:spLocks noGrp="1"/>
          </p:cNvSpPr>
          <p:nvPr>
            <p:ph type="sldNum" sz="quarter" idx="12"/>
          </p:nvPr>
        </p:nvSpPr>
        <p:spPr/>
        <p:txBody>
          <a:bodyPr/>
          <a:lstStyle/>
          <a:p>
            <a:pPr algn="ctr"/>
            <a:fld id="{733E5F35-52AC-4FB6-B88F-8427C812263F}" type="slidenum">
              <a:rPr lang="en-US" smtClean="0"/>
              <a:pPr algn="ctr"/>
              <a:t>5</a:t>
            </a:fld>
            <a:endParaRPr lang="en-US" dirty="0"/>
          </a:p>
        </p:txBody>
      </p:sp>
      <p:sp>
        <p:nvSpPr>
          <p:cNvPr id="19" name="Rectangle 18">
            <a:extLst>
              <a:ext uri="{FF2B5EF4-FFF2-40B4-BE49-F238E27FC236}">
                <a16:creationId xmlns:a16="http://schemas.microsoft.com/office/drawing/2014/main" id="{24C1017E-1457-4826-89AC-4DDA4FFD829D}"/>
              </a:ext>
            </a:extLst>
          </p:cNvPr>
          <p:cNvSpPr/>
          <p:nvPr/>
        </p:nvSpPr>
        <p:spPr>
          <a:xfrm>
            <a:off x="2741295" y="4432807"/>
            <a:ext cx="2236468" cy="1301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F6C586B-9E04-46B1-9284-4A1BC5DA86F6}"/>
              </a:ext>
            </a:extLst>
          </p:cNvPr>
          <p:cNvSpPr/>
          <p:nvPr/>
        </p:nvSpPr>
        <p:spPr>
          <a:xfrm>
            <a:off x="3129221" y="2158777"/>
            <a:ext cx="1472044" cy="1472044"/>
          </a:xfrm>
          <a:prstGeom prst="ellipse">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0464ED4-DA73-4ABB-AA54-852B9D75D40D}"/>
              </a:ext>
            </a:extLst>
          </p:cNvPr>
          <p:cNvSpPr/>
          <p:nvPr/>
        </p:nvSpPr>
        <p:spPr>
          <a:xfrm>
            <a:off x="5359977" y="1333070"/>
            <a:ext cx="1472044" cy="1472044"/>
          </a:xfrm>
          <a:prstGeom prst="ellipse">
            <a:avLst/>
          </a:prstGeom>
          <a:solidFill>
            <a:srgbClr val="0E52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24715D4-523B-46FA-A7A0-04F77CAA7E68}"/>
              </a:ext>
            </a:extLst>
          </p:cNvPr>
          <p:cNvSpPr/>
          <p:nvPr/>
        </p:nvSpPr>
        <p:spPr>
          <a:xfrm>
            <a:off x="4979670" y="4432807"/>
            <a:ext cx="2236468" cy="130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870559A-959D-44D8-A6F6-5A10084F050B}"/>
              </a:ext>
            </a:extLst>
          </p:cNvPr>
          <p:cNvSpPr/>
          <p:nvPr/>
        </p:nvSpPr>
        <p:spPr>
          <a:xfrm>
            <a:off x="7214235" y="4432807"/>
            <a:ext cx="3017160" cy="1301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062E692-77C8-40E1-A487-906AE701962C}"/>
              </a:ext>
            </a:extLst>
          </p:cNvPr>
          <p:cNvSpPr/>
          <p:nvPr/>
        </p:nvSpPr>
        <p:spPr>
          <a:xfrm>
            <a:off x="3765785" y="4398405"/>
            <a:ext cx="198917" cy="198917"/>
          </a:xfrm>
          <a:prstGeom prst="ellipse">
            <a:avLst/>
          </a:prstGeom>
          <a:solidFill>
            <a:srgbClr val="157BA7"/>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96AF999-FF83-463A-836D-9D816DAFE03F}"/>
              </a:ext>
            </a:extLst>
          </p:cNvPr>
          <p:cNvCxnSpPr>
            <a:cxnSpLocks/>
          </p:cNvCxnSpPr>
          <p:nvPr/>
        </p:nvCxnSpPr>
        <p:spPr>
          <a:xfrm>
            <a:off x="3865243" y="3563507"/>
            <a:ext cx="0" cy="901700"/>
          </a:xfrm>
          <a:prstGeom prst="line">
            <a:avLst/>
          </a:prstGeom>
          <a:ln w="38100">
            <a:solidFill>
              <a:srgbClr val="157BA7"/>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94C12298-FFBD-47CC-A648-5FBFDBDC9513}"/>
              </a:ext>
            </a:extLst>
          </p:cNvPr>
          <p:cNvSpPr/>
          <p:nvPr/>
        </p:nvSpPr>
        <p:spPr>
          <a:xfrm>
            <a:off x="5996541" y="4398405"/>
            <a:ext cx="198917" cy="198917"/>
          </a:xfrm>
          <a:prstGeom prst="ellipse">
            <a:avLst/>
          </a:prstGeom>
          <a:solidFill>
            <a:srgbClr val="0E5270"/>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DE8020B-77BE-4022-9920-21F0E1105738}"/>
              </a:ext>
            </a:extLst>
          </p:cNvPr>
          <p:cNvCxnSpPr>
            <a:cxnSpLocks/>
          </p:cNvCxnSpPr>
          <p:nvPr/>
        </p:nvCxnSpPr>
        <p:spPr>
          <a:xfrm>
            <a:off x="6095999" y="2750707"/>
            <a:ext cx="0" cy="1714500"/>
          </a:xfrm>
          <a:prstGeom prst="line">
            <a:avLst/>
          </a:prstGeom>
          <a:ln w="38100">
            <a:solidFill>
              <a:srgbClr val="0E5270"/>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FEAA789-67E7-4E7E-BDFC-460CE0A6B67D}"/>
              </a:ext>
            </a:extLst>
          </p:cNvPr>
          <p:cNvSpPr/>
          <p:nvPr/>
        </p:nvSpPr>
        <p:spPr>
          <a:xfrm>
            <a:off x="7603432" y="2158777"/>
            <a:ext cx="1472044" cy="1472044"/>
          </a:xfrm>
          <a:prstGeom prst="ellipse">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F0200CA-E823-4B0D-8784-3A0E012400C3}"/>
              </a:ext>
            </a:extLst>
          </p:cNvPr>
          <p:cNvSpPr/>
          <p:nvPr/>
        </p:nvSpPr>
        <p:spPr>
          <a:xfrm>
            <a:off x="8239996" y="4398405"/>
            <a:ext cx="198917" cy="198917"/>
          </a:xfrm>
          <a:prstGeom prst="ellipse">
            <a:avLst/>
          </a:prstGeom>
          <a:solidFill>
            <a:srgbClr val="157BA7"/>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8BFDAE90-30D2-4DE0-B554-2DCB9FF96FFF}"/>
              </a:ext>
            </a:extLst>
          </p:cNvPr>
          <p:cNvCxnSpPr>
            <a:cxnSpLocks/>
          </p:cNvCxnSpPr>
          <p:nvPr/>
        </p:nvCxnSpPr>
        <p:spPr>
          <a:xfrm>
            <a:off x="8339454" y="3563507"/>
            <a:ext cx="0" cy="901700"/>
          </a:xfrm>
          <a:prstGeom prst="line">
            <a:avLst/>
          </a:prstGeom>
          <a:ln w="38100">
            <a:solidFill>
              <a:srgbClr val="157BA7"/>
            </a:solidFill>
          </a:ln>
        </p:spPr>
        <p:style>
          <a:lnRef idx="1">
            <a:schemeClr val="accent1"/>
          </a:lnRef>
          <a:fillRef idx="0">
            <a:schemeClr val="accent1"/>
          </a:fillRef>
          <a:effectRef idx="0">
            <a:schemeClr val="accent1"/>
          </a:effectRef>
          <a:fontRef idx="minor">
            <a:schemeClr val="tx1"/>
          </a:fontRef>
        </p:style>
      </p:cxnSp>
      <p:sp>
        <p:nvSpPr>
          <p:cNvPr id="50" name="Subtitle 2">
            <a:extLst>
              <a:ext uri="{FF2B5EF4-FFF2-40B4-BE49-F238E27FC236}">
                <a16:creationId xmlns:a16="http://schemas.microsoft.com/office/drawing/2014/main" id="{B66C4CF8-4583-4758-BA3A-F18B2324A63B}"/>
              </a:ext>
            </a:extLst>
          </p:cNvPr>
          <p:cNvSpPr txBox="1">
            <a:spLocks/>
          </p:cNvSpPr>
          <p:nvPr/>
        </p:nvSpPr>
        <p:spPr>
          <a:xfrm>
            <a:off x="2841046" y="4773582"/>
            <a:ext cx="2033152" cy="1259168"/>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600" i="1" dirty="0">
                <a:solidFill>
                  <a:schemeClr val="tx1">
                    <a:lumMod val="75000"/>
                    <a:lumOff val="25000"/>
                  </a:schemeClr>
                </a:solidFill>
              </a:rPr>
              <a:t>What are the things that we need to improve in the hospital? And how much can we improve it.</a:t>
            </a:r>
          </a:p>
        </p:txBody>
      </p:sp>
      <p:sp>
        <p:nvSpPr>
          <p:cNvPr id="52" name="Subtitle 2">
            <a:extLst>
              <a:ext uri="{FF2B5EF4-FFF2-40B4-BE49-F238E27FC236}">
                <a16:creationId xmlns:a16="http://schemas.microsoft.com/office/drawing/2014/main" id="{364C4BDF-3A92-41A0-AEB8-8D92AB1D406F}"/>
              </a:ext>
            </a:extLst>
          </p:cNvPr>
          <p:cNvSpPr txBox="1">
            <a:spLocks/>
          </p:cNvSpPr>
          <p:nvPr/>
        </p:nvSpPr>
        <p:spPr>
          <a:xfrm>
            <a:off x="5076246" y="4773581"/>
            <a:ext cx="2033152" cy="158276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600" i="1" dirty="0">
                <a:solidFill>
                  <a:schemeClr val="tx1">
                    <a:lumMod val="75000"/>
                    <a:lumOff val="25000"/>
                  </a:schemeClr>
                </a:solidFill>
              </a:rPr>
              <a:t>We need to know if the improvement we choose is measurable, doable, and reliable.</a:t>
            </a:r>
          </a:p>
          <a:p>
            <a:pPr marL="0" indent="0" algn="ctr">
              <a:lnSpc>
                <a:spcPct val="100000"/>
              </a:lnSpc>
              <a:spcBef>
                <a:spcPts val="0"/>
              </a:spcBef>
            </a:pPr>
            <a:endParaRPr lang="en-US" sz="1600" i="1" dirty="0">
              <a:solidFill>
                <a:schemeClr val="tx1">
                  <a:lumMod val="75000"/>
                  <a:lumOff val="25000"/>
                </a:schemeClr>
              </a:solidFill>
            </a:endParaRPr>
          </a:p>
          <a:p>
            <a:pPr marL="0" indent="0" algn="ctr">
              <a:lnSpc>
                <a:spcPct val="100000"/>
              </a:lnSpc>
              <a:spcBef>
                <a:spcPts val="0"/>
              </a:spcBef>
            </a:pPr>
            <a:r>
              <a:rPr lang="en-US" sz="1100" i="1" dirty="0">
                <a:solidFill>
                  <a:schemeClr val="tx1">
                    <a:lumMod val="75000"/>
                    <a:lumOff val="25000"/>
                  </a:schemeClr>
                </a:solidFill>
              </a:rPr>
              <a:t>“If we can’t measure it we can’t improve it” – Lord Kelvin</a:t>
            </a:r>
          </a:p>
        </p:txBody>
      </p:sp>
      <p:sp>
        <p:nvSpPr>
          <p:cNvPr id="56" name="Subtitle 2">
            <a:extLst>
              <a:ext uri="{FF2B5EF4-FFF2-40B4-BE49-F238E27FC236}">
                <a16:creationId xmlns:a16="http://schemas.microsoft.com/office/drawing/2014/main" id="{B304A165-BB0E-4865-8827-F326C47E652B}"/>
              </a:ext>
            </a:extLst>
          </p:cNvPr>
          <p:cNvSpPr txBox="1">
            <a:spLocks/>
          </p:cNvSpPr>
          <p:nvPr/>
        </p:nvSpPr>
        <p:spPr>
          <a:xfrm>
            <a:off x="3226409" y="2621521"/>
            <a:ext cx="1262427" cy="629557"/>
          </a:xfrm>
          <a:prstGeom prst="rect">
            <a:avLst/>
          </a:prstGeom>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800" b="1" dirty="0">
                <a:solidFill>
                  <a:schemeClr val="bg1"/>
                </a:solidFill>
                <a:latin typeface="+mn-lt"/>
              </a:rPr>
              <a:t>What are we going to improve?</a:t>
            </a:r>
          </a:p>
        </p:txBody>
      </p:sp>
      <p:sp>
        <p:nvSpPr>
          <p:cNvPr id="57" name="Subtitle 2">
            <a:extLst>
              <a:ext uri="{FF2B5EF4-FFF2-40B4-BE49-F238E27FC236}">
                <a16:creationId xmlns:a16="http://schemas.microsoft.com/office/drawing/2014/main" id="{3894ED32-5AAA-4006-B11F-E8ABF291C44F}"/>
              </a:ext>
            </a:extLst>
          </p:cNvPr>
          <p:cNvSpPr txBox="1">
            <a:spLocks/>
          </p:cNvSpPr>
          <p:nvPr/>
        </p:nvSpPr>
        <p:spPr>
          <a:xfrm>
            <a:off x="7703159" y="2621522"/>
            <a:ext cx="1262427" cy="710390"/>
          </a:xfrm>
          <a:prstGeom prst="rect">
            <a:avLst/>
          </a:prstGeom>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300" b="1" dirty="0">
                <a:solidFill>
                  <a:schemeClr val="bg1"/>
                </a:solidFill>
                <a:latin typeface="+mn-lt"/>
              </a:rPr>
              <a:t>What change can we make that will lead to improvement</a:t>
            </a:r>
          </a:p>
        </p:txBody>
      </p:sp>
      <p:sp>
        <p:nvSpPr>
          <p:cNvPr id="60" name="Subtitle 2">
            <a:extLst>
              <a:ext uri="{FF2B5EF4-FFF2-40B4-BE49-F238E27FC236}">
                <a16:creationId xmlns:a16="http://schemas.microsoft.com/office/drawing/2014/main" id="{34993176-2BC7-4F9C-B5A0-2783F1A8B808}"/>
              </a:ext>
            </a:extLst>
          </p:cNvPr>
          <p:cNvSpPr txBox="1">
            <a:spLocks/>
          </p:cNvSpPr>
          <p:nvPr/>
        </p:nvSpPr>
        <p:spPr>
          <a:xfrm>
            <a:off x="5477483" y="1844423"/>
            <a:ext cx="1262427" cy="546554"/>
          </a:xfrm>
          <a:prstGeom prst="rect">
            <a:avLst/>
          </a:prstGeom>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500" b="1" dirty="0">
                <a:solidFill>
                  <a:schemeClr val="bg1"/>
                </a:solidFill>
                <a:latin typeface="+mn-lt"/>
              </a:rPr>
              <a:t>How will we know if a change is an improvement</a:t>
            </a:r>
          </a:p>
        </p:txBody>
      </p:sp>
      <p:sp>
        <p:nvSpPr>
          <p:cNvPr id="61" name="Oval 60">
            <a:extLst>
              <a:ext uri="{FF2B5EF4-FFF2-40B4-BE49-F238E27FC236}">
                <a16:creationId xmlns:a16="http://schemas.microsoft.com/office/drawing/2014/main" id="{C1CA46B8-A6E9-4FF8-99D6-4960BCF33875}"/>
              </a:ext>
            </a:extLst>
          </p:cNvPr>
          <p:cNvSpPr/>
          <p:nvPr/>
        </p:nvSpPr>
        <p:spPr>
          <a:xfrm>
            <a:off x="3116523" y="2000250"/>
            <a:ext cx="515942" cy="515942"/>
          </a:xfrm>
          <a:prstGeom prst="ellipse">
            <a:avLst/>
          </a:prstGeom>
          <a:solidFill>
            <a:srgbClr val="157BA7"/>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0A8EC3B7-B6C1-4F72-B059-7B05A488BE7A}"/>
              </a:ext>
            </a:extLst>
          </p:cNvPr>
          <p:cNvSpPr/>
          <p:nvPr/>
        </p:nvSpPr>
        <p:spPr>
          <a:xfrm>
            <a:off x="7619169" y="2000250"/>
            <a:ext cx="515942" cy="515942"/>
          </a:xfrm>
          <a:prstGeom prst="ellipse">
            <a:avLst/>
          </a:prstGeom>
          <a:solidFill>
            <a:srgbClr val="157BA7"/>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AB7836E9-99E0-43A6-97DC-7CE6CAAF6ADA}"/>
              </a:ext>
            </a:extLst>
          </p:cNvPr>
          <p:cNvSpPr/>
          <p:nvPr/>
        </p:nvSpPr>
        <p:spPr>
          <a:xfrm>
            <a:off x="5334952" y="1181100"/>
            <a:ext cx="515942" cy="515942"/>
          </a:xfrm>
          <a:prstGeom prst="ellipse">
            <a:avLst/>
          </a:prstGeom>
          <a:solidFill>
            <a:srgbClr val="0E5270"/>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B447495A-15BE-4587-B500-CCCC75777747}"/>
              </a:ext>
            </a:extLst>
          </p:cNvPr>
          <p:cNvGrpSpPr/>
          <p:nvPr/>
        </p:nvGrpSpPr>
        <p:grpSpPr>
          <a:xfrm>
            <a:off x="5474736" y="1314378"/>
            <a:ext cx="236375" cy="249386"/>
            <a:chOff x="8451851" y="1820863"/>
            <a:chExt cx="346075" cy="365126"/>
          </a:xfrm>
        </p:grpSpPr>
        <p:sp>
          <p:nvSpPr>
            <p:cNvPr id="71" name="Freeform 59">
              <a:extLst>
                <a:ext uri="{FF2B5EF4-FFF2-40B4-BE49-F238E27FC236}">
                  <a16:creationId xmlns:a16="http://schemas.microsoft.com/office/drawing/2014/main" id="{64228C7D-D77B-430A-B22A-CB566C3FA517}"/>
                </a:ext>
              </a:extLst>
            </p:cNvPr>
            <p:cNvSpPr>
              <a:spLocks/>
            </p:cNvSpPr>
            <p:nvPr/>
          </p:nvSpPr>
          <p:spPr bwMode="auto">
            <a:xfrm>
              <a:off x="8451851" y="1990726"/>
              <a:ext cx="346075" cy="104775"/>
            </a:xfrm>
            <a:custGeom>
              <a:avLst/>
              <a:gdLst>
                <a:gd name="T0" fmla="*/ 0 w 218"/>
                <a:gd name="T1" fmla="*/ 38 h 66"/>
                <a:gd name="T2" fmla="*/ 57 w 218"/>
                <a:gd name="T3" fmla="*/ 38 h 66"/>
                <a:gd name="T4" fmla="*/ 71 w 218"/>
                <a:gd name="T5" fmla="*/ 19 h 66"/>
                <a:gd name="T6" fmla="*/ 90 w 218"/>
                <a:gd name="T7" fmla="*/ 47 h 66"/>
                <a:gd name="T8" fmla="*/ 114 w 218"/>
                <a:gd name="T9" fmla="*/ 0 h 66"/>
                <a:gd name="T10" fmla="*/ 133 w 218"/>
                <a:gd name="T11" fmla="*/ 66 h 66"/>
                <a:gd name="T12" fmla="*/ 147 w 218"/>
                <a:gd name="T13" fmla="*/ 38 h 66"/>
                <a:gd name="T14" fmla="*/ 218 w 218"/>
                <a:gd name="T15" fmla="*/ 3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66">
                  <a:moveTo>
                    <a:pt x="0" y="38"/>
                  </a:moveTo>
                  <a:lnTo>
                    <a:pt x="57" y="38"/>
                  </a:lnTo>
                  <a:lnTo>
                    <a:pt x="71" y="19"/>
                  </a:lnTo>
                  <a:lnTo>
                    <a:pt x="90" y="47"/>
                  </a:lnTo>
                  <a:lnTo>
                    <a:pt x="114" y="0"/>
                  </a:lnTo>
                  <a:lnTo>
                    <a:pt x="133" y="66"/>
                  </a:lnTo>
                  <a:lnTo>
                    <a:pt x="147" y="38"/>
                  </a:lnTo>
                  <a:lnTo>
                    <a:pt x="218" y="38"/>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60">
              <a:extLst>
                <a:ext uri="{FF2B5EF4-FFF2-40B4-BE49-F238E27FC236}">
                  <a16:creationId xmlns:a16="http://schemas.microsoft.com/office/drawing/2014/main" id="{40BC556A-D937-4186-978C-B461F0F4F8F4}"/>
                </a:ext>
              </a:extLst>
            </p:cNvPr>
            <p:cNvSpPr>
              <a:spLocks/>
            </p:cNvSpPr>
            <p:nvPr/>
          </p:nvSpPr>
          <p:spPr bwMode="auto">
            <a:xfrm>
              <a:off x="8467726" y="1820863"/>
              <a:ext cx="315913" cy="200025"/>
            </a:xfrm>
            <a:custGeom>
              <a:avLst/>
              <a:gdLst>
                <a:gd name="T0" fmla="*/ 79 w 84"/>
                <a:gd name="T1" fmla="*/ 53 h 53"/>
                <a:gd name="T2" fmla="*/ 84 w 84"/>
                <a:gd name="T3" fmla="*/ 33 h 53"/>
                <a:gd name="T4" fmla="*/ 42 w 84"/>
                <a:gd name="T5" fmla="*/ 31 h 53"/>
                <a:gd name="T6" fmla="*/ 0 w 84"/>
                <a:gd name="T7" fmla="*/ 36 h 53"/>
                <a:gd name="T8" fmla="*/ 4 w 84"/>
                <a:gd name="T9" fmla="*/ 53 h 53"/>
              </a:gdLst>
              <a:ahLst/>
              <a:cxnLst>
                <a:cxn ang="0">
                  <a:pos x="T0" y="T1"/>
                </a:cxn>
                <a:cxn ang="0">
                  <a:pos x="T2" y="T3"/>
                </a:cxn>
                <a:cxn ang="0">
                  <a:pos x="T4" y="T5"/>
                </a:cxn>
                <a:cxn ang="0">
                  <a:pos x="T6" y="T7"/>
                </a:cxn>
                <a:cxn ang="0">
                  <a:pos x="T8" y="T9"/>
                </a:cxn>
              </a:cxnLst>
              <a:rect l="0" t="0" r="r" b="b"/>
              <a:pathLst>
                <a:path w="84" h="53">
                  <a:moveTo>
                    <a:pt x="79" y="53"/>
                  </a:moveTo>
                  <a:cubicBezTo>
                    <a:pt x="82" y="47"/>
                    <a:pt x="84" y="40"/>
                    <a:pt x="84" y="33"/>
                  </a:cubicBezTo>
                  <a:cubicBezTo>
                    <a:pt x="84" y="3"/>
                    <a:pt x="47" y="0"/>
                    <a:pt x="42" y="31"/>
                  </a:cubicBezTo>
                  <a:cubicBezTo>
                    <a:pt x="37" y="0"/>
                    <a:pt x="0" y="3"/>
                    <a:pt x="0" y="36"/>
                  </a:cubicBezTo>
                  <a:cubicBezTo>
                    <a:pt x="0" y="42"/>
                    <a:pt x="1" y="47"/>
                    <a:pt x="4" y="53"/>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3" name="Freeform 61">
              <a:extLst>
                <a:ext uri="{FF2B5EF4-FFF2-40B4-BE49-F238E27FC236}">
                  <a16:creationId xmlns:a16="http://schemas.microsoft.com/office/drawing/2014/main" id="{F9A6C55C-7AEE-4ED5-9BF9-0E8DD1A9E592}"/>
                </a:ext>
              </a:extLst>
            </p:cNvPr>
            <p:cNvSpPr>
              <a:spLocks/>
            </p:cNvSpPr>
            <p:nvPr/>
          </p:nvSpPr>
          <p:spPr bwMode="auto">
            <a:xfrm>
              <a:off x="8516938" y="2079626"/>
              <a:ext cx="209550" cy="106363"/>
            </a:xfrm>
            <a:custGeom>
              <a:avLst/>
              <a:gdLst>
                <a:gd name="T0" fmla="*/ 0 w 56"/>
                <a:gd name="T1" fmla="*/ 0 h 28"/>
                <a:gd name="T2" fmla="*/ 29 w 56"/>
                <a:gd name="T3" fmla="*/ 28 h 28"/>
                <a:gd name="T4" fmla="*/ 56 w 56"/>
                <a:gd name="T5" fmla="*/ 0 h 28"/>
              </a:gdLst>
              <a:ahLst/>
              <a:cxnLst>
                <a:cxn ang="0">
                  <a:pos x="T0" y="T1"/>
                </a:cxn>
                <a:cxn ang="0">
                  <a:pos x="T2" y="T3"/>
                </a:cxn>
                <a:cxn ang="0">
                  <a:pos x="T4" y="T5"/>
                </a:cxn>
              </a:cxnLst>
              <a:rect l="0" t="0" r="r" b="b"/>
              <a:pathLst>
                <a:path w="56" h="28">
                  <a:moveTo>
                    <a:pt x="0" y="0"/>
                  </a:moveTo>
                  <a:cubicBezTo>
                    <a:pt x="12" y="16"/>
                    <a:pt x="29" y="28"/>
                    <a:pt x="29" y="28"/>
                  </a:cubicBezTo>
                  <a:cubicBezTo>
                    <a:pt x="29" y="28"/>
                    <a:pt x="44" y="16"/>
                    <a:pt x="56"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0755A545-3D84-498B-A961-DBEBE66B4299}"/>
              </a:ext>
            </a:extLst>
          </p:cNvPr>
          <p:cNvGrpSpPr/>
          <p:nvPr/>
        </p:nvGrpSpPr>
        <p:grpSpPr>
          <a:xfrm>
            <a:off x="3281787" y="2140034"/>
            <a:ext cx="185414" cy="236375"/>
            <a:chOff x="4876801" y="2562226"/>
            <a:chExt cx="271463" cy="346075"/>
          </a:xfrm>
        </p:grpSpPr>
        <p:sp>
          <p:nvSpPr>
            <p:cNvPr id="84" name="Freeform 194">
              <a:extLst>
                <a:ext uri="{FF2B5EF4-FFF2-40B4-BE49-F238E27FC236}">
                  <a16:creationId xmlns:a16="http://schemas.microsoft.com/office/drawing/2014/main" id="{559596F1-1C07-4698-9E8D-183EC06E9CA6}"/>
                </a:ext>
              </a:extLst>
            </p:cNvPr>
            <p:cNvSpPr>
              <a:spLocks/>
            </p:cNvSpPr>
            <p:nvPr/>
          </p:nvSpPr>
          <p:spPr bwMode="auto">
            <a:xfrm>
              <a:off x="4876801" y="2592388"/>
              <a:ext cx="271463" cy="315913"/>
            </a:xfrm>
            <a:custGeom>
              <a:avLst/>
              <a:gdLst>
                <a:gd name="T0" fmla="*/ 152 w 171"/>
                <a:gd name="T1" fmla="*/ 0 h 199"/>
                <a:gd name="T2" fmla="*/ 171 w 171"/>
                <a:gd name="T3" fmla="*/ 0 h 199"/>
                <a:gd name="T4" fmla="*/ 171 w 171"/>
                <a:gd name="T5" fmla="*/ 199 h 199"/>
                <a:gd name="T6" fmla="*/ 0 w 171"/>
                <a:gd name="T7" fmla="*/ 199 h 199"/>
                <a:gd name="T8" fmla="*/ 0 w 171"/>
                <a:gd name="T9" fmla="*/ 0 h 199"/>
                <a:gd name="T10" fmla="*/ 19 w 171"/>
                <a:gd name="T11" fmla="*/ 0 h 199"/>
              </a:gdLst>
              <a:ahLst/>
              <a:cxnLst>
                <a:cxn ang="0">
                  <a:pos x="T0" y="T1"/>
                </a:cxn>
                <a:cxn ang="0">
                  <a:pos x="T2" y="T3"/>
                </a:cxn>
                <a:cxn ang="0">
                  <a:pos x="T4" y="T5"/>
                </a:cxn>
                <a:cxn ang="0">
                  <a:pos x="T6" y="T7"/>
                </a:cxn>
                <a:cxn ang="0">
                  <a:pos x="T8" y="T9"/>
                </a:cxn>
                <a:cxn ang="0">
                  <a:pos x="T10" y="T11"/>
                </a:cxn>
              </a:cxnLst>
              <a:rect l="0" t="0" r="r" b="b"/>
              <a:pathLst>
                <a:path w="171" h="199">
                  <a:moveTo>
                    <a:pt x="152" y="0"/>
                  </a:moveTo>
                  <a:lnTo>
                    <a:pt x="171" y="0"/>
                  </a:lnTo>
                  <a:lnTo>
                    <a:pt x="171" y="199"/>
                  </a:lnTo>
                  <a:lnTo>
                    <a:pt x="0" y="199"/>
                  </a:lnTo>
                  <a:lnTo>
                    <a:pt x="0" y="0"/>
                  </a:lnTo>
                  <a:lnTo>
                    <a:pt x="19"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5" name="Freeform 195">
              <a:extLst>
                <a:ext uri="{FF2B5EF4-FFF2-40B4-BE49-F238E27FC236}">
                  <a16:creationId xmlns:a16="http://schemas.microsoft.com/office/drawing/2014/main" id="{2376A048-1127-44BE-9E74-B6954336CCBC}"/>
                </a:ext>
              </a:extLst>
            </p:cNvPr>
            <p:cNvSpPr>
              <a:spLocks/>
            </p:cNvSpPr>
            <p:nvPr/>
          </p:nvSpPr>
          <p:spPr bwMode="auto">
            <a:xfrm>
              <a:off x="4937126" y="2562226"/>
              <a:ext cx="150813" cy="74613"/>
            </a:xfrm>
            <a:custGeom>
              <a:avLst/>
              <a:gdLst>
                <a:gd name="T0" fmla="*/ 28 w 40"/>
                <a:gd name="T1" fmla="*/ 8 h 20"/>
                <a:gd name="T2" fmla="*/ 20 w 40"/>
                <a:gd name="T3" fmla="*/ 0 h 20"/>
                <a:gd name="T4" fmla="*/ 12 w 40"/>
                <a:gd name="T5" fmla="*/ 8 h 20"/>
                <a:gd name="T6" fmla="*/ 0 w 40"/>
                <a:gd name="T7" fmla="*/ 8 h 20"/>
                <a:gd name="T8" fmla="*/ 0 w 40"/>
                <a:gd name="T9" fmla="*/ 20 h 20"/>
                <a:gd name="T10" fmla="*/ 40 w 40"/>
                <a:gd name="T11" fmla="*/ 20 h 20"/>
                <a:gd name="T12" fmla="*/ 40 w 40"/>
                <a:gd name="T13" fmla="*/ 8 h 20"/>
                <a:gd name="T14" fmla="*/ 28 w 40"/>
                <a:gd name="T15" fmla="*/ 8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0">
                  <a:moveTo>
                    <a:pt x="28" y="8"/>
                  </a:moveTo>
                  <a:cubicBezTo>
                    <a:pt x="28" y="4"/>
                    <a:pt x="24" y="0"/>
                    <a:pt x="20" y="0"/>
                  </a:cubicBezTo>
                  <a:cubicBezTo>
                    <a:pt x="16" y="0"/>
                    <a:pt x="12" y="4"/>
                    <a:pt x="12" y="8"/>
                  </a:cubicBezTo>
                  <a:cubicBezTo>
                    <a:pt x="0" y="8"/>
                    <a:pt x="0" y="8"/>
                    <a:pt x="0" y="8"/>
                  </a:cubicBezTo>
                  <a:cubicBezTo>
                    <a:pt x="0" y="20"/>
                    <a:pt x="0" y="20"/>
                    <a:pt x="0" y="20"/>
                  </a:cubicBezTo>
                  <a:cubicBezTo>
                    <a:pt x="40" y="20"/>
                    <a:pt x="40" y="20"/>
                    <a:pt x="40" y="20"/>
                  </a:cubicBezTo>
                  <a:cubicBezTo>
                    <a:pt x="40" y="8"/>
                    <a:pt x="40" y="8"/>
                    <a:pt x="40" y="8"/>
                  </a:cubicBezTo>
                  <a:lnTo>
                    <a:pt x="28" y="8"/>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6" name="Freeform 196">
              <a:extLst>
                <a:ext uri="{FF2B5EF4-FFF2-40B4-BE49-F238E27FC236}">
                  <a16:creationId xmlns:a16="http://schemas.microsoft.com/office/drawing/2014/main" id="{476A1031-8226-4DD4-884D-53FFE3638B94}"/>
                </a:ext>
              </a:extLst>
            </p:cNvPr>
            <p:cNvSpPr>
              <a:spLocks/>
            </p:cNvSpPr>
            <p:nvPr/>
          </p:nvSpPr>
          <p:spPr bwMode="auto">
            <a:xfrm>
              <a:off x="4906963" y="2622551"/>
              <a:ext cx="211138" cy="255588"/>
            </a:xfrm>
            <a:custGeom>
              <a:avLst/>
              <a:gdLst>
                <a:gd name="T0" fmla="*/ 19 w 133"/>
                <a:gd name="T1" fmla="*/ 0 h 161"/>
                <a:gd name="T2" fmla="*/ 0 w 133"/>
                <a:gd name="T3" fmla="*/ 0 h 161"/>
                <a:gd name="T4" fmla="*/ 0 w 133"/>
                <a:gd name="T5" fmla="*/ 161 h 161"/>
                <a:gd name="T6" fmla="*/ 133 w 133"/>
                <a:gd name="T7" fmla="*/ 161 h 161"/>
                <a:gd name="T8" fmla="*/ 133 w 133"/>
                <a:gd name="T9" fmla="*/ 0 h 161"/>
                <a:gd name="T10" fmla="*/ 114 w 133"/>
                <a:gd name="T11" fmla="*/ 0 h 161"/>
              </a:gdLst>
              <a:ahLst/>
              <a:cxnLst>
                <a:cxn ang="0">
                  <a:pos x="T0" y="T1"/>
                </a:cxn>
                <a:cxn ang="0">
                  <a:pos x="T2" y="T3"/>
                </a:cxn>
                <a:cxn ang="0">
                  <a:pos x="T4" y="T5"/>
                </a:cxn>
                <a:cxn ang="0">
                  <a:pos x="T6" y="T7"/>
                </a:cxn>
                <a:cxn ang="0">
                  <a:pos x="T8" y="T9"/>
                </a:cxn>
                <a:cxn ang="0">
                  <a:pos x="T10" y="T11"/>
                </a:cxn>
              </a:cxnLst>
              <a:rect l="0" t="0" r="r" b="b"/>
              <a:pathLst>
                <a:path w="133" h="161">
                  <a:moveTo>
                    <a:pt x="19" y="0"/>
                  </a:moveTo>
                  <a:lnTo>
                    <a:pt x="0" y="0"/>
                  </a:lnTo>
                  <a:lnTo>
                    <a:pt x="0" y="161"/>
                  </a:lnTo>
                  <a:lnTo>
                    <a:pt x="133" y="161"/>
                  </a:lnTo>
                  <a:lnTo>
                    <a:pt x="133" y="0"/>
                  </a:lnTo>
                  <a:lnTo>
                    <a:pt x="114"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7" name="Line 197">
              <a:extLst>
                <a:ext uri="{FF2B5EF4-FFF2-40B4-BE49-F238E27FC236}">
                  <a16:creationId xmlns:a16="http://schemas.microsoft.com/office/drawing/2014/main" id="{94FC28DF-8332-440E-B136-370C4196DEA7}"/>
                </a:ext>
              </a:extLst>
            </p:cNvPr>
            <p:cNvSpPr>
              <a:spLocks noChangeShapeType="1"/>
            </p:cNvSpPr>
            <p:nvPr/>
          </p:nvSpPr>
          <p:spPr bwMode="auto">
            <a:xfrm>
              <a:off x="4953001" y="2801938"/>
              <a:ext cx="119063"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8" name="Line 198">
              <a:extLst>
                <a:ext uri="{FF2B5EF4-FFF2-40B4-BE49-F238E27FC236}">
                  <a16:creationId xmlns:a16="http://schemas.microsoft.com/office/drawing/2014/main" id="{00735543-AED8-43A5-A994-91320DBEAF29}"/>
                </a:ext>
              </a:extLst>
            </p:cNvPr>
            <p:cNvSpPr>
              <a:spLocks noChangeShapeType="1"/>
            </p:cNvSpPr>
            <p:nvPr/>
          </p:nvSpPr>
          <p:spPr bwMode="auto">
            <a:xfrm>
              <a:off x="4953001" y="2832101"/>
              <a:ext cx="119063"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9" name="Freeform 199">
              <a:extLst>
                <a:ext uri="{FF2B5EF4-FFF2-40B4-BE49-F238E27FC236}">
                  <a16:creationId xmlns:a16="http://schemas.microsoft.com/office/drawing/2014/main" id="{D7A157BB-B748-4C09-83D3-944275A42E94}"/>
                </a:ext>
              </a:extLst>
            </p:cNvPr>
            <p:cNvSpPr>
              <a:spLocks/>
            </p:cNvSpPr>
            <p:nvPr/>
          </p:nvSpPr>
          <p:spPr bwMode="auto">
            <a:xfrm>
              <a:off x="4967288" y="2667001"/>
              <a:ext cx="90488" cy="90488"/>
            </a:xfrm>
            <a:custGeom>
              <a:avLst/>
              <a:gdLst>
                <a:gd name="T0" fmla="*/ 57 w 57"/>
                <a:gd name="T1" fmla="*/ 19 h 57"/>
                <a:gd name="T2" fmla="*/ 38 w 57"/>
                <a:gd name="T3" fmla="*/ 19 h 57"/>
                <a:gd name="T4" fmla="*/ 38 w 57"/>
                <a:gd name="T5" fmla="*/ 0 h 57"/>
                <a:gd name="T6" fmla="*/ 19 w 57"/>
                <a:gd name="T7" fmla="*/ 0 h 57"/>
                <a:gd name="T8" fmla="*/ 19 w 57"/>
                <a:gd name="T9" fmla="*/ 19 h 57"/>
                <a:gd name="T10" fmla="*/ 0 w 57"/>
                <a:gd name="T11" fmla="*/ 19 h 57"/>
                <a:gd name="T12" fmla="*/ 0 w 57"/>
                <a:gd name="T13" fmla="*/ 38 h 57"/>
                <a:gd name="T14" fmla="*/ 19 w 57"/>
                <a:gd name="T15" fmla="*/ 38 h 57"/>
                <a:gd name="T16" fmla="*/ 19 w 57"/>
                <a:gd name="T17" fmla="*/ 57 h 57"/>
                <a:gd name="T18" fmla="*/ 38 w 57"/>
                <a:gd name="T19" fmla="*/ 57 h 57"/>
                <a:gd name="T20" fmla="*/ 38 w 57"/>
                <a:gd name="T21" fmla="*/ 38 h 57"/>
                <a:gd name="T22" fmla="*/ 57 w 57"/>
                <a:gd name="T23" fmla="*/ 38 h 57"/>
                <a:gd name="T24" fmla="*/ 57 w 57"/>
                <a:gd name="T2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57">
                  <a:moveTo>
                    <a:pt x="57" y="19"/>
                  </a:moveTo>
                  <a:lnTo>
                    <a:pt x="38" y="19"/>
                  </a:lnTo>
                  <a:lnTo>
                    <a:pt x="38" y="0"/>
                  </a:lnTo>
                  <a:lnTo>
                    <a:pt x="19" y="0"/>
                  </a:lnTo>
                  <a:lnTo>
                    <a:pt x="19" y="19"/>
                  </a:lnTo>
                  <a:lnTo>
                    <a:pt x="0" y="19"/>
                  </a:lnTo>
                  <a:lnTo>
                    <a:pt x="0" y="38"/>
                  </a:lnTo>
                  <a:lnTo>
                    <a:pt x="19" y="38"/>
                  </a:lnTo>
                  <a:lnTo>
                    <a:pt x="19" y="57"/>
                  </a:lnTo>
                  <a:lnTo>
                    <a:pt x="38" y="57"/>
                  </a:lnTo>
                  <a:lnTo>
                    <a:pt x="38" y="38"/>
                  </a:lnTo>
                  <a:lnTo>
                    <a:pt x="57" y="38"/>
                  </a:lnTo>
                  <a:lnTo>
                    <a:pt x="57" y="19"/>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3953998C-DB68-4B46-A3B8-8AD861524278}"/>
              </a:ext>
            </a:extLst>
          </p:cNvPr>
          <p:cNvGrpSpPr/>
          <p:nvPr/>
        </p:nvGrpSpPr>
        <p:grpSpPr>
          <a:xfrm>
            <a:off x="7747134" y="2162208"/>
            <a:ext cx="260012" cy="192027"/>
            <a:chOff x="7731125" y="3375025"/>
            <a:chExt cx="346075" cy="255588"/>
          </a:xfrm>
        </p:grpSpPr>
        <p:sp>
          <p:nvSpPr>
            <p:cNvPr id="91" name="Freeform 231">
              <a:extLst>
                <a:ext uri="{FF2B5EF4-FFF2-40B4-BE49-F238E27FC236}">
                  <a16:creationId xmlns:a16="http://schemas.microsoft.com/office/drawing/2014/main" id="{B41399E8-12EE-4329-A89A-F0B6E4FBA98B}"/>
                </a:ext>
              </a:extLst>
            </p:cNvPr>
            <p:cNvSpPr>
              <a:spLocks/>
            </p:cNvSpPr>
            <p:nvPr/>
          </p:nvSpPr>
          <p:spPr bwMode="auto">
            <a:xfrm>
              <a:off x="7731125" y="3419475"/>
              <a:ext cx="346075" cy="60325"/>
            </a:xfrm>
            <a:custGeom>
              <a:avLst/>
              <a:gdLst>
                <a:gd name="T0" fmla="*/ 92 w 92"/>
                <a:gd name="T1" fmla="*/ 8 h 16"/>
                <a:gd name="T2" fmla="*/ 84 w 92"/>
                <a:gd name="T3" fmla="*/ 16 h 16"/>
                <a:gd name="T4" fmla="*/ 8 w 92"/>
                <a:gd name="T5" fmla="*/ 16 h 16"/>
                <a:gd name="T6" fmla="*/ 0 w 92"/>
                <a:gd name="T7" fmla="*/ 8 h 16"/>
                <a:gd name="T8" fmla="*/ 8 w 92"/>
                <a:gd name="T9" fmla="*/ 0 h 16"/>
                <a:gd name="T10" fmla="*/ 84 w 92"/>
                <a:gd name="T11" fmla="*/ 0 h 16"/>
                <a:gd name="T12" fmla="*/ 92 w 92"/>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92" h="16">
                  <a:moveTo>
                    <a:pt x="92" y="8"/>
                  </a:moveTo>
                  <a:cubicBezTo>
                    <a:pt x="92" y="12"/>
                    <a:pt x="88" y="16"/>
                    <a:pt x="84" y="16"/>
                  </a:cubicBezTo>
                  <a:cubicBezTo>
                    <a:pt x="8" y="16"/>
                    <a:pt x="8" y="16"/>
                    <a:pt x="8" y="16"/>
                  </a:cubicBezTo>
                  <a:cubicBezTo>
                    <a:pt x="4" y="16"/>
                    <a:pt x="0" y="12"/>
                    <a:pt x="0" y="8"/>
                  </a:cubicBezTo>
                  <a:cubicBezTo>
                    <a:pt x="0" y="4"/>
                    <a:pt x="4" y="0"/>
                    <a:pt x="8" y="0"/>
                  </a:cubicBezTo>
                  <a:cubicBezTo>
                    <a:pt x="84" y="0"/>
                    <a:pt x="84" y="0"/>
                    <a:pt x="84" y="0"/>
                  </a:cubicBezTo>
                  <a:cubicBezTo>
                    <a:pt x="88" y="0"/>
                    <a:pt x="92" y="4"/>
                    <a:pt x="92" y="8"/>
                  </a:cubicBez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Freeform 232">
              <a:extLst>
                <a:ext uri="{FF2B5EF4-FFF2-40B4-BE49-F238E27FC236}">
                  <a16:creationId xmlns:a16="http://schemas.microsoft.com/office/drawing/2014/main" id="{4A55D6CB-FE6D-4708-9D30-86784609C90A}"/>
                </a:ext>
              </a:extLst>
            </p:cNvPr>
            <p:cNvSpPr>
              <a:spLocks/>
            </p:cNvSpPr>
            <p:nvPr/>
          </p:nvSpPr>
          <p:spPr bwMode="auto">
            <a:xfrm>
              <a:off x="7881938" y="3389313"/>
              <a:ext cx="150813" cy="30163"/>
            </a:xfrm>
            <a:custGeom>
              <a:avLst/>
              <a:gdLst>
                <a:gd name="T0" fmla="*/ 85 w 95"/>
                <a:gd name="T1" fmla="*/ 0 h 19"/>
                <a:gd name="T2" fmla="*/ 9 w 95"/>
                <a:gd name="T3" fmla="*/ 0 h 19"/>
                <a:gd name="T4" fmla="*/ 0 w 95"/>
                <a:gd name="T5" fmla="*/ 19 h 19"/>
                <a:gd name="T6" fmla="*/ 95 w 95"/>
                <a:gd name="T7" fmla="*/ 19 h 19"/>
                <a:gd name="T8" fmla="*/ 85 w 95"/>
                <a:gd name="T9" fmla="*/ 0 h 19"/>
              </a:gdLst>
              <a:ahLst/>
              <a:cxnLst>
                <a:cxn ang="0">
                  <a:pos x="T0" y="T1"/>
                </a:cxn>
                <a:cxn ang="0">
                  <a:pos x="T2" y="T3"/>
                </a:cxn>
                <a:cxn ang="0">
                  <a:pos x="T4" y="T5"/>
                </a:cxn>
                <a:cxn ang="0">
                  <a:pos x="T6" y="T7"/>
                </a:cxn>
                <a:cxn ang="0">
                  <a:pos x="T8" y="T9"/>
                </a:cxn>
              </a:cxnLst>
              <a:rect l="0" t="0" r="r" b="b"/>
              <a:pathLst>
                <a:path w="95" h="19">
                  <a:moveTo>
                    <a:pt x="85" y="0"/>
                  </a:moveTo>
                  <a:lnTo>
                    <a:pt x="9" y="0"/>
                  </a:lnTo>
                  <a:lnTo>
                    <a:pt x="0" y="19"/>
                  </a:lnTo>
                  <a:lnTo>
                    <a:pt x="95" y="19"/>
                  </a:lnTo>
                  <a:lnTo>
                    <a:pt x="85"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3" name="Oval 233">
              <a:extLst>
                <a:ext uri="{FF2B5EF4-FFF2-40B4-BE49-F238E27FC236}">
                  <a16:creationId xmlns:a16="http://schemas.microsoft.com/office/drawing/2014/main" id="{EA0579D6-2D3E-43E1-8992-270284D4D0F3}"/>
                </a:ext>
              </a:extLst>
            </p:cNvPr>
            <p:cNvSpPr>
              <a:spLocks noChangeArrowheads="1"/>
            </p:cNvSpPr>
            <p:nvPr/>
          </p:nvSpPr>
          <p:spPr bwMode="auto">
            <a:xfrm>
              <a:off x="7747000" y="3584575"/>
              <a:ext cx="44450" cy="4603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4" name="Oval 234">
              <a:extLst>
                <a:ext uri="{FF2B5EF4-FFF2-40B4-BE49-F238E27FC236}">
                  <a16:creationId xmlns:a16="http://schemas.microsoft.com/office/drawing/2014/main" id="{69521293-E040-425B-884A-806949D82746}"/>
                </a:ext>
              </a:extLst>
            </p:cNvPr>
            <p:cNvSpPr>
              <a:spLocks noChangeArrowheads="1"/>
            </p:cNvSpPr>
            <p:nvPr/>
          </p:nvSpPr>
          <p:spPr bwMode="auto">
            <a:xfrm>
              <a:off x="8016875" y="3584575"/>
              <a:ext cx="44450" cy="4603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5" name="Line 235">
              <a:extLst>
                <a:ext uri="{FF2B5EF4-FFF2-40B4-BE49-F238E27FC236}">
                  <a16:creationId xmlns:a16="http://schemas.microsoft.com/office/drawing/2014/main" id="{F3FB17D7-2BD9-4B09-825F-185D00FB6DB8}"/>
                </a:ext>
              </a:extLst>
            </p:cNvPr>
            <p:cNvSpPr>
              <a:spLocks noChangeShapeType="1"/>
            </p:cNvSpPr>
            <p:nvPr/>
          </p:nvSpPr>
          <p:spPr bwMode="auto">
            <a:xfrm flipV="1">
              <a:off x="7788275" y="3479800"/>
              <a:ext cx="239713" cy="115888"/>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6" name="Line 236">
              <a:extLst>
                <a:ext uri="{FF2B5EF4-FFF2-40B4-BE49-F238E27FC236}">
                  <a16:creationId xmlns:a16="http://schemas.microsoft.com/office/drawing/2014/main" id="{F79CE9FA-66B8-4754-BA33-0D64D15D10B2}"/>
                </a:ext>
              </a:extLst>
            </p:cNvPr>
            <p:cNvSpPr>
              <a:spLocks noChangeShapeType="1"/>
            </p:cNvSpPr>
            <p:nvPr/>
          </p:nvSpPr>
          <p:spPr bwMode="auto">
            <a:xfrm flipH="1" flipV="1">
              <a:off x="7788275" y="3479800"/>
              <a:ext cx="231775" cy="112713"/>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7" name="Freeform 237">
              <a:extLst>
                <a:ext uri="{FF2B5EF4-FFF2-40B4-BE49-F238E27FC236}">
                  <a16:creationId xmlns:a16="http://schemas.microsoft.com/office/drawing/2014/main" id="{3CF41283-2733-40F4-9A17-27692B407E2E}"/>
                </a:ext>
              </a:extLst>
            </p:cNvPr>
            <p:cNvSpPr>
              <a:spLocks/>
            </p:cNvSpPr>
            <p:nvPr/>
          </p:nvSpPr>
          <p:spPr bwMode="auto">
            <a:xfrm>
              <a:off x="7747000" y="3375025"/>
              <a:ext cx="90488" cy="44450"/>
            </a:xfrm>
            <a:custGeom>
              <a:avLst/>
              <a:gdLst>
                <a:gd name="T0" fmla="*/ 0 w 24"/>
                <a:gd name="T1" fmla="*/ 6 h 12"/>
                <a:gd name="T2" fmla="*/ 6 w 24"/>
                <a:gd name="T3" fmla="*/ 0 h 12"/>
                <a:gd name="T4" fmla="*/ 18 w 24"/>
                <a:gd name="T5" fmla="*/ 0 h 12"/>
                <a:gd name="T6" fmla="*/ 24 w 24"/>
                <a:gd name="T7" fmla="*/ 6 h 12"/>
                <a:gd name="T8" fmla="*/ 18 w 24"/>
                <a:gd name="T9" fmla="*/ 12 h 12"/>
                <a:gd name="T10" fmla="*/ 6 w 24"/>
                <a:gd name="T11" fmla="*/ 12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cubicBezTo>
                    <a:pt x="0" y="3"/>
                    <a:pt x="3" y="0"/>
                    <a:pt x="6" y="0"/>
                  </a:cubicBezTo>
                  <a:cubicBezTo>
                    <a:pt x="18" y="0"/>
                    <a:pt x="18" y="0"/>
                    <a:pt x="18" y="0"/>
                  </a:cubicBezTo>
                  <a:cubicBezTo>
                    <a:pt x="21" y="0"/>
                    <a:pt x="24" y="3"/>
                    <a:pt x="24" y="6"/>
                  </a:cubicBezTo>
                  <a:cubicBezTo>
                    <a:pt x="24" y="9"/>
                    <a:pt x="21" y="12"/>
                    <a:pt x="18" y="12"/>
                  </a:cubicBezTo>
                  <a:cubicBezTo>
                    <a:pt x="6" y="12"/>
                    <a:pt x="6" y="12"/>
                    <a:pt x="6" y="12"/>
                  </a:cubicBezTo>
                  <a:cubicBezTo>
                    <a:pt x="3" y="12"/>
                    <a:pt x="0" y="9"/>
                    <a:pt x="0" y="6"/>
                  </a:cubicBez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Line 238">
              <a:extLst>
                <a:ext uri="{FF2B5EF4-FFF2-40B4-BE49-F238E27FC236}">
                  <a16:creationId xmlns:a16="http://schemas.microsoft.com/office/drawing/2014/main" id="{47150015-07F0-422C-9240-1D942A923E0B}"/>
                </a:ext>
              </a:extLst>
            </p:cNvPr>
            <p:cNvSpPr>
              <a:spLocks noChangeShapeType="1"/>
            </p:cNvSpPr>
            <p:nvPr/>
          </p:nvSpPr>
          <p:spPr bwMode="auto">
            <a:xfrm>
              <a:off x="7791450" y="3600450"/>
              <a:ext cx="225425"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pic>
        <p:nvPicPr>
          <p:cNvPr id="1026" name="Picture 2" descr="Plan Do Study Act Cycle (PDSA) | Werry Workforce">
            <a:extLst>
              <a:ext uri="{FF2B5EF4-FFF2-40B4-BE49-F238E27FC236}">
                <a16:creationId xmlns:a16="http://schemas.microsoft.com/office/drawing/2014/main" id="{21A71937-CFE1-485C-A0BF-476BAD2AC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6645" y="4758518"/>
            <a:ext cx="2712855" cy="16325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7BCBA5-CCB9-450F-8B79-F1DECF6FE550}"/>
              </a:ext>
            </a:extLst>
          </p:cNvPr>
          <p:cNvPicPr>
            <a:picLocks noChangeAspect="1"/>
          </p:cNvPicPr>
          <p:nvPr/>
        </p:nvPicPr>
        <p:blipFill>
          <a:blip r:embed="rId6"/>
          <a:stretch>
            <a:fillRect/>
          </a:stretch>
        </p:blipFill>
        <p:spPr>
          <a:xfrm>
            <a:off x="0" y="6336230"/>
            <a:ext cx="1459340" cy="519839"/>
          </a:xfrm>
          <a:prstGeom prst="rect">
            <a:avLst/>
          </a:prstGeom>
        </p:spPr>
      </p:pic>
    </p:spTree>
    <p:extLst>
      <p:ext uri="{BB962C8B-B14F-4D97-AF65-F5344CB8AC3E}">
        <p14:creationId xmlns:p14="http://schemas.microsoft.com/office/powerpoint/2010/main" val="25995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2A18-C829-48C2-842D-8FE07D91F9BA}"/>
              </a:ext>
            </a:extLst>
          </p:cNvPr>
          <p:cNvSpPr>
            <a:spLocks noGrp="1"/>
          </p:cNvSpPr>
          <p:nvPr>
            <p:ph type="title"/>
          </p:nvPr>
        </p:nvSpPr>
        <p:spPr/>
        <p:txBody>
          <a:bodyPr/>
          <a:lstStyle/>
          <a:p>
            <a:r>
              <a:rPr lang="en-US" dirty="0"/>
              <a:t>Exploratory Data Analysis</a:t>
            </a:r>
            <a:endParaRPr lang="en-AE" dirty="0"/>
          </a:p>
        </p:txBody>
      </p:sp>
      <p:pic>
        <p:nvPicPr>
          <p:cNvPr id="6" name="Picture 5">
            <a:extLst>
              <a:ext uri="{FF2B5EF4-FFF2-40B4-BE49-F238E27FC236}">
                <a16:creationId xmlns:a16="http://schemas.microsoft.com/office/drawing/2014/main" id="{8380893B-8EA6-4B1F-9451-D62AF9E9DEF1}"/>
              </a:ext>
            </a:extLst>
          </p:cNvPr>
          <p:cNvPicPr>
            <a:picLocks noChangeAspect="1"/>
          </p:cNvPicPr>
          <p:nvPr/>
        </p:nvPicPr>
        <p:blipFill>
          <a:blip r:embed="rId2"/>
          <a:stretch>
            <a:fillRect/>
          </a:stretch>
        </p:blipFill>
        <p:spPr>
          <a:xfrm>
            <a:off x="0" y="6336230"/>
            <a:ext cx="1459340" cy="519839"/>
          </a:xfrm>
          <a:prstGeom prst="rect">
            <a:avLst/>
          </a:prstGeom>
        </p:spPr>
      </p:pic>
      <p:pic>
        <p:nvPicPr>
          <p:cNvPr id="13" name="Content Placeholder 12">
            <a:extLst>
              <a:ext uri="{FF2B5EF4-FFF2-40B4-BE49-F238E27FC236}">
                <a16:creationId xmlns:a16="http://schemas.microsoft.com/office/drawing/2014/main" id="{B1BFC914-249F-4319-9F4A-A8258FD99FDB}"/>
              </a:ext>
            </a:extLst>
          </p:cNvPr>
          <p:cNvPicPr>
            <a:picLocks noGrp="1" noChangeAspect="1"/>
          </p:cNvPicPr>
          <p:nvPr>
            <p:ph idx="1"/>
          </p:nvPr>
        </p:nvPicPr>
        <p:blipFill>
          <a:blip r:embed="rId3"/>
          <a:stretch>
            <a:fillRect/>
          </a:stretch>
        </p:blipFill>
        <p:spPr>
          <a:xfrm>
            <a:off x="1443253" y="999866"/>
            <a:ext cx="9305494" cy="5220000"/>
          </a:xfrm>
        </p:spPr>
      </p:pic>
      <p:sp>
        <p:nvSpPr>
          <p:cNvPr id="14" name="Slide Number Placeholder 3">
            <a:extLst>
              <a:ext uri="{FF2B5EF4-FFF2-40B4-BE49-F238E27FC236}">
                <a16:creationId xmlns:a16="http://schemas.microsoft.com/office/drawing/2014/main" id="{8185B6FB-C095-4675-8AAF-EBC34B2B2F8C}"/>
              </a:ext>
            </a:extLst>
          </p:cNvPr>
          <p:cNvSpPr>
            <a:spLocks noGrp="1"/>
          </p:cNvSpPr>
          <p:nvPr>
            <p:ph type="sldNum" sz="quarter" idx="12"/>
          </p:nvPr>
        </p:nvSpPr>
        <p:spPr>
          <a:xfrm>
            <a:off x="11329987" y="6356350"/>
            <a:ext cx="357187" cy="365125"/>
          </a:xfrm>
        </p:spPr>
        <p:txBody>
          <a:bodyPr/>
          <a:lstStyle/>
          <a:p>
            <a:pPr algn="ctr"/>
            <a:fld id="{733E5F35-52AC-4FB6-B88F-8427C812263F}" type="slidenum">
              <a:rPr lang="en-US" smtClean="0"/>
              <a:pPr algn="ctr"/>
              <a:t>6</a:t>
            </a:fld>
            <a:endParaRPr lang="en-US" dirty="0"/>
          </a:p>
        </p:txBody>
      </p:sp>
    </p:spTree>
    <p:extLst>
      <p:ext uri="{BB962C8B-B14F-4D97-AF65-F5344CB8AC3E}">
        <p14:creationId xmlns:p14="http://schemas.microsoft.com/office/powerpoint/2010/main" val="105138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2A18-C829-48C2-842D-8FE07D91F9BA}"/>
              </a:ext>
            </a:extLst>
          </p:cNvPr>
          <p:cNvSpPr>
            <a:spLocks noGrp="1"/>
          </p:cNvSpPr>
          <p:nvPr>
            <p:ph type="title"/>
          </p:nvPr>
        </p:nvSpPr>
        <p:spPr/>
        <p:txBody>
          <a:bodyPr/>
          <a:lstStyle/>
          <a:p>
            <a:r>
              <a:rPr lang="en-US" dirty="0"/>
              <a:t>Forecasted Analytics</a:t>
            </a:r>
            <a:endParaRPr lang="en-AE" dirty="0"/>
          </a:p>
        </p:txBody>
      </p:sp>
      <p:pic>
        <p:nvPicPr>
          <p:cNvPr id="6" name="Picture 5">
            <a:extLst>
              <a:ext uri="{FF2B5EF4-FFF2-40B4-BE49-F238E27FC236}">
                <a16:creationId xmlns:a16="http://schemas.microsoft.com/office/drawing/2014/main" id="{8380893B-8EA6-4B1F-9451-D62AF9E9DEF1}"/>
              </a:ext>
            </a:extLst>
          </p:cNvPr>
          <p:cNvPicPr>
            <a:picLocks noChangeAspect="1"/>
          </p:cNvPicPr>
          <p:nvPr/>
        </p:nvPicPr>
        <p:blipFill>
          <a:blip r:embed="rId2"/>
          <a:stretch>
            <a:fillRect/>
          </a:stretch>
        </p:blipFill>
        <p:spPr>
          <a:xfrm>
            <a:off x="0" y="6336230"/>
            <a:ext cx="1459340" cy="519839"/>
          </a:xfrm>
          <a:prstGeom prst="rect">
            <a:avLst/>
          </a:prstGeom>
        </p:spPr>
      </p:pic>
      <p:sp>
        <p:nvSpPr>
          <p:cNvPr id="14" name="Slide Number Placeholder 3">
            <a:extLst>
              <a:ext uri="{FF2B5EF4-FFF2-40B4-BE49-F238E27FC236}">
                <a16:creationId xmlns:a16="http://schemas.microsoft.com/office/drawing/2014/main" id="{8185B6FB-C095-4675-8AAF-EBC34B2B2F8C}"/>
              </a:ext>
            </a:extLst>
          </p:cNvPr>
          <p:cNvSpPr>
            <a:spLocks noGrp="1"/>
          </p:cNvSpPr>
          <p:nvPr>
            <p:ph type="sldNum" sz="quarter" idx="12"/>
          </p:nvPr>
        </p:nvSpPr>
        <p:spPr>
          <a:xfrm>
            <a:off x="11329987" y="6356350"/>
            <a:ext cx="357187" cy="365125"/>
          </a:xfrm>
        </p:spPr>
        <p:txBody>
          <a:bodyPr/>
          <a:lstStyle/>
          <a:p>
            <a:pPr algn="ctr"/>
            <a:fld id="{733E5F35-52AC-4FB6-B88F-8427C812263F}" type="slidenum">
              <a:rPr lang="en-US" smtClean="0"/>
              <a:pPr algn="ctr"/>
              <a:t>7</a:t>
            </a:fld>
            <a:endParaRPr lang="en-US" dirty="0"/>
          </a:p>
        </p:txBody>
      </p:sp>
      <p:pic>
        <p:nvPicPr>
          <p:cNvPr id="7" name="Content Placeholder 6">
            <a:extLst>
              <a:ext uri="{FF2B5EF4-FFF2-40B4-BE49-F238E27FC236}">
                <a16:creationId xmlns:a16="http://schemas.microsoft.com/office/drawing/2014/main" id="{6D7855A7-56C8-48AA-AC44-8D8ABE20CCC1}"/>
              </a:ext>
            </a:extLst>
          </p:cNvPr>
          <p:cNvPicPr>
            <a:picLocks noGrp="1" noChangeAspect="1"/>
          </p:cNvPicPr>
          <p:nvPr>
            <p:ph idx="1"/>
          </p:nvPr>
        </p:nvPicPr>
        <p:blipFill>
          <a:blip r:embed="rId3"/>
          <a:stretch>
            <a:fillRect/>
          </a:stretch>
        </p:blipFill>
        <p:spPr>
          <a:xfrm>
            <a:off x="1452110" y="1101814"/>
            <a:ext cx="9287780" cy="5220000"/>
          </a:xfrm>
        </p:spPr>
      </p:pic>
    </p:spTree>
    <p:extLst>
      <p:ext uri="{BB962C8B-B14F-4D97-AF65-F5344CB8AC3E}">
        <p14:creationId xmlns:p14="http://schemas.microsoft.com/office/powerpoint/2010/main" val="2272096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3038</TotalTime>
  <Words>882</Words>
  <Application>Microsoft Office PowerPoint</Application>
  <PresentationFormat>Widescreen</PresentationFormat>
  <Paragraphs>49</Paragraphs>
  <Slides>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Arial</vt:lpstr>
      <vt:lpstr>Bell MT</vt:lpstr>
      <vt:lpstr>Calibri</vt:lpstr>
      <vt:lpstr>Calibri Light</vt:lpstr>
      <vt:lpstr>Franklin Gothic Book</vt:lpstr>
      <vt:lpstr>Raleway</vt:lpstr>
      <vt:lpstr>Segoe UI</vt:lpstr>
      <vt:lpstr>Office Theme</vt:lpstr>
      <vt:lpstr>think-cell Slide</vt:lpstr>
      <vt:lpstr>PowerPoint Presentation</vt:lpstr>
      <vt:lpstr>PowerPoint Presentation</vt:lpstr>
      <vt:lpstr>PowerPoint Presentation</vt:lpstr>
      <vt:lpstr>Clinical Trial Process</vt:lpstr>
      <vt:lpstr>Clinical Process Improvement</vt:lpstr>
      <vt:lpstr>Exploratory Data Analysis</vt:lpstr>
      <vt:lpstr>Forecasted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Ashner Gerald Novilla</cp:lastModifiedBy>
  <cp:revision>46</cp:revision>
  <dcterms:created xsi:type="dcterms:W3CDTF">2021-01-21T02:33:46Z</dcterms:created>
  <dcterms:modified xsi:type="dcterms:W3CDTF">2021-05-14T23:19:51Z</dcterms:modified>
</cp:coreProperties>
</file>