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7" r:id="rId3"/>
    <p:sldId id="259" r:id="rId4"/>
    <p:sldId id="257" r:id="rId5"/>
    <p:sldId id="280" r:id="rId6"/>
    <p:sldId id="283" r:id="rId7"/>
    <p:sldId id="261" r:id="rId8"/>
    <p:sldId id="268" r:id="rId9"/>
    <p:sldId id="266" r:id="rId10"/>
    <p:sldId id="276" r:id="rId11"/>
    <p:sldId id="272" r:id="rId12"/>
    <p:sldId id="267" r:id="rId13"/>
    <p:sldId id="271" r:id="rId14"/>
    <p:sldId id="288" r:id="rId15"/>
    <p:sldId id="282"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100" d="100"/>
          <a:sy n="100" d="100"/>
        </p:scale>
        <p:origin x="990" y="438"/>
      </p:cViewPr>
      <p:guideLst>
        <p:guide orient="horz" pos="2160"/>
        <p:guide pos="3840"/>
      </p:guideLst>
    </p:cSldViewPr>
  </p:slideViewPr>
  <p:notesTextViewPr>
    <p:cViewPr>
      <p:scale>
        <a:sx n="1" d="1"/>
        <a:sy n="1" d="1"/>
      </p:scale>
      <p:origin x="0" y="0"/>
    </p:cViewPr>
  </p:notesTextViewPr>
  <p:sorterViewPr>
    <p:cViewPr>
      <p:scale>
        <a:sx n="100" d="100"/>
        <a:sy n="100" d="100"/>
      </p:scale>
      <p:origin x="0" y="3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7835-9E92-4BCC-B206-2C6693DBB0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41ABB-1631-4EE0-A9A3-CBEB04088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6FCFBF-11AE-4008-B2A5-256A47697C30}"/>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5" name="Footer Placeholder 4">
            <a:extLst>
              <a:ext uri="{FF2B5EF4-FFF2-40B4-BE49-F238E27FC236}">
                <a16:creationId xmlns:a16="http://schemas.microsoft.com/office/drawing/2014/main" id="{09B99014-A418-4E83-A4C4-D07DBF9047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D2293D-2BF8-475A-B6B1-26444FEAAECA}"/>
              </a:ext>
            </a:extLst>
          </p:cNvPr>
          <p:cNvSpPr>
            <a:spLocks noGrp="1"/>
          </p:cNvSpPr>
          <p:nvPr>
            <p:ph type="sldNum" sz="quarter" idx="12"/>
          </p:nvPr>
        </p:nvSpPr>
        <p:spPr/>
        <p:txBody>
          <a:bodyPr/>
          <a:lstStyle/>
          <a:p>
            <a:fld id="{B6589B12-CB4D-4236-BBC8-148B142B185D}" type="slidenum">
              <a:rPr lang="en-US" smtClean="0"/>
              <a:t>‹#›</a:t>
            </a:fld>
            <a:endParaRPr lang="en-US"/>
          </a:p>
        </p:txBody>
      </p:sp>
      <p:pic>
        <p:nvPicPr>
          <p:cNvPr id="7" name="Picture 6">
            <a:extLst>
              <a:ext uri="{FF2B5EF4-FFF2-40B4-BE49-F238E27FC236}">
                <a16:creationId xmlns:a16="http://schemas.microsoft.com/office/drawing/2014/main" id="{044CD2C1-9D26-46E8-8693-764FB2364DED}"/>
              </a:ext>
            </a:extLst>
          </p:cNvPr>
          <p:cNvPicPr>
            <a:picLocks noChangeAspect="1"/>
          </p:cNvPicPr>
          <p:nvPr userDrawn="1"/>
        </p:nvPicPr>
        <p:blipFill rotWithShape="1">
          <a:blip r:embed="rId2"/>
          <a:srcRect r="29944" b="7954"/>
          <a:stretch/>
        </p:blipFill>
        <p:spPr>
          <a:xfrm>
            <a:off x="0" y="0"/>
            <a:ext cx="12192000" cy="6858000"/>
          </a:xfrm>
          <a:prstGeom prst="rect">
            <a:avLst/>
          </a:prstGeom>
        </p:spPr>
      </p:pic>
    </p:spTree>
    <p:extLst>
      <p:ext uri="{BB962C8B-B14F-4D97-AF65-F5344CB8AC3E}">
        <p14:creationId xmlns:p14="http://schemas.microsoft.com/office/powerpoint/2010/main" val="8122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F8A0-F036-4970-9C44-378228C37B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BC750-20A7-401E-8FAF-CFBA9F6D6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E6129-2FE4-414C-A9B5-21735CF2BE35}"/>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5" name="Footer Placeholder 4">
            <a:extLst>
              <a:ext uri="{FF2B5EF4-FFF2-40B4-BE49-F238E27FC236}">
                <a16:creationId xmlns:a16="http://schemas.microsoft.com/office/drawing/2014/main" id="{7D909588-6B91-46DD-9DEE-E4F1F652B2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31D38A8-23DF-4F0B-A58D-4C9B754FE42C}"/>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92590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F17C3-F3AF-4AF0-B580-7092E45752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557F5-6A33-46DF-8474-679B65EB84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4451F-F211-4E4C-81AE-A853C5111C09}"/>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5" name="Footer Placeholder 4">
            <a:extLst>
              <a:ext uri="{FF2B5EF4-FFF2-40B4-BE49-F238E27FC236}">
                <a16:creationId xmlns:a16="http://schemas.microsoft.com/office/drawing/2014/main" id="{E892429D-B19E-49E7-A766-31BA98584E9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395E7CE-134B-443B-BB74-A9F03C6C7332}"/>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135248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0C19E1-9DE6-4D04-AB35-2E7D26EA3606}"/>
              </a:ext>
            </a:extLst>
          </p:cNvPr>
          <p:cNvSpPr/>
          <p:nvPr userDrawn="1"/>
        </p:nvSpPr>
        <p:spPr>
          <a:xfrm>
            <a:off x="0" y="0"/>
            <a:ext cx="12192000" cy="8191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C9CFC5-1877-4792-84F6-F14FE8C7DCD3}"/>
              </a:ext>
            </a:extLst>
          </p:cNvPr>
          <p:cNvSpPr>
            <a:spLocks noGrp="1"/>
          </p:cNvSpPr>
          <p:nvPr>
            <p:ph type="title"/>
          </p:nvPr>
        </p:nvSpPr>
        <p:spPr>
          <a:xfrm>
            <a:off x="228600" y="191605"/>
            <a:ext cx="10515600" cy="507831"/>
          </a:xfrm>
        </p:spPr>
        <p:txBody>
          <a:bodyPr>
            <a:spAutoFit/>
          </a:bodyPr>
          <a:lstStyle>
            <a:lvl1pPr>
              <a:defRPr sz="3000">
                <a:solidFill>
                  <a:schemeClr val="tx1"/>
                </a:solidFill>
                <a:latin typeface="Georgia" panose="02040502050405020303" pitchFamily="18" charset="0"/>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937290DD-5E4B-4AF4-A455-37AB978659CB}"/>
              </a:ext>
            </a:extLst>
          </p:cNvPr>
          <p:cNvSpPr>
            <a:spLocks noGrp="1"/>
          </p:cNvSpPr>
          <p:nvPr>
            <p:ph type="sldNum" sz="quarter" idx="12"/>
          </p:nvPr>
        </p:nvSpPr>
        <p:spPr/>
        <p:txBody>
          <a:bodyPr/>
          <a:lstStyle/>
          <a:p>
            <a:fld id="{B6589B12-CB4D-4236-BBC8-148B142B185D}" type="slidenum">
              <a:rPr lang="en-US" smtClean="0"/>
              <a:t>‹#›</a:t>
            </a:fld>
            <a:endParaRPr lang="en-US"/>
          </a:p>
        </p:txBody>
      </p:sp>
      <p:cxnSp>
        <p:nvCxnSpPr>
          <p:cNvPr id="8" name="Straight Connector 7">
            <a:extLst>
              <a:ext uri="{FF2B5EF4-FFF2-40B4-BE49-F238E27FC236}">
                <a16:creationId xmlns:a16="http://schemas.microsoft.com/office/drawing/2014/main" id="{CE4EFDAE-92C6-4F48-B56A-6750BD98FC8E}"/>
              </a:ext>
            </a:extLst>
          </p:cNvPr>
          <p:cNvCxnSpPr>
            <a:cxnSpLocks/>
          </p:cNvCxnSpPr>
          <p:nvPr userDrawn="1"/>
        </p:nvCxnSpPr>
        <p:spPr>
          <a:xfrm>
            <a:off x="0" y="6457950"/>
            <a:ext cx="96084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04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6DEC-022A-4321-B6C3-C83F37CED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E62C04-459C-4E69-A4F1-D7E07AC66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0553D-AF99-44C6-8808-E09D4349F549}"/>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5" name="Footer Placeholder 4">
            <a:extLst>
              <a:ext uri="{FF2B5EF4-FFF2-40B4-BE49-F238E27FC236}">
                <a16:creationId xmlns:a16="http://schemas.microsoft.com/office/drawing/2014/main" id="{BCF12F06-15B9-49C1-9E43-4902BAAE34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5F3005-4867-4009-A282-AF34F50FC3E5}"/>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341262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C7F9-6913-437A-A57E-3E44BAEF1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DECCF-A30A-4BCF-824B-586228023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5A047A-F46C-416A-A675-04EE3996C7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FA235-DDC3-463C-8A2A-4E887D720CBA}"/>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6" name="Footer Placeholder 5">
            <a:extLst>
              <a:ext uri="{FF2B5EF4-FFF2-40B4-BE49-F238E27FC236}">
                <a16:creationId xmlns:a16="http://schemas.microsoft.com/office/drawing/2014/main" id="{A62E920F-B647-4B80-9BC5-FFB8BB6FD3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CA3D5B-AA74-476A-80E6-544EADA9EC87}"/>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300778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75D7-86DA-440C-9ABD-595C675068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386206-B059-4A6C-87DF-DC2B2050AE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E1F83-C0C1-455A-BD22-84EFE989EB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64C910-05E1-4785-BD7D-78B156961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3A62C-E516-4EF8-8218-B3E718CD3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9A912B-E2D6-44CB-914E-3F5716F5D0D3}"/>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8" name="Footer Placeholder 7">
            <a:extLst>
              <a:ext uri="{FF2B5EF4-FFF2-40B4-BE49-F238E27FC236}">
                <a16:creationId xmlns:a16="http://schemas.microsoft.com/office/drawing/2014/main" id="{739027A7-1986-43EB-8329-8E4B85EBA4B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14F11B0-7597-4ABA-8278-8015A005CD5C}"/>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178666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C0AF-57D5-40DB-B7F6-F51F95070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A27B8-304B-419E-B50C-01AEE22C62D2}"/>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4" name="Footer Placeholder 3">
            <a:extLst>
              <a:ext uri="{FF2B5EF4-FFF2-40B4-BE49-F238E27FC236}">
                <a16:creationId xmlns:a16="http://schemas.microsoft.com/office/drawing/2014/main" id="{D616917B-A0E0-42B9-BA18-4B905422178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1906DD0-2487-438E-A654-D2A45EED9243}"/>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157386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DD573-94C7-4F02-9BDB-02A7EDF8A45A}"/>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3" name="Footer Placeholder 2">
            <a:extLst>
              <a:ext uri="{FF2B5EF4-FFF2-40B4-BE49-F238E27FC236}">
                <a16:creationId xmlns:a16="http://schemas.microsoft.com/office/drawing/2014/main" id="{90D406EB-D301-40F2-8B95-A6BEBADBD70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61E1822-E7C6-4DE9-A107-BD85D41E3481}"/>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386957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7B49-F1CE-48C3-90A9-A9D864D60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27BDDA-BEBE-4D62-87F7-6631A0425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844D8-38AA-4441-88FE-D1E450828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6A5E7-EC33-4D16-BC59-D2122F6AEEB0}"/>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6" name="Footer Placeholder 5">
            <a:extLst>
              <a:ext uri="{FF2B5EF4-FFF2-40B4-BE49-F238E27FC236}">
                <a16:creationId xmlns:a16="http://schemas.microsoft.com/office/drawing/2014/main" id="{8F9E98E1-E123-4B97-9CD9-D620363F4D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B9CB84A-64AC-43F2-9BF8-D1BD7894C604}"/>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62809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C55-110D-4CE8-A977-D26F44676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0D0360-8DC9-45E3-BEF8-644D34A26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8D0716-F100-4F82-AAC4-7C1288D33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EF6B3-F4BE-4ECB-A724-00454A750F09}"/>
              </a:ext>
            </a:extLst>
          </p:cNvPr>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5/18/2021</a:t>
            </a:fld>
            <a:endParaRPr lang="en-US"/>
          </a:p>
        </p:txBody>
      </p:sp>
      <p:sp>
        <p:nvSpPr>
          <p:cNvPr id="6" name="Footer Placeholder 5">
            <a:extLst>
              <a:ext uri="{FF2B5EF4-FFF2-40B4-BE49-F238E27FC236}">
                <a16:creationId xmlns:a16="http://schemas.microsoft.com/office/drawing/2014/main" id="{B5DDF5D6-E745-4A4F-8B13-BB2B7A8ABE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DBBC4B1-C07B-4A37-878A-EE4904832405}"/>
              </a:ext>
            </a:extLst>
          </p:cNvPr>
          <p:cNvSpPr>
            <a:spLocks noGrp="1"/>
          </p:cNvSpPr>
          <p:nvPr>
            <p:ph type="sldNum" sz="quarter" idx="12"/>
          </p:nvPr>
        </p:nvSpPr>
        <p:spPr/>
        <p:txBody>
          <a:bodyPr/>
          <a:lstStyle/>
          <a:p>
            <a:fld id="{B6589B12-CB4D-4236-BBC8-148B142B185D}" type="slidenum">
              <a:rPr lang="en-US" smtClean="0"/>
              <a:t>‹#›</a:t>
            </a:fld>
            <a:endParaRPr lang="en-US"/>
          </a:p>
        </p:txBody>
      </p:sp>
    </p:spTree>
    <p:extLst>
      <p:ext uri="{BB962C8B-B14F-4D97-AF65-F5344CB8AC3E}">
        <p14:creationId xmlns:p14="http://schemas.microsoft.com/office/powerpoint/2010/main" val="333554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837D6-F4CC-40F9-8142-AA79561CE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4CC65F7-7016-48B7-9C6C-907697AF8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8B2648B-175E-44C4-9628-E634F9A7C1CB}"/>
              </a:ext>
            </a:extLst>
          </p:cNvPr>
          <p:cNvSpPr>
            <a:spLocks noGrp="1"/>
          </p:cNvSpPr>
          <p:nvPr>
            <p:ph type="sldNum" sz="quarter" idx="4"/>
          </p:nvPr>
        </p:nvSpPr>
        <p:spPr>
          <a:xfrm>
            <a:off x="11639549" y="6350000"/>
            <a:ext cx="390525" cy="2889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89B12-CB4D-4236-BBC8-148B142B185D}" type="slidenum">
              <a:rPr lang="en-US" smtClean="0"/>
              <a:t>‹#›</a:t>
            </a:fld>
            <a:endParaRPr lang="en-US"/>
          </a:p>
        </p:txBody>
      </p:sp>
      <p:pic>
        <p:nvPicPr>
          <p:cNvPr id="8" name="Picture 7">
            <a:extLst>
              <a:ext uri="{FF2B5EF4-FFF2-40B4-BE49-F238E27FC236}">
                <a16:creationId xmlns:a16="http://schemas.microsoft.com/office/drawing/2014/main" id="{1296E17C-60EA-42B2-BC88-E1638BEF1A57}"/>
              </a:ext>
            </a:extLst>
          </p:cNvPr>
          <p:cNvPicPr>
            <a:picLocks noChangeAspect="1"/>
          </p:cNvPicPr>
          <p:nvPr userDrawn="1"/>
        </p:nvPicPr>
        <p:blipFill rotWithShape="1">
          <a:blip r:embed="rId13"/>
          <a:srcRect t="7383" r="1000"/>
          <a:stretch/>
        </p:blipFill>
        <p:spPr>
          <a:xfrm>
            <a:off x="9774543" y="6329532"/>
            <a:ext cx="1592034" cy="329926"/>
          </a:xfrm>
          <a:prstGeom prst="rect">
            <a:avLst/>
          </a:prstGeom>
        </p:spPr>
      </p:pic>
    </p:spTree>
    <p:extLst>
      <p:ext uri="{BB962C8B-B14F-4D97-AF65-F5344CB8AC3E}">
        <p14:creationId xmlns:p14="http://schemas.microsoft.com/office/powerpoint/2010/main" val="2948691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shner-gerald-novilla/"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C72E170-E037-41F6-BC18-E638EF8FBE0A}"/>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100" b="1" kern="1200" dirty="0">
                <a:ln w="12700">
                  <a:solidFill>
                    <a:schemeClr val="accent1"/>
                  </a:solidFill>
                  <a:prstDash val="solid"/>
                </a:ln>
                <a:solidFill>
                  <a:schemeClr val="tx1"/>
                </a:solidFill>
                <a:effectLst>
                  <a:outerShdw dist="38100" dir="2640000" algn="bl" rotWithShape="0">
                    <a:schemeClr val="accent1"/>
                  </a:outerShdw>
                </a:effectLst>
                <a:latin typeface="+mj-lt"/>
                <a:ea typeface="+mj-ea"/>
                <a:cs typeface="+mj-cs"/>
              </a:rPr>
              <a:t>Digitizing Patient Experience using Analytics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76306CB-2C31-48DB-B2A7-7DD2B285C51E}"/>
              </a:ext>
            </a:extLst>
          </p:cNvPr>
          <p:cNvPicPr>
            <a:picLocks noChangeAspect="1"/>
          </p:cNvPicPr>
          <p:nvPr/>
        </p:nvPicPr>
        <p:blipFill>
          <a:blip r:embed="rId2"/>
          <a:stretch>
            <a:fillRect/>
          </a:stretch>
        </p:blipFill>
        <p:spPr>
          <a:xfrm>
            <a:off x="10801193" y="6502400"/>
            <a:ext cx="1390806" cy="355600"/>
          </a:xfrm>
          <a:prstGeom prst="rect">
            <a:avLst/>
          </a:prstGeom>
        </p:spPr>
      </p:pic>
      <p:pic>
        <p:nvPicPr>
          <p:cNvPr id="8" name="Picture 7">
            <a:extLst>
              <a:ext uri="{FF2B5EF4-FFF2-40B4-BE49-F238E27FC236}">
                <a16:creationId xmlns:a16="http://schemas.microsoft.com/office/drawing/2014/main" id="{FBDB562B-408E-41B3-A4A1-0A6AAA9F458A}"/>
              </a:ext>
            </a:extLst>
          </p:cNvPr>
          <p:cNvPicPr>
            <a:picLocks noChangeAspect="1"/>
          </p:cNvPicPr>
          <p:nvPr/>
        </p:nvPicPr>
        <p:blipFill>
          <a:blip r:embed="rId3"/>
          <a:stretch>
            <a:fillRect/>
          </a:stretch>
        </p:blipFill>
        <p:spPr>
          <a:xfrm>
            <a:off x="10668003" y="0"/>
            <a:ext cx="1523996" cy="426720"/>
          </a:xfrm>
          <a:prstGeom prst="rect">
            <a:avLst/>
          </a:prstGeom>
        </p:spPr>
      </p:pic>
    </p:spTree>
    <p:extLst>
      <p:ext uri="{BB962C8B-B14F-4D97-AF65-F5344CB8AC3E}">
        <p14:creationId xmlns:p14="http://schemas.microsoft.com/office/powerpoint/2010/main" val="76290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3207-922E-427B-A67D-0E6EC4025C96}"/>
              </a:ext>
            </a:extLst>
          </p:cNvPr>
          <p:cNvSpPr>
            <a:spLocks noGrp="1"/>
          </p:cNvSpPr>
          <p:nvPr>
            <p:ph type="title"/>
          </p:nvPr>
        </p:nvSpPr>
        <p:spPr>
          <a:xfrm>
            <a:off x="228600" y="191606"/>
            <a:ext cx="10515600" cy="507831"/>
          </a:xfrm>
        </p:spPr>
        <p:txBody>
          <a:bodyPr vert="horz" lIns="91440" tIns="45720" rIns="91440" bIns="45720" rtlCol="0" anchor="ctr">
            <a:spAutoFit/>
          </a:bodyPr>
          <a:lstStyle/>
          <a:p>
            <a:r>
              <a:rPr lang="en-US" dirty="0"/>
              <a:t>Outputs of the Model in Codes</a:t>
            </a:r>
          </a:p>
        </p:txBody>
      </p:sp>
      <p:sp>
        <p:nvSpPr>
          <p:cNvPr id="15" name="Slide Number Placeholder 5">
            <a:extLst>
              <a:ext uri="{FF2B5EF4-FFF2-40B4-BE49-F238E27FC236}">
                <a16:creationId xmlns:a16="http://schemas.microsoft.com/office/drawing/2014/main" id="{D97777F6-94A5-4E85-9299-CCEC391AC31F}"/>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10</a:t>
            </a:fld>
            <a:endParaRPr lang="en-US"/>
          </a:p>
        </p:txBody>
      </p:sp>
      <p:pic>
        <p:nvPicPr>
          <p:cNvPr id="5" name="Picture 4">
            <a:extLst>
              <a:ext uri="{FF2B5EF4-FFF2-40B4-BE49-F238E27FC236}">
                <a16:creationId xmlns:a16="http://schemas.microsoft.com/office/drawing/2014/main" id="{B98DC39B-124C-4F78-A22E-42A87F8AE68A}"/>
              </a:ext>
            </a:extLst>
          </p:cNvPr>
          <p:cNvPicPr>
            <a:picLocks noChangeAspect="1"/>
          </p:cNvPicPr>
          <p:nvPr/>
        </p:nvPicPr>
        <p:blipFill>
          <a:blip r:embed="rId2"/>
          <a:stretch>
            <a:fillRect/>
          </a:stretch>
        </p:blipFill>
        <p:spPr>
          <a:xfrm>
            <a:off x="227647" y="971550"/>
            <a:ext cx="5724049" cy="4533900"/>
          </a:xfrm>
          <a:prstGeom prst="rect">
            <a:avLst/>
          </a:prstGeom>
        </p:spPr>
      </p:pic>
      <p:pic>
        <p:nvPicPr>
          <p:cNvPr id="7" name="Picture 6">
            <a:extLst>
              <a:ext uri="{FF2B5EF4-FFF2-40B4-BE49-F238E27FC236}">
                <a16:creationId xmlns:a16="http://schemas.microsoft.com/office/drawing/2014/main" id="{733FBDB8-9EFA-43B8-BC39-95A3C4C5CAC7}"/>
              </a:ext>
            </a:extLst>
          </p:cNvPr>
          <p:cNvPicPr>
            <a:picLocks noChangeAspect="1"/>
          </p:cNvPicPr>
          <p:nvPr/>
        </p:nvPicPr>
        <p:blipFill>
          <a:blip r:embed="rId3"/>
          <a:stretch>
            <a:fillRect/>
          </a:stretch>
        </p:blipFill>
        <p:spPr>
          <a:xfrm>
            <a:off x="6385802" y="838200"/>
            <a:ext cx="5298362" cy="2800350"/>
          </a:xfrm>
          <a:prstGeom prst="rect">
            <a:avLst/>
          </a:prstGeom>
        </p:spPr>
      </p:pic>
      <p:pic>
        <p:nvPicPr>
          <p:cNvPr id="11" name="Picture 10">
            <a:extLst>
              <a:ext uri="{FF2B5EF4-FFF2-40B4-BE49-F238E27FC236}">
                <a16:creationId xmlns:a16="http://schemas.microsoft.com/office/drawing/2014/main" id="{35637E27-A674-4582-8139-2E7EF1BF47B6}"/>
              </a:ext>
            </a:extLst>
          </p:cNvPr>
          <p:cNvPicPr>
            <a:picLocks noChangeAspect="1"/>
          </p:cNvPicPr>
          <p:nvPr/>
        </p:nvPicPr>
        <p:blipFill>
          <a:blip r:embed="rId4"/>
          <a:stretch>
            <a:fillRect/>
          </a:stretch>
        </p:blipFill>
        <p:spPr>
          <a:xfrm>
            <a:off x="6470975" y="3638550"/>
            <a:ext cx="3625525" cy="2571129"/>
          </a:xfrm>
          <a:prstGeom prst="rect">
            <a:avLst/>
          </a:prstGeom>
        </p:spPr>
      </p:pic>
    </p:spTree>
    <p:extLst>
      <p:ext uri="{BB962C8B-B14F-4D97-AF65-F5344CB8AC3E}">
        <p14:creationId xmlns:p14="http://schemas.microsoft.com/office/powerpoint/2010/main" val="171274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8E8AC51-BB6B-48A7-A427-C741B91E2B59}"/>
              </a:ext>
            </a:extLst>
          </p:cNvPr>
          <p:cNvGraphicFramePr>
            <a:graphicFrameLocks noGrp="1"/>
          </p:cNvGraphicFramePr>
          <p:nvPr>
            <p:extLst>
              <p:ext uri="{D42A27DB-BD31-4B8C-83A1-F6EECF244321}">
                <p14:modId xmlns:p14="http://schemas.microsoft.com/office/powerpoint/2010/main" val="2424023754"/>
              </p:ext>
            </p:extLst>
          </p:nvPr>
        </p:nvGraphicFramePr>
        <p:xfrm>
          <a:off x="447378" y="1657350"/>
          <a:ext cx="10985962" cy="2008072"/>
        </p:xfrm>
        <a:graphic>
          <a:graphicData uri="http://schemas.openxmlformats.org/drawingml/2006/table">
            <a:tbl>
              <a:tblPr firstRow="1" bandRow="1">
                <a:tableStyleId>{5C22544A-7EE6-4342-B048-85BDC9FD1C3A}</a:tableStyleId>
              </a:tblPr>
              <a:tblGrid>
                <a:gridCol w="2855454">
                  <a:extLst>
                    <a:ext uri="{9D8B030D-6E8A-4147-A177-3AD203B41FA5}">
                      <a16:colId xmlns:a16="http://schemas.microsoft.com/office/drawing/2014/main" val="3382584791"/>
                    </a:ext>
                  </a:extLst>
                </a:gridCol>
                <a:gridCol w="2602668">
                  <a:extLst>
                    <a:ext uri="{9D8B030D-6E8A-4147-A177-3AD203B41FA5}">
                      <a16:colId xmlns:a16="http://schemas.microsoft.com/office/drawing/2014/main" val="135584653"/>
                    </a:ext>
                  </a:extLst>
                </a:gridCol>
                <a:gridCol w="2737505">
                  <a:extLst>
                    <a:ext uri="{9D8B030D-6E8A-4147-A177-3AD203B41FA5}">
                      <a16:colId xmlns:a16="http://schemas.microsoft.com/office/drawing/2014/main" val="2157540379"/>
                    </a:ext>
                  </a:extLst>
                </a:gridCol>
                <a:gridCol w="2790335">
                  <a:extLst>
                    <a:ext uri="{9D8B030D-6E8A-4147-A177-3AD203B41FA5}">
                      <a16:colId xmlns:a16="http://schemas.microsoft.com/office/drawing/2014/main" val="3975111659"/>
                    </a:ext>
                  </a:extLst>
                </a:gridCol>
              </a:tblGrid>
              <a:tr h="937100">
                <a:tc>
                  <a:txBody>
                    <a:bodyPr/>
                    <a:lstStyle/>
                    <a:p>
                      <a:r>
                        <a:rPr lang="en-US" sz="2000" dirty="0"/>
                        <a:t>Models</a:t>
                      </a:r>
                    </a:p>
                  </a:txBody>
                  <a:tcPr anchor="ct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2000" dirty="0" err="1">
                          <a:latin typeface="Calibri" panose="020F0502020204030204" pitchFamily="34" charset="0"/>
                          <a:cs typeface="Times New Roman" panose="02020603050405020304" pitchFamily="18" charset="0"/>
                        </a:rPr>
                        <a:t>FBProphet</a:t>
                      </a:r>
                      <a:endParaRPr lang="en-US" sz="2000" dirty="0"/>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628650" lvl="2" indent="0" algn="l">
                        <a:lnSpc>
                          <a:spcPct val="107000"/>
                        </a:lnSpc>
                        <a:spcAft>
                          <a:spcPts val="800"/>
                        </a:spcAft>
                        <a:buFont typeface="Wingdings" panose="05000000000000000000" pitchFamily="2" charset="2"/>
                        <a:buNone/>
                      </a:pPr>
                      <a:r>
                        <a:rPr lang="en-US" sz="2000" dirty="0">
                          <a:latin typeface="Calibri" panose="020F0502020204030204" pitchFamily="34" charset="0"/>
                          <a:cs typeface="Times New Roman" panose="02020603050405020304" pitchFamily="18" charset="0"/>
                        </a:rPr>
                        <a:t>AUTO Regression</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628650" lvl="2" indent="0" algn="l">
                        <a:lnSpc>
                          <a:spcPct val="107000"/>
                        </a:lnSpc>
                        <a:spcAft>
                          <a:spcPts val="800"/>
                        </a:spcAft>
                        <a:buFont typeface="Wingdings" panose="05000000000000000000" pitchFamily="2" charset="2"/>
                        <a:buNone/>
                      </a:pPr>
                      <a:r>
                        <a:rPr lang="en-US" sz="2000" dirty="0">
                          <a:latin typeface="Calibri" panose="020F0502020204030204" pitchFamily="34" charset="0"/>
                          <a:cs typeface="Times New Roman" panose="02020603050405020304" pitchFamily="18" charset="0"/>
                        </a:rPr>
                        <a:t>ARIMA</a:t>
                      </a:r>
                    </a:p>
                  </a:txBody>
                  <a:tcPr anchor="ct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871529327"/>
                  </a:ext>
                </a:extLst>
              </a:tr>
              <a:tr h="535486">
                <a:tc>
                  <a:txBody>
                    <a:bodyPr/>
                    <a:lstStyle/>
                    <a:p>
                      <a:r>
                        <a:rPr lang="en-US" sz="2000" b="1" dirty="0"/>
                        <a:t>MAPE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2000" dirty="0"/>
                        <a:t>9.62% MAPE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2000" dirty="0"/>
                        <a:t>9.72% MAPE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2000" dirty="0"/>
                        <a:t>16.15% MAPE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325237504"/>
                  </a:ext>
                </a:extLst>
              </a:tr>
              <a:tr h="535486">
                <a:tc>
                  <a:txBody>
                    <a:bodyPr/>
                    <a:lstStyle/>
                    <a:p>
                      <a:r>
                        <a:rPr lang="en-US" sz="2000" b="1" dirty="0"/>
                        <a:t>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2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2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2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5729922"/>
                  </a:ext>
                </a:extLst>
              </a:tr>
            </a:tbl>
          </a:graphicData>
        </a:graphic>
      </p:graphicFrame>
      <p:sp>
        <p:nvSpPr>
          <p:cNvPr id="2" name="Title 1">
            <a:extLst>
              <a:ext uri="{FF2B5EF4-FFF2-40B4-BE49-F238E27FC236}">
                <a16:creationId xmlns:a16="http://schemas.microsoft.com/office/drawing/2014/main" id="{11BA03D1-6D77-4A1F-A85B-E709876A3D58}"/>
              </a:ext>
            </a:extLst>
          </p:cNvPr>
          <p:cNvSpPr>
            <a:spLocks noGrp="1"/>
          </p:cNvSpPr>
          <p:nvPr>
            <p:ph type="title"/>
          </p:nvPr>
        </p:nvSpPr>
        <p:spPr>
          <a:xfrm>
            <a:off x="228600" y="191605"/>
            <a:ext cx="10515600" cy="507831"/>
          </a:xfrm>
        </p:spPr>
        <p:txBody>
          <a:bodyPr vert="horz" lIns="91440" tIns="45720" rIns="91440" bIns="45720" rtlCol="0" anchor="ctr">
            <a:spAutoFit/>
          </a:bodyPr>
          <a:lstStyle/>
          <a:p>
            <a:r>
              <a:rPr lang="en-US" dirty="0"/>
              <a:t>Comparison of Model Performance </a:t>
            </a:r>
          </a:p>
        </p:txBody>
      </p:sp>
      <p:sp>
        <p:nvSpPr>
          <p:cNvPr id="8" name="Slide Number Placeholder 5">
            <a:extLst>
              <a:ext uri="{FF2B5EF4-FFF2-40B4-BE49-F238E27FC236}">
                <a16:creationId xmlns:a16="http://schemas.microsoft.com/office/drawing/2014/main" id="{3441D4FF-7FBA-45D8-A3C4-AD31DD3AA4F8}"/>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11</a:t>
            </a:fld>
            <a:endParaRPr lang="en-US"/>
          </a:p>
        </p:txBody>
      </p:sp>
    </p:spTree>
    <p:extLst>
      <p:ext uri="{BB962C8B-B14F-4D97-AF65-F5344CB8AC3E}">
        <p14:creationId xmlns:p14="http://schemas.microsoft.com/office/powerpoint/2010/main" val="367975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Flask">
            <a:extLst>
              <a:ext uri="{FF2B5EF4-FFF2-40B4-BE49-F238E27FC236}">
                <a16:creationId xmlns:a16="http://schemas.microsoft.com/office/drawing/2014/main" id="{40CE6433-9A02-4761-A5CA-E7789CBE9A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9830" y="1541770"/>
            <a:ext cx="3876165" cy="3876165"/>
          </a:xfrm>
          <a:prstGeom prst="rect">
            <a:avLst/>
          </a:prstGeom>
        </p:spPr>
      </p:pic>
      <p:sp>
        <p:nvSpPr>
          <p:cNvPr id="3" name="TextBox 2">
            <a:extLst>
              <a:ext uri="{FF2B5EF4-FFF2-40B4-BE49-F238E27FC236}">
                <a16:creationId xmlns:a16="http://schemas.microsoft.com/office/drawing/2014/main" id="{B5055DFE-5B03-4C87-BCC2-67AEBDC23E0B}"/>
              </a:ext>
            </a:extLst>
          </p:cNvPr>
          <p:cNvSpPr txBox="1"/>
          <p:nvPr/>
        </p:nvSpPr>
        <p:spPr>
          <a:xfrm>
            <a:off x="228600" y="908986"/>
            <a:ext cx="7174121" cy="5310043"/>
          </a:xfrm>
          <a:prstGeom prst="rect">
            <a:avLst/>
          </a:prstGeom>
        </p:spPr>
        <p:txBody>
          <a:bodyPr vert="horz" wrap="square" lIns="91440" tIns="45720" rIns="91440" bIns="45720" rtlCol="0" anchor="t">
            <a:spAutoFit/>
          </a:bodyPr>
          <a:lstStyle/>
          <a:p>
            <a:pPr marL="285750" indent="-228600">
              <a:lnSpc>
                <a:spcPct val="150000"/>
              </a:lnSpc>
              <a:spcBef>
                <a:spcPts val="600"/>
              </a:spcBef>
              <a:spcAft>
                <a:spcPts val="600"/>
              </a:spcAft>
              <a:buFont typeface="Arial" panose="020B0604020202020204" pitchFamily="34" charset="0"/>
              <a:buChar char="•"/>
            </a:pPr>
            <a:r>
              <a:rPr lang="en-US" sz="1900" b="0" i="0" dirty="0">
                <a:solidFill>
                  <a:srgbClr val="292929"/>
                </a:solidFill>
                <a:effectLst/>
                <a:latin typeface="charter"/>
              </a:rPr>
              <a:t>In this project the researcher have set-up a Python virtual environment and installed the required libraries for data transformation and visualization. The user can install additional libraries to the environment if there is some Python library the user want to utilize. Next the researcher set-up Power BI to utilize Python scripts. This was a one-time setup, which means that the user don’t have to repeat these same steps with the next report. Finally, the researcher utilized Python scripts for importing data and creating custom visuals. There is also possibilities to use Python scripts for data cleaning &amp; transformations for datasets that have already been imported to Power BI. Also the performance of the Python visuals could be better.</a:t>
            </a:r>
            <a:endParaRPr lang="en-US" sz="1900" dirty="0"/>
          </a:p>
        </p:txBody>
      </p:sp>
      <p:sp>
        <p:nvSpPr>
          <p:cNvPr id="4" name="Title 3">
            <a:extLst>
              <a:ext uri="{FF2B5EF4-FFF2-40B4-BE49-F238E27FC236}">
                <a16:creationId xmlns:a16="http://schemas.microsoft.com/office/drawing/2014/main" id="{F2E6E606-E5F8-478C-9C29-95315FBA5E46}"/>
              </a:ext>
            </a:extLst>
          </p:cNvPr>
          <p:cNvSpPr>
            <a:spLocks noGrp="1"/>
          </p:cNvSpPr>
          <p:nvPr>
            <p:ph type="title"/>
          </p:nvPr>
        </p:nvSpPr>
        <p:spPr>
          <a:xfrm>
            <a:off x="228600" y="191605"/>
            <a:ext cx="10515600" cy="507831"/>
          </a:xfrm>
        </p:spPr>
        <p:txBody>
          <a:bodyPr vert="horz" lIns="91440" tIns="45720" rIns="91440" bIns="45720" rtlCol="0" anchor="ctr">
            <a:spAutoFit/>
          </a:bodyPr>
          <a:lstStyle/>
          <a:p>
            <a:r>
              <a:rPr lang="en-US" dirty="0"/>
              <a:t>Deployment Strategy</a:t>
            </a:r>
          </a:p>
        </p:txBody>
      </p:sp>
      <p:sp>
        <p:nvSpPr>
          <p:cNvPr id="15" name="Slide Number Placeholder 5">
            <a:extLst>
              <a:ext uri="{FF2B5EF4-FFF2-40B4-BE49-F238E27FC236}">
                <a16:creationId xmlns:a16="http://schemas.microsoft.com/office/drawing/2014/main" id="{EFEB36F8-3970-4A9E-A5ED-CF7982D92967}"/>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12</a:t>
            </a:fld>
            <a:endParaRPr lang="en-US"/>
          </a:p>
        </p:txBody>
      </p:sp>
    </p:spTree>
    <p:extLst>
      <p:ext uri="{BB962C8B-B14F-4D97-AF65-F5344CB8AC3E}">
        <p14:creationId xmlns:p14="http://schemas.microsoft.com/office/powerpoint/2010/main" val="332687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1F2A2FC-4F95-450C-9EAA-8EBAB1C891CD}"/>
              </a:ext>
            </a:extLst>
          </p:cNvPr>
          <p:cNvSpPr txBox="1"/>
          <p:nvPr/>
        </p:nvSpPr>
        <p:spPr>
          <a:xfrm>
            <a:off x="252220" y="2381966"/>
            <a:ext cx="3715267" cy="172735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dirty="0">
                <a:solidFill>
                  <a:srgbClr val="FFFFFF"/>
                </a:solidFill>
                <a:latin typeface="+mj-lt"/>
                <a:ea typeface="+mj-ea"/>
                <a:cs typeface="+mj-cs"/>
              </a:rPr>
              <a:t>Outputs of</a:t>
            </a:r>
          </a:p>
          <a:p>
            <a:pPr>
              <a:lnSpc>
                <a:spcPct val="90000"/>
              </a:lnSpc>
              <a:spcBef>
                <a:spcPct val="0"/>
              </a:spcBef>
              <a:spcAft>
                <a:spcPts val="600"/>
              </a:spcAft>
            </a:pPr>
            <a:r>
              <a:rPr lang="en-US" sz="3200" b="1" dirty="0">
                <a:solidFill>
                  <a:srgbClr val="FFFFFF"/>
                </a:solidFill>
                <a:latin typeface="+mj-lt"/>
                <a:ea typeface="+mj-ea"/>
                <a:cs typeface="+mj-cs"/>
              </a:rPr>
              <a:t>Universal Sentence Encoder:</a:t>
            </a:r>
          </a:p>
        </p:txBody>
      </p:sp>
      <p:sp>
        <p:nvSpPr>
          <p:cNvPr id="2" name="Title 1">
            <a:extLst>
              <a:ext uri="{FF2B5EF4-FFF2-40B4-BE49-F238E27FC236}">
                <a16:creationId xmlns:a16="http://schemas.microsoft.com/office/drawing/2014/main" id="{0F2936A5-5046-4772-9C9F-A4DAFA0EAE74}"/>
              </a:ext>
            </a:extLst>
          </p:cNvPr>
          <p:cNvSpPr>
            <a:spLocks noGrp="1"/>
          </p:cNvSpPr>
          <p:nvPr>
            <p:ph type="title"/>
          </p:nvPr>
        </p:nvSpPr>
        <p:spPr>
          <a:xfrm>
            <a:off x="228600" y="191606"/>
            <a:ext cx="10515600" cy="507831"/>
          </a:xfrm>
        </p:spPr>
        <p:txBody>
          <a:bodyPr vert="horz" lIns="91440" tIns="45720" rIns="91440" bIns="45720" rtlCol="0" anchor="ctr">
            <a:spAutoFit/>
          </a:bodyPr>
          <a:lstStyle/>
          <a:p>
            <a:r>
              <a:rPr lang="en-US" dirty="0"/>
              <a:t>Outputs of the Deployed Model</a:t>
            </a:r>
            <a:endParaRPr lang="en-US" sz="1600" dirty="0"/>
          </a:p>
        </p:txBody>
      </p:sp>
      <p:sp>
        <p:nvSpPr>
          <p:cNvPr id="15" name="Slide Number Placeholder 5">
            <a:extLst>
              <a:ext uri="{FF2B5EF4-FFF2-40B4-BE49-F238E27FC236}">
                <a16:creationId xmlns:a16="http://schemas.microsoft.com/office/drawing/2014/main" id="{2996ED50-DE3A-4159-BD18-CB7ADF9705AF}"/>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13</a:t>
            </a:fld>
            <a:endParaRPr lang="en-US"/>
          </a:p>
        </p:txBody>
      </p:sp>
      <p:pic>
        <p:nvPicPr>
          <p:cNvPr id="4" name="Picture 3">
            <a:extLst>
              <a:ext uri="{FF2B5EF4-FFF2-40B4-BE49-F238E27FC236}">
                <a16:creationId xmlns:a16="http://schemas.microsoft.com/office/drawing/2014/main" id="{CA9C2020-8FD8-4320-A2A8-9F75AB42985B}"/>
              </a:ext>
            </a:extLst>
          </p:cNvPr>
          <p:cNvPicPr>
            <a:picLocks noChangeAspect="1"/>
          </p:cNvPicPr>
          <p:nvPr/>
        </p:nvPicPr>
        <p:blipFill>
          <a:blip r:embed="rId2"/>
          <a:stretch>
            <a:fillRect/>
          </a:stretch>
        </p:blipFill>
        <p:spPr>
          <a:xfrm>
            <a:off x="323057" y="884041"/>
            <a:ext cx="9621526" cy="5400000"/>
          </a:xfrm>
          <a:prstGeom prst="rect">
            <a:avLst/>
          </a:prstGeom>
        </p:spPr>
      </p:pic>
    </p:spTree>
    <p:extLst>
      <p:ext uri="{BB962C8B-B14F-4D97-AF65-F5344CB8AC3E}">
        <p14:creationId xmlns:p14="http://schemas.microsoft.com/office/powerpoint/2010/main" val="115259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1F2A2FC-4F95-450C-9EAA-8EBAB1C891CD}"/>
              </a:ext>
            </a:extLst>
          </p:cNvPr>
          <p:cNvSpPr txBox="1"/>
          <p:nvPr/>
        </p:nvSpPr>
        <p:spPr>
          <a:xfrm>
            <a:off x="252220" y="2381966"/>
            <a:ext cx="3715267" cy="172735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dirty="0">
                <a:solidFill>
                  <a:srgbClr val="FFFFFF"/>
                </a:solidFill>
                <a:latin typeface="+mj-lt"/>
                <a:ea typeface="+mj-ea"/>
                <a:cs typeface="+mj-cs"/>
              </a:rPr>
              <a:t>Outputs of</a:t>
            </a:r>
          </a:p>
          <a:p>
            <a:pPr>
              <a:lnSpc>
                <a:spcPct val="90000"/>
              </a:lnSpc>
              <a:spcBef>
                <a:spcPct val="0"/>
              </a:spcBef>
              <a:spcAft>
                <a:spcPts val="600"/>
              </a:spcAft>
            </a:pPr>
            <a:r>
              <a:rPr lang="en-US" sz="3200" b="1" dirty="0">
                <a:solidFill>
                  <a:srgbClr val="FFFFFF"/>
                </a:solidFill>
                <a:latin typeface="+mj-lt"/>
                <a:ea typeface="+mj-ea"/>
                <a:cs typeface="+mj-cs"/>
              </a:rPr>
              <a:t>Universal Sentence Encoder:</a:t>
            </a:r>
          </a:p>
        </p:txBody>
      </p:sp>
      <p:sp>
        <p:nvSpPr>
          <p:cNvPr id="2" name="Title 1">
            <a:extLst>
              <a:ext uri="{FF2B5EF4-FFF2-40B4-BE49-F238E27FC236}">
                <a16:creationId xmlns:a16="http://schemas.microsoft.com/office/drawing/2014/main" id="{0F2936A5-5046-4772-9C9F-A4DAFA0EAE74}"/>
              </a:ext>
            </a:extLst>
          </p:cNvPr>
          <p:cNvSpPr>
            <a:spLocks noGrp="1"/>
          </p:cNvSpPr>
          <p:nvPr>
            <p:ph type="title"/>
          </p:nvPr>
        </p:nvSpPr>
        <p:spPr>
          <a:xfrm>
            <a:off x="228600" y="191606"/>
            <a:ext cx="10515600" cy="507831"/>
          </a:xfrm>
        </p:spPr>
        <p:txBody>
          <a:bodyPr vert="horz" lIns="91440" tIns="45720" rIns="91440" bIns="45720" rtlCol="0" anchor="ctr">
            <a:spAutoFit/>
          </a:bodyPr>
          <a:lstStyle/>
          <a:p>
            <a:r>
              <a:rPr lang="en-US" dirty="0"/>
              <a:t>Outputs of the Deployed Model</a:t>
            </a:r>
            <a:endParaRPr lang="en-US" sz="1600" dirty="0"/>
          </a:p>
        </p:txBody>
      </p:sp>
      <p:sp>
        <p:nvSpPr>
          <p:cNvPr id="15" name="Slide Number Placeholder 5">
            <a:extLst>
              <a:ext uri="{FF2B5EF4-FFF2-40B4-BE49-F238E27FC236}">
                <a16:creationId xmlns:a16="http://schemas.microsoft.com/office/drawing/2014/main" id="{2996ED50-DE3A-4159-BD18-CB7ADF9705AF}"/>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14</a:t>
            </a:fld>
            <a:endParaRPr lang="en-US"/>
          </a:p>
        </p:txBody>
      </p:sp>
      <p:pic>
        <p:nvPicPr>
          <p:cNvPr id="4" name="Picture 3">
            <a:extLst>
              <a:ext uri="{FF2B5EF4-FFF2-40B4-BE49-F238E27FC236}">
                <a16:creationId xmlns:a16="http://schemas.microsoft.com/office/drawing/2014/main" id="{D1735595-31F4-4C49-AFEA-EB273FF1A509}"/>
              </a:ext>
            </a:extLst>
          </p:cNvPr>
          <p:cNvPicPr>
            <a:picLocks noChangeAspect="1"/>
          </p:cNvPicPr>
          <p:nvPr/>
        </p:nvPicPr>
        <p:blipFill>
          <a:blip r:embed="rId2"/>
          <a:stretch>
            <a:fillRect/>
          </a:stretch>
        </p:blipFill>
        <p:spPr>
          <a:xfrm>
            <a:off x="252220" y="873800"/>
            <a:ext cx="9290157" cy="5400000"/>
          </a:xfrm>
          <a:prstGeom prst="rect">
            <a:avLst/>
          </a:prstGeom>
        </p:spPr>
      </p:pic>
    </p:spTree>
    <p:extLst>
      <p:ext uri="{BB962C8B-B14F-4D97-AF65-F5344CB8AC3E}">
        <p14:creationId xmlns:p14="http://schemas.microsoft.com/office/powerpoint/2010/main" val="226259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ttitudes 2 Animal Cognition Survey – The Anthrozoologist">
            <a:extLst>
              <a:ext uri="{FF2B5EF4-FFF2-40B4-BE49-F238E27FC236}">
                <a16:creationId xmlns:a16="http://schemas.microsoft.com/office/drawing/2014/main" id="{45A07E70-0C18-4E61-9BB5-06001EC63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414" y="300790"/>
            <a:ext cx="5971172" cy="597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62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rson Cartoon clipart - Avatar, Business, Company, transparent clip art">
            <a:extLst>
              <a:ext uri="{FF2B5EF4-FFF2-40B4-BE49-F238E27FC236}">
                <a16:creationId xmlns:a16="http://schemas.microsoft.com/office/drawing/2014/main" id="{010816A4-B0DD-462B-9643-7A2EA8B1E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26" y="1288252"/>
            <a:ext cx="2964951" cy="29649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B5ABCF-F6CD-4FDD-99E5-77B66D5C0C55}"/>
              </a:ext>
            </a:extLst>
          </p:cNvPr>
          <p:cNvSpPr txBox="1"/>
          <p:nvPr/>
        </p:nvSpPr>
        <p:spPr>
          <a:xfrm>
            <a:off x="5774724" y="1643896"/>
            <a:ext cx="6255350" cy="1785104"/>
          </a:xfrm>
          <a:prstGeom prst="rect">
            <a:avLst/>
          </a:prstGeom>
          <a:noFill/>
        </p:spPr>
        <p:txBody>
          <a:bodyPr wrap="square" rtlCol="0">
            <a:spAutoFit/>
          </a:bodyPr>
          <a:lstStyle/>
          <a:p>
            <a:r>
              <a:rPr lang="en-IN" sz="2200" dirty="0">
                <a:latin typeface="Times New Roman" panose="02020603050405020304" pitchFamily="18" charset="0"/>
                <a:ea typeface="Tahoma" panose="020B0604030504040204" pitchFamily="34" charset="0"/>
                <a:cs typeface="Times New Roman" panose="02020603050405020304" pitchFamily="18" charset="0"/>
              </a:rPr>
              <a:t>Ashner Gerald </a:t>
            </a:r>
            <a:r>
              <a:rPr lang="en-IN" sz="2200" dirty="0" err="1">
                <a:latin typeface="Times New Roman" panose="02020603050405020304" pitchFamily="18" charset="0"/>
                <a:ea typeface="Tahoma" panose="020B0604030504040204" pitchFamily="34" charset="0"/>
                <a:cs typeface="Times New Roman" panose="02020603050405020304" pitchFamily="18" charset="0"/>
              </a:rPr>
              <a:t>Plasabas</a:t>
            </a:r>
            <a:r>
              <a:rPr lang="en-IN" sz="2200" dirty="0">
                <a:latin typeface="Times New Roman" panose="02020603050405020304" pitchFamily="18" charset="0"/>
                <a:ea typeface="Tahoma" panose="020B0604030504040204" pitchFamily="34" charset="0"/>
                <a:cs typeface="Times New Roman" panose="02020603050405020304" pitchFamily="18" charset="0"/>
              </a:rPr>
              <a:t> Novilla</a:t>
            </a:r>
          </a:p>
          <a:p>
            <a:endParaRPr lang="en-US" sz="2200" dirty="0">
              <a:latin typeface="Times New Roman" panose="02020603050405020304" pitchFamily="18" charset="0"/>
              <a:ea typeface="Tahoma" panose="020B0604030504040204" pitchFamily="34" charset="0"/>
              <a:cs typeface="Times New Roman" panose="02020603050405020304" pitchFamily="18" charset="0"/>
            </a:endParaRPr>
          </a:p>
          <a:p>
            <a:r>
              <a:rPr lang="en-US" sz="2200" dirty="0">
                <a:latin typeface="Times New Roman" panose="02020603050405020304" pitchFamily="18" charset="0"/>
                <a:ea typeface="Tahoma" panose="020B0604030504040204" pitchFamily="34" charset="0"/>
                <a:cs typeface="Times New Roman" panose="02020603050405020304" pitchFamily="18" charset="0"/>
              </a:rPr>
              <a:t>Regional Operations Maintenance and Test Engineer</a:t>
            </a:r>
          </a:p>
          <a:p>
            <a:endParaRPr lang="en-US" sz="2200" dirty="0">
              <a:latin typeface="Times New Roman" panose="02020603050405020304" pitchFamily="18" charset="0"/>
              <a:ea typeface="Tahoma" panose="020B0604030504040204" pitchFamily="34" charset="0"/>
              <a:cs typeface="Times New Roman" panose="02020603050405020304" pitchFamily="18" charset="0"/>
              <a:hlinkClick r:id="rId3"/>
            </a:endParaRPr>
          </a:p>
          <a:p>
            <a:r>
              <a:rPr lang="en-US" sz="2200" dirty="0">
                <a:latin typeface="Times New Roman" panose="02020603050405020304" pitchFamily="18" charset="0"/>
                <a:ea typeface="Tahoma" panose="020B0604030504040204" pitchFamily="34" charset="0"/>
                <a:cs typeface="Times New Roman" panose="02020603050405020304" pitchFamily="18" charset="0"/>
                <a:hlinkClick r:id="rId3"/>
              </a:rPr>
              <a:t>https://www.linkedin.com/in/ashner-gerald-novilla/</a:t>
            </a: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680A7BA-2094-4E92-A8A7-26016244F871}"/>
              </a:ext>
            </a:extLst>
          </p:cNvPr>
          <p:cNvSpPr>
            <a:spLocks noGrp="1"/>
          </p:cNvSpPr>
          <p:nvPr>
            <p:ph type="sldNum" sz="quarter" idx="12"/>
          </p:nvPr>
        </p:nvSpPr>
        <p:spPr/>
        <p:txBody>
          <a:bodyPr/>
          <a:lstStyle/>
          <a:p>
            <a:fld id="{C000C972-01EB-4384-8FDE-EFE378D97B1B}" type="slidenum">
              <a:rPr lang="en-IN" smtClean="0"/>
              <a:t>2</a:t>
            </a:fld>
            <a:endParaRPr lang="en-IN" dirty="0"/>
          </a:p>
        </p:txBody>
      </p:sp>
      <p:pic>
        <p:nvPicPr>
          <p:cNvPr id="6" name="Picture 5" descr="A picture containing drawing&#10;&#10;Description automatically generated">
            <a:extLst>
              <a:ext uri="{FF2B5EF4-FFF2-40B4-BE49-F238E27FC236}">
                <a16:creationId xmlns:a16="http://schemas.microsoft.com/office/drawing/2014/main" id="{A6BDAD9D-5162-4A1D-8A55-A1F0B2914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2858" y="-15637"/>
            <a:ext cx="2718854" cy="1238638"/>
          </a:xfrm>
          <a:prstGeom prst="rect">
            <a:avLst/>
          </a:prstGeom>
        </p:spPr>
      </p:pic>
      <p:pic>
        <p:nvPicPr>
          <p:cNvPr id="1026" name="Picture 2" descr="profile image">
            <a:extLst>
              <a:ext uri="{FF2B5EF4-FFF2-40B4-BE49-F238E27FC236}">
                <a16:creationId xmlns:a16="http://schemas.microsoft.com/office/drawing/2014/main" id="{A3BE3FE2-C5F2-4C88-B2A2-407D2BAF1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934" y="1273103"/>
            <a:ext cx="2964951" cy="29649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16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8DFA-EC0B-4EEB-A06E-0F0F2A3D3D1A}"/>
              </a:ext>
            </a:extLst>
          </p:cNvPr>
          <p:cNvSpPr>
            <a:spLocks noGrp="1"/>
          </p:cNvSpPr>
          <p:nvPr>
            <p:ph type="title"/>
          </p:nvPr>
        </p:nvSpPr>
        <p:spPr>
          <a:xfrm>
            <a:off x="228600" y="191605"/>
            <a:ext cx="10515600" cy="507831"/>
          </a:xfrm>
        </p:spPr>
        <p:txBody>
          <a:bodyPr vert="horz" lIns="91440" tIns="45720" rIns="91440" bIns="45720" rtlCol="0" anchor="ctr">
            <a:spAutoFit/>
          </a:bodyPr>
          <a:lstStyle/>
          <a:p>
            <a:r>
              <a:rPr lang="en-US" sz="3000" dirty="0"/>
              <a:t>Project Goals</a:t>
            </a:r>
          </a:p>
        </p:txBody>
      </p:sp>
      <p:grpSp>
        <p:nvGrpSpPr>
          <p:cNvPr id="23" name="Group 22">
            <a:extLst>
              <a:ext uri="{FF2B5EF4-FFF2-40B4-BE49-F238E27FC236}">
                <a16:creationId xmlns:a16="http://schemas.microsoft.com/office/drawing/2014/main" id="{3D973C61-B118-468C-8970-1AAEE35148A1}"/>
              </a:ext>
            </a:extLst>
          </p:cNvPr>
          <p:cNvGrpSpPr/>
          <p:nvPr/>
        </p:nvGrpSpPr>
        <p:grpSpPr>
          <a:xfrm>
            <a:off x="344433" y="3022632"/>
            <a:ext cx="10798487" cy="3257715"/>
            <a:chOff x="344433" y="2051082"/>
            <a:chExt cx="10798487" cy="3257715"/>
          </a:xfrm>
        </p:grpSpPr>
        <p:sp>
          <p:nvSpPr>
            <p:cNvPr id="5" name="TextBox 4">
              <a:extLst>
                <a:ext uri="{FF2B5EF4-FFF2-40B4-BE49-F238E27FC236}">
                  <a16:creationId xmlns:a16="http://schemas.microsoft.com/office/drawing/2014/main" id="{4822D392-DEA2-40D0-995F-F068ACDCC422}"/>
                </a:ext>
              </a:extLst>
            </p:cNvPr>
            <p:cNvSpPr txBox="1">
              <a:spLocks/>
            </p:cNvSpPr>
            <p:nvPr/>
          </p:nvSpPr>
          <p:spPr>
            <a:xfrm>
              <a:off x="344433" y="2051082"/>
              <a:ext cx="5446766" cy="332399"/>
            </a:xfrm>
            <a:prstGeom prst="rect">
              <a:avLst/>
            </a:prstGeom>
          </p:spPr>
          <p:txBody>
            <a:bodyPr vert="horz" wrap="square" lIns="0" tIns="0" rIns="0" bIns="0" rtlCol="0" anchor="ctr">
              <a:spAutoFit/>
            </a:bodyPr>
            <a:lstStyle>
              <a:defPPr>
                <a:defRPr lang="en-US"/>
              </a:defPPr>
              <a:lvl1pPr>
                <a:lnSpc>
                  <a:spcPct val="90000"/>
                </a:lnSpc>
                <a:spcAft>
                  <a:spcPts val="600"/>
                </a:spcAft>
                <a:defRPr sz="2400">
                  <a:effectLst/>
                </a:defRPr>
              </a:lvl1pPr>
            </a:lstStyle>
            <a:p>
              <a:r>
                <a:rPr lang="en-US" b="1" dirty="0">
                  <a:solidFill>
                    <a:schemeClr val="accent1"/>
                  </a:solidFill>
                </a:rPr>
                <a:t>Objectives</a:t>
              </a:r>
            </a:p>
          </p:txBody>
        </p:sp>
        <p:sp>
          <p:nvSpPr>
            <p:cNvPr id="6" name="TextBox 5">
              <a:extLst>
                <a:ext uri="{FF2B5EF4-FFF2-40B4-BE49-F238E27FC236}">
                  <a16:creationId xmlns:a16="http://schemas.microsoft.com/office/drawing/2014/main" id="{16060BCC-B451-4A06-847A-F01937D17939}"/>
                </a:ext>
              </a:extLst>
            </p:cNvPr>
            <p:cNvSpPr txBox="1">
              <a:spLocks/>
            </p:cNvSpPr>
            <p:nvPr/>
          </p:nvSpPr>
          <p:spPr>
            <a:xfrm>
              <a:off x="6483555" y="2051082"/>
              <a:ext cx="4659365" cy="332399"/>
            </a:xfrm>
            <a:prstGeom prst="rect">
              <a:avLst/>
            </a:prstGeom>
          </p:spPr>
          <p:txBody>
            <a:bodyPr vert="horz" lIns="0" tIns="0" rIns="0" bIns="0" rtlCol="0" anchor="ctr">
              <a:spAutoFit/>
            </a:bodyPr>
            <a:lstStyle>
              <a:defPPr>
                <a:defRPr lang="en-US"/>
              </a:defPPr>
              <a:lvl1pPr>
                <a:lnSpc>
                  <a:spcPct val="90000"/>
                </a:lnSpc>
                <a:spcAft>
                  <a:spcPts val="600"/>
                </a:spcAft>
                <a:defRPr sz="2400">
                  <a:effectLst/>
                </a:defRPr>
              </a:lvl1pPr>
            </a:lstStyle>
            <a:p>
              <a:r>
                <a:rPr lang="en-US" b="1" dirty="0">
                  <a:solidFill>
                    <a:schemeClr val="accent1"/>
                  </a:solidFill>
                </a:rPr>
                <a:t>Constraints</a:t>
              </a:r>
            </a:p>
          </p:txBody>
        </p:sp>
        <p:sp>
          <p:nvSpPr>
            <p:cNvPr id="18" name="TextBox 1">
              <a:extLst>
                <a:ext uri="{FF2B5EF4-FFF2-40B4-BE49-F238E27FC236}">
                  <a16:creationId xmlns:a16="http://schemas.microsoft.com/office/drawing/2014/main" id="{9FD06995-1AD3-4C71-920E-D28027ACAB27}"/>
                </a:ext>
              </a:extLst>
            </p:cNvPr>
            <p:cNvSpPr txBox="1">
              <a:spLocks/>
            </p:cNvSpPr>
            <p:nvPr/>
          </p:nvSpPr>
          <p:spPr>
            <a:xfrm>
              <a:off x="344433" y="2538808"/>
              <a:ext cx="5446766" cy="2769989"/>
            </a:xfrm>
            <a:prstGeom prst="rect">
              <a:avLst/>
            </a:prstGeom>
          </p:spPr>
          <p:txBody>
            <a:bodyPr vert="horz" wrap="square" lIns="0" tIns="0" rIns="0" bIns="0" rtlCol="0" anchor="ctr">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Maximize forecasting models in predicting the number of patients coming to the hospital.</a:t>
              </a: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Maximize </a:t>
              </a:r>
              <a:r>
                <a:rPr lang="en-PH" b="0" i="0" dirty="0">
                  <a:solidFill>
                    <a:srgbClr val="252423"/>
                  </a:solidFill>
                  <a:effectLst/>
                  <a:latin typeface="Times New Roman" panose="02020603050405020304" pitchFamily="18" charset="0"/>
                  <a:cs typeface="Times New Roman" panose="02020603050405020304" pitchFamily="18" charset="0"/>
                </a:rPr>
                <a:t>Max Healthcare Hospital's benefits</a:t>
              </a:r>
            </a:p>
            <a:p>
              <a:pPr marL="342900" indent="-342900">
                <a:buFont typeface="Arial" panose="020B0604020202020204" pitchFamily="34" charset="0"/>
                <a:buChar char="•"/>
              </a:pPr>
              <a:endParaRPr lang="en-PH" dirty="0">
                <a:solidFill>
                  <a:srgbClr val="25242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PH" dirty="0">
                  <a:solidFill>
                    <a:srgbClr val="252423"/>
                  </a:solidFill>
                  <a:latin typeface="Times New Roman" panose="02020603050405020304" pitchFamily="18" charset="0"/>
                  <a:cs typeface="Times New Roman" panose="02020603050405020304" pitchFamily="18" charset="0"/>
                </a:rPr>
                <a:t>Maximize the liveliness and experience of the patients coming to the Max Healthcare Hospital</a:t>
              </a:r>
            </a:p>
            <a:p>
              <a:pPr marL="342900" indent="-342900">
                <a:buFont typeface="Arial" panose="020B0604020202020204" pitchFamily="34" charset="0"/>
                <a:buChar char="•"/>
              </a:pPr>
              <a:endParaRPr lang="en-PH" dirty="0">
                <a:solidFill>
                  <a:srgbClr val="25242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0" i="0" dirty="0">
                  <a:solidFill>
                    <a:srgbClr val="252423"/>
                  </a:solidFill>
                  <a:effectLst/>
                  <a:latin typeface="Times New Roman" panose="02020603050405020304" pitchFamily="18" charset="0"/>
                  <a:cs typeface="Times New Roman" panose="02020603050405020304" pitchFamily="18" charset="0"/>
                </a:rPr>
                <a:t>Maximize efficiency and effectivity in handling the patients </a:t>
              </a:r>
              <a:endParaRPr lang="en-PH" dirty="0">
                <a:solidFill>
                  <a:srgbClr val="252423"/>
                </a:solidFill>
                <a:latin typeface="Times New Roman" panose="02020603050405020304" pitchFamily="18" charset="0"/>
                <a:cs typeface="Times New Roman" panose="02020603050405020304" pitchFamily="18" charset="0"/>
              </a:endParaRPr>
            </a:p>
          </p:txBody>
        </p:sp>
        <p:sp>
          <p:nvSpPr>
            <p:cNvPr id="20" name="TextBox 1">
              <a:extLst>
                <a:ext uri="{FF2B5EF4-FFF2-40B4-BE49-F238E27FC236}">
                  <a16:creationId xmlns:a16="http://schemas.microsoft.com/office/drawing/2014/main" id="{9522627F-8C87-4F09-8BCC-C9168C73222C}"/>
                </a:ext>
              </a:extLst>
            </p:cNvPr>
            <p:cNvSpPr txBox="1">
              <a:spLocks/>
            </p:cNvSpPr>
            <p:nvPr/>
          </p:nvSpPr>
          <p:spPr>
            <a:xfrm>
              <a:off x="6483555" y="2538808"/>
              <a:ext cx="4659365" cy="2215991"/>
            </a:xfrm>
            <a:prstGeom prst="rect">
              <a:avLst/>
            </a:prstGeom>
          </p:spPr>
          <p:txBody>
            <a:bodyPr vert="horz" lIns="0" tIns="0" rIns="0" bIns="0" rtlCol="0" anchor="ctr">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Minimize </a:t>
              </a:r>
              <a:r>
                <a:rPr lang="en-US" dirty="0">
                  <a:latin typeface="Times New Roman" panose="02020603050405020304" pitchFamily="18" charset="0"/>
                  <a:cs typeface="Times New Roman" panose="02020603050405020304" pitchFamily="18" charset="0"/>
                </a:rPr>
                <a:t>care fragmentation of the patients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Minimize inefficient queuing at Hospital</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Minimize wrong timing visits of the patients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Minimize overloaded work for the hospital staffs</a:t>
              </a:r>
            </a:p>
          </p:txBody>
        </p:sp>
        <p:cxnSp>
          <p:nvCxnSpPr>
            <p:cNvPr id="9" name="Straight Connector 8">
              <a:extLst>
                <a:ext uri="{FF2B5EF4-FFF2-40B4-BE49-F238E27FC236}">
                  <a16:creationId xmlns:a16="http://schemas.microsoft.com/office/drawing/2014/main" id="{92C349EF-C262-4835-9EBD-8B7C780A42B2}"/>
                </a:ext>
              </a:extLst>
            </p:cNvPr>
            <p:cNvCxnSpPr>
              <a:cxnSpLocks/>
            </p:cNvCxnSpPr>
            <p:nvPr/>
          </p:nvCxnSpPr>
          <p:spPr>
            <a:xfrm>
              <a:off x="344433" y="2440631"/>
              <a:ext cx="5446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4176EBD-788A-44EC-BDD5-5C84A7449B06}"/>
                </a:ext>
              </a:extLst>
            </p:cNvPr>
            <p:cNvCxnSpPr>
              <a:cxnSpLocks/>
            </p:cNvCxnSpPr>
            <p:nvPr/>
          </p:nvCxnSpPr>
          <p:spPr>
            <a:xfrm>
              <a:off x="6483555" y="2440631"/>
              <a:ext cx="4659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0C450C-8824-46B7-A280-BA244E1E14AE}"/>
                </a:ext>
              </a:extLst>
            </p:cNvPr>
            <p:cNvCxnSpPr>
              <a:cxnSpLocks/>
            </p:cNvCxnSpPr>
            <p:nvPr/>
          </p:nvCxnSpPr>
          <p:spPr>
            <a:xfrm>
              <a:off x="6096000" y="2538808"/>
              <a:ext cx="0" cy="189282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 name="Slide Number Placeholder 5">
            <a:extLst>
              <a:ext uri="{FF2B5EF4-FFF2-40B4-BE49-F238E27FC236}">
                <a16:creationId xmlns:a16="http://schemas.microsoft.com/office/drawing/2014/main" id="{494F1A61-0087-49E1-A747-853CE36241A5}"/>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3</a:t>
            </a:fld>
            <a:endParaRPr lang="en-US"/>
          </a:p>
        </p:txBody>
      </p:sp>
      <p:pic>
        <p:nvPicPr>
          <p:cNvPr id="4" name="Picture 3">
            <a:extLst>
              <a:ext uri="{FF2B5EF4-FFF2-40B4-BE49-F238E27FC236}">
                <a16:creationId xmlns:a16="http://schemas.microsoft.com/office/drawing/2014/main" id="{F172420E-8366-47BE-96E1-39814081FD87}"/>
              </a:ext>
            </a:extLst>
          </p:cNvPr>
          <p:cNvPicPr>
            <a:picLocks noChangeAspect="1"/>
          </p:cNvPicPr>
          <p:nvPr/>
        </p:nvPicPr>
        <p:blipFill>
          <a:blip r:embed="rId2"/>
          <a:stretch>
            <a:fillRect/>
          </a:stretch>
        </p:blipFill>
        <p:spPr>
          <a:xfrm>
            <a:off x="344433" y="2110912"/>
            <a:ext cx="1388857" cy="819165"/>
          </a:xfrm>
          <a:prstGeom prst="rect">
            <a:avLst/>
          </a:prstGeom>
        </p:spPr>
      </p:pic>
      <p:pic>
        <p:nvPicPr>
          <p:cNvPr id="8" name="Picture 7">
            <a:extLst>
              <a:ext uri="{FF2B5EF4-FFF2-40B4-BE49-F238E27FC236}">
                <a16:creationId xmlns:a16="http://schemas.microsoft.com/office/drawing/2014/main" id="{CA0CF94C-A22C-4F8F-98F9-42FA6D96B91E}"/>
              </a:ext>
            </a:extLst>
          </p:cNvPr>
          <p:cNvPicPr>
            <a:picLocks noChangeAspect="1"/>
          </p:cNvPicPr>
          <p:nvPr/>
        </p:nvPicPr>
        <p:blipFill>
          <a:blip r:embed="rId3"/>
          <a:stretch>
            <a:fillRect/>
          </a:stretch>
        </p:blipFill>
        <p:spPr>
          <a:xfrm>
            <a:off x="6483555" y="2082351"/>
            <a:ext cx="1400125" cy="917082"/>
          </a:xfrm>
          <a:prstGeom prst="rect">
            <a:avLst/>
          </a:prstGeom>
        </p:spPr>
      </p:pic>
      <p:sp>
        <p:nvSpPr>
          <p:cNvPr id="15" name="TextBox 14">
            <a:extLst>
              <a:ext uri="{FF2B5EF4-FFF2-40B4-BE49-F238E27FC236}">
                <a16:creationId xmlns:a16="http://schemas.microsoft.com/office/drawing/2014/main" id="{30EBC18B-C4F1-45E5-9659-7037D5523097}"/>
              </a:ext>
            </a:extLst>
          </p:cNvPr>
          <p:cNvSpPr txBox="1"/>
          <p:nvPr/>
        </p:nvSpPr>
        <p:spPr>
          <a:xfrm>
            <a:off x="228601" y="791991"/>
            <a:ext cx="11801473" cy="1351588"/>
          </a:xfrm>
          <a:prstGeom prst="rect">
            <a:avLst/>
          </a:prstGeom>
          <a:noFill/>
        </p:spPr>
        <p:txBody>
          <a:bodyPr wrap="square">
            <a:spAutoFit/>
          </a:bodyPr>
          <a:lstStyle/>
          <a:p>
            <a:pPr>
              <a:lnSpc>
                <a:spcPct val="150000"/>
              </a:lnSpc>
            </a:pPr>
            <a:r>
              <a:rPr lang="en-US" sz="1400" b="0" i="0" dirty="0">
                <a:solidFill>
                  <a:srgbClr val="252423"/>
                </a:solidFill>
                <a:effectLst/>
                <a:latin typeface="Times New Roman" panose="02020603050405020304" pitchFamily="18" charset="0"/>
                <a:cs typeface="Times New Roman" panose="02020603050405020304" pitchFamily="18" charset="0"/>
              </a:rPr>
              <a:t>	This study aimed at analyzing the performance of forecasting models in predicting the number of patients coming to the Max Healthcare Hospital in terms of daily visits. Forecasting is one of the first steps in planning. The success of the plans depends on the accuracy, veracity, and precision of the forecasts. In the service industries like the hospitals, there are many plans that depend on the forecast, from capacity planning to aggregate planning, from layout decisions to the daily schedules. The accuracy of the forecasts could be determined by the error indicators after the trial of the many methods that fits our data.</a:t>
            </a:r>
            <a:endParaRPr lang="en-A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9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AED8-B434-40AB-93B4-567E737B973B}"/>
              </a:ext>
            </a:extLst>
          </p:cNvPr>
          <p:cNvSpPr>
            <a:spLocks noGrp="1"/>
          </p:cNvSpPr>
          <p:nvPr>
            <p:ph type="title"/>
          </p:nvPr>
        </p:nvSpPr>
        <p:spPr>
          <a:xfrm>
            <a:off x="292962" y="100628"/>
            <a:ext cx="10460115" cy="674031"/>
          </a:xfrm>
        </p:spPr>
        <p:txBody>
          <a:bodyPr/>
          <a:lstStyle/>
          <a:p>
            <a:r>
              <a:rPr lang="en-IN" sz="1200" dirty="0"/>
              <a:t>Business pipeline:  </a:t>
            </a:r>
            <a:br>
              <a:rPr lang="en-IN" dirty="0"/>
            </a:br>
            <a:r>
              <a:rPr lang="en-IN" dirty="0"/>
              <a:t>CRISP-DM Methodology</a:t>
            </a:r>
          </a:p>
        </p:txBody>
      </p:sp>
      <p:sp>
        <p:nvSpPr>
          <p:cNvPr id="11" name="Slide Number Placeholder 5">
            <a:extLst>
              <a:ext uri="{FF2B5EF4-FFF2-40B4-BE49-F238E27FC236}">
                <a16:creationId xmlns:a16="http://schemas.microsoft.com/office/drawing/2014/main" id="{57526D26-BC56-4C9E-8FEC-836D70D3F067}"/>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4</a:t>
            </a:fld>
            <a:endParaRPr lang="en-US"/>
          </a:p>
        </p:txBody>
      </p:sp>
      <p:pic>
        <p:nvPicPr>
          <p:cNvPr id="3074" name="Picture 2" descr="Image">
            <a:extLst>
              <a:ext uri="{FF2B5EF4-FFF2-40B4-BE49-F238E27FC236}">
                <a16:creationId xmlns:a16="http://schemas.microsoft.com/office/drawing/2014/main" id="{0FDF60FE-0DF6-4EC8-AC8C-6811E0B7F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750" y="1163848"/>
            <a:ext cx="7478054" cy="501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19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66AF9-F8E3-49CD-86B4-96C4275A9AEC}"/>
              </a:ext>
            </a:extLst>
          </p:cNvPr>
          <p:cNvPicPr>
            <a:picLocks noChangeAspect="1"/>
          </p:cNvPicPr>
          <p:nvPr/>
        </p:nvPicPr>
        <p:blipFill>
          <a:blip r:embed="rId2"/>
          <a:stretch>
            <a:fillRect/>
          </a:stretch>
        </p:blipFill>
        <p:spPr>
          <a:xfrm>
            <a:off x="228600" y="4646570"/>
            <a:ext cx="3128211" cy="1050820"/>
          </a:xfrm>
          <a:prstGeom prst="rect">
            <a:avLst/>
          </a:prstGeom>
        </p:spPr>
      </p:pic>
      <p:sp>
        <p:nvSpPr>
          <p:cNvPr id="7" name="Title 6">
            <a:extLst>
              <a:ext uri="{FF2B5EF4-FFF2-40B4-BE49-F238E27FC236}">
                <a16:creationId xmlns:a16="http://schemas.microsoft.com/office/drawing/2014/main" id="{786088B2-E2BD-421B-8AE4-94270CC3871E}"/>
              </a:ext>
            </a:extLst>
          </p:cNvPr>
          <p:cNvSpPr>
            <a:spLocks noGrp="1"/>
          </p:cNvSpPr>
          <p:nvPr>
            <p:ph type="title"/>
          </p:nvPr>
        </p:nvSpPr>
        <p:spPr/>
        <p:txBody>
          <a:bodyPr/>
          <a:lstStyle/>
          <a:p>
            <a:r>
              <a:rPr lang="en-IN" dirty="0"/>
              <a:t>Technical Stacks</a:t>
            </a:r>
          </a:p>
        </p:txBody>
      </p:sp>
      <p:sp>
        <p:nvSpPr>
          <p:cNvPr id="20" name="Slide Number Placeholder 5">
            <a:extLst>
              <a:ext uri="{FF2B5EF4-FFF2-40B4-BE49-F238E27FC236}">
                <a16:creationId xmlns:a16="http://schemas.microsoft.com/office/drawing/2014/main" id="{4C6A4F09-30F3-4384-B6BB-51D152385D10}"/>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5</a:t>
            </a:fld>
            <a:endParaRPr lang="en-US"/>
          </a:p>
        </p:txBody>
      </p:sp>
      <p:pic>
        <p:nvPicPr>
          <p:cNvPr id="8" name="Picture 7">
            <a:extLst>
              <a:ext uri="{FF2B5EF4-FFF2-40B4-BE49-F238E27FC236}">
                <a16:creationId xmlns:a16="http://schemas.microsoft.com/office/drawing/2014/main" id="{6DA0E640-07AB-4DF1-B0F7-BBF817AC5E75}"/>
              </a:ext>
            </a:extLst>
          </p:cNvPr>
          <p:cNvPicPr>
            <a:picLocks noChangeAspect="1"/>
          </p:cNvPicPr>
          <p:nvPr/>
        </p:nvPicPr>
        <p:blipFill>
          <a:blip r:embed="rId3"/>
          <a:stretch>
            <a:fillRect/>
          </a:stretch>
        </p:blipFill>
        <p:spPr>
          <a:xfrm>
            <a:off x="235746" y="1682367"/>
            <a:ext cx="2486192" cy="1531231"/>
          </a:xfrm>
          <a:prstGeom prst="rect">
            <a:avLst/>
          </a:prstGeom>
        </p:spPr>
      </p:pic>
      <p:pic>
        <p:nvPicPr>
          <p:cNvPr id="1028" name="Picture 4" descr="Instance - Cloudbizz SQL Express Edition 10GB | Cloudbizz | NET Computer  Group">
            <a:extLst>
              <a:ext uri="{FF2B5EF4-FFF2-40B4-BE49-F238E27FC236}">
                <a16:creationId xmlns:a16="http://schemas.microsoft.com/office/drawing/2014/main" id="{7ED04A22-F502-477A-AA0B-2A4DA6170B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818" y="3411462"/>
            <a:ext cx="1340267" cy="11005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219864C-10E2-43FA-9057-B14AF8DAC2BC}"/>
              </a:ext>
            </a:extLst>
          </p:cNvPr>
          <p:cNvPicPr>
            <a:picLocks noChangeAspect="1"/>
          </p:cNvPicPr>
          <p:nvPr/>
        </p:nvPicPr>
        <p:blipFill>
          <a:blip r:embed="rId5"/>
          <a:stretch>
            <a:fillRect/>
          </a:stretch>
        </p:blipFill>
        <p:spPr>
          <a:xfrm>
            <a:off x="3153405" y="2744206"/>
            <a:ext cx="1656832" cy="1343193"/>
          </a:xfrm>
          <a:prstGeom prst="rect">
            <a:avLst/>
          </a:prstGeom>
        </p:spPr>
      </p:pic>
      <p:sp>
        <p:nvSpPr>
          <p:cNvPr id="13" name="TextBox 12">
            <a:extLst>
              <a:ext uri="{FF2B5EF4-FFF2-40B4-BE49-F238E27FC236}">
                <a16:creationId xmlns:a16="http://schemas.microsoft.com/office/drawing/2014/main" id="{DB4BB086-6296-4389-A7DA-50162EC1AC2F}"/>
              </a:ext>
            </a:extLst>
          </p:cNvPr>
          <p:cNvSpPr txBox="1"/>
          <p:nvPr/>
        </p:nvSpPr>
        <p:spPr>
          <a:xfrm>
            <a:off x="6199854" y="808098"/>
            <a:ext cx="5413960" cy="5541902"/>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The tools that the researcher used are the following:</a:t>
            </a:r>
          </a:p>
          <a:p>
            <a:pPr marL="342900" indent="-342900">
              <a:lnSpc>
                <a:spcPct val="150000"/>
              </a:lnSpc>
              <a:buAutoNum type="arabicPeriod"/>
            </a:pPr>
            <a:r>
              <a:rPr lang="en-IN" dirty="0" err="1">
                <a:latin typeface="Times New Roman" panose="02020603050405020304" pitchFamily="18" charset="0"/>
                <a:cs typeface="Times New Roman" panose="02020603050405020304" pitchFamily="18" charset="0"/>
              </a:rPr>
              <a:t>PowerBI</a:t>
            </a:r>
            <a:endParaRPr lang="en-IN"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MySQL</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Cloud</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R Programming</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Anaconda</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Python (The Following Libraries had been used)</a:t>
            </a:r>
          </a:p>
          <a:p>
            <a:pPr marL="800100" lvl="1" indent="-342900">
              <a:lnSpc>
                <a:spcPct val="150000"/>
              </a:lnSpc>
              <a:buFont typeface="Wingdings" panose="05000000000000000000" pitchFamily="2" charset="2"/>
              <a:buChar char="Ø"/>
            </a:pPr>
            <a:r>
              <a:rPr lang="en-PH" sz="1600" b="0" i="0" dirty="0">
                <a:solidFill>
                  <a:srgbClr val="252423"/>
                </a:solidFill>
                <a:effectLst/>
                <a:latin typeface="Times New Roman" panose="02020603050405020304" pitchFamily="18" charset="0"/>
                <a:cs typeface="Times New Roman" panose="02020603050405020304" pitchFamily="18" charset="0"/>
              </a:rPr>
              <a:t>matplotlib 3.4.1 </a:t>
            </a:r>
          </a:p>
          <a:p>
            <a:pPr marL="800100" lvl="1" indent="-342900">
              <a:lnSpc>
                <a:spcPct val="150000"/>
              </a:lnSpc>
              <a:buFont typeface="Wingdings" panose="05000000000000000000" pitchFamily="2" charset="2"/>
              <a:buChar char="Ø"/>
            </a:pPr>
            <a:r>
              <a:rPr lang="en-PH" sz="1600" b="0" i="0" dirty="0">
                <a:solidFill>
                  <a:srgbClr val="252423"/>
                </a:solidFill>
                <a:effectLst/>
                <a:latin typeface="Times New Roman" panose="02020603050405020304" pitchFamily="18" charset="0"/>
                <a:cs typeface="Times New Roman" panose="02020603050405020304" pitchFamily="18" charset="0"/>
              </a:rPr>
              <a:t>matplotlib-base 3.4.1</a:t>
            </a:r>
          </a:p>
          <a:p>
            <a:pPr marL="800100" lvl="1" indent="-342900">
              <a:lnSpc>
                <a:spcPct val="150000"/>
              </a:lnSpc>
              <a:buFont typeface="Wingdings" panose="05000000000000000000" pitchFamily="2" charset="2"/>
              <a:buChar char="Ø"/>
            </a:pPr>
            <a:r>
              <a:rPr lang="en-PH" sz="1600" b="0" i="0" dirty="0" err="1">
                <a:solidFill>
                  <a:srgbClr val="252423"/>
                </a:solidFill>
                <a:effectLst/>
                <a:latin typeface="Times New Roman" panose="02020603050405020304" pitchFamily="18" charset="0"/>
                <a:cs typeface="Times New Roman" panose="02020603050405020304" pitchFamily="18" charset="0"/>
              </a:rPr>
              <a:t>numpy</a:t>
            </a:r>
            <a:r>
              <a:rPr lang="en-PH" sz="1600" b="0" i="0" dirty="0">
                <a:solidFill>
                  <a:srgbClr val="252423"/>
                </a:solidFill>
                <a:effectLst/>
                <a:latin typeface="Times New Roman" panose="02020603050405020304" pitchFamily="18" charset="0"/>
                <a:cs typeface="Times New Roman" panose="02020603050405020304" pitchFamily="18" charset="0"/>
              </a:rPr>
              <a:t> 1.20.2</a:t>
            </a:r>
          </a:p>
          <a:p>
            <a:pPr marL="800100" lvl="1" indent="-342900">
              <a:lnSpc>
                <a:spcPct val="150000"/>
              </a:lnSpc>
              <a:buFont typeface="Wingdings" panose="05000000000000000000" pitchFamily="2" charset="2"/>
              <a:buChar char="Ø"/>
            </a:pPr>
            <a:r>
              <a:rPr lang="en-PH" sz="1600" b="0" i="0" dirty="0">
                <a:solidFill>
                  <a:srgbClr val="252423"/>
                </a:solidFill>
                <a:effectLst/>
                <a:latin typeface="Times New Roman" panose="02020603050405020304" pitchFamily="18" charset="0"/>
                <a:cs typeface="Times New Roman" panose="02020603050405020304" pitchFamily="18" charset="0"/>
              </a:rPr>
              <a:t>seaborn 0.10.1</a:t>
            </a:r>
          </a:p>
          <a:p>
            <a:pPr marL="800100" lvl="1" indent="-342900">
              <a:lnSpc>
                <a:spcPct val="150000"/>
              </a:lnSpc>
              <a:buFont typeface="Wingdings" panose="05000000000000000000" pitchFamily="2" charset="2"/>
              <a:buChar char="Ø"/>
            </a:pPr>
            <a:r>
              <a:rPr lang="en-PH" sz="1600" b="0" i="0" dirty="0" err="1">
                <a:solidFill>
                  <a:srgbClr val="252423"/>
                </a:solidFill>
                <a:effectLst/>
                <a:latin typeface="Times New Roman" panose="02020603050405020304" pitchFamily="18" charset="0"/>
                <a:cs typeface="Times New Roman" panose="02020603050405020304" pitchFamily="18" charset="0"/>
              </a:rPr>
              <a:t>statsmodels</a:t>
            </a:r>
            <a:r>
              <a:rPr lang="en-PH" sz="1600" b="0" i="0" dirty="0">
                <a:solidFill>
                  <a:srgbClr val="252423"/>
                </a:solidFill>
                <a:effectLst/>
                <a:latin typeface="Times New Roman" panose="02020603050405020304" pitchFamily="18" charset="0"/>
                <a:cs typeface="Times New Roman" panose="02020603050405020304" pitchFamily="18" charset="0"/>
              </a:rPr>
              <a:t> 0.12.0</a:t>
            </a:r>
          </a:p>
          <a:p>
            <a:pPr marL="800100" lvl="1" indent="-342900">
              <a:lnSpc>
                <a:spcPct val="150000"/>
              </a:lnSpc>
              <a:buFont typeface="Wingdings" panose="05000000000000000000" pitchFamily="2" charset="2"/>
              <a:buChar char="Ø"/>
            </a:pPr>
            <a:r>
              <a:rPr lang="en-PH" sz="1600" b="0" i="0" dirty="0" err="1">
                <a:solidFill>
                  <a:srgbClr val="252423"/>
                </a:solidFill>
                <a:effectLst/>
                <a:latin typeface="Times New Roman" panose="02020603050405020304" pitchFamily="18" charset="0"/>
                <a:cs typeface="Times New Roman" panose="02020603050405020304" pitchFamily="18" charset="0"/>
              </a:rPr>
              <a:t>fbprophet</a:t>
            </a:r>
            <a:r>
              <a:rPr lang="en-PH" sz="1600" b="0" i="0" dirty="0">
                <a:solidFill>
                  <a:srgbClr val="252423"/>
                </a:solidFill>
                <a:effectLst/>
                <a:latin typeface="Times New Roman" panose="02020603050405020304" pitchFamily="18" charset="0"/>
                <a:cs typeface="Times New Roman" panose="02020603050405020304" pitchFamily="18" charset="0"/>
              </a:rPr>
              <a:t> 0.7.1</a:t>
            </a:r>
          </a:p>
          <a:p>
            <a:pPr marL="800100" lvl="1" indent="-342900">
              <a:lnSpc>
                <a:spcPct val="150000"/>
              </a:lnSpc>
              <a:buFont typeface="Wingdings" panose="05000000000000000000" pitchFamily="2" charset="2"/>
              <a:buChar char="Ø"/>
            </a:pPr>
            <a:r>
              <a:rPr lang="en-PH" sz="1600" b="0" i="0" dirty="0" err="1">
                <a:solidFill>
                  <a:srgbClr val="252423"/>
                </a:solidFill>
                <a:effectLst/>
                <a:latin typeface="Times New Roman" panose="02020603050405020304" pitchFamily="18" charset="0"/>
                <a:cs typeface="Times New Roman" panose="02020603050405020304" pitchFamily="18" charset="0"/>
              </a:rPr>
              <a:t>pycaret</a:t>
            </a:r>
            <a:r>
              <a:rPr lang="en-PH" sz="1600" b="0" i="0" dirty="0">
                <a:solidFill>
                  <a:srgbClr val="252423"/>
                </a:solidFill>
                <a:effectLst/>
                <a:latin typeface="Times New Roman" panose="02020603050405020304" pitchFamily="18" charset="0"/>
                <a:cs typeface="Times New Roman" panose="02020603050405020304" pitchFamily="18" charset="0"/>
              </a:rPr>
              <a:t>  2.3.1</a:t>
            </a:r>
          </a:p>
        </p:txBody>
      </p:sp>
      <p:pic>
        <p:nvPicPr>
          <p:cNvPr id="2050" name="Picture 2" descr="Power bi vector Logos">
            <a:extLst>
              <a:ext uri="{FF2B5EF4-FFF2-40B4-BE49-F238E27FC236}">
                <a16:creationId xmlns:a16="http://schemas.microsoft.com/office/drawing/2014/main" id="{089F12FE-9B21-4EA9-8B85-3E0998B7F7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1531" y="910848"/>
            <a:ext cx="1300581" cy="13005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aconda (Python distribution) - Wikipedia">
            <a:extLst>
              <a:ext uri="{FF2B5EF4-FFF2-40B4-BE49-F238E27FC236}">
                <a16:creationId xmlns:a16="http://schemas.microsoft.com/office/drawing/2014/main" id="{1732DF7A-DC45-4FC2-B7C8-2901457FEB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8163" y="5024800"/>
            <a:ext cx="2339371" cy="116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1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151">
            <a:extLst>
              <a:ext uri="{FF2B5EF4-FFF2-40B4-BE49-F238E27FC236}">
                <a16:creationId xmlns:a16="http://schemas.microsoft.com/office/drawing/2014/main" id="{FAD979FF-850F-4FC7-81AB-121158FA97A5}"/>
              </a:ext>
            </a:extLst>
          </p:cNvPr>
          <p:cNvPicPr>
            <a:picLocks noChangeAspect="1"/>
          </p:cNvPicPr>
          <p:nvPr/>
        </p:nvPicPr>
        <p:blipFill>
          <a:blip r:embed="rId2"/>
          <a:stretch>
            <a:fillRect/>
          </a:stretch>
        </p:blipFill>
        <p:spPr>
          <a:xfrm>
            <a:off x="2924189" y="889520"/>
            <a:ext cx="733508" cy="759096"/>
          </a:xfrm>
          <a:prstGeom prst="rect">
            <a:avLst/>
          </a:prstGeom>
        </p:spPr>
      </p:pic>
      <p:pic>
        <p:nvPicPr>
          <p:cNvPr id="3074" name="Picture 2" descr="Compound Report Card">
            <a:extLst>
              <a:ext uri="{FF2B5EF4-FFF2-40B4-BE49-F238E27FC236}">
                <a16:creationId xmlns:a16="http://schemas.microsoft.com/office/drawing/2014/main" id="{B216925D-D835-4882-AEB6-FD74AE8FA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221" y="1395997"/>
            <a:ext cx="624018" cy="624018"/>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49">
            <a:extLst>
              <a:ext uri="{FF2B5EF4-FFF2-40B4-BE49-F238E27FC236}">
                <a16:creationId xmlns:a16="http://schemas.microsoft.com/office/drawing/2014/main" id="{E83DF294-E156-4312-9033-7E684D4A0C29}"/>
              </a:ext>
            </a:extLst>
          </p:cNvPr>
          <p:cNvPicPr>
            <a:picLocks noChangeAspect="1"/>
          </p:cNvPicPr>
          <p:nvPr/>
        </p:nvPicPr>
        <p:blipFill>
          <a:blip r:embed="rId4"/>
          <a:stretch>
            <a:fillRect/>
          </a:stretch>
        </p:blipFill>
        <p:spPr>
          <a:xfrm>
            <a:off x="928826" y="1754381"/>
            <a:ext cx="589232" cy="675762"/>
          </a:xfrm>
          <a:prstGeom prst="rect">
            <a:avLst/>
          </a:prstGeom>
        </p:spPr>
      </p:pic>
      <p:sp>
        <p:nvSpPr>
          <p:cNvPr id="4" name="Title 3">
            <a:extLst>
              <a:ext uri="{FF2B5EF4-FFF2-40B4-BE49-F238E27FC236}">
                <a16:creationId xmlns:a16="http://schemas.microsoft.com/office/drawing/2014/main" id="{4301C3C6-1F20-438A-8BD6-AF914AE8157E}"/>
              </a:ext>
            </a:extLst>
          </p:cNvPr>
          <p:cNvSpPr>
            <a:spLocks noGrp="1"/>
          </p:cNvSpPr>
          <p:nvPr>
            <p:ph type="title"/>
          </p:nvPr>
        </p:nvSpPr>
        <p:spPr>
          <a:xfrm>
            <a:off x="228600" y="191605"/>
            <a:ext cx="10515600" cy="507831"/>
          </a:xfrm>
        </p:spPr>
        <p:txBody>
          <a:bodyPr vert="horz" lIns="91440" tIns="45720" rIns="91440" bIns="45720" rtlCol="0" anchor="ctr">
            <a:spAutoFit/>
          </a:bodyPr>
          <a:lstStyle/>
          <a:p>
            <a:r>
              <a:rPr lang="en-US" dirty="0"/>
              <a:t>Project Architecture / Data Pipeline</a:t>
            </a:r>
          </a:p>
        </p:txBody>
      </p:sp>
      <p:sp>
        <p:nvSpPr>
          <p:cNvPr id="13" name="Slide Number Placeholder 5">
            <a:extLst>
              <a:ext uri="{FF2B5EF4-FFF2-40B4-BE49-F238E27FC236}">
                <a16:creationId xmlns:a16="http://schemas.microsoft.com/office/drawing/2014/main" id="{6CBB1F16-B25E-494F-A03E-65ECD48E048D}"/>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6</a:t>
            </a:fld>
            <a:endParaRPr lang="en-US"/>
          </a:p>
        </p:txBody>
      </p:sp>
      <p:sp>
        <p:nvSpPr>
          <p:cNvPr id="76" name="Subtitle 2">
            <a:extLst>
              <a:ext uri="{FF2B5EF4-FFF2-40B4-BE49-F238E27FC236}">
                <a16:creationId xmlns:a16="http://schemas.microsoft.com/office/drawing/2014/main" id="{7229BCEA-3CD5-4EF1-A3D6-A5CF8698E185}"/>
              </a:ext>
            </a:extLst>
          </p:cNvPr>
          <p:cNvSpPr txBox="1">
            <a:spLocks/>
          </p:cNvSpPr>
          <p:nvPr/>
        </p:nvSpPr>
        <p:spPr>
          <a:xfrm>
            <a:off x="0" y="3444037"/>
            <a:ext cx="12192000" cy="1867440"/>
          </a:xfrm>
          <a:prstGeom prst="rect">
            <a:avLst/>
          </a:prstGeom>
          <a:solidFill>
            <a:schemeClr val="bg1">
              <a:lumMod val="95000"/>
            </a:schemeClr>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endParaRPr lang="en-US" sz="1800" b="1" dirty="0">
              <a:solidFill>
                <a:schemeClr val="bg1"/>
              </a:solidFill>
            </a:endParaRPr>
          </a:p>
        </p:txBody>
      </p:sp>
      <p:sp>
        <p:nvSpPr>
          <p:cNvPr id="82" name="Arc 81">
            <a:extLst>
              <a:ext uri="{FF2B5EF4-FFF2-40B4-BE49-F238E27FC236}">
                <a16:creationId xmlns:a16="http://schemas.microsoft.com/office/drawing/2014/main" id="{894A5E3D-28E2-4A5C-8312-555FCF015532}"/>
              </a:ext>
            </a:extLst>
          </p:cNvPr>
          <p:cNvSpPr/>
          <p:nvPr/>
        </p:nvSpPr>
        <p:spPr>
          <a:xfrm>
            <a:off x="2799472" y="906003"/>
            <a:ext cx="1704975" cy="1704975"/>
          </a:xfrm>
          <a:prstGeom prst="arc">
            <a:avLst>
              <a:gd name="adj1" fmla="val 11386954"/>
              <a:gd name="adj2" fmla="val 20844039"/>
            </a:avLst>
          </a:pr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83" name="Arc 82">
            <a:extLst>
              <a:ext uri="{FF2B5EF4-FFF2-40B4-BE49-F238E27FC236}">
                <a16:creationId xmlns:a16="http://schemas.microsoft.com/office/drawing/2014/main" id="{FAA8A277-27EF-45E0-A80B-828F30917355}"/>
              </a:ext>
            </a:extLst>
          </p:cNvPr>
          <p:cNvSpPr/>
          <p:nvPr/>
        </p:nvSpPr>
        <p:spPr>
          <a:xfrm>
            <a:off x="2799472" y="906003"/>
            <a:ext cx="1704975" cy="1704975"/>
          </a:xfrm>
          <a:prstGeom prst="arc">
            <a:avLst>
              <a:gd name="adj1" fmla="val 1147"/>
              <a:gd name="adj2" fmla="val 10187814"/>
            </a:avLst>
          </a:pr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9AE590B3-1690-41A2-8D5F-8D33328B50EB}"/>
              </a:ext>
            </a:extLst>
          </p:cNvPr>
          <p:cNvCxnSpPr>
            <a:cxnSpLocks/>
          </p:cNvCxnSpPr>
          <p:nvPr/>
        </p:nvCxnSpPr>
        <p:spPr>
          <a:xfrm>
            <a:off x="2264170" y="1758491"/>
            <a:ext cx="604837" cy="0"/>
          </a:xfrm>
          <a:prstGeom prst="line">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B365A3F4-418D-4080-8FDC-033CA3B53931}"/>
              </a:ext>
            </a:extLst>
          </p:cNvPr>
          <p:cNvCxnSpPr>
            <a:cxnSpLocks/>
          </p:cNvCxnSpPr>
          <p:nvPr/>
        </p:nvCxnSpPr>
        <p:spPr>
          <a:xfrm>
            <a:off x="4500957" y="1758491"/>
            <a:ext cx="604518" cy="0"/>
          </a:xfrm>
          <a:prstGeom prst="line">
            <a:avLst/>
          </a:prstGeom>
          <a:ln>
            <a:tailEnd type="arrow"/>
          </a:ln>
        </p:spPr>
        <p:style>
          <a:lnRef idx="1">
            <a:schemeClr val="accent2"/>
          </a:lnRef>
          <a:fillRef idx="0">
            <a:schemeClr val="accent2"/>
          </a:fillRef>
          <a:effectRef idx="0">
            <a:schemeClr val="accent2"/>
          </a:effectRef>
          <a:fontRef idx="minor">
            <a:schemeClr val="tx1"/>
          </a:fontRef>
        </p:style>
      </p:cxnSp>
      <p:sp>
        <p:nvSpPr>
          <p:cNvPr id="87" name="Arc 86">
            <a:extLst>
              <a:ext uri="{FF2B5EF4-FFF2-40B4-BE49-F238E27FC236}">
                <a16:creationId xmlns:a16="http://schemas.microsoft.com/office/drawing/2014/main" id="{0974C200-5589-490F-B339-38BA3054062D}"/>
              </a:ext>
            </a:extLst>
          </p:cNvPr>
          <p:cNvSpPr/>
          <p:nvPr/>
        </p:nvSpPr>
        <p:spPr>
          <a:xfrm>
            <a:off x="5009161" y="906003"/>
            <a:ext cx="1704975" cy="1704975"/>
          </a:xfrm>
          <a:prstGeom prst="arc">
            <a:avLst>
              <a:gd name="adj1" fmla="val 11386954"/>
              <a:gd name="adj2" fmla="val 20844039"/>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8" name="Arc 87">
            <a:extLst>
              <a:ext uri="{FF2B5EF4-FFF2-40B4-BE49-F238E27FC236}">
                <a16:creationId xmlns:a16="http://schemas.microsoft.com/office/drawing/2014/main" id="{A9873533-2C9E-4904-A09D-580EBD340BFD}"/>
              </a:ext>
            </a:extLst>
          </p:cNvPr>
          <p:cNvSpPr/>
          <p:nvPr/>
        </p:nvSpPr>
        <p:spPr>
          <a:xfrm>
            <a:off x="5009161" y="906003"/>
            <a:ext cx="1704975" cy="1704975"/>
          </a:xfrm>
          <a:prstGeom prst="arc">
            <a:avLst>
              <a:gd name="adj1" fmla="val 12547"/>
              <a:gd name="adj2" fmla="val 10187814"/>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EA810A9B-A2F7-4D19-8516-09068F5C6C7F}"/>
              </a:ext>
            </a:extLst>
          </p:cNvPr>
          <p:cNvCxnSpPr>
            <a:cxnSpLocks/>
          </p:cNvCxnSpPr>
          <p:nvPr/>
        </p:nvCxnSpPr>
        <p:spPr>
          <a:xfrm>
            <a:off x="6709963" y="1758491"/>
            <a:ext cx="605201" cy="0"/>
          </a:xfrm>
          <a:prstGeom prst="line">
            <a:avLst/>
          </a:prstGeom>
          <a:ln>
            <a:tailEnd type="arrow"/>
          </a:ln>
        </p:spPr>
        <p:style>
          <a:lnRef idx="1">
            <a:schemeClr val="accent2"/>
          </a:lnRef>
          <a:fillRef idx="0">
            <a:schemeClr val="accent2"/>
          </a:fillRef>
          <a:effectRef idx="0">
            <a:schemeClr val="accent2"/>
          </a:effectRef>
          <a:fontRef idx="minor">
            <a:schemeClr val="tx1"/>
          </a:fontRef>
        </p:style>
      </p:cxnSp>
      <p:sp>
        <p:nvSpPr>
          <p:cNvPr id="91" name="Arc 90">
            <a:extLst>
              <a:ext uri="{FF2B5EF4-FFF2-40B4-BE49-F238E27FC236}">
                <a16:creationId xmlns:a16="http://schemas.microsoft.com/office/drawing/2014/main" id="{7D4921E4-BC5D-4C72-B2B6-E4BAF9EBE322}"/>
              </a:ext>
            </a:extLst>
          </p:cNvPr>
          <p:cNvSpPr/>
          <p:nvPr/>
        </p:nvSpPr>
        <p:spPr>
          <a:xfrm>
            <a:off x="7219798" y="906003"/>
            <a:ext cx="1704975" cy="1704975"/>
          </a:xfrm>
          <a:prstGeom prst="arc">
            <a:avLst>
              <a:gd name="adj1" fmla="val 11386954"/>
              <a:gd name="adj2" fmla="val 20844039"/>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92" name="Arc 91">
            <a:extLst>
              <a:ext uri="{FF2B5EF4-FFF2-40B4-BE49-F238E27FC236}">
                <a16:creationId xmlns:a16="http://schemas.microsoft.com/office/drawing/2014/main" id="{9E9F32E7-DB45-49DE-A094-197B7819D45F}"/>
              </a:ext>
            </a:extLst>
          </p:cNvPr>
          <p:cNvSpPr/>
          <p:nvPr/>
        </p:nvSpPr>
        <p:spPr>
          <a:xfrm>
            <a:off x="7219798" y="906003"/>
            <a:ext cx="1704975" cy="1704975"/>
          </a:xfrm>
          <a:prstGeom prst="arc">
            <a:avLst>
              <a:gd name="adj1" fmla="val 21595877"/>
              <a:gd name="adj2" fmla="val 10187814"/>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FCF6746-D5C0-48C2-BEF1-2CB8FF129BA4}"/>
              </a:ext>
            </a:extLst>
          </p:cNvPr>
          <p:cNvCxnSpPr>
            <a:cxnSpLocks/>
          </p:cNvCxnSpPr>
          <p:nvPr/>
        </p:nvCxnSpPr>
        <p:spPr>
          <a:xfrm>
            <a:off x="8919763" y="1758491"/>
            <a:ext cx="606038" cy="0"/>
          </a:xfrm>
          <a:prstGeom prst="line">
            <a:avLst/>
          </a:prstGeom>
          <a:ln>
            <a:tailEnd type="arrow"/>
          </a:ln>
        </p:spPr>
        <p:style>
          <a:lnRef idx="1">
            <a:schemeClr val="accent2"/>
          </a:lnRef>
          <a:fillRef idx="0">
            <a:schemeClr val="accent2"/>
          </a:fillRef>
          <a:effectRef idx="0">
            <a:schemeClr val="accent2"/>
          </a:effectRef>
          <a:fontRef idx="minor">
            <a:schemeClr val="tx1"/>
          </a:fontRef>
        </p:style>
      </p:cxnSp>
      <p:sp>
        <p:nvSpPr>
          <p:cNvPr id="95" name="Arc 94">
            <a:extLst>
              <a:ext uri="{FF2B5EF4-FFF2-40B4-BE49-F238E27FC236}">
                <a16:creationId xmlns:a16="http://schemas.microsoft.com/office/drawing/2014/main" id="{E9B7B8D7-47E6-47C8-B6AB-7696DE7C8918}"/>
              </a:ext>
            </a:extLst>
          </p:cNvPr>
          <p:cNvSpPr/>
          <p:nvPr/>
        </p:nvSpPr>
        <p:spPr>
          <a:xfrm flipH="1">
            <a:off x="9529838" y="906003"/>
            <a:ext cx="1704975" cy="1704975"/>
          </a:xfrm>
          <a:prstGeom prst="arc">
            <a:avLst>
              <a:gd name="adj1" fmla="val 464587"/>
              <a:gd name="adj2" fmla="val 20844039"/>
            </a:avLst>
          </a:pr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nvGrpSpPr>
          <p:cNvPr id="96" name="Group 95">
            <a:extLst>
              <a:ext uri="{FF2B5EF4-FFF2-40B4-BE49-F238E27FC236}">
                <a16:creationId xmlns:a16="http://schemas.microsoft.com/office/drawing/2014/main" id="{44138379-1308-44B4-97E4-CDA5D6AAF6DB}"/>
              </a:ext>
            </a:extLst>
          </p:cNvPr>
          <p:cNvGrpSpPr/>
          <p:nvPr/>
        </p:nvGrpSpPr>
        <p:grpSpPr>
          <a:xfrm>
            <a:off x="7843461" y="1522896"/>
            <a:ext cx="469079" cy="471191"/>
            <a:chOff x="9163051" y="1843088"/>
            <a:chExt cx="352425" cy="354013"/>
          </a:xfrm>
        </p:grpSpPr>
        <p:sp>
          <p:nvSpPr>
            <p:cNvPr id="97" name="Freeform 14">
              <a:extLst>
                <a:ext uri="{FF2B5EF4-FFF2-40B4-BE49-F238E27FC236}">
                  <a16:creationId xmlns:a16="http://schemas.microsoft.com/office/drawing/2014/main" id="{EAF594F7-F852-449D-A0F8-3EB091CBC5B0}"/>
                </a:ext>
              </a:extLst>
            </p:cNvPr>
            <p:cNvSpPr>
              <a:spLocks/>
            </p:cNvSpPr>
            <p:nvPr/>
          </p:nvSpPr>
          <p:spPr bwMode="auto">
            <a:xfrm>
              <a:off x="9163051" y="1843088"/>
              <a:ext cx="352425" cy="354013"/>
            </a:xfrm>
            <a:custGeom>
              <a:avLst/>
              <a:gdLst>
                <a:gd name="T0" fmla="*/ 47 w 94"/>
                <a:gd name="T1" fmla="*/ 83 h 94"/>
                <a:gd name="T2" fmla="*/ 11 w 94"/>
                <a:gd name="T3" fmla="*/ 83 h 94"/>
                <a:gd name="T4" fmla="*/ 11 w 94"/>
                <a:gd name="T5" fmla="*/ 47 h 94"/>
                <a:gd name="T6" fmla="*/ 47 w 94"/>
                <a:gd name="T7" fmla="*/ 10 h 94"/>
                <a:gd name="T8" fmla="*/ 84 w 94"/>
                <a:gd name="T9" fmla="*/ 10 h 94"/>
                <a:gd name="T10" fmla="*/ 84 w 94"/>
                <a:gd name="T11" fmla="*/ 10 h 94"/>
                <a:gd name="T12" fmla="*/ 84 w 94"/>
                <a:gd name="T13" fmla="*/ 47 h 94"/>
                <a:gd name="T14" fmla="*/ 47 w 94"/>
                <a:gd name="T15" fmla="*/ 83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4">
                  <a:moveTo>
                    <a:pt x="47" y="83"/>
                  </a:moveTo>
                  <a:cubicBezTo>
                    <a:pt x="37" y="94"/>
                    <a:pt x="21" y="94"/>
                    <a:pt x="11" y="83"/>
                  </a:cubicBezTo>
                  <a:cubicBezTo>
                    <a:pt x="0" y="73"/>
                    <a:pt x="0" y="57"/>
                    <a:pt x="11" y="47"/>
                  </a:cubicBezTo>
                  <a:cubicBezTo>
                    <a:pt x="47" y="10"/>
                    <a:pt x="47" y="10"/>
                    <a:pt x="47" y="10"/>
                  </a:cubicBezTo>
                  <a:cubicBezTo>
                    <a:pt x="57" y="0"/>
                    <a:pt x="74" y="0"/>
                    <a:pt x="84" y="10"/>
                  </a:cubicBezTo>
                  <a:cubicBezTo>
                    <a:pt x="84" y="10"/>
                    <a:pt x="84" y="10"/>
                    <a:pt x="84" y="10"/>
                  </a:cubicBezTo>
                  <a:cubicBezTo>
                    <a:pt x="94" y="20"/>
                    <a:pt x="94" y="37"/>
                    <a:pt x="84" y="47"/>
                  </a:cubicBezTo>
                  <a:lnTo>
                    <a:pt x="47" y="83"/>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Line 15">
              <a:extLst>
                <a:ext uri="{FF2B5EF4-FFF2-40B4-BE49-F238E27FC236}">
                  <a16:creationId xmlns:a16="http://schemas.microsoft.com/office/drawing/2014/main" id="{43B7D3E4-CB8E-455C-9C17-AF2C0DBEE0F3}"/>
                </a:ext>
              </a:extLst>
            </p:cNvPr>
            <p:cNvSpPr>
              <a:spLocks noChangeShapeType="1"/>
            </p:cNvSpPr>
            <p:nvPr/>
          </p:nvSpPr>
          <p:spPr bwMode="auto">
            <a:xfrm>
              <a:off x="9271001" y="1949451"/>
              <a:ext cx="139700" cy="138113"/>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Freeform 16">
              <a:extLst>
                <a:ext uri="{FF2B5EF4-FFF2-40B4-BE49-F238E27FC236}">
                  <a16:creationId xmlns:a16="http://schemas.microsoft.com/office/drawing/2014/main" id="{7A5FDECF-11C5-4855-99A1-273FE926A443}"/>
                </a:ext>
              </a:extLst>
            </p:cNvPr>
            <p:cNvSpPr>
              <a:spLocks/>
            </p:cNvSpPr>
            <p:nvPr/>
          </p:nvSpPr>
          <p:spPr bwMode="auto">
            <a:xfrm>
              <a:off x="9331326" y="1889126"/>
              <a:ext cx="115888" cy="55563"/>
            </a:xfrm>
            <a:custGeom>
              <a:avLst/>
              <a:gdLst>
                <a:gd name="T0" fmla="*/ 0 w 31"/>
                <a:gd name="T1" fmla="*/ 15 h 15"/>
                <a:gd name="T2" fmla="*/ 8 w 31"/>
                <a:gd name="T3" fmla="*/ 6 h 15"/>
                <a:gd name="T4" fmla="*/ 31 w 31"/>
                <a:gd name="T5" fmla="*/ 6 h 15"/>
              </a:gdLst>
              <a:ahLst/>
              <a:cxnLst>
                <a:cxn ang="0">
                  <a:pos x="T0" y="T1"/>
                </a:cxn>
                <a:cxn ang="0">
                  <a:pos x="T2" y="T3"/>
                </a:cxn>
                <a:cxn ang="0">
                  <a:pos x="T4" y="T5"/>
                </a:cxn>
              </a:cxnLst>
              <a:rect l="0" t="0" r="r" b="b"/>
              <a:pathLst>
                <a:path w="31" h="15">
                  <a:moveTo>
                    <a:pt x="0" y="15"/>
                  </a:moveTo>
                  <a:cubicBezTo>
                    <a:pt x="8" y="6"/>
                    <a:pt x="8" y="6"/>
                    <a:pt x="8" y="6"/>
                  </a:cubicBezTo>
                  <a:cubicBezTo>
                    <a:pt x="14" y="0"/>
                    <a:pt x="24" y="0"/>
                    <a:pt x="31" y="6"/>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00" name="Group 99">
            <a:extLst>
              <a:ext uri="{FF2B5EF4-FFF2-40B4-BE49-F238E27FC236}">
                <a16:creationId xmlns:a16="http://schemas.microsoft.com/office/drawing/2014/main" id="{6194DE39-5669-47F8-AA2B-E8CC7424BFB5}"/>
              </a:ext>
            </a:extLst>
          </p:cNvPr>
          <p:cNvGrpSpPr/>
          <p:nvPr/>
        </p:nvGrpSpPr>
        <p:grpSpPr>
          <a:xfrm>
            <a:off x="3427360" y="1515499"/>
            <a:ext cx="460629" cy="485984"/>
            <a:chOff x="8451851" y="1820863"/>
            <a:chExt cx="346075" cy="365126"/>
          </a:xfrm>
        </p:grpSpPr>
        <p:sp>
          <p:nvSpPr>
            <p:cNvPr id="101" name="Freeform 59">
              <a:extLst>
                <a:ext uri="{FF2B5EF4-FFF2-40B4-BE49-F238E27FC236}">
                  <a16:creationId xmlns:a16="http://schemas.microsoft.com/office/drawing/2014/main" id="{D36C2A90-4B7E-471E-8D5B-199E196888BB}"/>
                </a:ext>
              </a:extLst>
            </p:cNvPr>
            <p:cNvSpPr>
              <a:spLocks/>
            </p:cNvSpPr>
            <p:nvPr/>
          </p:nvSpPr>
          <p:spPr bwMode="auto">
            <a:xfrm>
              <a:off x="8451851" y="1990726"/>
              <a:ext cx="346075" cy="104775"/>
            </a:xfrm>
            <a:custGeom>
              <a:avLst/>
              <a:gdLst>
                <a:gd name="T0" fmla="*/ 0 w 218"/>
                <a:gd name="T1" fmla="*/ 38 h 66"/>
                <a:gd name="T2" fmla="*/ 57 w 218"/>
                <a:gd name="T3" fmla="*/ 38 h 66"/>
                <a:gd name="T4" fmla="*/ 71 w 218"/>
                <a:gd name="T5" fmla="*/ 19 h 66"/>
                <a:gd name="T6" fmla="*/ 90 w 218"/>
                <a:gd name="T7" fmla="*/ 47 h 66"/>
                <a:gd name="T8" fmla="*/ 114 w 218"/>
                <a:gd name="T9" fmla="*/ 0 h 66"/>
                <a:gd name="T10" fmla="*/ 133 w 218"/>
                <a:gd name="T11" fmla="*/ 66 h 66"/>
                <a:gd name="T12" fmla="*/ 147 w 218"/>
                <a:gd name="T13" fmla="*/ 38 h 66"/>
                <a:gd name="T14" fmla="*/ 218 w 218"/>
                <a:gd name="T15" fmla="*/ 3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66">
                  <a:moveTo>
                    <a:pt x="0" y="38"/>
                  </a:moveTo>
                  <a:lnTo>
                    <a:pt x="57" y="38"/>
                  </a:lnTo>
                  <a:lnTo>
                    <a:pt x="71" y="19"/>
                  </a:lnTo>
                  <a:lnTo>
                    <a:pt x="90" y="47"/>
                  </a:lnTo>
                  <a:lnTo>
                    <a:pt x="114" y="0"/>
                  </a:lnTo>
                  <a:lnTo>
                    <a:pt x="133" y="66"/>
                  </a:lnTo>
                  <a:lnTo>
                    <a:pt x="147" y="38"/>
                  </a:lnTo>
                  <a:lnTo>
                    <a:pt x="218" y="38"/>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Freeform 60">
              <a:extLst>
                <a:ext uri="{FF2B5EF4-FFF2-40B4-BE49-F238E27FC236}">
                  <a16:creationId xmlns:a16="http://schemas.microsoft.com/office/drawing/2014/main" id="{0D53947F-CF33-43C0-AE07-3D49B4D5FB1D}"/>
                </a:ext>
              </a:extLst>
            </p:cNvPr>
            <p:cNvSpPr>
              <a:spLocks/>
            </p:cNvSpPr>
            <p:nvPr/>
          </p:nvSpPr>
          <p:spPr bwMode="auto">
            <a:xfrm>
              <a:off x="8467726" y="1820863"/>
              <a:ext cx="315913" cy="200025"/>
            </a:xfrm>
            <a:custGeom>
              <a:avLst/>
              <a:gdLst>
                <a:gd name="T0" fmla="*/ 79 w 84"/>
                <a:gd name="T1" fmla="*/ 53 h 53"/>
                <a:gd name="T2" fmla="*/ 84 w 84"/>
                <a:gd name="T3" fmla="*/ 33 h 53"/>
                <a:gd name="T4" fmla="*/ 42 w 84"/>
                <a:gd name="T5" fmla="*/ 31 h 53"/>
                <a:gd name="T6" fmla="*/ 0 w 84"/>
                <a:gd name="T7" fmla="*/ 36 h 53"/>
                <a:gd name="T8" fmla="*/ 4 w 84"/>
                <a:gd name="T9" fmla="*/ 53 h 53"/>
              </a:gdLst>
              <a:ahLst/>
              <a:cxnLst>
                <a:cxn ang="0">
                  <a:pos x="T0" y="T1"/>
                </a:cxn>
                <a:cxn ang="0">
                  <a:pos x="T2" y="T3"/>
                </a:cxn>
                <a:cxn ang="0">
                  <a:pos x="T4" y="T5"/>
                </a:cxn>
                <a:cxn ang="0">
                  <a:pos x="T6" y="T7"/>
                </a:cxn>
                <a:cxn ang="0">
                  <a:pos x="T8" y="T9"/>
                </a:cxn>
              </a:cxnLst>
              <a:rect l="0" t="0" r="r" b="b"/>
              <a:pathLst>
                <a:path w="84" h="53">
                  <a:moveTo>
                    <a:pt x="79" y="53"/>
                  </a:moveTo>
                  <a:cubicBezTo>
                    <a:pt x="82" y="47"/>
                    <a:pt x="84" y="40"/>
                    <a:pt x="84" y="33"/>
                  </a:cubicBezTo>
                  <a:cubicBezTo>
                    <a:pt x="84" y="3"/>
                    <a:pt x="47" y="0"/>
                    <a:pt x="42" y="31"/>
                  </a:cubicBezTo>
                  <a:cubicBezTo>
                    <a:pt x="37" y="0"/>
                    <a:pt x="0" y="3"/>
                    <a:pt x="0" y="36"/>
                  </a:cubicBezTo>
                  <a:cubicBezTo>
                    <a:pt x="0" y="42"/>
                    <a:pt x="1" y="47"/>
                    <a:pt x="4" y="53"/>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Freeform 61">
              <a:extLst>
                <a:ext uri="{FF2B5EF4-FFF2-40B4-BE49-F238E27FC236}">
                  <a16:creationId xmlns:a16="http://schemas.microsoft.com/office/drawing/2014/main" id="{F390B729-BBC3-4E98-AB60-7C284A19FFC5}"/>
                </a:ext>
              </a:extLst>
            </p:cNvPr>
            <p:cNvSpPr>
              <a:spLocks/>
            </p:cNvSpPr>
            <p:nvPr/>
          </p:nvSpPr>
          <p:spPr bwMode="auto">
            <a:xfrm>
              <a:off x="8516938" y="2079626"/>
              <a:ext cx="209550" cy="106363"/>
            </a:xfrm>
            <a:custGeom>
              <a:avLst/>
              <a:gdLst>
                <a:gd name="T0" fmla="*/ 0 w 56"/>
                <a:gd name="T1" fmla="*/ 0 h 28"/>
                <a:gd name="T2" fmla="*/ 29 w 56"/>
                <a:gd name="T3" fmla="*/ 28 h 28"/>
                <a:gd name="T4" fmla="*/ 56 w 56"/>
                <a:gd name="T5" fmla="*/ 0 h 28"/>
              </a:gdLst>
              <a:ahLst/>
              <a:cxnLst>
                <a:cxn ang="0">
                  <a:pos x="T0" y="T1"/>
                </a:cxn>
                <a:cxn ang="0">
                  <a:pos x="T2" y="T3"/>
                </a:cxn>
                <a:cxn ang="0">
                  <a:pos x="T4" y="T5"/>
                </a:cxn>
              </a:cxnLst>
              <a:rect l="0" t="0" r="r" b="b"/>
              <a:pathLst>
                <a:path w="56" h="28">
                  <a:moveTo>
                    <a:pt x="0" y="0"/>
                  </a:moveTo>
                  <a:cubicBezTo>
                    <a:pt x="12" y="16"/>
                    <a:pt x="29" y="28"/>
                    <a:pt x="29" y="28"/>
                  </a:cubicBezTo>
                  <a:cubicBezTo>
                    <a:pt x="29" y="28"/>
                    <a:pt x="44" y="16"/>
                    <a:pt x="56"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20" name="Group 119">
            <a:extLst>
              <a:ext uri="{FF2B5EF4-FFF2-40B4-BE49-F238E27FC236}">
                <a16:creationId xmlns:a16="http://schemas.microsoft.com/office/drawing/2014/main" id="{47F5AE75-65C6-4E35-B0F5-BDC5A526D1B7}"/>
              </a:ext>
            </a:extLst>
          </p:cNvPr>
          <p:cNvGrpSpPr/>
          <p:nvPr/>
        </p:nvGrpSpPr>
        <p:grpSpPr>
          <a:xfrm>
            <a:off x="5614019" y="1571388"/>
            <a:ext cx="506689" cy="374207"/>
            <a:chOff x="7731125" y="3375025"/>
            <a:chExt cx="346075" cy="255588"/>
          </a:xfrm>
        </p:grpSpPr>
        <p:sp>
          <p:nvSpPr>
            <p:cNvPr id="121" name="Freeform 231">
              <a:extLst>
                <a:ext uri="{FF2B5EF4-FFF2-40B4-BE49-F238E27FC236}">
                  <a16:creationId xmlns:a16="http://schemas.microsoft.com/office/drawing/2014/main" id="{043F0A9C-7C6D-409C-B219-5F9E5DBDB4DE}"/>
                </a:ext>
              </a:extLst>
            </p:cNvPr>
            <p:cNvSpPr>
              <a:spLocks/>
            </p:cNvSpPr>
            <p:nvPr/>
          </p:nvSpPr>
          <p:spPr bwMode="auto">
            <a:xfrm>
              <a:off x="7731125" y="3419475"/>
              <a:ext cx="346075" cy="60325"/>
            </a:xfrm>
            <a:custGeom>
              <a:avLst/>
              <a:gdLst>
                <a:gd name="T0" fmla="*/ 92 w 92"/>
                <a:gd name="T1" fmla="*/ 8 h 16"/>
                <a:gd name="T2" fmla="*/ 84 w 92"/>
                <a:gd name="T3" fmla="*/ 16 h 16"/>
                <a:gd name="T4" fmla="*/ 8 w 92"/>
                <a:gd name="T5" fmla="*/ 16 h 16"/>
                <a:gd name="T6" fmla="*/ 0 w 92"/>
                <a:gd name="T7" fmla="*/ 8 h 16"/>
                <a:gd name="T8" fmla="*/ 8 w 92"/>
                <a:gd name="T9" fmla="*/ 0 h 16"/>
                <a:gd name="T10" fmla="*/ 84 w 92"/>
                <a:gd name="T11" fmla="*/ 0 h 16"/>
                <a:gd name="T12" fmla="*/ 92 w 92"/>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92" h="16">
                  <a:moveTo>
                    <a:pt x="92" y="8"/>
                  </a:moveTo>
                  <a:cubicBezTo>
                    <a:pt x="92" y="12"/>
                    <a:pt x="88" y="16"/>
                    <a:pt x="84" y="16"/>
                  </a:cubicBezTo>
                  <a:cubicBezTo>
                    <a:pt x="8" y="16"/>
                    <a:pt x="8" y="16"/>
                    <a:pt x="8" y="16"/>
                  </a:cubicBezTo>
                  <a:cubicBezTo>
                    <a:pt x="4" y="16"/>
                    <a:pt x="0" y="12"/>
                    <a:pt x="0" y="8"/>
                  </a:cubicBezTo>
                  <a:cubicBezTo>
                    <a:pt x="0" y="4"/>
                    <a:pt x="4" y="0"/>
                    <a:pt x="8" y="0"/>
                  </a:cubicBezTo>
                  <a:cubicBezTo>
                    <a:pt x="84" y="0"/>
                    <a:pt x="84" y="0"/>
                    <a:pt x="84" y="0"/>
                  </a:cubicBezTo>
                  <a:cubicBezTo>
                    <a:pt x="88" y="0"/>
                    <a:pt x="92" y="4"/>
                    <a:pt x="92" y="8"/>
                  </a:cubicBez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2" name="Freeform 232">
              <a:extLst>
                <a:ext uri="{FF2B5EF4-FFF2-40B4-BE49-F238E27FC236}">
                  <a16:creationId xmlns:a16="http://schemas.microsoft.com/office/drawing/2014/main" id="{68638774-C21A-4549-AB64-B2B933963663}"/>
                </a:ext>
              </a:extLst>
            </p:cNvPr>
            <p:cNvSpPr>
              <a:spLocks/>
            </p:cNvSpPr>
            <p:nvPr/>
          </p:nvSpPr>
          <p:spPr bwMode="auto">
            <a:xfrm>
              <a:off x="7881938" y="3389313"/>
              <a:ext cx="150813" cy="30163"/>
            </a:xfrm>
            <a:custGeom>
              <a:avLst/>
              <a:gdLst>
                <a:gd name="T0" fmla="*/ 85 w 95"/>
                <a:gd name="T1" fmla="*/ 0 h 19"/>
                <a:gd name="T2" fmla="*/ 9 w 95"/>
                <a:gd name="T3" fmla="*/ 0 h 19"/>
                <a:gd name="T4" fmla="*/ 0 w 95"/>
                <a:gd name="T5" fmla="*/ 19 h 19"/>
                <a:gd name="T6" fmla="*/ 95 w 95"/>
                <a:gd name="T7" fmla="*/ 19 h 19"/>
                <a:gd name="T8" fmla="*/ 85 w 95"/>
                <a:gd name="T9" fmla="*/ 0 h 19"/>
              </a:gdLst>
              <a:ahLst/>
              <a:cxnLst>
                <a:cxn ang="0">
                  <a:pos x="T0" y="T1"/>
                </a:cxn>
                <a:cxn ang="0">
                  <a:pos x="T2" y="T3"/>
                </a:cxn>
                <a:cxn ang="0">
                  <a:pos x="T4" y="T5"/>
                </a:cxn>
                <a:cxn ang="0">
                  <a:pos x="T6" y="T7"/>
                </a:cxn>
                <a:cxn ang="0">
                  <a:pos x="T8" y="T9"/>
                </a:cxn>
              </a:cxnLst>
              <a:rect l="0" t="0" r="r" b="b"/>
              <a:pathLst>
                <a:path w="95" h="19">
                  <a:moveTo>
                    <a:pt x="85" y="0"/>
                  </a:moveTo>
                  <a:lnTo>
                    <a:pt x="9" y="0"/>
                  </a:lnTo>
                  <a:lnTo>
                    <a:pt x="0" y="19"/>
                  </a:lnTo>
                  <a:lnTo>
                    <a:pt x="95" y="19"/>
                  </a:lnTo>
                  <a:lnTo>
                    <a:pt x="85"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3" name="Oval 233">
              <a:extLst>
                <a:ext uri="{FF2B5EF4-FFF2-40B4-BE49-F238E27FC236}">
                  <a16:creationId xmlns:a16="http://schemas.microsoft.com/office/drawing/2014/main" id="{172AA46C-C7E1-47EB-9EE8-E5BAC0AF7AB4}"/>
                </a:ext>
              </a:extLst>
            </p:cNvPr>
            <p:cNvSpPr>
              <a:spLocks noChangeArrowheads="1"/>
            </p:cNvSpPr>
            <p:nvPr/>
          </p:nvSpPr>
          <p:spPr bwMode="auto">
            <a:xfrm>
              <a:off x="7747000" y="3584575"/>
              <a:ext cx="44450" cy="4603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4" name="Oval 234">
              <a:extLst>
                <a:ext uri="{FF2B5EF4-FFF2-40B4-BE49-F238E27FC236}">
                  <a16:creationId xmlns:a16="http://schemas.microsoft.com/office/drawing/2014/main" id="{139980FA-77C7-48DD-8876-0D28868E8554}"/>
                </a:ext>
              </a:extLst>
            </p:cNvPr>
            <p:cNvSpPr>
              <a:spLocks noChangeArrowheads="1"/>
            </p:cNvSpPr>
            <p:nvPr/>
          </p:nvSpPr>
          <p:spPr bwMode="auto">
            <a:xfrm>
              <a:off x="8016875" y="3584575"/>
              <a:ext cx="44450" cy="46038"/>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5" name="Line 235">
              <a:extLst>
                <a:ext uri="{FF2B5EF4-FFF2-40B4-BE49-F238E27FC236}">
                  <a16:creationId xmlns:a16="http://schemas.microsoft.com/office/drawing/2014/main" id="{AE17FC16-3C78-4666-A562-F3A2C83112E5}"/>
                </a:ext>
              </a:extLst>
            </p:cNvPr>
            <p:cNvSpPr>
              <a:spLocks noChangeShapeType="1"/>
            </p:cNvSpPr>
            <p:nvPr/>
          </p:nvSpPr>
          <p:spPr bwMode="auto">
            <a:xfrm flipV="1">
              <a:off x="7788275" y="3479800"/>
              <a:ext cx="239713" cy="115888"/>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6" name="Line 236">
              <a:extLst>
                <a:ext uri="{FF2B5EF4-FFF2-40B4-BE49-F238E27FC236}">
                  <a16:creationId xmlns:a16="http://schemas.microsoft.com/office/drawing/2014/main" id="{E865F60E-3F39-4473-9733-869E93A2222B}"/>
                </a:ext>
              </a:extLst>
            </p:cNvPr>
            <p:cNvSpPr>
              <a:spLocks noChangeShapeType="1"/>
            </p:cNvSpPr>
            <p:nvPr/>
          </p:nvSpPr>
          <p:spPr bwMode="auto">
            <a:xfrm flipH="1" flipV="1">
              <a:off x="7788275" y="3479800"/>
              <a:ext cx="231775" cy="112713"/>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7" name="Freeform 237">
              <a:extLst>
                <a:ext uri="{FF2B5EF4-FFF2-40B4-BE49-F238E27FC236}">
                  <a16:creationId xmlns:a16="http://schemas.microsoft.com/office/drawing/2014/main" id="{053527EC-9FF6-41A9-859D-F0089C58672A}"/>
                </a:ext>
              </a:extLst>
            </p:cNvPr>
            <p:cNvSpPr>
              <a:spLocks/>
            </p:cNvSpPr>
            <p:nvPr/>
          </p:nvSpPr>
          <p:spPr bwMode="auto">
            <a:xfrm>
              <a:off x="7747000" y="3375025"/>
              <a:ext cx="90488" cy="44450"/>
            </a:xfrm>
            <a:custGeom>
              <a:avLst/>
              <a:gdLst>
                <a:gd name="T0" fmla="*/ 0 w 24"/>
                <a:gd name="T1" fmla="*/ 6 h 12"/>
                <a:gd name="T2" fmla="*/ 6 w 24"/>
                <a:gd name="T3" fmla="*/ 0 h 12"/>
                <a:gd name="T4" fmla="*/ 18 w 24"/>
                <a:gd name="T5" fmla="*/ 0 h 12"/>
                <a:gd name="T6" fmla="*/ 24 w 24"/>
                <a:gd name="T7" fmla="*/ 6 h 12"/>
                <a:gd name="T8" fmla="*/ 18 w 24"/>
                <a:gd name="T9" fmla="*/ 12 h 12"/>
                <a:gd name="T10" fmla="*/ 6 w 24"/>
                <a:gd name="T11" fmla="*/ 12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cubicBezTo>
                    <a:pt x="0" y="3"/>
                    <a:pt x="3" y="0"/>
                    <a:pt x="6" y="0"/>
                  </a:cubicBezTo>
                  <a:cubicBezTo>
                    <a:pt x="18" y="0"/>
                    <a:pt x="18" y="0"/>
                    <a:pt x="18" y="0"/>
                  </a:cubicBezTo>
                  <a:cubicBezTo>
                    <a:pt x="21" y="0"/>
                    <a:pt x="24" y="3"/>
                    <a:pt x="24" y="6"/>
                  </a:cubicBezTo>
                  <a:cubicBezTo>
                    <a:pt x="24" y="9"/>
                    <a:pt x="21" y="12"/>
                    <a:pt x="18" y="12"/>
                  </a:cubicBezTo>
                  <a:cubicBezTo>
                    <a:pt x="6" y="12"/>
                    <a:pt x="6" y="12"/>
                    <a:pt x="6" y="12"/>
                  </a:cubicBezTo>
                  <a:cubicBezTo>
                    <a:pt x="3" y="12"/>
                    <a:pt x="0" y="9"/>
                    <a:pt x="0" y="6"/>
                  </a:cubicBez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8" name="Line 238">
              <a:extLst>
                <a:ext uri="{FF2B5EF4-FFF2-40B4-BE49-F238E27FC236}">
                  <a16:creationId xmlns:a16="http://schemas.microsoft.com/office/drawing/2014/main" id="{BACABE23-C9FD-4A79-ACD2-8CF58CFE9CFC}"/>
                </a:ext>
              </a:extLst>
            </p:cNvPr>
            <p:cNvSpPr>
              <a:spLocks noChangeShapeType="1"/>
            </p:cNvSpPr>
            <p:nvPr/>
          </p:nvSpPr>
          <p:spPr bwMode="auto">
            <a:xfrm>
              <a:off x="7791450" y="3600450"/>
              <a:ext cx="225425" cy="0"/>
            </a:xfrm>
            <a:prstGeom prst="line">
              <a:avLst/>
            </a:prstGeom>
            <a:noFill/>
            <a:ln w="952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30" name="Oval 129">
            <a:extLst>
              <a:ext uri="{FF2B5EF4-FFF2-40B4-BE49-F238E27FC236}">
                <a16:creationId xmlns:a16="http://schemas.microsoft.com/office/drawing/2014/main" id="{C0503F6E-8BDF-4C76-A711-ECD05F3CED3C}"/>
              </a:ext>
            </a:extLst>
          </p:cNvPr>
          <p:cNvSpPr/>
          <p:nvPr/>
        </p:nvSpPr>
        <p:spPr>
          <a:xfrm>
            <a:off x="3567257" y="2535056"/>
            <a:ext cx="180835" cy="180835"/>
          </a:xfrm>
          <a:prstGeom prst="ellipse">
            <a:avLst/>
          </a:prstGeom>
          <a:solidFill>
            <a:srgbClr val="157BA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4B40675-AF23-4A8F-95A7-00A6A5E77EF2}"/>
              </a:ext>
            </a:extLst>
          </p:cNvPr>
          <p:cNvSpPr/>
          <p:nvPr/>
        </p:nvSpPr>
        <p:spPr>
          <a:xfrm>
            <a:off x="5776946" y="2535056"/>
            <a:ext cx="180835" cy="180835"/>
          </a:xfrm>
          <a:prstGeom prst="ellipse">
            <a:avLst/>
          </a:prstGeom>
          <a:solidFill>
            <a:srgbClr val="157BA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5BBF7E8-D3FE-4763-A7A6-957E63D43822}"/>
              </a:ext>
            </a:extLst>
          </p:cNvPr>
          <p:cNvSpPr/>
          <p:nvPr/>
        </p:nvSpPr>
        <p:spPr>
          <a:xfrm>
            <a:off x="7987583" y="2535056"/>
            <a:ext cx="180835" cy="180835"/>
          </a:xfrm>
          <a:prstGeom prst="ellipse">
            <a:avLst/>
          </a:prstGeom>
          <a:solidFill>
            <a:srgbClr val="157BA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26CBC3C-DCC4-4559-80A1-D325B5C76B34}"/>
              </a:ext>
            </a:extLst>
          </p:cNvPr>
          <p:cNvSpPr/>
          <p:nvPr/>
        </p:nvSpPr>
        <p:spPr>
          <a:xfrm>
            <a:off x="10297623" y="2535056"/>
            <a:ext cx="180835" cy="180835"/>
          </a:xfrm>
          <a:prstGeom prst="ellipse">
            <a:avLst/>
          </a:prstGeom>
          <a:solidFill>
            <a:srgbClr val="157BA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Subtitle 2">
            <a:extLst>
              <a:ext uri="{FF2B5EF4-FFF2-40B4-BE49-F238E27FC236}">
                <a16:creationId xmlns:a16="http://schemas.microsoft.com/office/drawing/2014/main" id="{2D159AA3-18D4-4DBC-B884-BA92F7598069}"/>
              </a:ext>
            </a:extLst>
          </p:cNvPr>
          <p:cNvSpPr txBox="1">
            <a:spLocks/>
          </p:cNvSpPr>
          <p:nvPr/>
        </p:nvSpPr>
        <p:spPr>
          <a:xfrm>
            <a:off x="397009" y="3789637"/>
            <a:ext cx="2033152" cy="122359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Data Collection</a:t>
            </a: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Data Cleaning</a:t>
            </a:r>
          </a:p>
        </p:txBody>
      </p:sp>
      <p:sp>
        <p:nvSpPr>
          <p:cNvPr id="135" name="Subtitle 2">
            <a:extLst>
              <a:ext uri="{FF2B5EF4-FFF2-40B4-BE49-F238E27FC236}">
                <a16:creationId xmlns:a16="http://schemas.microsoft.com/office/drawing/2014/main" id="{8589C7B3-C521-415B-A999-48CDF4139367}"/>
              </a:ext>
            </a:extLst>
          </p:cNvPr>
          <p:cNvSpPr txBox="1">
            <a:spLocks/>
          </p:cNvSpPr>
          <p:nvPr/>
        </p:nvSpPr>
        <p:spPr>
          <a:xfrm>
            <a:off x="397009" y="2972324"/>
            <a:ext cx="2033152" cy="498579"/>
          </a:xfrm>
          <a:prstGeom prst="rect">
            <a:avLst/>
          </a:prstGeom>
          <a:solidFill>
            <a:srgbClr val="157BA7"/>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800" b="1" dirty="0">
                <a:solidFill>
                  <a:schemeClr val="bg1"/>
                </a:solidFill>
              </a:rPr>
              <a:t>Data Preparation</a:t>
            </a:r>
          </a:p>
        </p:txBody>
      </p:sp>
      <p:sp>
        <p:nvSpPr>
          <p:cNvPr id="136" name="Subtitle 2">
            <a:extLst>
              <a:ext uri="{FF2B5EF4-FFF2-40B4-BE49-F238E27FC236}">
                <a16:creationId xmlns:a16="http://schemas.microsoft.com/office/drawing/2014/main" id="{B350CB07-101D-45F5-8E0F-EEFADD2CD503}"/>
              </a:ext>
            </a:extLst>
          </p:cNvPr>
          <p:cNvSpPr txBox="1">
            <a:spLocks/>
          </p:cNvSpPr>
          <p:nvPr/>
        </p:nvSpPr>
        <p:spPr>
          <a:xfrm>
            <a:off x="2653183" y="3779391"/>
            <a:ext cx="2033152" cy="122359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Feature Extraction</a:t>
            </a: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Feature Selection</a:t>
            </a: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Feature Construction</a:t>
            </a:r>
          </a:p>
        </p:txBody>
      </p:sp>
      <p:sp>
        <p:nvSpPr>
          <p:cNvPr id="137" name="Subtitle 2">
            <a:extLst>
              <a:ext uri="{FF2B5EF4-FFF2-40B4-BE49-F238E27FC236}">
                <a16:creationId xmlns:a16="http://schemas.microsoft.com/office/drawing/2014/main" id="{26B94385-04CF-4F38-8CAD-C840809FB184}"/>
              </a:ext>
            </a:extLst>
          </p:cNvPr>
          <p:cNvSpPr txBox="1">
            <a:spLocks/>
          </p:cNvSpPr>
          <p:nvPr/>
        </p:nvSpPr>
        <p:spPr>
          <a:xfrm>
            <a:off x="2653183" y="2972324"/>
            <a:ext cx="2033152" cy="498579"/>
          </a:xfrm>
          <a:prstGeom prst="rect">
            <a:avLst/>
          </a:prstGeom>
          <a:solidFill>
            <a:srgbClr val="157BA7"/>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800" b="1" dirty="0">
                <a:solidFill>
                  <a:schemeClr val="bg1"/>
                </a:solidFill>
              </a:rPr>
              <a:t>Feature Engineering</a:t>
            </a:r>
          </a:p>
        </p:txBody>
      </p:sp>
      <p:sp>
        <p:nvSpPr>
          <p:cNvPr id="138" name="Subtitle 2">
            <a:extLst>
              <a:ext uri="{FF2B5EF4-FFF2-40B4-BE49-F238E27FC236}">
                <a16:creationId xmlns:a16="http://schemas.microsoft.com/office/drawing/2014/main" id="{9C57D5FB-B979-4E6C-9175-2CBC703148E3}"/>
              </a:ext>
            </a:extLst>
          </p:cNvPr>
          <p:cNvSpPr txBox="1">
            <a:spLocks/>
          </p:cNvSpPr>
          <p:nvPr/>
        </p:nvSpPr>
        <p:spPr>
          <a:xfrm>
            <a:off x="4890634" y="3765958"/>
            <a:ext cx="2119765" cy="122359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Model Selection</a:t>
            </a: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Hyperparameter Optimization</a:t>
            </a:r>
          </a:p>
        </p:txBody>
      </p:sp>
      <p:sp>
        <p:nvSpPr>
          <p:cNvPr id="139" name="Subtitle 2">
            <a:extLst>
              <a:ext uri="{FF2B5EF4-FFF2-40B4-BE49-F238E27FC236}">
                <a16:creationId xmlns:a16="http://schemas.microsoft.com/office/drawing/2014/main" id="{17BB0E0E-91D3-4AD2-9DF0-CC35800AFC45}"/>
              </a:ext>
            </a:extLst>
          </p:cNvPr>
          <p:cNvSpPr txBox="1">
            <a:spLocks/>
          </p:cNvSpPr>
          <p:nvPr/>
        </p:nvSpPr>
        <p:spPr>
          <a:xfrm>
            <a:off x="4874676" y="2972324"/>
            <a:ext cx="2033152" cy="498579"/>
          </a:xfrm>
          <a:prstGeom prst="rect">
            <a:avLst/>
          </a:prstGeom>
          <a:solidFill>
            <a:srgbClr val="157BA7"/>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800" b="1" dirty="0">
                <a:solidFill>
                  <a:schemeClr val="bg1"/>
                </a:solidFill>
              </a:rPr>
              <a:t>Model Generation</a:t>
            </a:r>
          </a:p>
        </p:txBody>
      </p:sp>
      <p:sp>
        <p:nvSpPr>
          <p:cNvPr id="140" name="Subtitle 2">
            <a:extLst>
              <a:ext uri="{FF2B5EF4-FFF2-40B4-BE49-F238E27FC236}">
                <a16:creationId xmlns:a16="http://schemas.microsoft.com/office/drawing/2014/main" id="{1D1C191C-0F67-45C4-A2A0-CA5BE129B83E}"/>
              </a:ext>
            </a:extLst>
          </p:cNvPr>
          <p:cNvSpPr txBox="1">
            <a:spLocks/>
          </p:cNvSpPr>
          <p:nvPr/>
        </p:nvSpPr>
        <p:spPr>
          <a:xfrm>
            <a:off x="7111144" y="3765958"/>
            <a:ext cx="2033152" cy="122359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MAPE Analysis</a:t>
            </a: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RMSE Analysis</a:t>
            </a: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MSE Analysis</a:t>
            </a:r>
          </a:p>
          <a:p>
            <a:pPr marL="0" indent="0">
              <a:lnSpc>
                <a:spcPct val="100000"/>
              </a:lnSpc>
              <a:spcBef>
                <a:spcPts val="0"/>
              </a:spcBef>
            </a:pPr>
            <a:endParaRPr lang="en-US" sz="1400" dirty="0">
              <a:solidFill>
                <a:schemeClr val="tx1">
                  <a:lumMod val="75000"/>
                  <a:lumOff val="25000"/>
                </a:schemeClr>
              </a:solidFill>
            </a:endParaRPr>
          </a:p>
          <a:p>
            <a:pPr marL="285750" indent="-285750">
              <a:lnSpc>
                <a:spcPct val="100000"/>
              </a:lnSpc>
              <a:spcBef>
                <a:spcPts val="0"/>
              </a:spcBef>
              <a:buFont typeface="Wingdings" panose="05000000000000000000" pitchFamily="2" charset="2"/>
              <a:buChar char="§"/>
            </a:pPr>
            <a:endParaRPr lang="en-US" sz="1400" dirty="0">
              <a:solidFill>
                <a:schemeClr val="tx1">
                  <a:lumMod val="75000"/>
                  <a:lumOff val="25000"/>
                </a:schemeClr>
              </a:solidFill>
            </a:endParaRPr>
          </a:p>
        </p:txBody>
      </p:sp>
      <p:sp>
        <p:nvSpPr>
          <p:cNvPr id="141" name="Subtitle 2">
            <a:extLst>
              <a:ext uri="{FF2B5EF4-FFF2-40B4-BE49-F238E27FC236}">
                <a16:creationId xmlns:a16="http://schemas.microsoft.com/office/drawing/2014/main" id="{C47CC894-98D6-4C34-81E5-1EEF837EF0D9}"/>
              </a:ext>
            </a:extLst>
          </p:cNvPr>
          <p:cNvSpPr txBox="1">
            <a:spLocks/>
          </p:cNvSpPr>
          <p:nvPr/>
        </p:nvSpPr>
        <p:spPr>
          <a:xfrm>
            <a:off x="7111144" y="2972324"/>
            <a:ext cx="2033152" cy="498579"/>
          </a:xfrm>
          <a:prstGeom prst="rect">
            <a:avLst/>
          </a:prstGeom>
          <a:solidFill>
            <a:srgbClr val="157BA7"/>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800" b="1" dirty="0">
                <a:solidFill>
                  <a:schemeClr val="bg1"/>
                </a:solidFill>
              </a:rPr>
              <a:t>Model Evaluation</a:t>
            </a:r>
          </a:p>
        </p:txBody>
      </p:sp>
      <p:sp>
        <p:nvSpPr>
          <p:cNvPr id="142" name="Subtitle 2">
            <a:extLst>
              <a:ext uri="{FF2B5EF4-FFF2-40B4-BE49-F238E27FC236}">
                <a16:creationId xmlns:a16="http://schemas.microsoft.com/office/drawing/2014/main" id="{143AD53A-5280-4289-96E5-48DE006D9E0D}"/>
              </a:ext>
            </a:extLst>
          </p:cNvPr>
          <p:cNvSpPr txBox="1">
            <a:spLocks/>
          </p:cNvSpPr>
          <p:nvPr/>
        </p:nvSpPr>
        <p:spPr>
          <a:xfrm>
            <a:off x="9346703" y="3765958"/>
            <a:ext cx="2033152" cy="122359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Wingdings" panose="05000000000000000000" pitchFamily="2" charset="2"/>
              <a:buChar char="§"/>
            </a:pPr>
            <a:r>
              <a:rPr lang="en-US" sz="1400" dirty="0" err="1">
                <a:solidFill>
                  <a:schemeClr val="tx1">
                    <a:lumMod val="75000"/>
                    <a:lumOff val="25000"/>
                  </a:schemeClr>
                </a:solidFill>
              </a:rPr>
              <a:t>PowerBI</a:t>
            </a:r>
            <a:endParaRPr lang="en-US" sz="1400" dirty="0">
              <a:solidFill>
                <a:schemeClr val="tx1">
                  <a:lumMod val="75000"/>
                  <a:lumOff val="25000"/>
                </a:schemeClr>
              </a:solidFill>
            </a:endParaRP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Matplotlib</a:t>
            </a:r>
          </a:p>
          <a:p>
            <a:pPr marL="285750" indent="-285750">
              <a:lnSpc>
                <a:spcPct val="100000"/>
              </a:lnSpc>
              <a:spcBef>
                <a:spcPts val="0"/>
              </a:spcBef>
              <a:buFont typeface="Wingdings" panose="05000000000000000000" pitchFamily="2" charset="2"/>
              <a:buChar char="§"/>
            </a:pPr>
            <a:r>
              <a:rPr lang="en-US" sz="1400" dirty="0">
                <a:solidFill>
                  <a:schemeClr val="tx1">
                    <a:lumMod val="75000"/>
                    <a:lumOff val="25000"/>
                  </a:schemeClr>
                </a:solidFill>
              </a:rPr>
              <a:t>Tableau</a:t>
            </a:r>
          </a:p>
        </p:txBody>
      </p:sp>
      <p:sp>
        <p:nvSpPr>
          <p:cNvPr id="143" name="Subtitle 2">
            <a:extLst>
              <a:ext uri="{FF2B5EF4-FFF2-40B4-BE49-F238E27FC236}">
                <a16:creationId xmlns:a16="http://schemas.microsoft.com/office/drawing/2014/main" id="{3C0AC802-86AB-4D5F-BEDF-3BB8E24C53BA}"/>
              </a:ext>
            </a:extLst>
          </p:cNvPr>
          <p:cNvSpPr txBox="1">
            <a:spLocks/>
          </p:cNvSpPr>
          <p:nvPr/>
        </p:nvSpPr>
        <p:spPr>
          <a:xfrm>
            <a:off x="9346703" y="2972324"/>
            <a:ext cx="2033152" cy="498579"/>
          </a:xfrm>
          <a:prstGeom prst="rect">
            <a:avLst/>
          </a:prstGeom>
          <a:solidFill>
            <a:srgbClr val="157BA7"/>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800" b="1" dirty="0">
                <a:solidFill>
                  <a:schemeClr val="bg1"/>
                </a:solidFill>
              </a:rPr>
              <a:t>Data Visualization</a:t>
            </a:r>
          </a:p>
        </p:txBody>
      </p:sp>
      <p:pic>
        <p:nvPicPr>
          <p:cNvPr id="144" name="Picture 143">
            <a:extLst>
              <a:ext uri="{FF2B5EF4-FFF2-40B4-BE49-F238E27FC236}">
                <a16:creationId xmlns:a16="http://schemas.microsoft.com/office/drawing/2014/main" id="{D1502391-F0E6-400C-A93E-156EF520D5C2}"/>
              </a:ext>
            </a:extLst>
          </p:cNvPr>
          <p:cNvPicPr>
            <a:picLocks noChangeAspect="1"/>
          </p:cNvPicPr>
          <p:nvPr/>
        </p:nvPicPr>
        <p:blipFill>
          <a:blip r:embed="rId5"/>
          <a:stretch>
            <a:fillRect/>
          </a:stretch>
        </p:blipFill>
        <p:spPr>
          <a:xfrm>
            <a:off x="746770" y="1075945"/>
            <a:ext cx="696937" cy="665114"/>
          </a:xfrm>
          <a:prstGeom prst="rect">
            <a:avLst/>
          </a:prstGeom>
        </p:spPr>
      </p:pic>
      <p:sp>
        <p:nvSpPr>
          <p:cNvPr id="148" name="Arc 147">
            <a:extLst>
              <a:ext uri="{FF2B5EF4-FFF2-40B4-BE49-F238E27FC236}">
                <a16:creationId xmlns:a16="http://schemas.microsoft.com/office/drawing/2014/main" id="{21C0305E-CC5E-4809-BE4D-14CDDA0781DE}"/>
              </a:ext>
            </a:extLst>
          </p:cNvPr>
          <p:cNvSpPr/>
          <p:nvPr/>
        </p:nvSpPr>
        <p:spPr>
          <a:xfrm>
            <a:off x="563004" y="906003"/>
            <a:ext cx="1704975" cy="1704975"/>
          </a:xfrm>
          <a:prstGeom prst="arc">
            <a:avLst>
              <a:gd name="adj1" fmla="val 16462"/>
              <a:gd name="adj2" fmla="val 20844039"/>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pic>
        <p:nvPicPr>
          <p:cNvPr id="146" name="Picture 145">
            <a:extLst>
              <a:ext uri="{FF2B5EF4-FFF2-40B4-BE49-F238E27FC236}">
                <a16:creationId xmlns:a16="http://schemas.microsoft.com/office/drawing/2014/main" id="{1C6EBD43-C30B-4647-B8A0-DC7B5448F385}"/>
              </a:ext>
            </a:extLst>
          </p:cNvPr>
          <p:cNvPicPr>
            <a:picLocks noChangeAspect="1"/>
          </p:cNvPicPr>
          <p:nvPr/>
        </p:nvPicPr>
        <p:blipFill>
          <a:blip r:embed="rId6"/>
          <a:stretch>
            <a:fillRect/>
          </a:stretch>
        </p:blipFill>
        <p:spPr>
          <a:xfrm>
            <a:off x="3373721" y="1442038"/>
            <a:ext cx="820752" cy="920573"/>
          </a:xfrm>
          <a:prstGeom prst="rect">
            <a:avLst/>
          </a:prstGeom>
        </p:spPr>
      </p:pic>
      <p:pic>
        <p:nvPicPr>
          <p:cNvPr id="3078" name="Picture 6" descr="📈 Time Series forecasting with Prophet | Kaggle">
            <a:extLst>
              <a:ext uri="{FF2B5EF4-FFF2-40B4-BE49-F238E27FC236}">
                <a16:creationId xmlns:a16="http://schemas.microsoft.com/office/drawing/2014/main" id="{39C550A4-1085-44F7-A127-0EED6226B6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7906" y="1346991"/>
            <a:ext cx="1319557" cy="37779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eural network hello world Archives - Francesco Lelli %">
            <a:extLst>
              <a:ext uri="{FF2B5EF4-FFF2-40B4-BE49-F238E27FC236}">
                <a16:creationId xmlns:a16="http://schemas.microsoft.com/office/drawing/2014/main" id="{6FFEC7E6-EF07-4750-846F-B3EF9EA460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4228" y="1820518"/>
            <a:ext cx="920427" cy="602005"/>
          </a:xfrm>
          <a:prstGeom prst="rect">
            <a:avLst/>
          </a:prstGeom>
          <a:noFill/>
          <a:extLst>
            <a:ext uri="{909E8E84-426E-40DD-AFC4-6F175D3DCCD1}">
              <a14:hiddenFill xmlns:a14="http://schemas.microsoft.com/office/drawing/2010/main">
                <a:solidFill>
                  <a:srgbClr val="FFFFFF"/>
                </a:solidFill>
              </a14:hiddenFill>
            </a:ext>
          </a:extLst>
        </p:spPr>
      </p:pic>
      <p:sp>
        <p:nvSpPr>
          <p:cNvPr id="129" name="Oval 128">
            <a:extLst>
              <a:ext uri="{FF2B5EF4-FFF2-40B4-BE49-F238E27FC236}">
                <a16:creationId xmlns:a16="http://schemas.microsoft.com/office/drawing/2014/main" id="{AAC0CD7B-9F2E-48CA-91D5-F0CC204A2707}"/>
              </a:ext>
            </a:extLst>
          </p:cNvPr>
          <p:cNvSpPr/>
          <p:nvPr/>
        </p:nvSpPr>
        <p:spPr>
          <a:xfrm>
            <a:off x="1330789" y="2535056"/>
            <a:ext cx="180835" cy="180835"/>
          </a:xfrm>
          <a:prstGeom prst="ellipse">
            <a:avLst/>
          </a:prstGeom>
          <a:solidFill>
            <a:srgbClr val="157BA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a:extLst>
              <a:ext uri="{FF2B5EF4-FFF2-40B4-BE49-F238E27FC236}">
                <a16:creationId xmlns:a16="http://schemas.microsoft.com/office/drawing/2014/main" id="{B11BE727-728B-4E64-8B04-3C9E0EBC64B9}"/>
              </a:ext>
            </a:extLst>
          </p:cNvPr>
          <p:cNvPicPr>
            <a:picLocks noChangeAspect="1"/>
          </p:cNvPicPr>
          <p:nvPr/>
        </p:nvPicPr>
        <p:blipFill>
          <a:blip r:embed="rId9"/>
          <a:stretch>
            <a:fillRect/>
          </a:stretch>
        </p:blipFill>
        <p:spPr>
          <a:xfrm>
            <a:off x="7458308" y="1215319"/>
            <a:ext cx="1218255" cy="439773"/>
          </a:xfrm>
          <a:prstGeom prst="rect">
            <a:avLst/>
          </a:prstGeom>
        </p:spPr>
      </p:pic>
      <p:pic>
        <p:nvPicPr>
          <p:cNvPr id="156" name="Picture 155">
            <a:extLst>
              <a:ext uri="{FF2B5EF4-FFF2-40B4-BE49-F238E27FC236}">
                <a16:creationId xmlns:a16="http://schemas.microsoft.com/office/drawing/2014/main" id="{1F4E9888-F17D-46E0-B348-EF6D08D1D2C1}"/>
              </a:ext>
            </a:extLst>
          </p:cNvPr>
          <p:cNvPicPr>
            <a:picLocks noChangeAspect="1"/>
          </p:cNvPicPr>
          <p:nvPr/>
        </p:nvPicPr>
        <p:blipFill>
          <a:blip r:embed="rId10"/>
          <a:stretch>
            <a:fillRect/>
          </a:stretch>
        </p:blipFill>
        <p:spPr>
          <a:xfrm>
            <a:off x="7537372" y="2035801"/>
            <a:ext cx="1060126" cy="347676"/>
          </a:xfrm>
          <a:prstGeom prst="rect">
            <a:avLst/>
          </a:prstGeom>
        </p:spPr>
      </p:pic>
      <p:pic>
        <p:nvPicPr>
          <p:cNvPr id="158" name="Picture 157">
            <a:extLst>
              <a:ext uri="{FF2B5EF4-FFF2-40B4-BE49-F238E27FC236}">
                <a16:creationId xmlns:a16="http://schemas.microsoft.com/office/drawing/2014/main" id="{5E94E96A-7778-4B8C-B5A7-DD52F2488616}"/>
              </a:ext>
            </a:extLst>
          </p:cNvPr>
          <p:cNvPicPr>
            <a:picLocks noChangeAspect="1"/>
          </p:cNvPicPr>
          <p:nvPr/>
        </p:nvPicPr>
        <p:blipFill>
          <a:blip r:embed="rId11"/>
          <a:stretch>
            <a:fillRect/>
          </a:stretch>
        </p:blipFill>
        <p:spPr>
          <a:xfrm>
            <a:off x="7564903" y="1740746"/>
            <a:ext cx="1102029" cy="206135"/>
          </a:xfrm>
          <a:prstGeom prst="rect">
            <a:avLst/>
          </a:prstGeom>
        </p:spPr>
      </p:pic>
      <p:pic>
        <p:nvPicPr>
          <p:cNvPr id="3072" name="Picture 3071">
            <a:extLst>
              <a:ext uri="{FF2B5EF4-FFF2-40B4-BE49-F238E27FC236}">
                <a16:creationId xmlns:a16="http://schemas.microsoft.com/office/drawing/2014/main" id="{F72253AD-E08D-4CF4-983E-4334DDA77FC6}"/>
              </a:ext>
            </a:extLst>
          </p:cNvPr>
          <p:cNvPicPr>
            <a:picLocks noChangeAspect="1"/>
          </p:cNvPicPr>
          <p:nvPr/>
        </p:nvPicPr>
        <p:blipFill>
          <a:blip r:embed="rId12"/>
          <a:stretch>
            <a:fillRect/>
          </a:stretch>
        </p:blipFill>
        <p:spPr>
          <a:xfrm>
            <a:off x="9817899" y="1182799"/>
            <a:ext cx="606378" cy="562858"/>
          </a:xfrm>
          <a:prstGeom prst="rect">
            <a:avLst/>
          </a:prstGeom>
        </p:spPr>
      </p:pic>
      <p:pic>
        <p:nvPicPr>
          <p:cNvPr id="3082" name="Picture 10" descr="Tableau Desktop - Fundamentals - Leading Edge Artificial Intelligence and  Big Data Training and Consulting">
            <a:extLst>
              <a:ext uri="{FF2B5EF4-FFF2-40B4-BE49-F238E27FC236}">
                <a16:creationId xmlns:a16="http://schemas.microsoft.com/office/drawing/2014/main" id="{4225E6EF-CACE-4EA8-9F97-7F7A8B7799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31384" y="1459061"/>
            <a:ext cx="482718" cy="48271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074">
            <a:extLst>
              <a:ext uri="{FF2B5EF4-FFF2-40B4-BE49-F238E27FC236}">
                <a16:creationId xmlns:a16="http://schemas.microsoft.com/office/drawing/2014/main" id="{2EC3C26B-6F88-4D9F-ACB7-FAD5CCD9C937}"/>
              </a:ext>
            </a:extLst>
          </p:cNvPr>
          <p:cNvPicPr>
            <a:picLocks noChangeAspect="1"/>
          </p:cNvPicPr>
          <p:nvPr/>
        </p:nvPicPr>
        <p:blipFill>
          <a:blip r:embed="rId14"/>
          <a:stretch>
            <a:fillRect/>
          </a:stretch>
        </p:blipFill>
        <p:spPr>
          <a:xfrm>
            <a:off x="9833139" y="1941199"/>
            <a:ext cx="762667" cy="429000"/>
          </a:xfrm>
          <a:prstGeom prst="rect">
            <a:avLst/>
          </a:prstGeom>
        </p:spPr>
      </p:pic>
    </p:spTree>
    <p:extLst>
      <p:ext uri="{BB962C8B-B14F-4D97-AF65-F5344CB8AC3E}">
        <p14:creationId xmlns:p14="http://schemas.microsoft.com/office/powerpoint/2010/main" val="118654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19132-6497-4298-8C5D-1504DAB2904B}"/>
              </a:ext>
            </a:extLst>
          </p:cNvPr>
          <p:cNvSpPr txBox="1"/>
          <p:nvPr/>
        </p:nvSpPr>
        <p:spPr>
          <a:xfrm>
            <a:off x="228600" y="845364"/>
            <a:ext cx="8578214" cy="4927503"/>
          </a:xfrm>
          <a:prstGeom prst="rect">
            <a:avLst/>
          </a:prstGeom>
        </p:spPr>
        <p:txBody>
          <a:bodyPr vert="horz" wrap="square" lIns="0" tIns="0" rIns="0" bIns="0" rtlCol="0" anchor="ctr">
            <a:spAutoFit/>
          </a:bodyPr>
          <a:lstStyle/>
          <a:p>
            <a:pPr marL="342900" indent="-285750">
              <a:lnSpc>
                <a:spcPct val="90000"/>
              </a:lnSpc>
              <a:spcBef>
                <a:spcPts val="600"/>
              </a:spcBef>
              <a:spcAft>
                <a:spcPts val="600"/>
              </a:spcAf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Prophet, or “Facebook Prophet,” is an open-source library for univariate (one variable) time series forecasting developed by Facebook. Prophet models use the data to make in-sample and out-of-sample forecasts.</a:t>
            </a:r>
          </a:p>
          <a:p>
            <a:pPr marL="342900" indent="-285750">
              <a:lnSpc>
                <a:spcPct val="90000"/>
              </a:lnSpc>
              <a:spcBef>
                <a:spcPts val="600"/>
              </a:spcBef>
              <a:spcAft>
                <a:spcPts val="600"/>
              </a:spcAf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Prophet implements what they refer to as an additive time series forecasting model, and the implementation supports trends, seasonality, and holidays.</a:t>
            </a:r>
          </a:p>
          <a:p>
            <a:pPr marL="342900" indent="-285750">
              <a:lnSpc>
                <a:spcPct val="90000"/>
              </a:lnSpc>
              <a:spcBef>
                <a:spcPts val="600"/>
              </a:spcBef>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 steps for data preparation</a:t>
            </a:r>
          </a:p>
          <a:p>
            <a:pPr marL="1371600" lvl="2"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Prophet requires data to be in Pandas Data Frames. Therefore, we will load and summarize the data using Pandas.</a:t>
            </a:r>
          </a:p>
          <a:p>
            <a:pPr marL="1371600" lvl="2" indent="-4572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Create some time series features to see how the trends are impacted by day of week, hour, time of year, etc.</a:t>
            </a:r>
            <a:endParaRPr lang="en-US"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Plotting a time series helps us actually see if there is a trend, a seasonal cycle, outliers, and more. It gives us a feel for the data.</a:t>
            </a:r>
            <a:r>
              <a:rPr lang="en-IN" dirty="0">
                <a:latin typeface="Times New Roman" panose="02020603050405020304" pitchFamily="18" charset="0"/>
                <a:cs typeface="Times New Roman" panose="02020603050405020304" pitchFamily="18" charset="0"/>
              </a:rPr>
              <a:t>Explain how you handled missing values</a:t>
            </a:r>
          </a:p>
          <a:p>
            <a:pPr marL="1371600" lvl="2"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Impute the Holiday and missing values using mean imputation.</a:t>
            </a:r>
            <a:endParaRPr lang="en-IN"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Cut off the data after 75% to use as our training set and use the remaining 25% for test data.</a:t>
            </a:r>
          </a:p>
          <a:p>
            <a:pPr marL="1371600" lvl="2"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 forecast to actual values</a:t>
            </a:r>
            <a:endParaRPr lang="en-US" b="0" i="0" dirty="0">
              <a:effectLst/>
              <a:latin typeface="Times New Roman" panose="02020603050405020304" pitchFamily="18" charset="0"/>
              <a:cs typeface="Times New Roman" panose="02020603050405020304" pitchFamily="18" charset="0"/>
            </a:endParaRPr>
          </a:p>
        </p:txBody>
      </p:sp>
      <p:pic>
        <p:nvPicPr>
          <p:cNvPr id="7" name="Graphic 6" descr="Database">
            <a:extLst>
              <a:ext uri="{FF2B5EF4-FFF2-40B4-BE49-F238E27FC236}">
                <a16:creationId xmlns:a16="http://schemas.microsoft.com/office/drawing/2014/main" id="{26D6C4B5-FE7F-4733-A2F0-A60790ED81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82385" y="1315352"/>
            <a:ext cx="3547689" cy="3547689"/>
          </a:xfrm>
          <a:prstGeom prst="rect">
            <a:avLst/>
          </a:prstGeom>
        </p:spPr>
      </p:pic>
      <p:sp>
        <p:nvSpPr>
          <p:cNvPr id="4" name="Title 3">
            <a:extLst>
              <a:ext uri="{FF2B5EF4-FFF2-40B4-BE49-F238E27FC236}">
                <a16:creationId xmlns:a16="http://schemas.microsoft.com/office/drawing/2014/main" id="{4301C3C6-1F20-438A-8BD6-AF914AE8157E}"/>
              </a:ext>
            </a:extLst>
          </p:cNvPr>
          <p:cNvSpPr>
            <a:spLocks noGrp="1"/>
          </p:cNvSpPr>
          <p:nvPr>
            <p:ph type="title"/>
          </p:nvPr>
        </p:nvSpPr>
        <p:spPr>
          <a:xfrm>
            <a:off x="228600" y="177755"/>
            <a:ext cx="10515600" cy="535531"/>
          </a:xfrm>
        </p:spPr>
        <p:txBody>
          <a:bodyPr vert="horz" lIns="91440" tIns="45720" rIns="91440" bIns="45720" rtlCol="0" anchor="ctr">
            <a:spAutoFit/>
          </a:bodyPr>
          <a:lstStyle/>
          <a:p>
            <a:r>
              <a:rPr lang="en-US" dirty="0"/>
              <a:t>Data Preparation</a:t>
            </a:r>
          </a:p>
        </p:txBody>
      </p:sp>
      <p:sp>
        <p:nvSpPr>
          <p:cNvPr id="13" name="Slide Number Placeholder 5">
            <a:extLst>
              <a:ext uri="{FF2B5EF4-FFF2-40B4-BE49-F238E27FC236}">
                <a16:creationId xmlns:a16="http://schemas.microsoft.com/office/drawing/2014/main" id="{6CBB1F16-B25E-494F-A03E-65ECD48E048D}"/>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7</a:t>
            </a:fld>
            <a:endParaRPr lang="en-US"/>
          </a:p>
        </p:txBody>
      </p:sp>
    </p:spTree>
    <p:extLst>
      <p:ext uri="{BB962C8B-B14F-4D97-AF65-F5344CB8AC3E}">
        <p14:creationId xmlns:p14="http://schemas.microsoft.com/office/powerpoint/2010/main" val="16933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0EB40F-4B69-4C35-80B7-C7E738F8B367}"/>
              </a:ext>
            </a:extLst>
          </p:cNvPr>
          <p:cNvSpPr/>
          <p:nvPr/>
        </p:nvSpPr>
        <p:spPr>
          <a:xfrm>
            <a:off x="0" y="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75DE617-1F48-44CA-A058-87BDC33F1ED4}"/>
              </a:ext>
            </a:extLst>
          </p:cNvPr>
          <p:cNvSpPr txBox="1"/>
          <p:nvPr/>
        </p:nvSpPr>
        <p:spPr>
          <a:xfrm>
            <a:off x="1010024" y="3050435"/>
            <a:ext cx="4581307" cy="757130"/>
          </a:xfrm>
          <a:prstGeom prst="rect">
            <a:avLst/>
          </a:prstGeom>
        </p:spPr>
        <p:txBody>
          <a:bodyPr vert="horz" wrap="square" lIns="91440" tIns="45720" rIns="91440" bIns="45720" rtlCol="0" anchor="b">
            <a:spAutoFit/>
          </a:bodyPr>
          <a:lstStyle>
            <a:defPPr>
              <a:defRPr lang="en-US"/>
            </a:defPPr>
            <a:lvl1pPr>
              <a:lnSpc>
                <a:spcPct val="90000"/>
              </a:lnSpc>
              <a:spcBef>
                <a:spcPct val="0"/>
              </a:spcBef>
              <a:spcAft>
                <a:spcPts val="600"/>
              </a:spcAft>
              <a:defRPr sz="4800">
                <a:solidFill>
                  <a:srgbClr val="FFFFFF"/>
                </a:solidFill>
                <a:latin typeface="Georgia" panose="02040502050405020303" pitchFamily="18" charset="0"/>
                <a:ea typeface="+mj-ea"/>
                <a:cs typeface="+mj-cs"/>
              </a:defRPr>
            </a:lvl1pPr>
          </a:lstStyle>
          <a:p>
            <a:r>
              <a:rPr lang="en-US" dirty="0">
                <a:solidFill>
                  <a:schemeClr val="tx1"/>
                </a:solidFill>
              </a:rPr>
              <a:t>Model Building</a:t>
            </a:r>
          </a:p>
        </p:txBody>
      </p:sp>
      <p:sp>
        <p:nvSpPr>
          <p:cNvPr id="3" name="Title 2">
            <a:extLst>
              <a:ext uri="{FF2B5EF4-FFF2-40B4-BE49-F238E27FC236}">
                <a16:creationId xmlns:a16="http://schemas.microsoft.com/office/drawing/2014/main" id="{E6D057BD-D5B7-4F45-9144-BDFF1DD2D920}"/>
              </a:ext>
            </a:extLst>
          </p:cNvPr>
          <p:cNvSpPr>
            <a:spLocks noGrp="1"/>
          </p:cNvSpPr>
          <p:nvPr>
            <p:ph type="title"/>
          </p:nvPr>
        </p:nvSpPr>
        <p:spPr/>
        <p:txBody>
          <a:bodyPr/>
          <a:lstStyle/>
          <a:p>
            <a:r>
              <a:rPr lang="en-US" dirty="0"/>
              <a:t> </a:t>
            </a:r>
            <a:endParaRPr lang="en-IN" dirty="0"/>
          </a:p>
        </p:txBody>
      </p:sp>
      <p:sp>
        <p:nvSpPr>
          <p:cNvPr id="16" name="Slide Number Placeholder 5">
            <a:extLst>
              <a:ext uri="{FF2B5EF4-FFF2-40B4-BE49-F238E27FC236}">
                <a16:creationId xmlns:a16="http://schemas.microsoft.com/office/drawing/2014/main" id="{684BC953-385B-4A87-9F6F-67CCC254D3A5}"/>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8</a:t>
            </a:fld>
            <a:endParaRPr lang="en-US"/>
          </a:p>
        </p:txBody>
      </p:sp>
      <p:pic>
        <p:nvPicPr>
          <p:cNvPr id="4098" name="Picture 2" descr="Bim, building, computer, document, plan, research, simulation icon - Download on Iconfinder">
            <a:extLst>
              <a:ext uri="{FF2B5EF4-FFF2-40B4-BE49-F238E27FC236}">
                <a16:creationId xmlns:a16="http://schemas.microsoft.com/office/drawing/2014/main" id="{2A01F62D-E281-425F-81D8-CE570F359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9" y="891041"/>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11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004C2-DD9F-4F8C-BF0D-0935AF6AB0CA}"/>
              </a:ext>
            </a:extLst>
          </p:cNvPr>
          <p:cNvSpPr txBox="1"/>
          <p:nvPr/>
        </p:nvSpPr>
        <p:spPr>
          <a:xfrm>
            <a:off x="302089" y="1054961"/>
            <a:ext cx="11889911" cy="5359159"/>
          </a:xfrm>
          <a:prstGeom prst="rect">
            <a:avLst/>
          </a:prstGeom>
        </p:spPr>
        <p:txBody>
          <a:bodyPr vert="horz" wrap="square" lIns="0" tIns="0" rIns="0" bIns="0" rtlCol="0">
            <a:spAutoFit/>
          </a:bodyPr>
          <a:lstStyle>
            <a:defPPr>
              <a:defRPr lang="en-US"/>
            </a:defPPr>
            <a:lvl1pPr marL="285750" indent="-285750">
              <a:lnSpc>
                <a:spcPct val="90000"/>
              </a:lnSpc>
              <a:spcAft>
                <a:spcPts val="600"/>
              </a:spcAft>
              <a:buFont typeface="Arial" panose="020B0604020202020204" pitchFamily="34" charset="0"/>
              <a:buChar char="•"/>
              <a:defRPr sz="1600" b="0"/>
            </a:lvl1pPr>
          </a:lstStyle>
          <a:p>
            <a:pPr marL="0" lvl="1">
              <a:lnSpc>
                <a:spcPct val="107000"/>
              </a:lnSpc>
              <a:spcAft>
                <a:spcPts val="800"/>
              </a:spcAft>
            </a:pPr>
            <a:r>
              <a:rPr lang="en-US" sz="2000" b="1" dirty="0">
                <a:latin typeface="Times New Roman" panose="02020603050405020304" pitchFamily="18" charset="0"/>
                <a:cs typeface="Times New Roman" panose="02020603050405020304" pitchFamily="18" charset="0"/>
              </a:rPr>
              <a:t>Algorithms used: </a:t>
            </a:r>
            <a:endParaRPr lang="en-US" sz="2200" dirty="0">
              <a:latin typeface="Times New Roman" panose="02020603050405020304" pitchFamily="18" charset="0"/>
              <a:cs typeface="Times New Roman" panose="02020603050405020304" pitchFamily="18" charset="0"/>
            </a:endParaRPr>
          </a:p>
          <a:p>
            <a:pPr marL="971550" lvl="2" indent="-342900">
              <a:lnSpc>
                <a:spcPct val="107000"/>
              </a:lnSpc>
              <a:spcAft>
                <a:spcPts val="800"/>
              </a:spcAft>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FBProphet</a:t>
            </a:r>
            <a:endParaRPr lang="en-US" sz="2200" dirty="0">
              <a:latin typeface="Times New Roman" panose="02020603050405020304" pitchFamily="18" charset="0"/>
              <a:cs typeface="Times New Roman" panose="02020603050405020304" pitchFamily="18" charset="0"/>
            </a:endParaRPr>
          </a:p>
          <a:p>
            <a:pPr marL="971550" lvl="2" indent="-342900">
              <a:lnSpc>
                <a:spcPct val="107000"/>
              </a:lnSpc>
              <a:spcAft>
                <a:spcPts val="800"/>
              </a:spcAf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ARIMA</a:t>
            </a:r>
          </a:p>
          <a:p>
            <a:pPr marL="971550" lvl="2" indent="-342900">
              <a:lnSpc>
                <a:spcPct val="107000"/>
              </a:lnSpc>
              <a:spcAft>
                <a:spcPts val="800"/>
              </a:spcAf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AUTO Regression</a:t>
            </a:r>
          </a:p>
          <a:p>
            <a:pPr lvl="1"/>
            <a:endParaRPr lang="en-US" sz="2200" dirty="0">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Descriptions:</a:t>
            </a:r>
          </a:p>
          <a:p>
            <a:pPr marL="628650" lvl="2">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Split the data into training (75%) &amp; testing (25%).</a:t>
            </a:r>
          </a:p>
          <a:p>
            <a:pPr marL="628650" lvl="2">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ARIMA Model Values = (7,1,7 [pdq])</a:t>
            </a:r>
          </a:p>
          <a:p>
            <a:pPr marL="628650" lvl="2">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628650" lvl="2">
              <a:lnSpc>
                <a:spcPct val="107000"/>
              </a:lnSpc>
              <a:spcAft>
                <a:spcPts val="800"/>
              </a:spcAft>
            </a:pPr>
            <a:r>
              <a:rPr lang="en-US" sz="2000" b="0" i="0" dirty="0">
                <a:solidFill>
                  <a:srgbClr val="292929"/>
                </a:solidFill>
                <a:effectLst/>
                <a:latin typeface="Times New Roman" panose="02020603050405020304" pitchFamily="18" charset="0"/>
                <a:cs typeface="Times New Roman" panose="02020603050405020304" pitchFamily="18" charset="0"/>
              </a:rPr>
              <a:t>The researcher used the </a:t>
            </a:r>
            <a:r>
              <a:rPr lang="en-US" sz="2000" b="0" i="0" dirty="0" err="1">
                <a:solidFill>
                  <a:srgbClr val="292929"/>
                </a:solidFill>
                <a:effectLst/>
                <a:latin typeface="Times New Roman" panose="02020603050405020304" pitchFamily="18" charset="0"/>
                <a:cs typeface="Times New Roman" panose="02020603050405020304" pitchFamily="18" charset="0"/>
              </a:rPr>
              <a:t>FBProphet</a:t>
            </a:r>
            <a:r>
              <a:rPr lang="en-US" sz="2000" b="0" i="0" dirty="0">
                <a:solidFill>
                  <a:srgbClr val="292929"/>
                </a:solidFill>
                <a:effectLst/>
                <a:latin typeface="Times New Roman" panose="02020603050405020304" pitchFamily="18" charset="0"/>
                <a:cs typeface="Times New Roman" panose="02020603050405020304" pitchFamily="18" charset="0"/>
              </a:rPr>
              <a:t> as the main forecasting model because </a:t>
            </a:r>
            <a:r>
              <a:rPr lang="en-US" sz="2000" dirty="0">
                <a:solidFill>
                  <a:srgbClr val="292929"/>
                </a:solidFill>
                <a:latin typeface="Times New Roman" panose="02020603050405020304" pitchFamily="18" charset="0"/>
                <a:cs typeface="Times New Roman" panose="02020603050405020304" pitchFamily="18" charset="0"/>
              </a:rPr>
              <a:t>i</a:t>
            </a:r>
            <a:r>
              <a:rPr lang="en-US" sz="2000" b="0" i="0" dirty="0">
                <a:solidFill>
                  <a:srgbClr val="292929"/>
                </a:solidFill>
                <a:effectLst/>
                <a:latin typeface="Times New Roman" panose="02020603050405020304" pitchFamily="18" charset="0"/>
                <a:cs typeface="Times New Roman" panose="02020603050405020304" pitchFamily="18" charset="0"/>
              </a:rPr>
              <a:t>t provides intuitive parameters which are easy to tune. Even someone who lacks deep expertise in time-series forecasting models can use this to generate meaningful predictions for a variety of problems in business scenarios.</a:t>
            </a:r>
            <a:endParaRPr lang="en-US" sz="22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E3583E2-EFCC-4D27-840D-1FF561A9387D}"/>
              </a:ext>
            </a:extLst>
          </p:cNvPr>
          <p:cNvSpPr>
            <a:spLocks noGrp="1"/>
          </p:cNvSpPr>
          <p:nvPr>
            <p:ph type="title"/>
          </p:nvPr>
        </p:nvSpPr>
        <p:spPr>
          <a:xfrm>
            <a:off x="302089" y="83100"/>
            <a:ext cx="10442111" cy="507831"/>
          </a:xfrm>
        </p:spPr>
        <p:txBody>
          <a:bodyPr vert="horz" wrap="square" lIns="91440" tIns="45720" rIns="91440" bIns="45720" rtlCol="0" anchor="ctr">
            <a:spAutoFit/>
          </a:bodyPr>
          <a:lstStyle/>
          <a:p>
            <a:r>
              <a:rPr lang="en-US" dirty="0"/>
              <a:t>Model Description </a:t>
            </a:r>
          </a:p>
        </p:txBody>
      </p:sp>
      <p:sp>
        <p:nvSpPr>
          <p:cNvPr id="12" name="Slide Number Placeholder 5">
            <a:extLst>
              <a:ext uri="{FF2B5EF4-FFF2-40B4-BE49-F238E27FC236}">
                <a16:creationId xmlns:a16="http://schemas.microsoft.com/office/drawing/2014/main" id="{95467BA3-8957-4574-8D3E-47B75AC2B848}"/>
              </a:ext>
            </a:extLst>
          </p:cNvPr>
          <p:cNvSpPr>
            <a:spLocks noGrp="1"/>
          </p:cNvSpPr>
          <p:nvPr>
            <p:ph type="sldNum" sz="quarter" idx="12"/>
          </p:nvPr>
        </p:nvSpPr>
        <p:spPr>
          <a:xfrm>
            <a:off x="11639549" y="6350000"/>
            <a:ext cx="390525" cy="288925"/>
          </a:xfrm>
        </p:spPr>
        <p:txBody>
          <a:bodyPr/>
          <a:lstStyle/>
          <a:p>
            <a:fld id="{B6589B12-CB4D-4236-BBC8-148B142B185D}" type="slidenum">
              <a:rPr lang="en-US" smtClean="0"/>
              <a:t>9</a:t>
            </a:fld>
            <a:endParaRPr lang="en-US"/>
          </a:p>
        </p:txBody>
      </p:sp>
    </p:spTree>
    <p:extLst>
      <p:ext uri="{BB962C8B-B14F-4D97-AF65-F5344CB8AC3E}">
        <p14:creationId xmlns:p14="http://schemas.microsoft.com/office/powerpoint/2010/main" val="400142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NEWSLIDENUMBER" val="False"/>
  <p:tag name="PREVIOUSNAME" val="C:\Users\USER\Desktop\Project_25.pptx"/>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3665</TotalTime>
  <Words>766</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charter</vt:lpstr>
      <vt:lpstr>Georgia</vt:lpstr>
      <vt:lpstr>Times New Roman</vt:lpstr>
      <vt:lpstr>Wingdings</vt:lpstr>
      <vt:lpstr>Office Theme</vt:lpstr>
      <vt:lpstr>PowerPoint Presentation</vt:lpstr>
      <vt:lpstr>PowerPoint Presentation</vt:lpstr>
      <vt:lpstr>Project Goals</vt:lpstr>
      <vt:lpstr>Business pipeline:   CRISP-DM Methodology</vt:lpstr>
      <vt:lpstr>Technical Stacks</vt:lpstr>
      <vt:lpstr>Project Architecture / Data Pipeline</vt:lpstr>
      <vt:lpstr>Data Preparation</vt:lpstr>
      <vt:lpstr> </vt:lpstr>
      <vt:lpstr>Model Description </vt:lpstr>
      <vt:lpstr>Outputs of the Model in Codes</vt:lpstr>
      <vt:lpstr>Comparison of Model Performance </vt:lpstr>
      <vt:lpstr>Deployment Strategy</vt:lpstr>
      <vt:lpstr>Outputs of the Deployed Model</vt:lpstr>
      <vt:lpstr>Outputs of the Deployed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Narang,Savleen Kaur</dc:creator>
  <cp:lastModifiedBy>Ashner Gerald Novilla</cp:lastModifiedBy>
  <cp:revision>129</cp:revision>
  <dcterms:created xsi:type="dcterms:W3CDTF">2021-03-18T06:35:56Z</dcterms:created>
  <dcterms:modified xsi:type="dcterms:W3CDTF">2021-05-19T21:26:26Z</dcterms:modified>
</cp:coreProperties>
</file>