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57" r:id="rId3"/>
    <p:sldId id="269" r:id="rId4"/>
    <p:sldId id="272" r:id="rId5"/>
    <p:sldId id="273" r:id="rId6"/>
    <p:sldId id="280" r:id="rId7"/>
    <p:sldId id="258" r:id="rId8"/>
    <p:sldId id="259" r:id="rId9"/>
    <p:sldId id="260" r:id="rId10"/>
    <p:sldId id="261" r:id="rId11"/>
    <p:sldId id="274" r:id="rId12"/>
    <p:sldId id="276" r:id="rId13"/>
    <p:sldId id="268" r:id="rId14"/>
    <p:sldId id="277" r:id="rId15"/>
    <p:sldId id="278" r:id="rId16"/>
    <p:sldId id="267" r:id="rId17"/>
    <p:sldId id="279" r:id="rId18"/>
    <p:sldId id="275" r:id="rId19"/>
    <p:sldId id="270" r:id="rId20"/>
    <p:sldId id="271" r:id="rId21"/>
    <p:sldId id="265"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54019E-1DE1-4FB8-A028-D0DE1E4F96FF}" v="6" dt="2022-02-15T03:35:33.552"/>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p:cViewPr>
        <p:scale>
          <a:sx n="109" d="100"/>
          <a:sy n="109" d="100"/>
        </p:scale>
        <p:origin x="672" y="108"/>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B8B-4F8D-B9E5-577AD71E0C6A}"/>
            </c:ext>
          </c:extLst>
        </c:ser>
        <c:ser>
          <c:idx val="1"/>
          <c:order val="1"/>
          <c:tx>
            <c:strRef>
              <c:f>Sheet1!$C$1</c:f>
              <c:strCache>
                <c:ptCount val="1"/>
                <c:pt idx="0">
                  <c:v>Series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B8B-4F8D-B9E5-577AD71E0C6A}"/>
            </c:ext>
          </c:extLst>
        </c:ser>
        <c:ser>
          <c:idx val="2"/>
          <c:order val="2"/>
          <c:tx>
            <c:strRef>
              <c:f>Sheet1!$D$1</c:f>
              <c:strCache>
                <c:ptCount val="1"/>
                <c:pt idx="0">
                  <c:v>Series 3</c:v>
                </c:pt>
              </c:strCache>
            </c:strRef>
          </c:tx>
          <c:spPr>
            <a:solidFill>
              <a:schemeClr val="accent1">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B8B-4F8D-B9E5-577AD71E0C6A}"/>
            </c:ext>
          </c:extLst>
        </c:ser>
        <c:dLbls>
          <c:showLegendKey val="0"/>
          <c:showVal val="1"/>
          <c:showCatName val="0"/>
          <c:showSerName val="0"/>
          <c:showPercent val="0"/>
          <c:showBubbleSize val="0"/>
        </c:dLbls>
        <c:gapWidth val="150"/>
        <c:overlap val="-25"/>
        <c:axId val="213527800"/>
        <c:axId val="218219840"/>
      </c:barChart>
      <c:catAx>
        <c:axId val="213527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8219840"/>
        <c:crosses val="autoZero"/>
        <c:auto val="1"/>
        <c:lblAlgn val="ctr"/>
        <c:lblOffset val="100"/>
        <c:noMultiLvlLbl val="0"/>
      </c:catAx>
      <c:valAx>
        <c:axId val="218219840"/>
        <c:scaling>
          <c:orientation val="minMax"/>
        </c:scaling>
        <c:delete val="1"/>
        <c:axPos val="l"/>
        <c:numFmt formatCode="General" sourceLinked="1"/>
        <c:majorTickMark val="none"/>
        <c:minorTickMark val="none"/>
        <c:tickLblPos val="nextTo"/>
        <c:crossAx val="2135278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11888A7B-1E89-45E6-84F4-EF92B26189CD}">
      <dgm:prSet phldrT="[Text]"/>
      <dgm:spPr/>
      <dgm:t>
        <a:bodyPr/>
        <a:lstStyle/>
        <a:p>
          <a:r>
            <a:rPr lang="en-US" dirty="0"/>
            <a:t>Step 1 Title</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r>
            <a:rPr lang="en-US" dirty="0"/>
            <a:t>Step 2 Title</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r>
            <a:rPr lang="en-US" dirty="0"/>
            <a:t>Step 3 Title</a:t>
          </a:r>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640CA9BD-09C1-4472-8DAC-0F150EC5E678}">
      <dgm:prSet phldrT="[Text]"/>
      <dgm:spPr/>
      <dgm:t>
        <a:bodyPr/>
        <a:lstStyle/>
        <a:p>
          <a:r>
            <a:rPr lang="en-US" dirty="0"/>
            <a:t>Step 4 Title</a:t>
          </a:r>
        </a:p>
      </dgm:t>
    </dgm:pt>
    <dgm:pt modelId="{90609DF7-843B-4BEF-A3B5-89270E6B0951}" type="parTrans" cxnId="{957C551D-31A8-4286-A3AE-C5928DB663CE}">
      <dgm:prSet/>
      <dgm:spPr/>
      <dgm:t>
        <a:bodyPr/>
        <a:lstStyle/>
        <a:p>
          <a:endParaRPr lang="en-US"/>
        </a:p>
      </dgm:t>
    </dgm:pt>
    <dgm:pt modelId="{67B503AA-82FD-4AA4-8357-3D8B59D6160B}" type="sibTrans" cxnId="{957C551D-31A8-4286-A3AE-C5928DB663CE}">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C1682CE3-81F4-4BEA-B13D-10C7017D8387}" type="pres">
      <dgm:prSet presAssocID="{640CA9BD-09C1-4472-8DAC-0F150EC5E678}" presName="boxAndChildren" presStyleCnt="0"/>
      <dgm:spPr/>
    </dgm:pt>
    <dgm:pt modelId="{325B9957-E809-4285-A870-20AA1AEAA8D7}" type="pres">
      <dgm:prSet presAssocID="{640CA9BD-09C1-4472-8DAC-0F150EC5E678}" presName="parentTextBox" presStyleLbl="node1" presStyleIdx="0" presStyleCnt="4"/>
      <dgm:spPr/>
    </dgm:pt>
    <dgm:pt modelId="{2AB5853F-AA77-4431-82DF-105CEB2E1424}" type="pres">
      <dgm:prSet presAssocID="{665399A3-A410-4656-8F7E-3FAB641DE891}" presName="sp" presStyleCnt="0"/>
      <dgm:spPr/>
    </dgm:pt>
    <dgm:pt modelId="{EC667030-4855-4843-9717-7DF08446AEB5}" type="pres">
      <dgm:prSet presAssocID="{356F6FEF-38C8-437A-8562-86A5ED3F5885}" presName="arrowAndChildren" presStyleCnt="0"/>
      <dgm:spPr/>
    </dgm:pt>
    <dgm:pt modelId="{C830B7C4-5210-41AC-A88B-BECF7607C1E5}" type="pres">
      <dgm:prSet presAssocID="{356F6FEF-38C8-437A-8562-86A5ED3F5885}" presName="parentTextArrow" presStyleLbl="node1" presStyleIdx="1" presStyleCnt="4"/>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2" presStyleCnt="4"/>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3" presStyleCnt="4"/>
      <dgm:spPr/>
    </dgm:pt>
  </dgm:ptLst>
  <dgm:cxnLst>
    <dgm:cxn modelId="{79EE9E02-BFF5-41D3-86F8-33470970BFCE}" type="presOf" srcId="{2EFB202A-8611-4DDC-831D-D12EB67B6CF7}" destId="{812F39FC-2D1E-4DD1-A1A6-C7F9287A4AAB}" srcOrd="0" destOrd="0" presId="urn:microsoft.com/office/officeart/2005/8/layout/process4"/>
    <dgm:cxn modelId="{957C551D-31A8-4286-A3AE-C5928DB663CE}" srcId="{2EFB202A-8611-4DDC-831D-D12EB67B6CF7}" destId="{640CA9BD-09C1-4472-8DAC-0F150EC5E678}" srcOrd="3" destOrd="0" parTransId="{90609DF7-843B-4BEF-A3B5-89270E6B0951}" sibTransId="{67B503AA-82FD-4AA4-8357-3D8B59D6160B}"/>
    <dgm:cxn modelId="{B2E3875C-D3F8-41A4-A6EA-DD49F61576A0}" type="presOf" srcId="{11888A7B-1E89-45E6-84F4-EF92B26189CD}" destId="{32FA43B7-34B4-4881-9A79-E3EDEC9D4CBF}" srcOrd="0" destOrd="0" presId="urn:microsoft.com/office/officeart/2005/8/layout/process4"/>
    <dgm:cxn modelId="{AAE8F060-3E29-4C68-9A74-089916E04D67}" type="presOf" srcId="{356F6FEF-38C8-437A-8562-86A5ED3F5885}" destId="{C830B7C4-5210-41AC-A88B-BECF7607C1E5}"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4D111F6B-0B5C-40A7-BA86-973E36B2D8F2}" type="presOf" srcId="{712EDDD5-F1C9-457B-A81D-F94868058B44}" destId="{D5473CBC-EEC3-408A-B4A6-07882F253A8B}" srcOrd="0" destOrd="0" presId="urn:microsoft.com/office/officeart/2005/8/layout/process4"/>
    <dgm:cxn modelId="{67067571-6170-41AF-87A3-FB3B609D9CEA}" type="presOf" srcId="{640CA9BD-09C1-4472-8DAC-0F150EC5E678}" destId="{325B9957-E809-4285-A870-20AA1AEAA8D7}" srcOrd="0" destOrd="0" presId="urn:microsoft.com/office/officeart/2005/8/layout/process4"/>
    <dgm:cxn modelId="{5376348D-4465-4E2E-9DB8-EA1F5276717B}" srcId="{2EFB202A-8611-4DDC-831D-D12EB67B6CF7}" destId="{11888A7B-1E89-45E6-84F4-EF92B26189CD}" srcOrd="0" destOrd="0" parTransId="{6043087E-917B-44BC-97F8-41385FD50DC3}" sibTransId="{438F37F5-E676-4BB5-A241-95D895E1B43F}"/>
    <dgm:cxn modelId="{8247D1A2-555D-4B39-B44D-5F2B5AE64242}" srcId="{2EFB202A-8611-4DDC-831D-D12EB67B6CF7}" destId="{356F6FEF-38C8-437A-8562-86A5ED3F5885}" srcOrd="2" destOrd="0" parTransId="{BD9B34C9-939F-47F5-A040-1B30C9EEA310}" sibTransId="{665399A3-A410-4656-8F7E-3FAB641DE891}"/>
    <dgm:cxn modelId="{5678914C-8F14-4F79-9116-C33CBC8B70E7}" type="presParOf" srcId="{812F39FC-2D1E-4DD1-A1A6-C7F9287A4AAB}" destId="{C1682CE3-81F4-4BEA-B13D-10C7017D8387}" srcOrd="0" destOrd="0" presId="urn:microsoft.com/office/officeart/2005/8/layout/process4"/>
    <dgm:cxn modelId="{B75DEEE2-790E-400B-832F-7C2526EFEEFC}" type="presParOf" srcId="{C1682CE3-81F4-4BEA-B13D-10C7017D8387}" destId="{325B9957-E809-4285-A870-20AA1AEAA8D7}" srcOrd="0" destOrd="0" presId="urn:microsoft.com/office/officeart/2005/8/layout/process4"/>
    <dgm:cxn modelId="{6FA0FB88-FED5-4DA9-8FB7-49F6DEA20B1D}" type="presParOf" srcId="{812F39FC-2D1E-4DD1-A1A6-C7F9287A4AAB}" destId="{2AB5853F-AA77-4431-82DF-105CEB2E1424}" srcOrd="1" destOrd="0" presId="urn:microsoft.com/office/officeart/2005/8/layout/process4"/>
    <dgm:cxn modelId="{52F7A226-0BC5-4418-B1BB-E2FD5547F031}" type="presParOf" srcId="{812F39FC-2D1E-4DD1-A1A6-C7F9287A4AAB}" destId="{EC667030-4855-4843-9717-7DF08446AEB5}" srcOrd="2" destOrd="0" presId="urn:microsoft.com/office/officeart/2005/8/layout/process4"/>
    <dgm:cxn modelId="{B3DA9F18-ADDC-4C31-BFC3-7AFA3D398C18}" type="presParOf" srcId="{EC667030-4855-4843-9717-7DF08446AEB5}" destId="{C830B7C4-5210-41AC-A88B-BECF7607C1E5}" srcOrd="0" destOrd="0" presId="urn:microsoft.com/office/officeart/2005/8/layout/process4"/>
    <dgm:cxn modelId="{6D5A561E-9AED-4BD0-B61C-B210C294197C}" type="presParOf" srcId="{812F39FC-2D1E-4DD1-A1A6-C7F9287A4AAB}" destId="{7FB80134-CA62-4591-A6BE-C119FEAC14B6}" srcOrd="3" destOrd="0" presId="urn:microsoft.com/office/officeart/2005/8/layout/process4"/>
    <dgm:cxn modelId="{8AA3D574-35B2-4F26-9753-43647056D5BB}" type="presParOf" srcId="{812F39FC-2D1E-4DD1-A1A6-C7F9287A4AAB}" destId="{C4866045-B43B-429F-851C-E58098BA6DB8}" srcOrd="4"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5" destOrd="0" presId="urn:microsoft.com/office/officeart/2005/8/layout/process4"/>
    <dgm:cxn modelId="{D11F7181-D05C-4ACC-A34B-6E9511FBE167}" type="presParOf" srcId="{812F39FC-2D1E-4DD1-A1A6-C7F9287A4AAB}" destId="{1C274FFF-1754-4900-887F-DFF5156E0B8D}" srcOrd="6"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B9957-E809-4285-A870-20AA1AEAA8D7}">
      <dsp:nvSpPr>
        <dsp:cNvPr id="0" name=""/>
        <dsp:cNvSpPr/>
      </dsp:nvSpPr>
      <dsp:spPr>
        <a:xfrm>
          <a:off x="0" y="3569039"/>
          <a:ext cx="5029199" cy="78081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4 Title</a:t>
          </a:r>
        </a:p>
      </dsp:txBody>
      <dsp:txXfrm>
        <a:off x="0" y="3569039"/>
        <a:ext cx="5029199" cy="780818"/>
      </dsp:txXfrm>
    </dsp:sp>
    <dsp:sp modelId="{C830B7C4-5210-41AC-A88B-BECF7607C1E5}">
      <dsp:nvSpPr>
        <dsp:cNvPr id="0" name=""/>
        <dsp:cNvSpPr/>
      </dsp:nvSpPr>
      <dsp:spPr>
        <a:xfrm rot="10800000">
          <a:off x="0" y="2379853"/>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3 Title</a:t>
          </a:r>
        </a:p>
      </dsp:txBody>
      <dsp:txXfrm rot="10800000">
        <a:off x="0" y="2379853"/>
        <a:ext cx="5029199" cy="780308"/>
      </dsp:txXfrm>
    </dsp:sp>
    <dsp:sp modelId="{D5473CBC-EEC3-408A-B4A6-07882F253A8B}">
      <dsp:nvSpPr>
        <dsp:cNvPr id="0" name=""/>
        <dsp:cNvSpPr/>
      </dsp:nvSpPr>
      <dsp:spPr>
        <a:xfrm rot="10800000">
          <a:off x="0" y="1190666"/>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2 Title</a:t>
          </a:r>
        </a:p>
      </dsp:txBody>
      <dsp:txXfrm rot="10800000">
        <a:off x="0" y="1190666"/>
        <a:ext cx="5029199" cy="780308"/>
      </dsp:txXfrm>
    </dsp:sp>
    <dsp:sp modelId="{32FA43B7-34B4-4881-9A79-E3EDEC9D4CBF}">
      <dsp:nvSpPr>
        <dsp:cNvPr id="0" name=""/>
        <dsp:cNvSpPr/>
      </dsp:nvSpPr>
      <dsp:spPr>
        <a:xfrm rot="10800000">
          <a:off x="0" y="1479"/>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1 Title</a:t>
          </a:r>
        </a:p>
      </dsp:txBody>
      <dsp:txXfrm rot="10800000">
        <a:off x="0" y="1479"/>
        <a:ext cx="5029199" cy="7803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2/14/2022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2/14/2022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2/14/2022</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2/14/2022</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2/14/2022</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2/14/2022</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2/14/2022</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2/14/2022</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2/14/2022</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2/14/2022</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2/14/2022</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2/14/2022</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redfin.com/news/data-center/" TargetMode="External"/><Relationship Id="rId2" Type="http://schemas.openxmlformats.org/officeDocument/2006/relationships/hyperlink" Target="https://us-real-estate.p.rapidapi.com/v2/for-sale"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4114800"/>
            <a:ext cx="6781800" cy="1310846"/>
          </a:xfrm>
        </p:spPr>
        <p:txBody>
          <a:bodyPr>
            <a:normAutofit fontScale="90000"/>
          </a:bodyPr>
          <a:lstStyle/>
          <a:p>
            <a:r>
              <a:rPr lang="en-US" dirty="0"/>
              <a:t>Arizona Residential Real Estate Analysis</a:t>
            </a:r>
          </a:p>
        </p:txBody>
      </p:sp>
      <p:sp>
        <p:nvSpPr>
          <p:cNvPr id="3" name="Subtitle 2"/>
          <p:cNvSpPr>
            <a:spLocks noGrp="1"/>
          </p:cNvSpPr>
          <p:nvPr>
            <p:ph type="subTitle" idx="1"/>
          </p:nvPr>
        </p:nvSpPr>
        <p:spPr>
          <a:xfrm>
            <a:off x="838201" y="5486400"/>
            <a:ext cx="10515598" cy="474836"/>
          </a:xfrm>
        </p:spPr>
        <p:txBody>
          <a:bodyPr/>
          <a:lstStyle/>
          <a:p>
            <a:r>
              <a:rPr lang="en-US" dirty="0"/>
              <a:t>Team 2 Presentation</a:t>
            </a:r>
          </a:p>
        </p:txBody>
      </p:sp>
      <p:pic>
        <p:nvPicPr>
          <p:cNvPr id="5" name="Picture 4">
            <a:extLst>
              <a:ext uri="{FF2B5EF4-FFF2-40B4-BE49-F238E27FC236}">
                <a16:creationId xmlns:a16="http://schemas.microsoft.com/office/drawing/2014/main" id="{90211DA7-105D-4EF8-B592-DB83980A2483}"/>
              </a:ext>
            </a:extLst>
          </p:cNvPr>
          <p:cNvPicPr>
            <a:picLocks noChangeAspect="1"/>
          </p:cNvPicPr>
          <p:nvPr/>
        </p:nvPicPr>
        <p:blipFill>
          <a:blip r:embed="rId3"/>
          <a:stretch>
            <a:fillRect/>
          </a:stretch>
        </p:blipFill>
        <p:spPr>
          <a:xfrm>
            <a:off x="9296400" y="366712"/>
            <a:ext cx="2752725" cy="6124575"/>
          </a:xfrm>
          <a:prstGeom prst="rect">
            <a:avLst/>
          </a:prstGeom>
        </p:spPr>
      </p:pic>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t>If you were to invest today, which zip codes have the lowest cost investment per square ft. = (Best Investment) ?</a:t>
            </a:r>
          </a:p>
        </p:txBody>
      </p:sp>
      <p:sp>
        <p:nvSpPr>
          <p:cNvPr id="3" name="Text Placeholder 2"/>
          <p:cNvSpPr>
            <a:spLocks noGrp="1"/>
          </p:cNvSpPr>
          <p:nvPr>
            <p:ph type="body" idx="1"/>
          </p:nvPr>
        </p:nvSpPr>
        <p:spPr/>
        <p:txBody>
          <a:bodyPr/>
          <a:lstStyle/>
          <a:p>
            <a:r>
              <a:rPr lang="en-US" i="1" dirty="0"/>
              <a:t>Question 1</a:t>
            </a:r>
          </a:p>
        </p:txBody>
      </p: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B73EC-28ED-4731-BA6B-308756F66CC5}"/>
              </a:ext>
            </a:extLst>
          </p:cNvPr>
          <p:cNvSpPr>
            <a:spLocks noGrp="1"/>
          </p:cNvSpPr>
          <p:nvPr>
            <p:ph type="title"/>
          </p:nvPr>
        </p:nvSpPr>
        <p:spPr/>
        <p:txBody>
          <a:bodyPr/>
          <a:lstStyle/>
          <a:p>
            <a:r>
              <a:rPr lang="en-US" dirty="0"/>
              <a:t>Put a Plot here?</a:t>
            </a:r>
          </a:p>
        </p:txBody>
      </p:sp>
      <p:sp>
        <p:nvSpPr>
          <p:cNvPr id="3" name="Text Placeholder 2">
            <a:extLst>
              <a:ext uri="{FF2B5EF4-FFF2-40B4-BE49-F238E27FC236}">
                <a16:creationId xmlns:a16="http://schemas.microsoft.com/office/drawing/2014/main" id="{C049936F-9582-4E70-B481-5CE81CD02D4C}"/>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6ABDF24E-82B7-4BD0-BEFC-3D434FE4D844}"/>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A970948D-822B-427B-801B-4DC1573520B5}"/>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175358D6-3B81-4DCF-A1A9-DDC3E435D9D8}"/>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4159678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B73EC-28ED-4731-BA6B-308756F66CC5}"/>
              </a:ext>
            </a:extLst>
          </p:cNvPr>
          <p:cNvSpPr>
            <a:spLocks noGrp="1"/>
          </p:cNvSpPr>
          <p:nvPr>
            <p:ph type="title"/>
          </p:nvPr>
        </p:nvSpPr>
        <p:spPr/>
        <p:txBody>
          <a:bodyPr/>
          <a:lstStyle/>
          <a:p>
            <a:r>
              <a:rPr lang="en-US" dirty="0"/>
              <a:t>Put a Plot here?</a:t>
            </a:r>
          </a:p>
        </p:txBody>
      </p:sp>
      <p:sp>
        <p:nvSpPr>
          <p:cNvPr id="3" name="Text Placeholder 2">
            <a:extLst>
              <a:ext uri="{FF2B5EF4-FFF2-40B4-BE49-F238E27FC236}">
                <a16:creationId xmlns:a16="http://schemas.microsoft.com/office/drawing/2014/main" id="{C049936F-9582-4E70-B481-5CE81CD02D4C}"/>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6ABDF24E-82B7-4BD0-BEFC-3D434FE4D844}"/>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A970948D-822B-427B-801B-4DC1573520B5}"/>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175358D6-3B81-4DCF-A1A9-DDC3E435D9D8}"/>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1732048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500" dirty="0"/>
              <a:t>Identification of Low Risk, High Yield (Best Investment) Property categorized by Property Type, Bedroom size, </a:t>
            </a:r>
            <a:r>
              <a:rPr lang="en-US" sz="3500" dirty="0" err="1"/>
              <a:t>community_amenities</a:t>
            </a:r>
            <a:r>
              <a:rPr lang="en-US" sz="3500" dirty="0"/>
              <a:t>? </a:t>
            </a:r>
          </a:p>
        </p:txBody>
      </p:sp>
      <p:sp>
        <p:nvSpPr>
          <p:cNvPr id="5" name="Text Placeholder 4">
            <a:extLst>
              <a:ext uri="{FF2B5EF4-FFF2-40B4-BE49-F238E27FC236}">
                <a16:creationId xmlns:a16="http://schemas.microsoft.com/office/drawing/2014/main" id="{2E342FEA-94FF-4D53-A5FF-CB245A080CF9}"/>
              </a:ext>
            </a:extLst>
          </p:cNvPr>
          <p:cNvSpPr>
            <a:spLocks noGrp="1"/>
          </p:cNvSpPr>
          <p:nvPr>
            <p:ph type="body" idx="1"/>
          </p:nvPr>
        </p:nvSpPr>
        <p:spPr/>
        <p:txBody>
          <a:bodyPr/>
          <a:lstStyle/>
          <a:p>
            <a:r>
              <a:rPr lang="en-US" dirty="0"/>
              <a:t>Question 2</a:t>
            </a:r>
          </a:p>
        </p:txBody>
      </p:sp>
    </p:spTree>
    <p:extLst>
      <p:ext uri="{BB962C8B-B14F-4D97-AF65-F5344CB8AC3E}">
        <p14:creationId xmlns:p14="http://schemas.microsoft.com/office/powerpoint/2010/main" val="14877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B73EC-28ED-4731-BA6B-308756F66CC5}"/>
              </a:ext>
            </a:extLst>
          </p:cNvPr>
          <p:cNvSpPr>
            <a:spLocks noGrp="1"/>
          </p:cNvSpPr>
          <p:nvPr>
            <p:ph type="title"/>
          </p:nvPr>
        </p:nvSpPr>
        <p:spPr/>
        <p:txBody>
          <a:bodyPr/>
          <a:lstStyle/>
          <a:p>
            <a:r>
              <a:rPr lang="en-US" dirty="0"/>
              <a:t>Put a Plot here?</a:t>
            </a:r>
          </a:p>
        </p:txBody>
      </p:sp>
      <p:sp>
        <p:nvSpPr>
          <p:cNvPr id="3" name="Text Placeholder 2">
            <a:extLst>
              <a:ext uri="{FF2B5EF4-FFF2-40B4-BE49-F238E27FC236}">
                <a16:creationId xmlns:a16="http://schemas.microsoft.com/office/drawing/2014/main" id="{C049936F-9582-4E70-B481-5CE81CD02D4C}"/>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6ABDF24E-82B7-4BD0-BEFC-3D434FE4D844}"/>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A970948D-822B-427B-801B-4DC1573520B5}"/>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175358D6-3B81-4DCF-A1A9-DDC3E435D9D8}"/>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3215452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B73EC-28ED-4731-BA6B-308756F66CC5}"/>
              </a:ext>
            </a:extLst>
          </p:cNvPr>
          <p:cNvSpPr>
            <a:spLocks noGrp="1"/>
          </p:cNvSpPr>
          <p:nvPr>
            <p:ph type="title"/>
          </p:nvPr>
        </p:nvSpPr>
        <p:spPr/>
        <p:txBody>
          <a:bodyPr/>
          <a:lstStyle/>
          <a:p>
            <a:r>
              <a:rPr lang="en-US" dirty="0"/>
              <a:t>Put a Plot here?</a:t>
            </a:r>
          </a:p>
        </p:txBody>
      </p:sp>
      <p:sp>
        <p:nvSpPr>
          <p:cNvPr id="3" name="Text Placeholder 2">
            <a:extLst>
              <a:ext uri="{FF2B5EF4-FFF2-40B4-BE49-F238E27FC236}">
                <a16:creationId xmlns:a16="http://schemas.microsoft.com/office/drawing/2014/main" id="{C049936F-9582-4E70-B481-5CE81CD02D4C}"/>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6ABDF24E-82B7-4BD0-BEFC-3D434FE4D844}"/>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A970948D-822B-427B-801B-4DC1573520B5}"/>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175358D6-3B81-4DCF-A1A9-DDC3E435D9D8}"/>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39795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properties are in foreclosure? </a:t>
            </a:r>
          </a:p>
        </p:txBody>
      </p:sp>
      <p:sp>
        <p:nvSpPr>
          <p:cNvPr id="3" name="Text Placeholder 2"/>
          <p:cNvSpPr>
            <a:spLocks noGrp="1"/>
          </p:cNvSpPr>
          <p:nvPr>
            <p:ph type="body" idx="1"/>
          </p:nvPr>
        </p:nvSpPr>
        <p:spPr/>
        <p:txBody>
          <a:bodyPr/>
          <a:lstStyle/>
          <a:p>
            <a:r>
              <a:rPr lang="en-US" i="1" dirty="0"/>
              <a:t>Question 3 </a:t>
            </a:r>
          </a:p>
        </p:txBody>
      </p:sp>
    </p:spTree>
    <p:extLst>
      <p:ext uri="{BB962C8B-B14F-4D97-AF65-F5344CB8AC3E}">
        <p14:creationId xmlns:p14="http://schemas.microsoft.com/office/powerpoint/2010/main" val="3018503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B73EC-28ED-4731-BA6B-308756F66CC5}"/>
              </a:ext>
            </a:extLst>
          </p:cNvPr>
          <p:cNvSpPr>
            <a:spLocks noGrp="1"/>
          </p:cNvSpPr>
          <p:nvPr>
            <p:ph type="title"/>
          </p:nvPr>
        </p:nvSpPr>
        <p:spPr/>
        <p:txBody>
          <a:bodyPr/>
          <a:lstStyle/>
          <a:p>
            <a:r>
              <a:rPr lang="en-US" dirty="0"/>
              <a:t>Put a Plot here?</a:t>
            </a:r>
          </a:p>
        </p:txBody>
      </p:sp>
      <p:sp>
        <p:nvSpPr>
          <p:cNvPr id="3" name="Text Placeholder 2">
            <a:extLst>
              <a:ext uri="{FF2B5EF4-FFF2-40B4-BE49-F238E27FC236}">
                <a16:creationId xmlns:a16="http://schemas.microsoft.com/office/drawing/2014/main" id="{C049936F-9582-4E70-B481-5CE81CD02D4C}"/>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6ABDF24E-82B7-4BD0-BEFC-3D434FE4D844}"/>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A970948D-822B-427B-801B-4DC1573520B5}"/>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175358D6-3B81-4DCF-A1A9-DDC3E435D9D8}"/>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11709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B73EC-28ED-4731-BA6B-308756F66CC5}"/>
              </a:ext>
            </a:extLst>
          </p:cNvPr>
          <p:cNvSpPr>
            <a:spLocks noGrp="1"/>
          </p:cNvSpPr>
          <p:nvPr>
            <p:ph type="title"/>
          </p:nvPr>
        </p:nvSpPr>
        <p:spPr/>
        <p:txBody>
          <a:bodyPr/>
          <a:lstStyle/>
          <a:p>
            <a:r>
              <a:rPr lang="en-US" dirty="0"/>
              <a:t>Put a Plot here?</a:t>
            </a:r>
          </a:p>
        </p:txBody>
      </p:sp>
      <p:sp>
        <p:nvSpPr>
          <p:cNvPr id="3" name="Text Placeholder 2">
            <a:extLst>
              <a:ext uri="{FF2B5EF4-FFF2-40B4-BE49-F238E27FC236}">
                <a16:creationId xmlns:a16="http://schemas.microsoft.com/office/drawing/2014/main" id="{C049936F-9582-4E70-B481-5CE81CD02D4C}"/>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6ABDF24E-82B7-4BD0-BEFC-3D434FE4D844}"/>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A970948D-822B-427B-801B-4DC1573520B5}"/>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175358D6-3B81-4DCF-A1A9-DDC3E435D9D8}"/>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3601722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Text Placeholder 2"/>
          <p:cNvSpPr>
            <a:spLocks noGrp="1"/>
          </p:cNvSpPr>
          <p:nvPr>
            <p:ph type="body" idx="1"/>
          </p:nvPr>
        </p:nvSpPr>
        <p:spPr/>
        <p:txBody>
          <a:bodyPr/>
          <a:lstStyle/>
          <a:p>
            <a:r>
              <a:rPr lang="en-US" i="1" dirty="0"/>
              <a:t>Team 2</a:t>
            </a:r>
          </a:p>
        </p:txBody>
      </p:sp>
    </p:spTree>
    <p:extLst>
      <p:ext uri="{BB962C8B-B14F-4D97-AF65-F5344CB8AC3E}">
        <p14:creationId xmlns:p14="http://schemas.microsoft.com/office/powerpoint/2010/main" val="122720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Members &amp; Duties</a:t>
            </a:r>
          </a:p>
        </p:txBody>
      </p:sp>
      <p:sp>
        <p:nvSpPr>
          <p:cNvPr id="3" name="Content Placeholder 2"/>
          <p:cNvSpPr>
            <a:spLocks noGrp="1"/>
          </p:cNvSpPr>
          <p:nvPr>
            <p:ph idx="1"/>
          </p:nvPr>
        </p:nvSpPr>
        <p:spPr>
          <a:xfrm>
            <a:off x="838200" y="1825625"/>
            <a:ext cx="4495800" cy="2212975"/>
          </a:xfrm>
        </p:spPr>
        <p:txBody>
          <a:bodyPr>
            <a:normAutofit/>
          </a:bodyPr>
          <a:lstStyle/>
          <a:p>
            <a:r>
              <a:rPr lang="en-US" dirty="0"/>
              <a:t>Ashton </a:t>
            </a:r>
            <a:r>
              <a:rPr lang="en-US" dirty="0" err="1"/>
              <a:t>Nikzad</a:t>
            </a:r>
            <a:r>
              <a:rPr lang="en-US" dirty="0"/>
              <a:t>  </a:t>
            </a:r>
          </a:p>
          <a:p>
            <a:r>
              <a:rPr lang="en-US" dirty="0"/>
              <a:t>Jeremy LAST NAME HERE</a:t>
            </a:r>
          </a:p>
          <a:p>
            <a:r>
              <a:rPr lang="en-US" dirty="0"/>
              <a:t>JJ Torres</a:t>
            </a:r>
          </a:p>
          <a:p>
            <a:r>
              <a:rPr lang="en-US" dirty="0"/>
              <a:t>Tim Hall</a:t>
            </a:r>
          </a:p>
        </p:txBody>
      </p:sp>
      <p:sp>
        <p:nvSpPr>
          <p:cNvPr id="5" name="TextBox 4">
            <a:extLst>
              <a:ext uri="{FF2B5EF4-FFF2-40B4-BE49-F238E27FC236}">
                <a16:creationId xmlns:a16="http://schemas.microsoft.com/office/drawing/2014/main" id="{23FEC734-8B79-4A52-86CE-FBB0D8E7B487}"/>
              </a:ext>
            </a:extLst>
          </p:cNvPr>
          <p:cNvSpPr txBox="1"/>
          <p:nvPr/>
        </p:nvSpPr>
        <p:spPr>
          <a:xfrm>
            <a:off x="5105400" y="1825624"/>
            <a:ext cx="6858000" cy="1938992"/>
          </a:xfrm>
          <a:prstGeom prst="rect">
            <a:avLst/>
          </a:prstGeom>
          <a:noFill/>
        </p:spPr>
        <p:txBody>
          <a:bodyPr wrap="square">
            <a:spAutoFit/>
          </a:bodyPr>
          <a:lstStyle/>
          <a:p>
            <a:pPr marL="342900" indent="-342900">
              <a:buFont typeface="Arial" panose="020B0604020202020204" pitchFamily="34" charset="0"/>
              <a:buChar char="•"/>
            </a:pPr>
            <a:r>
              <a:rPr lang="en-US" sz="2000" dirty="0"/>
              <a:t>Data importing, cleaning, and analysis:</a:t>
            </a:r>
          </a:p>
          <a:p>
            <a:pPr marL="800100" lvl="1" indent="-342900">
              <a:buFont typeface="Arial" panose="020B0604020202020204" pitchFamily="34" charset="0"/>
              <a:buChar char="•"/>
            </a:pPr>
            <a:r>
              <a:rPr lang="en-US" sz="2000" dirty="0"/>
              <a:t>Jeremy and Ashton</a:t>
            </a:r>
          </a:p>
          <a:p>
            <a:pPr marL="342900" indent="-342900">
              <a:buFont typeface="Arial" panose="020B0604020202020204" pitchFamily="34" charset="0"/>
              <a:buChar char="•"/>
            </a:pPr>
            <a:r>
              <a:rPr lang="en-US" sz="2000" dirty="0"/>
              <a:t>Plots</a:t>
            </a:r>
          </a:p>
          <a:p>
            <a:pPr marL="800100" lvl="1" indent="-342900">
              <a:buFont typeface="Arial" panose="020B0604020202020204" pitchFamily="34" charset="0"/>
              <a:buChar char="•"/>
            </a:pPr>
            <a:r>
              <a:rPr lang="en-US" sz="2000" dirty="0"/>
              <a:t>JJ </a:t>
            </a:r>
          </a:p>
          <a:p>
            <a:pPr marL="342900" indent="-342900">
              <a:buFont typeface="Arial" panose="020B0604020202020204" pitchFamily="34" charset="0"/>
              <a:buChar char="•"/>
            </a:pPr>
            <a:r>
              <a:rPr lang="en-US" sz="2000" dirty="0"/>
              <a:t>Presentation</a:t>
            </a:r>
          </a:p>
          <a:p>
            <a:pPr marL="800100" lvl="1" indent="-342900">
              <a:buFont typeface="Arial" panose="020B0604020202020204" pitchFamily="34" charset="0"/>
              <a:buChar char="•"/>
            </a:pPr>
            <a:r>
              <a:rPr lang="en-US" sz="2000" dirty="0"/>
              <a:t>Tim </a:t>
            </a: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951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82743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3" name="Picture Placeholder 2" descr="An empty placeholder to add an image. Click on the placeholder and select the image that you wish to add"/>
          <p:cNvSpPr>
            <a:spLocks noGrp="1"/>
          </p:cNvSpPr>
          <p:nvPr>
            <p:ph type="pic" idx="1"/>
          </p:nvPr>
        </p:nvSpPr>
        <p:spPr/>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52198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for these questions</a:t>
            </a:r>
          </a:p>
        </p:txBody>
      </p:sp>
      <p:sp>
        <p:nvSpPr>
          <p:cNvPr id="3" name="Content Placeholder 2"/>
          <p:cNvSpPr>
            <a:spLocks noGrp="1"/>
          </p:cNvSpPr>
          <p:nvPr>
            <p:ph idx="1"/>
          </p:nvPr>
        </p:nvSpPr>
        <p:spPr>
          <a:xfrm>
            <a:off x="838200" y="1825625"/>
            <a:ext cx="10515600" cy="3355975"/>
          </a:xfrm>
        </p:spPr>
        <p:txBody>
          <a:bodyPr/>
          <a:lstStyle/>
          <a:p>
            <a:r>
              <a:rPr lang="en-US" dirty="0"/>
              <a:t>Question 1: </a:t>
            </a:r>
          </a:p>
          <a:p>
            <a:pPr lvl="1"/>
            <a:r>
              <a:rPr lang="en-US" dirty="0"/>
              <a:t>If you were to invest today, which zip codes have the lowest cost investment per square ft. = (Best Investment)?</a:t>
            </a:r>
          </a:p>
          <a:p>
            <a:r>
              <a:rPr lang="en-US" dirty="0"/>
              <a:t>Question 2: </a:t>
            </a:r>
          </a:p>
          <a:p>
            <a:pPr lvl="1"/>
            <a:r>
              <a:rPr lang="en-US" dirty="0"/>
              <a:t>Identification of Low Risk, High Yield (Best Investment) Property categorized by Property Type, Bedroom size, </a:t>
            </a:r>
            <a:r>
              <a:rPr lang="en-US" dirty="0" err="1"/>
              <a:t>community_amenities</a:t>
            </a:r>
            <a:r>
              <a:rPr lang="en-US" dirty="0"/>
              <a:t>?</a:t>
            </a:r>
          </a:p>
          <a:p>
            <a:r>
              <a:rPr lang="en-US" dirty="0"/>
              <a:t>Question 3: Which properties are in foreclosure? </a:t>
            </a:r>
          </a:p>
          <a:p>
            <a:endParaRPr lang="en-US" dirty="0"/>
          </a:p>
        </p:txBody>
      </p:sp>
    </p:spTree>
    <p:extLst>
      <p:ext uri="{BB962C8B-B14F-4D97-AF65-F5344CB8AC3E}">
        <p14:creationId xmlns:p14="http://schemas.microsoft.com/office/powerpoint/2010/main" val="213104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B59C7-8F20-43F1-BBD1-C9D8DEEDAD44}"/>
              </a:ext>
            </a:extLst>
          </p:cNvPr>
          <p:cNvSpPr>
            <a:spLocks noGrp="1"/>
          </p:cNvSpPr>
          <p:nvPr>
            <p:ph type="title"/>
          </p:nvPr>
        </p:nvSpPr>
        <p:spPr/>
        <p:txBody>
          <a:bodyPr/>
          <a:lstStyle/>
          <a:p>
            <a:r>
              <a:rPr lang="en-US" dirty="0"/>
              <a:t>Our Audience:</a:t>
            </a:r>
          </a:p>
        </p:txBody>
      </p:sp>
      <p:sp>
        <p:nvSpPr>
          <p:cNvPr id="3" name="Content Placeholder 2">
            <a:extLst>
              <a:ext uri="{FF2B5EF4-FFF2-40B4-BE49-F238E27FC236}">
                <a16:creationId xmlns:a16="http://schemas.microsoft.com/office/drawing/2014/main" id="{9D77C712-C942-4B27-919A-3E6A313ABF7A}"/>
              </a:ext>
            </a:extLst>
          </p:cNvPr>
          <p:cNvSpPr>
            <a:spLocks noGrp="1"/>
          </p:cNvSpPr>
          <p:nvPr>
            <p:ph idx="1"/>
          </p:nvPr>
        </p:nvSpPr>
        <p:spPr/>
        <p:txBody>
          <a:bodyPr/>
          <a:lstStyle/>
          <a:p>
            <a:r>
              <a:rPr lang="en-US" dirty="0"/>
              <a:t>Small, or Individual, Residential Real Estate Investor(s) </a:t>
            </a:r>
          </a:p>
          <a:p>
            <a:r>
              <a:rPr lang="en-US" dirty="0"/>
              <a:t>Single Family Buyers</a:t>
            </a:r>
          </a:p>
          <a:p>
            <a:r>
              <a:rPr lang="en-US" dirty="0"/>
              <a:t>Local Real Estate Agents </a:t>
            </a:r>
          </a:p>
          <a:p>
            <a:endParaRPr lang="en-US" dirty="0"/>
          </a:p>
        </p:txBody>
      </p:sp>
    </p:spTree>
    <p:extLst>
      <p:ext uri="{BB962C8B-B14F-4D97-AF65-F5344CB8AC3E}">
        <p14:creationId xmlns:p14="http://schemas.microsoft.com/office/powerpoint/2010/main" val="3210147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316E2-5057-4618-AB27-C9D7B7C09F30}"/>
              </a:ext>
            </a:extLst>
          </p:cNvPr>
          <p:cNvSpPr>
            <a:spLocks noGrp="1"/>
          </p:cNvSpPr>
          <p:nvPr>
            <p:ph type="title"/>
          </p:nvPr>
        </p:nvSpPr>
        <p:spPr/>
        <p:txBody>
          <a:bodyPr/>
          <a:lstStyle/>
          <a:p>
            <a:r>
              <a:rPr lang="en-US" dirty="0"/>
              <a:t>Input Data Sources</a:t>
            </a:r>
          </a:p>
        </p:txBody>
      </p:sp>
      <p:sp>
        <p:nvSpPr>
          <p:cNvPr id="3" name="Content Placeholder 2">
            <a:extLst>
              <a:ext uri="{FF2B5EF4-FFF2-40B4-BE49-F238E27FC236}">
                <a16:creationId xmlns:a16="http://schemas.microsoft.com/office/drawing/2014/main" id="{BFAE3371-E89E-46F5-B3D0-802B96957AE5}"/>
              </a:ext>
            </a:extLst>
          </p:cNvPr>
          <p:cNvSpPr>
            <a:spLocks noGrp="1"/>
          </p:cNvSpPr>
          <p:nvPr>
            <p:ph idx="1"/>
          </p:nvPr>
        </p:nvSpPr>
        <p:spPr/>
        <p:txBody>
          <a:bodyPr/>
          <a:lstStyle/>
          <a:p>
            <a:r>
              <a:rPr lang="en-US" dirty="0"/>
              <a:t>Rapid API: </a:t>
            </a:r>
            <a:r>
              <a:rPr lang="en-US" dirty="0">
                <a:hlinkClick r:id="rId2"/>
              </a:rPr>
              <a:t>https://us-real-estate.p.rapidapi.com/v2/for-sale</a:t>
            </a:r>
            <a:endParaRPr lang="en-US" dirty="0"/>
          </a:p>
          <a:p>
            <a:r>
              <a:rPr lang="en-US" dirty="0"/>
              <a:t>From Datausa.io</a:t>
            </a:r>
          </a:p>
          <a:p>
            <a:pPr lvl="1"/>
            <a:r>
              <a:rPr lang="en-US" dirty="0"/>
              <a:t>proptaxes.csv</a:t>
            </a:r>
          </a:p>
          <a:p>
            <a:pPr lvl="1"/>
            <a:r>
              <a:rPr lang="en-US" dirty="0"/>
              <a:t>propvalue.csv</a:t>
            </a:r>
          </a:p>
          <a:p>
            <a:pPr lvl="1"/>
            <a:r>
              <a:rPr lang="en-US" dirty="0"/>
              <a:t>rentvsown.csv</a:t>
            </a:r>
          </a:p>
          <a:p>
            <a:pPr lvl="1"/>
            <a:r>
              <a:rPr lang="en-US" dirty="0"/>
              <a:t>state_market_tracker.tsv000</a:t>
            </a:r>
          </a:p>
          <a:p>
            <a:r>
              <a:rPr lang="en-US" dirty="0"/>
              <a:t>Redfin Real Estate News: </a:t>
            </a:r>
            <a:r>
              <a:rPr lang="en-US" dirty="0">
                <a:hlinkClick r:id="rId3"/>
              </a:rPr>
              <a:t>https://www.redfin.com/news/data-center/</a:t>
            </a:r>
            <a:endParaRPr lang="en-US" dirty="0"/>
          </a:p>
          <a:p>
            <a:pPr lvl="1"/>
            <a:r>
              <a:rPr lang="en-US" dirty="0"/>
              <a:t>Median Household Income.csv</a:t>
            </a:r>
          </a:p>
          <a:p>
            <a:pPr lvl="1"/>
            <a:r>
              <a:rPr lang="en-US" dirty="0"/>
              <a:t>Property Values.csv</a:t>
            </a:r>
          </a:p>
          <a:p>
            <a:pPr lvl="1"/>
            <a:r>
              <a:rPr lang="en-US" dirty="0"/>
              <a:t>Property Taxes.csv</a:t>
            </a:r>
          </a:p>
          <a:p>
            <a:pPr marL="0" indent="0">
              <a:buNone/>
            </a:pPr>
            <a:endParaRPr lang="en-US" dirty="0"/>
          </a:p>
        </p:txBody>
      </p:sp>
      <p:pic>
        <p:nvPicPr>
          <p:cNvPr id="5" name="Picture 4">
            <a:extLst>
              <a:ext uri="{FF2B5EF4-FFF2-40B4-BE49-F238E27FC236}">
                <a16:creationId xmlns:a16="http://schemas.microsoft.com/office/drawing/2014/main" id="{64399FAB-437B-45F5-805B-CE3520A494BF}"/>
              </a:ext>
            </a:extLst>
          </p:cNvPr>
          <p:cNvPicPr>
            <a:picLocks noChangeAspect="1"/>
          </p:cNvPicPr>
          <p:nvPr/>
        </p:nvPicPr>
        <p:blipFill>
          <a:blip r:embed="rId4"/>
          <a:stretch>
            <a:fillRect/>
          </a:stretch>
        </p:blipFill>
        <p:spPr>
          <a:xfrm>
            <a:off x="8763000" y="1600200"/>
            <a:ext cx="800100" cy="809625"/>
          </a:xfrm>
          <a:prstGeom prst="rect">
            <a:avLst/>
          </a:prstGeom>
        </p:spPr>
      </p:pic>
    </p:spTree>
    <p:extLst>
      <p:ext uri="{BB962C8B-B14F-4D97-AF65-F5344CB8AC3E}">
        <p14:creationId xmlns:p14="http://schemas.microsoft.com/office/powerpoint/2010/main" val="2878716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FC08B-2588-4A3C-92C9-03DD15EA8C58}"/>
              </a:ext>
            </a:extLst>
          </p:cNvPr>
          <p:cNvSpPr>
            <a:spLocks noGrp="1"/>
          </p:cNvSpPr>
          <p:nvPr>
            <p:ph type="title"/>
          </p:nvPr>
        </p:nvSpPr>
        <p:spPr/>
        <p:txBody>
          <a:bodyPr/>
          <a:lstStyle/>
          <a:p>
            <a:r>
              <a:rPr lang="en-US" dirty="0"/>
              <a:t>Imports</a:t>
            </a:r>
          </a:p>
        </p:txBody>
      </p:sp>
      <p:sp>
        <p:nvSpPr>
          <p:cNvPr id="3" name="Content Placeholder 2">
            <a:extLst>
              <a:ext uri="{FF2B5EF4-FFF2-40B4-BE49-F238E27FC236}">
                <a16:creationId xmlns:a16="http://schemas.microsoft.com/office/drawing/2014/main" id="{8E1F5820-DAE1-40B9-99AF-BE5677F61FCD}"/>
              </a:ext>
            </a:extLst>
          </p:cNvPr>
          <p:cNvSpPr>
            <a:spLocks noGrp="1"/>
          </p:cNvSpPr>
          <p:nvPr>
            <p:ph idx="1"/>
          </p:nvPr>
        </p:nvSpPr>
        <p:spPr/>
        <p:txBody>
          <a:bodyPr/>
          <a:lstStyle/>
          <a:p>
            <a:r>
              <a:rPr lang="en-US" dirty="0"/>
              <a:t>import pandas as pd</a:t>
            </a:r>
          </a:p>
          <a:p>
            <a:r>
              <a:rPr lang="en-US" dirty="0"/>
              <a:t>import json</a:t>
            </a:r>
          </a:p>
          <a:p>
            <a:r>
              <a:rPr lang="en-US" dirty="0"/>
              <a:t>import requests</a:t>
            </a:r>
          </a:p>
          <a:p>
            <a:r>
              <a:rPr lang="en-US" dirty="0"/>
              <a:t>import </a:t>
            </a:r>
            <a:r>
              <a:rPr lang="en-US" dirty="0" err="1"/>
              <a:t>plotly.express</a:t>
            </a:r>
            <a:r>
              <a:rPr lang="en-US" dirty="0"/>
              <a:t> as px</a:t>
            </a:r>
          </a:p>
          <a:p>
            <a:r>
              <a:rPr lang="en-US" dirty="0"/>
              <a:t>import </a:t>
            </a:r>
            <a:r>
              <a:rPr lang="en-US" dirty="0" err="1"/>
              <a:t>hvplot.pandas</a:t>
            </a:r>
            <a:endParaRPr lang="en-US" dirty="0"/>
          </a:p>
          <a:p>
            <a:r>
              <a:rPr lang="en-US" dirty="0"/>
              <a:t>import </a:t>
            </a:r>
            <a:r>
              <a:rPr lang="en-US" dirty="0" err="1"/>
              <a:t>geopandas</a:t>
            </a:r>
            <a:endParaRPr lang="en-US" dirty="0"/>
          </a:p>
          <a:p>
            <a:r>
              <a:rPr lang="en-US" dirty="0"/>
              <a:t>from </a:t>
            </a:r>
            <a:r>
              <a:rPr lang="en-US" dirty="0" err="1"/>
              <a:t>urllib.request</a:t>
            </a:r>
            <a:r>
              <a:rPr lang="en-US" dirty="0"/>
              <a:t> import </a:t>
            </a:r>
            <a:r>
              <a:rPr lang="en-US" dirty="0" err="1"/>
              <a:t>urlopen</a:t>
            </a:r>
            <a:endParaRPr lang="en-US" dirty="0"/>
          </a:p>
          <a:p>
            <a:r>
              <a:rPr lang="en-US" dirty="0">
                <a:solidFill>
                  <a:srgbClr val="FF0000"/>
                </a:solidFill>
              </a:rPr>
              <a:t>MORE?</a:t>
            </a:r>
          </a:p>
        </p:txBody>
      </p:sp>
    </p:spTree>
    <p:extLst>
      <p:ext uri="{BB962C8B-B14F-4D97-AF65-F5344CB8AC3E}">
        <p14:creationId xmlns:p14="http://schemas.microsoft.com/office/powerpoint/2010/main" val="4008894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2" descr="Clustered column chart showing the values of 3 series for 4 categories"/>
          <p:cNvGraphicFramePr>
            <a:graphicFrameLocks noGrp="1"/>
          </p:cNvGraphicFramePr>
          <p:nvPr>
            <p:ph idx="1"/>
            <p:extLst>
              <p:ext uri="{D42A27DB-BD31-4B8C-83A1-F6EECF244321}">
                <p14:modId xmlns:p14="http://schemas.microsoft.com/office/powerpoint/2010/main" val="260407514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3"/>
          <p:cNvGraphicFramePr>
            <a:graphicFrameLocks noGrp="1"/>
          </p:cNvGraphicFramePr>
          <p:nvPr>
            <p:ph sz="half" idx="2"/>
            <p:extLst>
              <p:ext uri="{D42A27DB-BD31-4B8C-83A1-F6EECF244321}">
                <p14:modId xmlns:p14="http://schemas.microsoft.com/office/powerpoint/2010/main" val="1546654039"/>
              </p:ext>
            </p:extLst>
          </p:nvPr>
        </p:nvGraphicFramePr>
        <p:xfrm>
          <a:off x="6324600" y="1825623"/>
          <a:ext cx="5029200" cy="2289176"/>
        </p:xfrm>
        <a:graphic>
          <a:graphicData uri="http://schemas.openxmlformats.org/drawingml/2006/table">
            <a:tbl>
              <a:tblPr firstRow="1" bandRow="1">
                <a:tableStyleId>{3B4B98B0-60AC-42C2-AFA5-B58CD77FA1E5}</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572294">
                <a:tc>
                  <a:txBody>
                    <a:bodyPr/>
                    <a:lstStyle/>
                    <a:p>
                      <a:pPr algn="ctr"/>
                      <a:r>
                        <a:rPr lang="en-US" dirty="0"/>
                        <a:t>Class</a:t>
                      </a:r>
                    </a:p>
                  </a:txBody>
                  <a:tcPr anchor="ctr"/>
                </a:tc>
                <a:tc>
                  <a:txBody>
                    <a:bodyPr/>
                    <a:lstStyle/>
                    <a:p>
                      <a:pPr algn="ctr"/>
                      <a:r>
                        <a:rPr lang="en-US" dirty="0"/>
                        <a:t>Group 1</a:t>
                      </a:r>
                    </a:p>
                  </a:txBody>
                  <a:tcPr anchor="ctr"/>
                </a:tc>
                <a:tc>
                  <a:txBody>
                    <a:bodyPr/>
                    <a:lstStyle/>
                    <a:p>
                      <a:pPr algn="ctr"/>
                      <a:r>
                        <a:rPr lang="en-US" dirty="0"/>
                        <a:t>Group 2</a:t>
                      </a:r>
                    </a:p>
                  </a:txBody>
                  <a:tcPr anchor="ctr"/>
                </a:tc>
                <a:extLst>
                  <a:ext uri="{0D108BD9-81ED-4DB2-BD59-A6C34878D82A}">
                    <a16:rowId xmlns:a16="http://schemas.microsoft.com/office/drawing/2014/main" val="10000"/>
                  </a:ext>
                </a:extLst>
              </a:tr>
              <a:tr h="572294">
                <a:tc>
                  <a:txBody>
                    <a:bodyPr/>
                    <a:lstStyle/>
                    <a:p>
                      <a:pPr algn="ctr"/>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72294">
                <a:tc>
                  <a:txBody>
                    <a:bodyPr/>
                    <a:lstStyle/>
                    <a:p>
                      <a:pPr algn="ctr"/>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72294">
                <a:tc>
                  <a:txBody>
                    <a:bodyPr/>
                    <a:lstStyle/>
                    <a:p>
                      <a:pPr algn="ctr"/>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5" name="Content Placeholder 3"/>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6"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1656357789"/>
              </p:ext>
            </p:extLst>
          </p:nvPr>
        </p:nvGraphicFramePr>
        <p:xfrm>
          <a:off x="6324600" y="1825625"/>
          <a:ext cx="5029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51</TotalTime>
  <Words>401</Words>
  <Application>Microsoft Office PowerPoint</Application>
  <PresentationFormat>Widescreen</PresentationFormat>
  <Paragraphs>85</Paragraphs>
  <Slides>22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Century Schoolbook</vt:lpstr>
      <vt:lpstr>CITY SKETCH 16X9</vt:lpstr>
      <vt:lpstr>Arizona Residential Real Estate Analysis</vt:lpstr>
      <vt:lpstr>Team Members &amp; Duties</vt:lpstr>
      <vt:lpstr>Solving for these questions</vt:lpstr>
      <vt:lpstr>Our Audience:</vt:lpstr>
      <vt:lpstr>Input Data Sources</vt:lpstr>
      <vt:lpstr>Imports</vt:lpstr>
      <vt:lpstr>Title and Content Layout with Chart</vt:lpstr>
      <vt:lpstr>Title and Content Layout with Table</vt:lpstr>
      <vt:lpstr>Two Content Layout with SmartArt</vt:lpstr>
      <vt:lpstr>If you were to invest today, which zip codes have the lowest cost investment per square ft. = (Best Investment) ?</vt:lpstr>
      <vt:lpstr>Put a Plot here?</vt:lpstr>
      <vt:lpstr>Put a Plot here?</vt:lpstr>
      <vt:lpstr>Identification of Low Risk, High Yield (Best Investment) Property categorized by Property Type, Bedroom size, community_amenities? </vt:lpstr>
      <vt:lpstr>Put a Plot here?</vt:lpstr>
      <vt:lpstr>Put a Plot here?</vt:lpstr>
      <vt:lpstr>Which properties are in foreclosure? </vt:lpstr>
      <vt:lpstr>Put a Plot here?</vt:lpstr>
      <vt:lpstr>Put a Plot here?</vt:lpstr>
      <vt:lpstr>Conclusion</vt:lpstr>
      <vt:lpstr>PowerPoint Presentation</vt:lpstr>
      <vt:lpstr>Add a Slide Title - 4</vt:lpstr>
      <vt:lpstr>Add a Slide Title - 5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2 Presentation</dc:title>
  <dc:creator>Timothy Hall</dc:creator>
  <cp:lastModifiedBy>Jeremy Brown</cp:lastModifiedBy>
  <cp:revision>2</cp:revision>
  <dcterms:created xsi:type="dcterms:W3CDTF">2022-02-15T02:51:22Z</dcterms:created>
  <dcterms:modified xsi:type="dcterms:W3CDTF">2022-02-15T04:27:35Z</dcterms:modified>
</cp:coreProperties>
</file>