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76" r:id="rId5"/>
    <p:sldId id="275" r:id="rId6"/>
    <p:sldId id="274" r:id="rId7"/>
    <p:sldId id="271" r:id="rId8"/>
    <p:sldId id="273" r:id="rId9"/>
    <p:sldId id="272" r:id="rId10"/>
    <p:sldId id="278" r:id="rId11"/>
    <p:sldId id="27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AF1D"/>
    <a:srgbClr val="0AF653"/>
    <a:srgbClr val="D77575"/>
    <a:srgbClr val="CCECFF"/>
    <a:srgbClr val="D2DAE2"/>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60EF847-5D44-42BF-9536-390BF2620236}"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79C53-1647-4057-B0C9-8A0E035592C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0543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0EF847-5D44-42BF-9536-390BF2620236}"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79C53-1647-4057-B0C9-8A0E035592CA}" type="slidenum">
              <a:rPr lang="en-IN" smtClean="0"/>
              <a:t>‹#›</a:t>
            </a:fld>
            <a:endParaRPr lang="en-IN"/>
          </a:p>
        </p:txBody>
      </p:sp>
    </p:spTree>
    <p:extLst>
      <p:ext uri="{BB962C8B-B14F-4D97-AF65-F5344CB8AC3E}">
        <p14:creationId xmlns:p14="http://schemas.microsoft.com/office/powerpoint/2010/main" val="364406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0EF847-5D44-42BF-9536-390BF2620236}"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79C53-1647-4057-B0C9-8A0E035592CA}"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340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0EF847-5D44-42BF-9536-390BF2620236}"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79C53-1647-4057-B0C9-8A0E035592CA}" type="slidenum">
              <a:rPr lang="en-IN" smtClean="0"/>
              <a:t>‹#›</a:t>
            </a:fld>
            <a:endParaRPr lang="en-IN"/>
          </a:p>
        </p:txBody>
      </p:sp>
    </p:spTree>
    <p:extLst>
      <p:ext uri="{BB962C8B-B14F-4D97-AF65-F5344CB8AC3E}">
        <p14:creationId xmlns:p14="http://schemas.microsoft.com/office/powerpoint/2010/main" val="742109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0EF847-5D44-42BF-9536-390BF2620236}"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79C53-1647-4057-B0C9-8A0E035592C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378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0EF847-5D44-42BF-9536-390BF2620236}" type="datetimeFigureOut">
              <a:rPr lang="en-IN" smtClean="0"/>
              <a:t>28-08-2024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079C53-1647-4057-B0C9-8A0E035592CA}" type="slidenum">
              <a:rPr lang="en-IN" smtClean="0"/>
              <a:t>‹#›</a:t>
            </a:fld>
            <a:endParaRPr lang="en-IN"/>
          </a:p>
        </p:txBody>
      </p:sp>
    </p:spTree>
    <p:extLst>
      <p:ext uri="{BB962C8B-B14F-4D97-AF65-F5344CB8AC3E}">
        <p14:creationId xmlns:p14="http://schemas.microsoft.com/office/powerpoint/2010/main" val="2993940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0EF847-5D44-42BF-9536-390BF2620236}" type="datetimeFigureOut">
              <a:rPr lang="en-IN" smtClean="0"/>
              <a:t>28-08-2024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079C53-1647-4057-B0C9-8A0E035592CA}" type="slidenum">
              <a:rPr lang="en-IN" smtClean="0"/>
              <a:t>‹#›</a:t>
            </a:fld>
            <a:endParaRPr lang="en-IN"/>
          </a:p>
        </p:txBody>
      </p:sp>
    </p:spTree>
    <p:extLst>
      <p:ext uri="{BB962C8B-B14F-4D97-AF65-F5344CB8AC3E}">
        <p14:creationId xmlns:p14="http://schemas.microsoft.com/office/powerpoint/2010/main" val="337802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0EF847-5D44-42BF-9536-390BF2620236}" type="datetimeFigureOut">
              <a:rPr lang="en-IN" smtClean="0"/>
              <a:t>28-08-2024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079C53-1647-4057-B0C9-8A0E035592CA}" type="slidenum">
              <a:rPr lang="en-IN" smtClean="0"/>
              <a:t>‹#›</a:t>
            </a:fld>
            <a:endParaRPr lang="en-IN"/>
          </a:p>
        </p:txBody>
      </p:sp>
    </p:spTree>
    <p:extLst>
      <p:ext uri="{BB962C8B-B14F-4D97-AF65-F5344CB8AC3E}">
        <p14:creationId xmlns:p14="http://schemas.microsoft.com/office/powerpoint/2010/main" val="554333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0EF847-5D44-42BF-9536-390BF2620236}" type="datetimeFigureOut">
              <a:rPr lang="en-IN" smtClean="0"/>
              <a:t>28-08-2024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079C53-1647-4057-B0C9-8A0E035592CA}" type="slidenum">
              <a:rPr lang="en-IN" smtClean="0"/>
              <a:t>‹#›</a:t>
            </a:fld>
            <a:endParaRPr lang="en-IN"/>
          </a:p>
        </p:txBody>
      </p:sp>
    </p:spTree>
    <p:extLst>
      <p:ext uri="{BB962C8B-B14F-4D97-AF65-F5344CB8AC3E}">
        <p14:creationId xmlns:p14="http://schemas.microsoft.com/office/powerpoint/2010/main" val="3841028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0EF847-5D44-42BF-9536-390BF2620236}" type="datetimeFigureOut">
              <a:rPr lang="en-IN" smtClean="0"/>
              <a:t>28-08-2024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079C53-1647-4057-B0C9-8A0E035592CA}" type="slidenum">
              <a:rPr lang="en-IN" smtClean="0"/>
              <a:t>‹#›</a:t>
            </a:fld>
            <a:endParaRPr lang="en-IN"/>
          </a:p>
        </p:txBody>
      </p:sp>
    </p:spTree>
    <p:extLst>
      <p:ext uri="{BB962C8B-B14F-4D97-AF65-F5344CB8AC3E}">
        <p14:creationId xmlns:p14="http://schemas.microsoft.com/office/powerpoint/2010/main" val="767566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0EF847-5D44-42BF-9536-390BF2620236}" type="datetimeFigureOut">
              <a:rPr lang="en-IN" smtClean="0"/>
              <a:t>28-08-2024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079C53-1647-4057-B0C9-8A0E035592C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2125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60EF847-5D44-42BF-9536-390BF2620236}" type="datetimeFigureOut">
              <a:rPr lang="en-IN" smtClean="0"/>
              <a:t>28-08-2024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0079C53-1647-4057-B0C9-8A0E035592CA}"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19184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84105DD-DD34-687D-C64C-01623FC1DC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CF5374CB-D17D-E53B-0D13-085D7E5262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921" y="737572"/>
            <a:ext cx="2178291" cy="2173943"/>
          </a:xfrm>
          <a:prstGeom prst="rect">
            <a:avLst/>
          </a:prstGeom>
        </p:spPr>
      </p:pic>
      <p:sp>
        <p:nvSpPr>
          <p:cNvPr id="6" name="TextBox 5">
            <a:extLst>
              <a:ext uri="{FF2B5EF4-FFF2-40B4-BE49-F238E27FC236}">
                <a16:creationId xmlns:a16="http://schemas.microsoft.com/office/drawing/2014/main" id="{37BBE9FD-4EB0-9AB4-121D-91EBAD95A47D}"/>
              </a:ext>
            </a:extLst>
          </p:cNvPr>
          <p:cNvSpPr txBox="1"/>
          <p:nvPr/>
        </p:nvSpPr>
        <p:spPr>
          <a:xfrm>
            <a:off x="392921" y="4205072"/>
            <a:ext cx="10678490" cy="2400657"/>
          </a:xfrm>
          <a:prstGeom prst="rect">
            <a:avLst/>
          </a:prstGeom>
          <a:noFill/>
        </p:spPr>
        <p:txBody>
          <a:bodyPr wrap="square" rtlCol="0">
            <a:spAutoFit/>
          </a:bodyPr>
          <a:lstStyle/>
          <a:p>
            <a:r>
              <a:rPr lang="en-US" sz="3200" b="0" i="0" u="none" strike="noStrike" baseline="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EVALUATING SALES DECLINE </a:t>
            </a:r>
            <a:r>
              <a:rPr lang="en-US" sz="320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 </a:t>
            </a:r>
            <a:r>
              <a:rPr lang="en-US" sz="3200" b="0" i="0" u="none" strike="noStrike" baseline="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MANAGEMENT ENHANCEMENTS IN PIZZA CAFE</a:t>
            </a:r>
            <a:r>
              <a:rPr lang="en-US" sz="2200" b="0" i="0" u="none" strike="noStrike" baseline="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endParaRPr lang="en-US" sz="200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240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NAME - ASHUTOSH NARAYAN</a:t>
            </a:r>
          </a:p>
          <a:p>
            <a:r>
              <a:rPr lang="en-US" sz="240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ROLL NO. – 21F1003987</a:t>
            </a:r>
          </a:p>
          <a:p>
            <a:endParaRPr lang="en-IN"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62250BCB-EFF1-1859-BB55-C45162CCEDED}"/>
              </a:ext>
            </a:extLst>
          </p:cNvPr>
          <p:cNvSpPr/>
          <p:nvPr/>
        </p:nvSpPr>
        <p:spPr>
          <a:xfrm>
            <a:off x="2823883" y="737572"/>
            <a:ext cx="6840070" cy="2250141"/>
          </a:xfrm>
          <a:prstGeom prst="rect">
            <a:avLst/>
          </a:prstGeom>
          <a:solidFill>
            <a:srgbClr val="E3AF1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400" dirty="0">
                <a:solidFill>
                  <a:schemeClr val="tx1">
                    <a:lumMod val="95000"/>
                    <a:lumOff val="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 </a:t>
            </a:r>
          </a:p>
          <a:p>
            <a:pPr algn="ctr"/>
            <a:r>
              <a:rPr lang="en-US" sz="4400" dirty="0">
                <a:solidFill>
                  <a:schemeClr val="tx1">
                    <a:lumMod val="95000"/>
                    <a:lumOff val="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BUSINESS DATA MANAGEMENT </a:t>
            </a:r>
          </a:p>
          <a:p>
            <a:pPr algn="ctr"/>
            <a:r>
              <a:rPr lang="en-US" sz="4400" dirty="0">
                <a:solidFill>
                  <a:schemeClr val="tx1">
                    <a:lumMod val="95000"/>
                    <a:lumOff val="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PROJECT PRESENTATION</a:t>
            </a:r>
            <a:r>
              <a:rPr lang="en-IN" sz="4400" dirty="0">
                <a:solidFill>
                  <a:schemeClr val="tx1">
                    <a:lumMod val="95000"/>
                    <a:lumOff val="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  </a:t>
            </a:r>
          </a:p>
          <a:p>
            <a:pPr algn="ctr"/>
            <a:endParaRPr lang="en-IN" sz="4400" dirty="0"/>
          </a:p>
        </p:txBody>
      </p:sp>
    </p:spTree>
    <p:extLst>
      <p:ext uri="{BB962C8B-B14F-4D97-AF65-F5344CB8AC3E}">
        <p14:creationId xmlns:p14="http://schemas.microsoft.com/office/powerpoint/2010/main" val="530687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5D77BB-252B-4BD2-C5B0-132089F908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884105DD-DD34-687D-C64C-01623FC1DC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Diagonal Corners Snipped 4">
            <a:extLst>
              <a:ext uri="{FF2B5EF4-FFF2-40B4-BE49-F238E27FC236}">
                <a16:creationId xmlns:a16="http://schemas.microsoft.com/office/drawing/2014/main" id="{2055FB61-B3BF-FE44-3DE4-DB4CAC498E83}"/>
              </a:ext>
            </a:extLst>
          </p:cNvPr>
          <p:cNvSpPr/>
          <p:nvPr/>
        </p:nvSpPr>
        <p:spPr>
          <a:xfrm>
            <a:off x="322729" y="331694"/>
            <a:ext cx="4984377" cy="5862918"/>
          </a:xfrm>
          <a:prstGeom prst="snip2DiagRect">
            <a:avLst/>
          </a:prstGeom>
          <a:solidFill>
            <a:srgbClr val="E3AF1D"/>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u="sng" dirty="0">
                <a:solidFill>
                  <a:schemeClr val="tx1"/>
                </a:solidFill>
              </a:rPr>
              <a:t>ABOUT THE BUSINESS</a:t>
            </a:r>
          </a:p>
          <a:p>
            <a:pPr algn="ctr"/>
            <a:endParaRPr lang="en-US" u="sng" dirty="0">
              <a:solidFill>
                <a:schemeClr val="tx1"/>
              </a:solidFill>
            </a:endParaRPr>
          </a:p>
          <a:p>
            <a:pPr marL="285750" indent="-285750" algn="l">
              <a:buFont typeface="Wingdings" panose="05000000000000000000" pitchFamily="2" charset="2"/>
              <a:buChar char="v"/>
            </a:pPr>
            <a:r>
              <a:rPr lang="en-US" sz="1800" b="1" i="0" u="none" strike="noStrike" baseline="0" dirty="0" err="1">
                <a:solidFill>
                  <a:schemeClr val="tx1"/>
                </a:solidFill>
                <a:latin typeface="TimesNewRomanPS-BoldMT"/>
              </a:rPr>
              <a:t>Pizz</a:t>
            </a:r>
            <a:r>
              <a:rPr lang="en-US" sz="1800" b="1" i="0" u="none" strike="noStrike" baseline="0" dirty="0">
                <a:solidFill>
                  <a:schemeClr val="tx1"/>
                </a:solidFill>
                <a:latin typeface="TimesNewRomanPS-BoldMT"/>
              </a:rPr>
              <a:t> The Cafe </a:t>
            </a:r>
            <a:r>
              <a:rPr lang="en-US" sz="1800" b="0" i="0" u="none" strike="noStrike" baseline="0" dirty="0">
                <a:solidFill>
                  <a:schemeClr val="tx1"/>
                </a:solidFill>
                <a:latin typeface="TimesNewRomanPSMT"/>
              </a:rPr>
              <a:t>is a pizza cafe offering variety of pizza types. As a B2C operation, The Café provides its services directly to its customers.</a:t>
            </a:r>
          </a:p>
          <a:p>
            <a:pPr algn="l"/>
            <a:endParaRPr lang="en-US" sz="1800" b="0" i="0" u="none" strike="noStrike" baseline="0" dirty="0">
              <a:solidFill>
                <a:schemeClr val="tx1"/>
              </a:solidFill>
              <a:latin typeface="TimesNewRomanPSMT"/>
            </a:endParaRPr>
          </a:p>
          <a:p>
            <a:pPr marL="285750" indent="-285750" algn="l">
              <a:buFont typeface="Wingdings" panose="05000000000000000000" pitchFamily="2" charset="2"/>
              <a:buChar char="v"/>
            </a:pPr>
            <a:r>
              <a:rPr lang="en-US" sz="1800" i="0" u="none" strike="noStrike" baseline="0" dirty="0">
                <a:solidFill>
                  <a:schemeClr val="tx1"/>
                </a:solidFill>
                <a:latin typeface="TimesNewRomanPSMT"/>
              </a:rPr>
              <a:t>The cafe features a selection of pizzas divided into four categories: Chicken, Classic, Supreme, and Veggie. Each pizza is thoughtfully designed to cater to a diverse range of tastes and preferences. Overall, the menu includes 32 distinct pizzas available in various sizes.</a:t>
            </a:r>
          </a:p>
        </p:txBody>
      </p:sp>
      <p:sp>
        <p:nvSpPr>
          <p:cNvPr id="6" name="Rectangle: Diagonal Corners Snipped 5">
            <a:extLst>
              <a:ext uri="{FF2B5EF4-FFF2-40B4-BE49-F238E27FC236}">
                <a16:creationId xmlns:a16="http://schemas.microsoft.com/office/drawing/2014/main" id="{3022487C-1A24-4B01-5BD9-4E98929F70DB}"/>
              </a:ext>
            </a:extLst>
          </p:cNvPr>
          <p:cNvSpPr/>
          <p:nvPr/>
        </p:nvSpPr>
        <p:spPr>
          <a:xfrm>
            <a:off x="6382870" y="331694"/>
            <a:ext cx="4984377" cy="5862918"/>
          </a:xfrm>
          <a:prstGeom prst="snip2DiagRect">
            <a:avLst/>
          </a:prstGeom>
          <a:solidFill>
            <a:schemeClr val="accent1">
              <a:lumMod val="75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u="sng" dirty="0"/>
              <a:t>PROBLEM STATEMENT</a:t>
            </a:r>
          </a:p>
          <a:p>
            <a:pPr algn="l"/>
            <a:endParaRPr lang="en-US" sz="1800" b="0" i="0" u="none" strike="noStrike" baseline="0" dirty="0">
              <a:latin typeface="TimesNewRomanPSMT"/>
            </a:endParaRPr>
          </a:p>
          <a:p>
            <a:pPr algn="ctr"/>
            <a:r>
              <a:rPr lang="en-US" sz="1800" b="0" i="0" u="sng" strike="noStrike" baseline="0" dirty="0">
                <a:latin typeface="TimesNewRomanPSMT"/>
              </a:rPr>
              <a:t>1.Understanding Revenue Decline: </a:t>
            </a:r>
            <a:r>
              <a:rPr lang="en-US" b="0" i="0" u="none" strike="noStrike" baseline="0" dirty="0">
                <a:latin typeface="TimesNewRomanPSMT"/>
              </a:rPr>
              <a:t>What Are the Principal Factors Contributing to the Continuous Decrease in Revenue Each Quarter, and How Can They Be Addressed?</a:t>
            </a:r>
          </a:p>
          <a:p>
            <a:pPr marL="342900" indent="-342900" algn="ctr">
              <a:buAutoNum type="arabicPeriod"/>
            </a:pPr>
            <a:endParaRPr lang="en-US" sz="1800" b="0" i="0" u="none" strike="noStrike" baseline="0" dirty="0">
              <a:latin typeface="TimesNewRomanPSMT"/>
            </a:endParaRPr>
          </a:p>
          <a:p>
            <a:pPr algn="ctr"/>
            <a:r>
              <a:rPr lang="en-US" sz="1800" b="0" i="0" u="none" strike="noStrike" baseline="0" dirty="0">
                <a:latin typeface="TimesNewRomanPSMT"/>
              </a:rPr>
              <a:t>2.</a:t>
            </a:r>
            <a:r>
              <a:rPr lang="en-US" sz="1800" b="0" i="0" u="sng" strike="noStrike" baseline="0" dirty="0">
                <a:latin typeface="TimesNewRomanPSMT"/>
              </a:rPr>
              <a:t> Management issue: </a:t>
            </a:r>
            <a:r>
              <a:rPr lang="en-US" sz="1800" b="0" i="0" strike="noStrike" baseline="0" dirty="0">
                <a:latin typeface="TimesNewRomanPSMT"/>
              </a:rPr>
              <a:t> </a:t>
            </a:r>
            <a:r>
              <a:rPr lang="en-US" sz="1800" b="0" i="0" u="none" strike="noStrike" baseline="0" dirty="0">
                <a:latin typeface="TimesNewRomanPSMT"/>
              </a:rPr>
              <a:t>In What Ways Can   Enhanced Planning of Inventory and Staffing Can Contribute to Improved  Business Performance and Efficiency?</a:t>
            </a:r>
            <a:endParaRPr lang="en-IN" u="sng" dirty="0"/>
          </a:p>
        </p:txBody>
      </p:sp>
    </p:spTree>
    <p:extLst>
      <p:ext uri="{BB962C8B-B14F-4D97-AF65-F5344CB8AC3E}">
        <p14:creationId xmlns:p14="http://schemas.microsoft.com/office/powerpoint/2010/main" val="1951227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84105DD-DD34-687D-C64C-01623FC1DC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5848D7E3-8770-5CC2-0716-0E08996F891C}"/>
              </a:ext>
            </a:extLst>
          </p:cNvPr>
          <p:cNvSpPr txBox="1"/>
          <p:nvPr/>
        </p:nvSpPr>
        <p:spPr>
          <a:xfrm>
            <a:off x="4303059" y="61611"/>
            <a:ext cx="6167718" cy="584775"/>
          </a:xfrm>
          <a:prstGeom prst="rect">
            <a:avLst/>
          </a:prstGeom>
          <a:noFill/>
        </p:spPr>
        <p:txBody>
          <a:bodyPr wrap="square">
            <a:spAutoFit/>
          </a:bodyPr>
          <a:lstStyle/>
          <a:p>
            <a:endParaRPr lang="en-IN" sz="3200" dirty="0">
              <a:solidFill>
                <a:srgbClr val="FFFF00"/>
              </a:solidFill>
              <a:effectLst>
                <a:outerShdw blurRad="38100" dist="38100" dir="2700000" algn="tl">
                  <a:srgbClr val="000000">
                    <a:alpha val="43137"/>
                  </a:srgbClr>
                </a:outerShdw>
              </a:effectLst>
              <a:highlight>
                <a:srgbClr val="FF0000"/>
              </a:highlight>
              <a:latin typeface="Cambria Math" panose="02040503050406030204" pitchFamily="18" charset="0"/>
              <a:ea typeface="Cambria Math" panose="02040503050406030204" pitchFamily="18" charset="0"/>
            </a:endParaRPr>
          </a:p>
        </p:txBody>
      </p:sp>
      <p:sp>
        <p:nvSpPr>
          <p:cNvPr id="6" name="TextBox 5">
            <a:extLst>
              <a:ext uri="{FF2B5EF4-FFF2-40B4-BE49-F238E27FC236}">
                <a16:creationId xmlns:a16="http://schemas.microsoft.com/office/drawing/2014/main" id="{35F4A199-704C-0790-9E88-8EC309FB238A}"/>
              </a:ext>
            </a:extLst>
          </p:cNvPr>
          <p:cNvSpPr txBox="1"/>
          <p:nvPr/>
        </p:nvSpPr>
        <p:spPr>
          <a:xfrm>
            <a:off x="188259" y="797859"/>
            <a:ext cx="11464688" cy="923330"/>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dataset includes four tables: Orders, Pizzas, Pizza Types, and Order Details.</a:t>
            </a:r>
          </a:p>
          <a:p>
            <a:pPr marL="285750" indent="-285750">
              <a:buFont typeface="Wingdings" panose="05000000000000000000" pitchFamily="2" charset="2"/>
              <a:buChar char="v"/>
            </a:pP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These tables are linked by foreign keys, as shown in the diagram below.</a:t>
            </a:r>
          </a:p>
          <a:p>
            <a:pPr marL="285750" indent="-285750">
              <a:buFont typeface="Wingdings" panose="05000000000000000000" pitchFamily="2" charset="2"/>
              <a:buChar char="v"/>
            </a:pPr>
            <a:endPar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3AFBF53-8C3B-573E-7709-E9882312EFFD}"/>
              </a:ext>
            </a:extLst>
          </p:cNvPr>
          <p:cNvSpPr txBox="1"/>
          <p:nvPr/>
        </p:nvSpPr>
        <p:spPr>
          <a:xfrm>
            <a:off x="188259" y="2660793"/>
            <a:ext cx="11566311"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bg1"/>
                </a:solidFill>
                <a:effectLst>
                  <a:outerShdw blurRad="38100" dist="38100" dir="2700000" algn="tl">
                    <a:srgbClr val="000000">
                      <a:alpha val="43137"/>
                    </a:srgbClr>
                  </a:outerShdw>
                </a:effectLst>
              </a:rPr>
              <a:t>After merging the relevant columns, here are the first 10 rows of the main dataset</a:t>
            </a:r>
            <a:endParaRPr lang="en-IN" dirty="0">
              <a:solidFill>
                <a:schemeClr val="bg1"/>
              </a:solidFill>
              <a:effectLst>
                <a:outerShdw blurRad="38100" dist="38100" dir="2700000" algn="tl">
                  <a:srgbClr val="000000">
                    <a:alpha val="43137"/>
                  </a:srgbClr>
                </a:outerShdw>
              </a:effectLst>
            </a:endParaRPr>
          </a:p>
        </p:txBody>
      </p:sp>
      <p:sp>
        <p:nvSpPr>
          <p:cNvPr id="18" name="Rectangle 17">
            <a:extLst>
              <a:ext uri="{FF2B5EF4-FFF2-40B4-BE49-F238E27FC236}">
                <a16:creationId xmlns:a16="http://schemas.microsoft.com/office/drawing/2014/main" id="{0C16CE41-5C81-5B0E-8A56-A35D9A03D3E8}"/>
              </a:ext>
            </a:extLst>
          </p:cNvPr>
          <p:cNvSpPr/>
          <p:nvPr/>
        </p:nvSpPr>
        <p:spPr>
          <a:xfrm>
            <a:off x="3487563" y="1885533"/>
            <a:ext cx="1630992" cy="488649"/>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a:p>
            <a:pPr algn="ctr"/>
            <a:r>
              <a:rPr lang="en-US" sz="2000" dirty="0">
                <a:solidFill>
                  <a:schemeClr val="tx1"/>
                </a:solidFill>
              </a:rPr>
              <a:t>Order details</a:t>
            </a:r>
            <a:endParaRPr lang="en-IN" sz="2000" dirty="0">
              <a:solidFill>
                <a:schemeClr val="tx1"/>
              </a:solidFill>
            </a:endParaRPr>
          </a:p>
          <a:p>
            <a:pPr algn="ctr"/>
            <a:endParaRPr lang="en-IN" sz="2000" dirty="0">
              <a:solidFill>
                <a:schemeClr val="tx1"/>
              </a:solidFill>
            </a:endParaRPr>
          </a:p>
        </p:txBody>
      </p:sp>
      <p:sp>
        <p:nvSpPr>
          <p:cNvPr id="19" name="Rectangle 18">
            <a:extLst>
              <a:ext uri="{FF2B5EF4-FFF2-40B4-BE49-F238E27FC236}">
                <a16:creationId xmlns:a16="http://schemas.microsoft.com/office/drawing/2014/main" id="{8A3720DF-B278-27BF-650F-1CBE7DA2EA72}"/>
              </a:ext>
            </a:extLst>
          </p:cNvPr>
          <p:cNvSpPr/>
          <p:nvPr/>
        </p:nvSpPr>
        <p:spPr>
          <a:xfrm>
            <a:off x="73667" y="1892578"/>
            <a:ext cx="1390698" cy="448005"/>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a:p>
            <a:pPr algn="ctr"/>
            <a:endParaRPr lang="en-US" sz="2000" dirty="0">
              <a:solidFill>
                <a:schemeClr val="tx1"/>
              </a:solidFill>
            </a:endParaRPr>
          </a:p>
          <a:p>
            <a:pPr algn="ctr"/>
            <a:r>
              <a:rPr lang="en-US" sz="2000" dirty="0">
                <a:solidFill>
                  <a:schemeClr val="tx1"/>
                </a:solidFill>
              </a:rPr>
              <a:t>Orders</a:t>
            </a:r>
            <a:endParaRPr lang="en-IN" sz="2000" b="1" i="0" u="none" strike="noStrike" baseline="0" dirty="0">
              <a:solidFill>
                <a:schemeClr val="tx1"/>
              </a:solidFill>
              <a:latin typeface="TimesNewRomanPS-BoldMT"/>
            </a:endParaRPr>
          </a:p>
          <a:p>
            <a:pPr marL="285750" indent="-285750" algn="ctr">
              <a:buFont typeface="Arial" panose="020B0604020202020204" pitchFamily="34" charset="0"/>
              <a:buChar char="•"/>
            </a:pPr>
            <a:endParaRPr lang="en-IN" sz="2000" dirty="0">
              <a:solidFill>
                <a:schemeClr val="tx1"/>
              </a:solidFill>
            </a:endParaRPr>
          </a:p>
          <a:p>
            <a:pPr algn="ctr"/>
            <a:endParaRPr lang="en-IN" sz="2000" dirty="0">
              <a:solidFill>
                <a:schemeClr val="tx1"/>
              </a:solidFill>
            </a:endParaRPr>
          </a:p>
        </p:txBody>
      </p:sp>
      <p:sp>
        <p:nvSpPr>
          <p:cNvPr id="20" name="Rectangle 19">
            <a:extLst>
              <a:ext uri="{FF2B5EF4-FFF2-40B4-BE49-F238E27FC236}">
                <a16:creationId xmlns:a16="http://schemas.microsoft.com/office/drawing/2014/main" id="{7D45D332-C53E-D442-4AC1-7BA8BB325E03}"/>
              </a:ext>
            </a:extLst>
          </p:cNvPr>
          <p:cNvSpPr/>
          <p:nvPr/>
        </p:nvSpPr>
        <p:spPr>
          <a:xfrm>
            <a:off x="6955293" y="1905855"/>
            <a:ext cx="1219109" cy="448006"/>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Pizzas</a:t>
            </a:r>
          </a:p>
        </p:txBody>
      </p:sp>
      <p:sp>
        <p:nvSpPr>
          <p:cNvPr id="21" name="Rectangle 20">
            <a:extLst>
              <a:ext uri="{FF2B5EF4-FFF2-40B4-BE49-F238E27FC236}">
                <a16:creationId xmlns:a16="http://schemas.microsoft.com/office/drawing/2014/main" id="{4BEC66E4-ACFA-79DA-4476-8ADD12CC1CF0}"/>
              </a:ext>
            </a:extLst>
          </p:cNvPr>
          <p:cNvSpPr/>
          <p:nvPr/>
        </p:nvSpPr>
        <p:spPr>
          <a:xfrm>
            <a:off x="10057621" y="1886023"/>
            <a:ext cx="1658470" cy="461397"/>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a:p>
            <a:pPr algn="ctr"/>
            <a:endParaRPr lang="en-US" sz="2000" dirty="0">
              <a:solidFill>
                <a:schemeClr val="tx1"/>
              </a:solidFill>
            </a:endParaRPr>
          </a:p>
          <a:p>
            <a:pPr algn="ctr"/>
            <a:r>
              <a:rPr lang="en-US" sz="2000" dirty="0">
                <a:solidFill>
                  <a:schemeClr val="tx1"/>
                </a:solidFill>
              </a:rPr>
              <a:t>Pizzas types</a:t>
            </a:r>
            <a:endParaRPr lang="en-IN" sz="2000" dirty="0">
              <a:solidFill>
                <a:schemeClr val="tx1"/>
              </a:solidFill>
            </a:endParaRPr>
          </a:p>
          <a:p>
            <a:pPr algn="ctr"/>
            <a:endParaRPr lang="en-IN" sz="2000" dirty="0">
              <a:solidFill>
                <a:schemeClr val="tx1"/>
              </a:solidFill>
            </a:endParaRPr>
          </a:p>
          <a:p>
            <a:pPr algn="ctr"/>
            <a:endParaRPr lang="en-IN" sz="2000" dirty="0">
              <a:solidFill>
                <a:schemeClr val="tx1"/>
              </a:solidFill>
            </a:endParaRPr>
          </a:p>
        </p:txBody>
      </p:sp>
      <p:cxnSp>
        <p:nvCxnSpPr>
          <p:cNvPr id="22" name="Straight Arrow Connector 21">
            <a:extLst>
              <a:ext uri="{FF2B5EF4-FFF2-40B4-BE49-F238E27FC236}">
                <a16:creationId xmlns:a16="http://schemas.microsoft.com/office/drawing/2014/main" id="{FA424E22-A108-29C6-02A6-24C4469A3734}"/>
              </a:ext>
            </a:extLst>
          </p:cNvPr>
          <p:cNvCxnSpPr>
            <a:cxnSpLocks/>
            <a:endCxn id="18" idx="1"/>
          </p:cNvCxnSpPr>
          <p:nvPr/>
        </p:nvCxnSpPr>
        <p:spPr>
          <a:xfrm>
            <a:off x="1486648" y="2129858"/>
            <a:ext cx="2000915"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ACB38E21-E801-023F-6D18-F87577522CCA}"/>
              </a:ext>
            </a:extLst>
          </p:cNvPr>
          <p:cNvCxnSpPr>
            <a:cxnSpLocks/>
            <a:endCxn id="20" idx="1"/>
          </p:cNvCxnSpPr>
          <p:nvPr/>
        </p:nvCxnSpPr>
        <p:spPr>
          <a:xfrm>
            <a:off x="5118555" y="2113855"/>
            <a:ext cx="1836738" cy="1600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FF62657D-098F-62A1-7CA3-1967CB494774}"/>
              </a:ext>
            </a:extLst>
          </p:cNvPr>
          <p:cNvCxnSpPr>
            <a:cxnSpLocks/>
          </p:cNvCxnSpPr>
          <p:nvPr/>
        </p:nvCxnSpPr>
        <p:spPr>
          <a:xfrm>
            <a:off x="8146353" y="2129857"/>
            <a:ext cx="1911268"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26E37DAF-5E59-41CE-5E9E-1566D18CD157}"/>
              </a:ext>
            </a:extLst>
          </p:cNvPr>
          <p:cNvSpPr txBox="1"/>
          <p:nvPr/>
        </p:nvSpPr>
        <p:spPr>
          <a:xfrm>
            <a:off x="8458184" y="1783105"/>
            <a:ext cx="1479892" cy="369332"/>
          </a:xfrm>
          <a:prstGeom prst="rect">
            <a:avLst/>
          </a:prstGeom>
          <a:noFill/>
        </p:spPr>
        <p:txBody>
          <a:bodyPr wrap="none" rtlCol="0">
            <a:spAutoFit/>
          </a:bodyPr>
          <a:lstStyle/>
          <a:p>
            <a:r>
              <a:rPr lang="en-IN" sz="1800" i="0" u="none" strike="noStrike" baseline="0" dirty="0" err="1">
                <a:solidFill>
                  <a:schemeClr val="bg1"/>
                </a:solidFill>
                <a:latin typeface="TimesNewRomanPS-BoldMT"/>
              </a:rPr>
              <a:t>pizza_type_id</a:t>
            </a:r>
            <a:endParaRPr lang="en-IN" dirty="0">
              <a:solidFill>
                <a:schemeClr val="bg1"/>
              </a:solidFill>
            </a:endParaRPr>
          </a:p>
        </p:txBody>
      </p:sp>
      <p:sp>
        <p:nvSpPr>
          <p:cNvPr id="26" name="TextBox 25">
            <a:extLst>
              <a:ext uri="{FF2B5EF4-FFF2-40B4-BE49-F238E27FC236}">
                <a16:creationId xmlns:a16="http://schemas.microsoft.com/office/drawing/2014/main" id="{4FBC301E-ED2A-94DB-BFA3-91E49A556BDD}"/>
              </a:ext>
            </a:extLst>
          </p:cNvPr>
          <p:cNvSpPr txBox="1"/>
          <p:nvPr/>
        </p:nvSpPr>
        <p:spPr>
          <a:xfrm>
            <a:off x="1878942" y="1721189"/>
            <a:ext cx="1179951" cy="646331"/>
          </a:xfrm>
          <a:prstGeom prst="rect">
            <a:avLst/>
          </a:prstGeom>
          <a:noFill/>
        </p:spPr>
        <p:txBody>
          <a:bodyPr wrap="square" rtlCol="0">
            <a:spAutoFit/>
          </a:bodyPr>
          <a:lstStyle/>
          <a:p>
            <a:r>
              <a:rPr lang="en-IN" dirty="0" err="1">
                <a:solidFill>
                  <a:schemeClr val="bg1"/>
                </a:solidFill>
                <a:latin typeface="TimesNewRomanPS-BoldMT"/>
              </a:rPr>
              <a:t>order</a:t>
            </a:r>
            <a:r>
              <a:rPr lang="en-IN" sz="1800" i="0" u="none" strike="noStrike" baseline="0" dirty="0" err="1">
                <a:solidFill>
                  <a:schemeClr val="bg1"/>
                </a:solidFill>
                <a:latin typeface="TimesNewRomanPS-BoldMT"/>
              </a:rPr>
              <a:t>_id</a:t>
            </a:r>
            <a:endParaRPr lang="en-IN" dirty="0">
              <a:solidFill>
                <a:schemeClr val="bg1"/>
              </a:solidFill>
            </a:endParaRPr>
          </a:p>
          <a:p>
            <a:endParaRPr lang="en-IN" dirty="0">
              <a:solidFill>
                <a:schemeClr val="bg1"/>
              </a:solidFill>
            </a:endParaRPr>
          </a:p>
        </p:txBody>
      </p:sp>
      <p:sp>
        <p:nvSpPr>
          <p:cNvPr id="27" name="TextBox 26">
            <a:extLst>
              <a:ext uri="{FF2B5EF4-FFF2-40B4-BE49-F238E27FC236}">
                <a16:creationId xmlns:a16="http://schemas.microsoft.com/office/drawing/2014/main" id="{FD0C06E1-2CBE-81AA-1D72-EC07DF27BDEF}"/>
              </a:ext>
            </a:extLst>
          </p:cNvPr>
          <p:cNvSpPr txBox="1"/>
          <p:nvPr/>
        </p:nvSpPr>
        <p:spPr>
          <a:xfrm>
            <a:off x="5393119" y="1721189"/>
            <a:ext cx="1005403" cy="369332"/>
          </a:xfrm>
          <a:prstGeom prst="rect">
            <a:avLst/>
          </a:prstGeom>
          <a:noFill/>
        </p:spPr>
        <p:txBody>
          <a:bodyPr wrap="none" rtlCol="0">
            <a:spAutoFit/>
          </a:bodyPr>
          <a:lstStyle/>
          <a:p>
            <a:r>
              <a:rPr lang="en-IN" sz="1800" i="0" u="none" strike="noStrike" baseline="0" dirty="0" err="1">
                <a:solidFill>
                  <a:schemeClr val="bg1"/>
                </a:solidFill>
                <a:latin typeface="TimesNewRomanPS-BoldMT"/>
              </a:rPr>
              <a:t>pizza_id</a:t>
            </a:r>
            <a:endParaRPr lang="en-IN" dirty="0">
              <a:solidFill>
                <a:schemeClr val="bg1"/>
              </a:solidFill>
            </a:endParaRPr>
          </a:p>
        </p:txBody>
      </p:sp>
      <p:sp>
        <p:nvSpPr>
          <p:cNvPr id="8" name="Rectangle 7">
            <a:extLst>
              <a:ext uri="{FF2B5EF4-FFF2-40B4-BE49-F238E27FC236}">
                <a16:creationId xmlns:a16="http://schemas.microsoft.com/office/drawing/2014/main" id="{F0E2CE55-770F-0580-2863-7718BE72BAA5}"/>
              </a:ext>
            </a:extLst>
          </p:cNvPr>
          <p:cNvSpPr/>
          <p:nvPr/>
        </p:nvSpPr>
        <p:spPr>
          <a:xfrm>
            <a:off x="4303059" y="62753"/>
            <a:ext cx="2863771" cy="645459"/>
          </a:xfrm>
          <a:prstGeom prst="rect">
            <a:avLst/>
          </a:prstGeom>
          <a:solidFill>
            <a:srgbClr val="E3AF1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lumMod val="95000"/>
                    <a:lumOff val="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 </a:t>
            </a:r>
          </a:p>
          <a:p>
            <a:pPr algn="ctr"/>
            <a:r>
              <a:rPr lang="en-IN" sz="2800" dirty="0">
                <a:solidFill>
                  <a:schemeClr val="tx1">
                    <a:lumMod val="95000"/>
                    <a:lumOff val="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METADATA  </a:t>
            </a:r>
          </a:p>
          <a:p>
            <a:pPr algn="ctr"/>
            <a:endParaRPr lang="en-IN" sz="2800" dirty="0"/>
          </a:p>
        </p:txBody>
      </p:sp>
      <p:pic>
        <p:nvPicPr>
          <p:cNvPr id="9" name="Picture 8">
            <a:extLst>
              <a:ext uri="{FF2B5EF4-FFF2-40B4-BE49-F238E27FC236}">
                <a16:creationId xmlns:a16="http://schemas.microsoft.com/office/drawing/2014/main" id="{FD89681D-6B91-7EF1-8968-3F7BA4CA4D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01" y="3199979"/>
            <a:ext cx="12028997" cy="2411927"/>
          </a:xfrm>
          <a:prstGeom prst="rect">
            <a:avLst/>
          </a:prstGeom>
        </p:spPr>
      </p:pic>
    </p:spTree>
    <p:extLst>
      <p:ext uri="{BB962C8B-B14F-4D97-AF65-F5344CB8AC3E}">
        <p14:creationId xmlns:p14="http://schemas.microsoft.com/office/powerpoint/2010/main" val="2014634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4CF48C3-BAE5-96A8-8246-6FE21AE80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4" name="Picture 13">
            <a:extLst>
              <a:ext uri="{FF2B5EF4-FFF2-40B4-BE49-F238E27FC236}">
                <a16:creationId xmlns:a16="http://schemas.microsoft.com/office/drawing/2014/main" id="{1FA2D2DD-6E37-9B90-359C-B55C40C2ED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70" y="571924"/>
            <a:ext cx="8989241" cy="3256005"/>
          </a:xfrm>
          <a:prstGeom prst="rect">
            <a:avLst/>
          </a:prstGeom>
        </p:spPr>
      </p:pic>
      <p:sp>
        <p:nvSpPr>
          <p:cNvPr id="16" name="TextBox 15">
            <a:extLst>
              <a:ext uri="{FF2B5EF4-FFF2-40B4-BE49-F238E27FC236}">
                <a16:creationId xmlns:a16="http://schemas.microsoft.com/office/drawing/2014/main" id="{87487498-4455-295A-A50D-E8CB650FBC98}"/>
              </a:ext>
            </a:extLst>
          </p:cNvPr>
          <p:cNvSpPr txBox="1"/>
          <p:nvPr/>
        </p:nvSpPr>
        <p:spPr>
          <a:xfrm>
            <a:off x="9090211" y="2006802"/>
            <a:ext cx="2884869" cy="3416320"/>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bg1"/>
                </a:solidFill>
                <a:latin typeface="Times New Roman" panose="02020603050405020304" pitchFamily="18" charset="0"/>
                <a:cs typeface="Times New Roman" panose="02020603050405020304" pitchFamily="18" charset="0"/>
              </a:rPr>
              <a:t>4 months with revenue less than the average monthly revenue.</a:t>
            </a:r>
          </a:p>
          <a:p>
            <a:pPr marL="285750" indent="-285750">
              <a:buFont typeface="Wingdings" panose="05000000000000000000" pitchFamily="2" charset="2"/>
              <a:buChar char="v"/>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a:solidFill>
                  <a:schemeClr val="bg1"/>
                </a:solidFill>
                <a:latin typeface="Times New Roman" panose="02020603050405020304" pitchFamily="18" charset="0"/>
                <a:cs typeface="Times New Roman" panose="02020603050405020304" pitchFamily="18" charset="0"/>
              </a:rPr>
              <a:t>Months with low monthly revenue showing high average daily revenue except Dec.</a:t>
            </a:r>
          </a:p>
          <a:p>
            <a:pPr marL="285750" indent="-285750">
              <a:buFont typeface="Wingdings" panose="05000000000000000000" pitchFamily="2" charset="2"/>
              <a:buChar char="v"/>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a:solidFill>
                  <a:schemeClr val="bg1"/>
                </a:solidFill>
                <a:latin typeface="Times New Roman" panose="02020603050405020304" pitchFamily="18" charset="0"/>
                <a:cs typeface="Times New Roman" panose="02020603050405020304" pitchFamily="18" charset="0"/>
              </a:rPr>
              <a:t>Days with low daily orders in last quarter of the year.</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5744C3E8-9EC5-AF41-E183-254C2823D9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92" y="3996878"/>
            <a:ext cx="5857483" cy="2816297"/>
          </a:xfrm>
          <a:prstGeom prst="rect">
            <a:avLst/>
          </a:prstGeom>
        </p:spPr>
      </p:pic>
      <p:pic>
        <p:nvPicPr>
          <p:cNvPr id="20" name="Picture 19">
            <a:extLst>
              <a:ext uri="{FF2B5EF4-FFF2-40B4-BE49-F238E27FC236}">
                <a16:creationId xmlns:a16="http://schemas.microsoft.com/office/drawing/2014/main" id="{6B783A6D-765D-B10C-5D58-855F45C9E1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1818" y="3929215"/>
            <a:ext cx="3108393" cy="2816298"/>
          </a:xfrm>
          <a:prstGeom prst="rect">
            <a:avLst/>
          </a:prstGeom>
        </p:spPr>
      </p:pic>
      <p:sp>
        <p:nvSpPr>
          <p:cNvPr id="21" name="Rectangle 20">
            <a:extLst>
              <a:ext uri="{FF2B5EF4-FFF2-40B4-BE49-F238E27FC236}">
                <a16:creationId xmlns:a16="http://schemas.microsoft.com/office/drawing/2014/main" id="{4B4C5826-CC68-CCC7-F0CE-D907FAF350D1}"/>
              </a:ext>
            </a:extLst>
          </p:cNvPr>
          <p:cNvSpPr/>
          <p:nvPr/>
        </p:nvSpPr>
        <p:spPr>
          <a:xfrm>
            <a:off x="3178940" y="62753"/>
            <a:ext cx="5280211" cy="645459"/>
          </a:xfrm>
          <a:prstGeom prst="rect">
            <a:avLst/>
          </a:prstGeom>
          <a:solidFill>
            <a:srgbClr val="E3AF1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lumMod val="95000"/>
                    <a:lumOff val="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 </a:t>
            </a:r>
          </a:p>
          <a:p>
            <a:pPr algn="ctr"/>
            <a:r>
              <a:rPr lang="en-IN" sz="2800" dirty="0">
                <a:solidFill>
                  <a:schemeClr val="tx1">
                    <a:lumMod val="95000"/>
                    <a:lumOff val="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MONTHLY REVENUE ANALYSIS  </a:t>
            </a:r>
          </a:p>
          <a:p>
            <a:pPr algn="ctr"/>
            <a:endParaRPr lang="en-IN" sz="2800" dirty="0"/>
          </a:p>
        </p:txBody>
      </p:sp>
    </p:spTree>
    <p:extLst>
      <p:ext uri="{BB962C8B-B14F-4D97-AF65-F5344CB8AC3E}">
        <p14:creationId xmlns:p14="http://schemas.microsoft.com/office/powerpoint/2010/main" val="3215193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4CF48C3-BAE5-96A8-8246-6FE21AE80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A9A440A7-9FAA-0D57-1E14-29AE39051A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21" y="600636"/>
            <a:ext cx="9063318" cy="3216931"/>
          </a:xfrm>
          <a:prstGeom prst="rect">
            <a:avLst/>
          </a:prstGeom>
        </p:spPr>
      </p:pic>
      <p:sp>
        <p:nvSpPr>
          <p:cNvPr id="2" name="TextBox 1">
            <a:extLst>
              <a:ext uri="{FF2B5EF4-FFF2-40B4-BE49-F238E27FC236}">
                <a16:creationId xmlns:a16="http://schemas.microsoft.com/office/drawing/2014/main" id="{0C188C0D-2F7E-5E04-133F-5725AB1A11B4}"/>
              </a:ext>
            </a:extLst>
          </p:cNvPr>
          <p:cNvSpPr txBox="1"/>
          <p:nvPr/>
        </p:nvSpPr>
        <p:spPr>
          <a:xfrm>
            <a:off x="9170897" y="473310"/>
            <a:ext cx="2976282" cy="6494085"/>
          </a:xfrm>
          <a:prstGeom prst="rect">
            <a:avLst/>
          </a:prstGeom>
          <a:noFill/>
        </p:spPr>
        <p:txBody>
          <a:bodyPr wrap="square" rtlCol="0">
            <a:spAutoFit/>
          </a:bodyPr>
          <a:lstStyle/>
          <a:p>
            <a:pPr marL="285750" indent="-285750" algn="ctr">
              <a:buFont typeface="Wingdings" panose="05000000000000000000" pitchFamily="2" charset="2"/>
              <a:buChar char="v"/>
            </a:pPr>
            <a:r>
              <a:rPr lang="en-US" sz="1600" dirty="0">
                <a:solidFill>
                  <a:schemeClr val="bg1"/>
                </a:solidFill>
                <a:latin typeface="Times New Roman" panose="02020603050405020304" pitchFamily="18" charset="0"/>
                <a:cs typeface="Times New Roman" panose="02020603050405020304" pitchFamily="18" charset="0"/>
              </a:rPr>
              <a:t>Months with narrower show higher daily sales variability, while wider IQRs indicate more consistent sales.</a:t>
            </a:r>
          </a:p>
          <a:p>
            <a:pPr algn="ct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ctr">
              <a:buFont typeface="Wingdings" panose="05000000000000000000" pitchFamily="2" charset="2"/>
              <a:buChar char="v"/>
            </a:pPr>
            <a:r>
              <a:rPr lang="en-US" sz="1600" dirty="0">
                <a:solidFill>
                  <a:schemeClr val="bg1"/>
                </a:solidFill>
                <a:latin typeface="Times New Roman" panose="02020603050405020304" pitchFamily="18" charset="0"/>
                <a:cs typeface="Times New Roman" panose="02020603050405020304" pitchFamily="18" charset="0"/>
              </a:rPr>
              <a:t>June has the highest variability, and March has the lowest.</a:t>
            </a:r>
          </a:p>
          <a:p>
            <a:pPr marL="285750" indent="-285750" algn="ctr">
              <a:buFont typeface="Wingdings" panose="05000000000000000000" pitchFamily="2" charset="2"/>
              <a:buChar char="v"/>
            </a:pP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ctr">
              <a:buFont typeface="Wingdings" panose="05000000000000000000" pitchFamily="2" charset="2"/>
              <a:buChar char="v"/>
            </a:pPr>
            <a:r>
              <a:rPr lang="en-US" sz="1600" dirty="0">
                <a:solidFill>
                  <a:schemeClr val="bg1"/>
                </a:solidFill>
                <a:latin typeface="Times New Roman" panose="02020603050405020304" pitchFamily="18" charset="0"/>
                <a:cs typeface="Times New Roman" panose="02020603050405020304" pitchFamily="18" charset="0"/>
              </a:rPr>
              <a:t>A moderate negative</a:t>
            </a:r>
          </a:p>
          <a:p>
            <a:pPr algn="ctr"/>
            <a:r>
              <a:rPr lang="en-US" sz="1600" dirty="0">
                <a:solidFill>
                  <a:schemeClr val="bg1"/>
                </a:solidFill>
                <a:latin typeface="Times New Roman" panose="02020603050405020304" pitchFamily="18" charset="0"/>
                <a:cs typeface="Times New Roman" panose="02020603050405020304" pitchFamily="18" charset="0"/>
              </a:rPr>
              <a:t> correlation of -0.68 exists between unique Order IDs    and average quantity sold</a:t>
            </a:r>
          </a:p>
          <a:p>
            <a:pPr algn="ctr"/>
            <a:r>
              <a:rPr lang="en-US" sz="1600" dirty="0">
                <a:solidFill>
                  <a:schemeClr val="bg1"/>
                </a:solidFill>
                <a:latin typeface="Times New Roman" panose="02020603050405020304" pitchFamily="18" charset="0"/>
                <a:cs typeface="Times New Roman" panose="02020603050405020304" pitchFamily="18" charset="0"/>
              </a:rPr>
              <a:t> per order.</a:t>
            </a:r>
          </a:p>
          <a:p>
            <a:pPr algn="ct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ctr">
              <a:buFont typeface="Wingdings" panose="05000000000000000000" pitchFamily="2" charset="2"/>
              <a:buChar char="v"/>
            </a:pPr>
            <a:r>
              <a:rPr lang="en-US" sz="1600" dirty="0">
                <a:solidFill>
                  <a:schemeClr val="bg1"/>
                </a:solidFill>
                <a:latin typeface="Times New Roman" panose="02020603050405020304" pitchFamily="18" charset="0"/>
                <a:cs typeface="Times New Roman" panose="02020603050405020304" pitchFamily="18" charset="0"/>
              </a:rPr>
              <a:t>October and November have higher average quantities per order but fewer unique orders</a:t>
            </a:r>
          </a:p>
          <a:p>
            <a:pPr algn="ct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ctr">
              <a:buFont typeface="Wingdings" panose="05000000000000000000" pitchFamily="2" charset="2"/>
              <a:buChar char="v"/>
            </a:pPr>
            <a:r>
              <a:rPr lang="en-US" sz="1600" dirty="0">
                <a:solidFill>
                  <a:schemeClr val="bg1"/>
                </a:solidFill>
                <a:latin typeface="Times New Roman" panose="02020603050405020304" pitchFamily="18" charset="0"/>
                <a:cs typeface="Times New Roman" panose="02020603050405020304" pitchFamily="18" charset="0"/>
              </a:rPr>
              <a:t>In July and August, more unique orders and lower average quantities suggest customers are making smaller, more frequent purchases.</a:t>
            </a:r>
          </a:p>
          <a:p>
            <a:pPr algn="ctr"/>
            <a:endParaRPr lang="en-IN" sz="1600" dirty="0">
              <a:solidFill>
                <a:schemeClr val="bg1"/>
              </a:solidFill>
              <a:latin typeface="Times New Roman" panose="02020603050405020304" pitchFamily="18" charset="0"/>
              <a:cs typeface="Times New Roman" panose="02020603050405020304" pitchFamily="18" charset="0"/>
            </a:endParaRPr>
          </a:p>
          <a:p>
            <a:pPr marL="285750" indent="-285750" algn="ctr">
              <a:buFont typeface="Wingdings" panose="05000000000000000000" pitchFamily="2" charset="2"/>
              <a:buChar char="v"/>
            </a:pPr>
            <a:endParaRPr lang="en-IN" sz="16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9ACBEA5-54B9-E828-DDA0-69904DF018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21" y="3847187"/>
            <a:ext cx="9063318" cy="3010813"/>
          </a:xfrm>
          <a:prstGeom prst="rect">
            <a:avLst/>
          </a:prstGeom>
        </p:spPr>
      </p:pic>
      <p:sp>
        <p:nvSpPr>
          <p:cNvPr id="7" name="Rectangle 6">
            <a:extLst>
              <a:ext uri="{FF2B5EF4-FFF2-40B4-BE49-F238E27FC236}">
                <a16:creationId xmlns:a16="http://schemas.microsoft.com/office/drawing/2014/main" id="{87FE3938-2BA1-E740-5CB0-B7CF2447D547}"/>
              </a:ext>
            </a:extLst>
          </p:cNvPr>
          <p:cNvSpPr/>
          <p:nvPr/>
        </p:nvSpPr>
        <p:spPr>
          <a:xfrm>
            <a:off x="3178941" y="62754"/>
            <a:ext cx="5131342" cy="537882"/>
          </a:xfrm>
          <a:prstGeom prst="rect">
            <a:avLst/>
          </a:prstGeom>
          <a:solidFill>
            <a:srgbClr val="E3AF1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lumMod val="95000"/>
                    <a:lumOff val="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 </a:t>
            </a:r>
          </a:p>
          <a:p>
            <a:pPr algn="ctr"/>
            <a:r>
              <a:rPr lang="en-IN" sz="2800" dirty="0">
                <a:solidFill>
                  <a:schemeClr val="tx1">
                    <a:lumMod val="95000"/>
                    <a:lumOff val="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MONTHLY REVENUE ANALYSIS  </a:t>
            </a:r>
          </a:p>
          <a:p>
            <a:pPr algn="ctr"/>
            <a:endParaRPr lang="en-IN" sz="2800" dirty="0"/>
          </a:p>
        </p:txBody>
      </p:sp>
    </p:spTree>
    <p:extLst>
      <p:ext uri="{BB962C8B-B14F-4D97-AF65-F5344CB8AC3E}">
        <p14:creationId xmlns:p14="http://schemas.microsoft.com/office/powerpoint/2010/main" val="1984167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4CF48C3-BAE5-96A8-8246-6FE21AE80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BCCF9588-7044-CCD3-ABC5-C6B9431867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98" y="555811"/>
            <a:ext cx="9108141" cy="3550023"/>
          </a:xfrm>
          <a:prstGeom prst="rect">
            <a:avLst/>
          </a:prstGeom>
        </p:spPr>
      </p:pic>
      <p:pic>
        <p:nvPicPr>
          <p:cNvPr id="8" name="Picture 7">
            <a:extLst>
              <a:ext uri="{FF2B5EF4-FFF2-40B4-BE49-F238E27FC236}">
                <a16:creationId xmlns:a16="http://schemas.microsoft.com/office/drawing/2014/main" id="{FB8F851A-24AF-4CF8-3A97-8DF051D0E9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1592" y="4235824"/>
            <a:ext cx="5106549" cy="2590799"/>
          </a:xfrm>
          <a:prstGeom prst="rect">
            <a:avLst/>
          </a:prstGeom>
        </p:spPr>
      </p:pic>
      <p:pic>
        <p:nvPicPr>
          <p:cNvPr id="10" name="Picture 9">
            <a:extLst>
              <a:ext uri="{FF2B5EF4-FFF2-40B4-BE49-F238E27FC236}">
                <a16:creationId xmlns:a16="http://schemas.microsoft.com/office/drawing/2014/main" id="{E7A8782B-A1A8-08E2-9BC7-E021DA084F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98" y="4500282"/>
            <a:ext cx="3840425" cy="2294965"/>
          </a:xfrm>
          <a:prstGeom prst="rect">
            <a:avLst/>
          </a:prstGeom>
        </p:spPr>
      </p:pic>
      <p:sp>
        <p:nvSpPr>
          <p:cNvPr id="11" name="TextBox 10">
            <a:extLst>
              <a:ext uri="{FF2B5EF4-FFF2-40B4-BE49-F238E27FC236}">
                <a16:creationId xmlns:a16="http://schemas.microsoft.com/office/drawing/2014/main" id="{956605B5-28AD-AB04-4BF3-9CD0AE13F8F3}"/>
              </a:ext>
            </a:extLst>
          </p:cNvPr>
          <p:cNvSpPr txBox="1"/>
          <p:nvPr/>
        </p:nvSpPr>
        <p:spPr>
          <a:xfrm>
            <a:off x="9262443" y="1891553"/>
            <a:ext cx="2943955" cy="3416320"/>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bg1"/>
                </a:solidFill>
                <a:latin typeface="Times New Roman" panose="02020603050405020304" pitchFamily="18" charset="0"/>
                <a:cs typeface="Times New Roman" panose="02020603050405020304" pitchFamily="18" charset="0"/>
              </a:rPr>
              <a:t>The 12:00 to 13:00 interval is consistently a peak each week, with additional peaks around 13:00, 17:00, and 18:00. </a:t>
            </a:r>
          </a:p>
          <a:p>
            <a:pPr marL="285750" indent="-285750">
              <a:buFont typeface="Wingdings" panose="05000000000000000000" pitchFamily="2" charset="2"/>
              <a:buChar char="v"/>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a:solidFill>
                  <a:schemeClr val="bg1"/>
                </a:solidFill>
                <a:latin typeface="Times New Roman" panose="02020603050405020304" pitchFamily="18" charset="0"/>
                <a:cs typeface="Times New Roman" panose="02020603050405020304" pitchFamily="18" charset="0"/>
              </a:rPr>
              <a:t>Friday was the peak day for 30 of 53 weeks, and Thursday for 10 weeks. Sunday through Wednesday had fewer peak days.</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88C422FD-29F2-CA3C-E894-A3F9D213A660}"/>
              </a:ext>
            </a:extLst>
          </p:cNvPr>
          <p:cNvSpPr/>
          <p:nvPr/>
        </p:nvSpPr>
        <p:spPr>
          <a:xfrm>
            <a:off x="2721741" y="31377"/>
            <a:ext cx="5280211" cy="645459"/>
          </a:xfrm>
          <a:prstGeom prst="rect">
            <a:avLst/>
          </a:prstGeom>
          <a:solidFill>
            <a:srgbClr val="E3AF1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lumMod val="95000"/>
                    <a:lumOff val="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 </a:t>
            </a:r>
          </a:p>
          <a:p>
            <a:pPr algn="ctr"/>
            <a:r>
              <a:rPr lang="en-IN" sz="2800" dirty="0">
                <a:solidFill>
                  <a:schemeClr val="tx1">
                    <a:lumMod val="95000"/>
                    <a:lumOff val="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PEAK TIME ANALYSIS  </a:t>
            </a:r>
          </a:p>
          <a:p>
            <a:pPr algn="ctr"/>
            <a:endParaRPr lang="en-IN" sz="2800" dirty="0"/>
          </a:p>
        </p:txBody>
      </p:sp>
    </p:spTree>
    <p:extLst>
      <p:ext uri="{BB962C8B-B14F-4D97-AF65-F5344CB8AC3E}">
        <p14:creationId xmlns:p14="http://schemas.microsoft.com/office/powerpoint/2010/main" val="1280431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4CF48C3-BAE5-96A8-8246-6FE21AE80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61B498BA-D223-E76F-B13F-C74417DF8C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4801"/>
            <a:ext cx="9045388" cy="6553200"/>
          </a:xfrm>
          <a:prstGeom prst="rect">
            <a:avLst/>
          </a:prstGeom>
        </p:spPr>
      </p:pic>
      <p:sp>
        <p:nvSpPr>
          <p:cNvPr id="7" name="Rectangle 6">
            <a:extLst>
              <a:ext uri="{FF2B5EF4-FFF2-40B4-BE49-F238E27FC236}">
                <a16:creationId xmlns:a16="http://schemas.microsoft.com/office/drawing/2014/main" id="{D21C60E0-44F9-D1D9-BE96-FC3F9163E7CF}"/>
              </a:ext>
            </a:extLst>
          </p:cNvPr>
          <p:cNvSpPr/>
          <p:nvPr/>
        </p:nvSpPr>
        <p:spPr>
          <a:xfrm>
            <a:off x="3026474" y="0"/>
            <a:ext cx="5280211" cy="519953"/>
          </a:xfrm>
          <a:prstGeom prst="rect">
            <a:avLst/>
          </a:prstGeom>
          <a:solidFill>
            <a:srgbClr val="E3AF1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lumMod val="95000"/>
                    <a:lumOff val="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 </a:t>
            </a:r>
          </a:p>
          <a:p>
            <a:pPr algn="ctr"/>
            <a:r>
              <a:rPr lang="en-IN" sz="2800" dirty="0">
                <a:solidFill>
                  <a:schemeClr val="tx1">
                    <a:lumMod val="95000"/>
                    <a:lumOff val="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PIZZA ANALYSIS  </a:t>
            </a:r>
          </a:p>
          <a:p>
            <a:pPr algn="ctr"/>
            <a:endParaRPr lang="en-IN" sz="2800" dirty="0"/>
          </a:p>
        </p:txBody>
      </p:sp>
      <p:sp>
        <p:nvSpPr>
          <p:cNvPr id="8" name="TextBox 7">
            <a:extLst>
              <a:ext uri="{FF2B5EF4-FFF2-40B4-BE49-F238E27FC236}">
                <a16:creationId xmlns:a16="http://schemas.microsoft.com/office/drawing/2014/main" id="{F683FB52-CFD0-7DE1-4142-400DDAE0FFFC}"/>
              </a:ext>
            </a:extLst>
          </p:cNvPr>
          <p:cNvSpPr txBox="1"/>
          <p:nvPr/>
        </p:nvSpPr>
        <p:spPr>
          <a:xfrm>
            <a:off x="9380679" y="1180744"/>
            <a:ext cx="2811321" cy="4801314"/>
          </a:xfrm>
          <a:prstGeom prst="rect">
            <a:avLst/>
          </a:prstGeom>
          <a:noFill/>
        </p:spPr>
        <p:txBody>
          <a:bodyPr wrap="square" rtlCol="0">
            <a:spAutoFit/>
          </a:bodyPr>
          <a:lstStyle/>
          <a:p>
            <a:pPr marL="285750" indent="-285750">
              <a:buFont typeface="Wingdings" panose="05000000000000000000" pitchFamily="2" charset="2"/>
              <a:buChar char="v"/>
            </a:pPr>
            <a:r>
              <a:rPr lang="en-US" sz="1800" b="0" i="0" u="none" strike="noStrike" baseline="0" dirty="0">
                <a:solidFill>
                  <a:schemeClr val="bg1"/>
                </a:solidFill>
                <a:latin typeface="Times New Roman" panose="02020603050405020304" pitchFamily="18" charset="0"/>
                <a:cs typeface="Times New Roman" panose="02020603050405020304" pitchFamily="18" charset="0"/>
              </a:rPr>
              <a:t>The red dot highlights the best-selling month for each pizza</a:t>
            </a:r>
          </a:p>
          <a:p>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a:solidFill>
                  <a:schemeClr val="bg1"/>
                </a:solidFill>
                <a:latin typeface="Times New Roman" panose="02020603050405020304" pitchFamily="18" charset="0"/>
                <a:cs typeface="Times New Roman" panose="02020603050405020304" pitchFamily="18" charset="0"/>
              </a:rPr>
              <a:t>Distribution of top-selling months is as follows: January has 4, February 0, March 2, April 5, May 5, June 0, July 7, August 3, November 3, and other months each have 1. July leads with the most top-selling pizzas, while February and June have none.</a:t>
            </a:r>
          </a:p>
          <a:p>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9430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4CF48C3-BAE5-96A8-8246-6FE21AE80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260E13E0-DA8C-F247-D96C-36F146102C02}"/>
              </a:ext>
            </a:extLst>
          </p:cNvPr>
          <p:cNvSpPr/>
          <p:nvPr/>
        </p:nvSpPr>
        <p:spPr>
          <a:xfrm>
            <a:off x="2829317" y="112059"/>
            <a:ext cx="5280211" cy="645459"/>
          </a:xfrm>
          <a:prstGeom prst="rect">
            <a:avLst/>
          </a:prstGeom>
          <a:solidFill>
            <a:srgbClr val="E3AF1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00" dirty="0">
              <a:solidFill>
                <a:schemeClr val="tx1">
                  <a:lumMod val="95000"/>
                  <a:lumOff val="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endParaRPr>
          </a:p>
          <a:p>
            <a:pPr algn="ctr"/>
            <a:r>
              <a:rPr lang="en-IN" sz="2800" dirty="0">
                <a:solidFill>
                  <a:schemeClr val="tx1">
                    <a:lumMod val="95000"/>
                    <a:lumOff val="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RECOMMENDATIONS </a:t>
            </a:r>
          </a:p>
          <a:p>
            <a:pPr algn="ctr"/>
            <a:endParaRPr lang="en-IN" sz="2800" dirty="0"/>
          </a:p>
        </p:txBody>
      </p:sp>
      <p:sp>
        <p:nvSpPr>
          <p:cNvPr id="3" name="TextBox 2">
            <a:extLst>
              <a:ext uri="{FF2B5EF4-FFF2-40B4-BE49-F238E27FC236}">
                <a16:creationId xmlns:a16="http://schemas.microsoft.com/office/drawing/2014/main" id="{539EFEA1-D6F3-7DE0-EAF9-3400729B7432}"/>
              </a:ext>
            </a:extLst>
          </p:cNvPr>
          <p:cNvSpPr txBox="1"/>
          <p:nvPr/>
        </p:nvSpPr>
        <p:spPr>
          <a:xfrm>
            <a:off x="233082" y="869576"/>
            <a:ext cx="11770659" cy="5062924"/>
          </a:xfrm>
          <a:prstGeom prst="rect">
            <a:avLst/>
          </a:prstGeom>
          <a:noFill/>
        </p:spPr>
        <p:txBody>
          <a:bodyPr wrap="square" rtlCol="0">
            <a:spAutoFit/>
          </a:bodyPr>
          <a:lstStyle/>
          <a:p>
            <a:pPr marL="285750" indent="-285750" algn="l">
              <a:buFont typeface="Wingdings" panose="05000000000000000000" pitchFamily="2" charset="2"/>
              <a:buChar char="v"/>
            </a:pPr>
            <a:r>
              <a:rPr lang="en-US" sz="1700" b="0" i="0" u="none" strike="noStrike" baseline="0" dirty="0">
                <a:solidFill>
                  <a:schemeClr val="bg1"/>
                </a:solidFill>
                <a:latin typeface="Times New Roman" panose="02020603050405020304" pitchFamily="18" charset="0"/>
                <a:cs typeface="Times New Roman" panose="02020603050405020304" pitchFamily="18" charset="0"/>
              </a:rPr>
              <a:t>October has a high daily average revenue, but its overall revenue is lower due to closing days. To maximize potential revenue, the café should ensure it remains open during these high-demand months, as this will help drive revenue even further.</a:t>
            </a:r>
          </a:p>
          <a:p>
            <a:pPr algn="l"/>
            <a:endParaRPr lang="en-US" sz="1700" dirty="0">
              <a:solidFill>
                <a:schemeClr val="bg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r>
              <a:rPr lang="en-US" sz="1700" b="0" i="0" u="none" strike="noStrike" baseline="0" dirty="0">
                <a:solidFill>
                  <a:schemeClr val="bg1"/>
                </a:solidFill>
                <a:latin typeface="Times New Roman" panose="02020603050405020304" pitchFamily="18" charset="0"/>
                <a:cs typeface="Times New Roman" panose="02020603050405020304" pitchFamily="18" charset="0"/>
              </a:rPr>
              <a:t>Wider spreads in daily revenue indicate significant variability, with some days showing exceptional performance while others lag. To address this, we can implement targeted marketing efforts or special events on underperforming days to boost sales.</a:t>
            </a:r>
          </a:p>
          <a:p>
            <a:pPr algn="l"/>
            <a:endParaRPr lang="en-US" sz="1700" dirty="0">
              <a:solidFill>
                <a:schemeClr val="bg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r>
              <a:rPr lang="en-US" sz="1700" dirty="0">
                <a:solidFill>
                  <a:schemeClr val="bg1"/>
                </a:solidFill>
                <a:latin typeface="Times New Roman" panose="02020603050405020304" pitchFamily="18" charset="0"/>
                <a:cs typeface="Times New Roman" panose="02020603050405020304" pitchFamily="18" charset="0"/>
              </a:rPr>
              <a:t>In months with high order volumes but low average quantities per order, focus on upselling and cross-selling. Train staff for upselling and use promotions like 'Buy one, get one half-off.’</a:t>
            </a:r>
          </a:p>
          <a:p>
            <a:pPr algn="l"/>
            <a:endParaRPr lang="en-US" sz="1700" dirty="0">
              <a:solidFill>
                <a:schemeClr val="bg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r>
              <a:rPr lang="en-US" sz="1700" dirty="0">
                <a:solidFill>
                  <a:schemeClr val="bg1"/>
                </a:solidFill>
                <a:latin typeface="Times New Roman" panose="02020603050405020304" pitchFamily="18" charset="0"/>
                <a:cs typeface="Times New Roman" panose="02020603050405020304" pitchFamily="18" charset="0"/>
              </a:rPr>
              <a:t>To manage peak times and peak days schedule extra staff to handle higher order volumes and ensure customer satisfaction. During quieter times, reduce staff and use part-time or flexible workers to cut costs. Train staff to handle multiple roles for quick reassignment, boosting efficiency and minimizing the need for specialized staff during off-peak periods.</a:t>
            </a:r>
          </a:p>
          <a:p>
            <a:pPr algn="l"/>
            <a:endParaRPr lang="en-US" sz="1700" dirty="0">
              <a:solidFill>
                <a:schemeClr val="bg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r>
              <a:rPr lang="en-US" sz="1700" dirty="0">
                <a:solidFill>
                  <a:schemeClr val="bg1"/>
                </a:solidFill>
                <a:latin typeface="Times New Roman" panose="02020603050405020304" pitchFamily="18" charset="0"/>
                <a:cs typeface="Times New Roman" panose="02020603050405020304" pitchFamily="18" charset="0"/>
              </a:rPr>
              <a:t>Offer discounts and exclusive combo deals during non-peak hours, such as a “Happy Hour” and value combos like a small pizza, drink, and side at a set price.</a:t>
            </a:r>
          </a:p>
          <a:p>
            <a:pPr algn="l"/>
            <a:endParaRPr lang="en-US" sz="1700" dirty="0">
              <a:solidFill>
                <a:schemeClr val="bg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r>
              <a:rPr lang="en-US" sz="1700" b="0" i="0" u="none" strike="noStrike" baseline="0" dirty="0">
                <a:solidFill>
                  <a:schemeClr val="bg1"/>
                </a:solidFill>
                <a:latin typeface="Times New Roman" panose="02020603050405020304" pitchFamily="18" charset="0"/>
                <a:cs typeface="Times New Roman" panose="02020603050405020304" pitchFamily="18" charset="0"/>
              </a:rPr>
              <a:t>Pair less-performing pizzas with top sellers in combo deals to boost interest. Launch a campaign linking the flavors of the less-performing pizza to popular ingredients to attract similar taste fans.</a:t>
            </a:r>
          </a:p>
          <a:p>
            <a:pPr algn="l"/>
            <a:endParaRPr lang="en-IN" sz="1700" dirty="0">
              <a:solidFill>
                <a:schemeClr val="bg1"/>
              </a:solidFill>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28B2F9AB-B5EC-AE41-043B-190367C3E5CB}"/>
              </a:ext>
            </a:extLst>
          </p:cNvPr>
          <p:cNvCxnSpPr/>
          <p:nvPr/>
        </p:nvCxnSpPr>
        <p:spPr>
          <a:xfrm>
            <a:off x="2026024" y="6615953"/>
            <a:ext cx="7279341" cy="0"/>
          </a:xfrm>
          <a:prstGeom prst="line">
            <a:avLst/>
          </a:prstGeom>
          <a:ln w="57150">
            <a:solidFill>
              <a:schemeClr val="tx1"/>
            </a:solidFill>
          </a:ln>
        </p:spPr>
        <p:style>
          <a:lnRef idx="3">
            <a:schemeClr val="accent1"/>
          </a:lnRef>
          <a:fillRef idx="0">
            <a:schemeClr val="accent1"/>
          </a:fillRef>
          <a:effectRef idx="2">
            <a:schemeClr val="accent1"/>
          </a:effectRef>
          <a:fontRef idx="minor">
            <a:schemeClr val="tx1"/>
          </a:fontRef>
        </p:style>
      </p:cxnSp>
      <p:sp>
        <p:nvSpPr>
          <p:cNvPr id="7" name="Flowchart: Connector 6">
            <a:extLst>
              <a:ext uri="{FF2B5EF4-FFF2-40B4-BE49-F238E27FC236}">
                <a16:creationId xmlns:a16="http://schemas.microsoft.com/office/drawing/2014/main" id="{1136DE52-10A1-2709-7C78-C1D83489394A}"/>
              </a:ext>
            </a:extLst>
          </p:cNvPr>
          <p:cNvSpPr/>
          <p:nvPr/>
        </p:nvSpPr>
        <p:spPr>
          <a:xfrm>
            <a:off x="1766046" y="6498490"/>
            <a:ext cx="259978" cy="226608"/>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Connector 7">
            <a:extLst>
              <a:ext uri="{FF2B5EF4-FFF2-40B4-BE49-F238E27FC236}">
                <a16:creationId xmlns:a16="http://schemas.microsoft.com/office/drawing/2014/main" id="{9DCC1543-FCFD-188F-2ADB-460D4B851EB1}"/>
              </a:ext>
            </a:extLst>
          </p:cNvPr>
          <p:cNvSpPr/>
          <p:nvPr/>
        </p:nvSpPr>
        <p:spPr>
          <a:xfrm>
            <a:off x="9305365" y="6498490"/>
            <a:ext cx="259978" cy="226608"/>
          </a:xfrm>
          <a:prstGeom prst="flowChartConnector">
            <a:avLst/>
          </a:prstGeom>
          <a:solidFill>
            <a:schemeClr val="tx1"/>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108110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06D0EA4B7B714393C8CC5F13C38211" ma:contentTypeVersion="4" ma:contentTypeDescription="Create a new document." ma:contentTypeScope="" ma:versionID="dec546b4d31d48d9192069569471110d">
  <xsd:schema xmlns:xsd="http://www.w3.org/2001/XMLSchema" xmlns:xs="http://www.w3.org/2001/XMLSchema" xmlns:p="http://schemas.microsoft.com/office/2006/metadata/properties" xmlns:ns3="c9e73b87-7f2e-482a-9a97-9ac00efc4a6c" targetNamespace="http://schemas.microsoft.com/office/2006/metadata/properties" ma:root="true" ma:fieldsID="b84313454bd05cc3346a643a63d57d56" ns3:_="">
    <xsd:import namespace="c9e73b87-7f2e-482a-9a97-9ac00efc4a6c"/>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e73b87-7f2e-482a-9a97-9ac00efc4a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5FC554F-CA8A-4C05-B27B-62D9F39FA4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e73b87-7f2e-482a-9a97-9ac00efc4a6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5206E5-5FBA-401C-8A1D-1D5497E0A70D}">
  <ds:schemaRefs>
    <ds:schemaRef ds:uri="http://schemas.microsoft.com/sharepoint/v3/contenttype/forms"/>
  </ds:schemaRefs>
</ds:datastoreItem>
</file>

<file path=customXml/itemProps3.xml><?xml version="1.0" encoding="utf-8"?>
<ds:datastoreItem xmlns:ds="http://schemas.openxmlformats.org/officeDocument/2006/customXml" ds:itemID="{A125DDF4-9810-4D5F-9DB3-AC83E6E8345E}">
  <ds:schemaRefs>
    <ds:schemaRef ds:uri="http://schemas.microsoft.com/office/2006/documentManagement/types"/>
    <ds:schemaRef ds:uri="http://schemas.openxmlformats.org/package/2006/metadata/core-properties"/>
    <ds:schemaRef ds:uri="c9e73b87-7f2e-482a-9a97-9ac00efc4a6c"/>
    <ds:schemaRef ds:uri="http://purl.org/dc/elements/1.1/"/>
    <ds:schemaRef ds:uri="http://purl.org/dc/dcmitype/"/>
    <ds:schemaRef ds:uri="http://purl.org/dc/terms/"/>
    <ds:schemaRef ds:uri="http://www.w3.org/XML/1998/namespac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Integral</Template>
  <TotalTime>682</TotalTime>
  <Words>723</Words>
  <Application>Microsoft Office PowerPoint</Application>
  <PresentationFormat>Widescreen</PresentationFormat>
  <Paragraphs>77</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Cambria Math</vt:lpstr>
      <vt:lpstr>Times New Roman</vt:lpstr>
      <vt:lpstr>TimesNewRomanPS-BoldMT</vt:lpstr>
      <vt:lpstr>TimesNewRomanPSMT</vt:lpstr>
      <vt:lpstr>Tw Cen MT</vt:lpstr>
      <vt:lpstr>Tw Cen MT Condensed</vt:lpstr>
      <vt:lpstr>Wingdings</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Ashutosh Narayan</dc:creator>
  <cp:lastModifiedBy>Ashutosh Narayan</cp:lastModifiedBy>
  <cp:revision>7</cp:revision>
  <dcterms:created xsi:type="dcterms:W3CDTF">2024-08-22T08:41:25Z</dcterms:created>
  <dcterms:modified xsi:type="dcterms:W3CDTF">2024-08-28T09:31:08Z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0x010100CE06D0EA4B7B714393C8CC5F13C38211</vt:lpwstr>
  </property>
</Properties>
</file>