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256" r:id="rId6"/>
    <p:sldId id="272" r:id="rId7"/>
    <p:sldId id="274" r:id="rId8"/>
    <p:sldId id="271" r:id="rId9"/>
    <p:sldId id="273" r:id="rId10"/>
    <p:sldId id="285" r:id="rId11"/>
    <p:sldId id="276" r:id="rId12"/>
    <p:sldId id="284" r:id="rId13"/>
    <p:sldId id="286" r:id="rId14"/>
    <p:sldId id="278" r:id="rId15"/>
    <p:sldId id="280" r:id="rId16"/>
    <p:sldId id="287" r:id="rId17"/>
    <p:sldId id="281" r:id="rId18"/>
    <p:sldId id="288" r:id="rId19"/>
    <p:sldId id="282" r:id="rId20"/>
    <p:sldId id="289" r:id="rId21"/>
    <p:sldId id="269" r:id="rId2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E00"/>
    <a:srgbClr val="F2F2F2"/>
    <a:srgbClr val="9AF7FF"/>
    <a:srgbClr val="000000"/>
    <a:srgbClr val="FFCC00"/>
    <a:srgbClr val="00CCFF"/>
    <a:srgbClr val="00008C"/>
    <a:srgbClr val="001E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7A802-4DB3-5CDD-2790-63018CAE357B}" v="9" dt="2022-08-30T10:34:46.643"/>
    <p1510:client id="{39CC2CEB-415E-9469-E364-AE901A63492E}" v="1" dt="2022-09-01T11:06:09.201"/>
    <p1510:client id="{4D992293-40A9-029E-4CFB-3B5BB8407639}" v="30" dt="2022-09-02T05:04:53.847"/>
    <p1510:client id="{54565A49-4D5B-F78E-524A-90CB413BCE9D}" v="3234" dt="2022-08-30T07:21:30.402"/>
    <p1510:client id="{954E9012-B46F-6790-1FAE-4A17B84D9C67}" v="129" dt="2022-09-02T03:18:15.412"/>
    <p1510:client id="{95DAA549-189B-3EAD-C558-042EEDACE76B}" v="15" dt="2022-08-31T05:32:33.142"/>
    <p1510:client id="{AAB9B0A6-62F8-B92A-1376-C64071BE4236}" v="1" dt="2022-08-31T11:38:32.447"/>
    <p1510:client id="{CFE69A96-16CA-E0A5-FE31-187792C568D9}" v="676" dt="2022-09-01T20:25:13.903"/>
    <p1510:client id="{D7674667-777F-B119-E9D8-34812DF095BE}" v="3" dt="2022-09-02T03:55:17.467"/>
    <p1510:client id="{DAF0612C-322F-48E1-894D-CFDAC21C6381}" v="42" dt="2022-08-30T05:19:44.588"/>
    <p1510:client id="{FAEF9214-3587-E23A-E26D-793D5093F4EB}" v="4" dt="2022-09-01T07:02:04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2393" y="2765849"/>
            <a:ext cx="5678181" cy="392906"/>
          </a:xfrm>
        </p:spPr>
        <p:txBody>
          <a:bodyPr/>
          <a:lstStyle/>
          <a:p>
            <a:r>
              <a:rPr lang="en-US" sz="1800"/>
              <a:t>GROUP – 8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8117" y="2095719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chemeClr val="tx2"/>
                </a:solidFill>
              </a:rPr>
              <a:t>    NATIONAL SCHOLARSHIP PORTAL</a:t>
            </a:r>
            <a:endParaRPr lang="en-US" sz="2800" err="1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B81A2-DF1F-0C7B-2FB4-6B268B050141}"/>
              </a:ext>
            </a:extLst>
          </p:cNvPr>
          <p:cNvSpPr txBox="1"/>
          <p:nvPr/>
        </p:nvSpPr>
        <p:spPr>
          <a:xfrm>
            <a:off x="1246583" y="3191470"/>
            <a:ext cx="263842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F46E00"/>
                </a:solidFill>
                <a:latin typeface="Arial"/>
                <a:ea typeface="+mj-ea"/>
                <a:cs typeface="Arial"/>
              </a:rPr>
              <a:t>GROUP MEMBERS:</a:t>
            </a:r>
          </a:p>
          <a:p>
            <a:pPr algn="l"/>
            <a:r>
              <a:rPr lang="en-US" sz="1400">
                <a:latin typeface="Arial"/>
                <a:ea typeface="+mj-ea"/>
                <a:cs typeface="Arial"/>
              </a:rPr>
              <a:t>Ritam Chakladar - 10711455</a:t>
            </a:r>
          </a:p>
          <a:p>
            <a:pPr algn="l"/>
            <a:r>
              <a:rPr lang="en-US" sz="1400">
                <a:latin typeface="Arial"/>
                <a:ea typeface="+mj-ea"/>
                <a:cs typeface="Arial"/>
              </a:rPr>
              <a:t>Ashok J - 10711854</a:t>
            </a:r>
            <a:endParaRPr lang="en-US" sz="1400">
              <a:ea typeface="+mj-ea"/>
              <a:cs typeface="Arial"/>
            </a:endParaRPr>
          </a:p>
          <a:p>
            <a:pPr algn="l"/>
            <a:r>
              <a:rPr lang="en-US" sz="1400">
                <a:latin typeface="Arial"/>
                <a:ea typeface="+mj-ea"/>
                <a:cs typeface="Arial"/>
              </a:rPr>
              <a:t>Jovita </a:t>
            </a:r>
            <a:r>
              <a:rPr lang="en-US" sz="1400" err="1">
                <a:latin typeface="Arial"/>
                <a:ea typeface="+mj-ea"/>
                <a:cs typeface="Arial"/>
              </a:rPr>
              <a:t>DLima</a:t>
            </a:r>
            <a:r>
              <a:rPr lang="en-US" sz="1400">
                <a:latin typeface="Arial"/>
                <a:ea typeface="+mj-ea"/>
                <a:cs typeface="Arial"/>
              </a:rPr>
              <a:t> - 10711959</a:t>
            </a:r>
          </a:p>
          <a:p>
            <a:pPr algn="l"/>
            <a:r>
              <a:rPr lang="en-US" sz="1400">
                <a:latin typeface="Arial"/>
                <a:ea typeface="+mj-ea"/>
                <a:cs typeface="Arial"/>
              </a:rPr>
              <a:t>Prashant Chauhan - 10711651</a:t>
            </a:r>
            <a:endParaRPr lang="en-US" sz="1400">
              <a:ea typeface="+mj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2386B-D05E-022F-6F5C-8D7536714A04}"/>
              </a:ext>
            </a:extLst>
          </p:cNvPr>
          <p:cNvSpPr txBox="1"/>
          <p:nvPr/>
        </p:nvSpPr>
        <p:spPr>
          <a:xfrm>
            <a:off x="4575570" y="3834408"/>
            <a:ext cx="2638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F46E00"/>
                </a:solidFill>
                <a:latin typeface="Arial"/>
                <a:ea typeface="+mj-ea"/>
                <a:cs typeface="Arial"/>
              </a:rPr>
              <a:t>GUIDE</a:t>
            </a:r>
          </a:p>
          <a:p>
            <a:pPr algn="l"/>
            <a:r>
              <a:rPr lang="en-US" sz="1400">
                <a:latin typeface="Arial"/>
                <a:ea typeface="+mj-ea"/>
                <a:cs typeface="Arial"/>
              </a:rPr>
              <a:t>Mr. Sajeed Sheikh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OF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0FDB-2F52-8402-9A61-28F4E6AED1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INSTITUTE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F7016-0765-1A85-AD35-F27E4EA9A8DC}"/>
              </a:ext>
            </a:extLst>
          </p:cNvPr>
          <p:cNvSpPr/>
          <p:nvPr/>
        </p:nvSpPr>
        <p:spPr bwMode="auto">
          <a:xfrm>
            <a:off x="411480" y="1123950"/>
            <a:ext cx="142494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2ACD-7041-12AD-19ED-703A6F08C020}"/>
              </a:ext>
            </a:extLst>
          </p:cNvPr>
          <p:cNvSpPr txBox="1"/>
          <p:nvPr/>
        </p:nvSpPr>
        <p:spPr>
          <a:xfrm>
            <a:off x="582929" y="1242059"/>
            <a:ext cx="9813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INSTITUTE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C7FF54-209D-3A1C-663C-0DCF74D19249}"/>
              </a:ext>
            </a:extLst>
          </p:cNvPr>
          <p:cNvSpPr/>
          <p:nvPr/>
        </p:nvSpPr>
        <p:spPr bwMode="auto">
          <a:xfrm>
            <a:off x="2179320" y="1123949"/>
            <a:ext cx="105156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237B4-D1A1-5CF5-C142-58CABEEB9FF7}"/>
              </a:ext>
            </a:extLst>
          </p:cNvPr>
          <p:cNvSpPr txBox="1"/>
          <p:nvPr/>
        </p:nvSpPr>
        <p:spPr>
          <a:xfrm>
            <a:off x="2228849" y="1219199"/>
            <a:ext cx="9717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REGISTER</a:t>
            </a:r>
            <a:endParaRPr lang="en-GB" baseline="0">
              <a:ea typeface="+mj-ea"/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3A4F0C-EAB5-9ED6-15D7-65333B583675}"/>
              </a:ext>
            </a:extLst>
          </p:cNvPr>
          <p:cNvGrpSpPr/>
          <p:nvPr/>
        </p:nvGrpSpPr>
        <p:grpSpPr>
          <a:xfrm>
            <a:off x="4206240" y="3928109"/>
            <a:ext cx="1242060" cy="507576"/>
            <a:chOff x="1424940" y="2137409"/>
            <a:chExt cx="1424940" cy="59714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E87C98-43C1-78A7-B215-323E6B3D3BA2}"/>
                </a:ext>
              </a:extLst>
            </p:cNvPr>
            <p:cNvSpPr/>
            <p:nvPr/>
          </p:nvSpPr>
          <p:spPr bwMode="auto">
            <a:xfrm>
              <a:off x="1424940" y="2137409"/>
              <a:ext cx="14249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D9FF17-C589-8FAE-E815-2700928D7C4D}"/>
                </a:ext>
              </a:extLst>
            </p:cNvPr>
            <p:cNvSpPr txBox="1"/>
            <p:nvPr/>
          </p:nvSpPr>
          <p:spPr>
            <a:xfrm>
              <a:off x="1561344" y="2182457"/>
              <a:ext cx="1222344" cy="552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A7EB36-1EF2-4CCD-C195-C9470FE63C24}"/>
              </a:ext>
            </a:extLst>
          </p:cNvPr>
          <p:cNvSpPr/>
          <p:nvPr/>
        </p:nvSpPr>
        <p:spPr bwMode="auto">
          <a:xfrm>
            <a:off x="6004560" y="2693669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15C09-4186-ECC3-8488-9CE820B6E6A3}"/>
              </a:ext>
            </a:extLst>
          </p:cNvPr>
          <p:cNvSpPr txBox="1"/>
          <p:nvPr/>
        </p:nvSpPr>
        <p:spPr>
          <a:xfrm>
            <a:off x="6122669" y="2827019"/>
            <a:ext cx="1621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SENT TO MINISTRY</a:t>
            </a:r>
            <a:endParaRPr lang="en-GB" baseline="0">
              <a:ea typeface="+mj-ea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0C7FE-3409-1C53-5C09-72E480555901}"/>
              </a:ext>
            </a:extLst>
          </p:cNvPr>
          <p:cNvGrpSpPr/>
          <p:nvPr/>
        </p:nvGrpSpPr>
        <p:grpSpPr>
          <a:xfrm>
            <a:off x="7913369" y="1337309"/>
            <a:ext cx="1064467" cy="304800"/>
            <a:chOff x="5101589" y="1123949"/>
            <a:chExt cx="1780747" cy="4572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9F224E2-447F-878E-0F60-90FAD062C8EE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64EB81-4CD8-C18D-DF17-FDC081093011}"/>
                </a:ext>
              </a:extLst>
            </p:cNvPr>
            <p:cNvSpPr txBox="1"/>
            <p:nvPr/>
          </p:nvSpPr>
          <p:spPr>
            <a:xfrm>
              <a:off x="5101589" y="1181099"/>
              <a:ext cx="1780747" cy="2846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2E3F4D-4097-9CA7-9DC8-91C65E8E66E0}"/>
              </a:ext>
            </a:extLst>
          </p:cNvPr>
          <p:cNvCxnSpPr/>
          <p:nvPr/>
        </p:nvCxnSpPr>
        <p:spPr bwMode="auto">
          <a:xfrm>
            <a:off x="1836420" y="1337310"/>
            <a:ext cx="342900" cy="7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EC9D7F-0727-F5FF-3E9D-A48538746077}"/>
              </a:ext>
            </a:extLst>
          </p:cNvPr>
          <p:cNvCxnSpPr>
            <a:cxnSpLocks/>
          </p:cNvCxnSpPr>
          <p:nvPr/>
        </p:nvCxnSpPr>
        <p:spPr bwMode="auto">
          <a:xfrm>
            <a:off x="6659880" y="1946910"/>
            <a:ext cx="7620" cy="769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12967A-C609-A98E-AC13-480AD7EDF24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03520" y="2967990"/>
            <a:ext cx="701040" cy="2286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D6666E-C63F-FDE3-ABB2-3614EF7A4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7254240" y="1482090"/>
            <a:ext cx="6858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5C09F5-EE24-E860-3232-C1BDC04FD05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3920" y="3455670"/>
            <a:ext cx="7620" cy="47244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ADFB02-E4A9-FE8D-82E4-D1F519651758}"/>
              </a:ext>
            </a:extLst>
          </p:cNvPr>
          <p:cNvCxnSpPr>
            <a:cxnSpLocks/>
          </p:cNvCxnSpPr>
          <p:nvPr/>
        </p:nvCxnSpPr>
        <p:spPr bwMode="auto">
          <a:xfrm>
            <a:off x="3208020" y="1474470"/>
            <a:ext cx="2849880" cy="1524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BA48E9-37E2-1A7D-6E41-7875D3D9CAC2}"/>
              </a:ext>
            </a:extLst>
          </p:cNvPr>
          <p:cNvGrpSpPr/>
          <p:nvPr/>
        </p:nvGrpSpPr>
        <p:grpSpPr>
          <a:xfrm>
            <a:off x="6055995" y="1006221"/>
            <a:ext cx="1211580" cy="947928"/>
            <a:chOff x="5545455" y="2377821"/>
            <a:chExt cx="1211580" cy="947928"/>
          </a:xfrm>
        </p:grpSpPr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14551051-ADAA-2DCD-AF60-187225A18596}"/>
                </a:ext>
              </a:extLst>
            </p:cNvPr>
            <p:cNvSpPr/>
            <p:nvPr/>
          </p:nvSpPr>
          <p:spPr bwMode="auto">
            <a:xfrm>
              <a:off x="5545455" y="2377821"/>
              <a:ext cx="1211580" cy="947928"/>
            </a:xfrm>
            <a:prstGeom prst="flowChartDecision">
              <a:avLst/>
            </a:prstGeom>
            <a:solidFill>
              <a:srgbClr val="F2F2F2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4CE877-0C57-B61D-40B1-108C01AF756F}"/>
                </a:ext>
              </a:extLst>
            </p:cNvPr>
            <p:cNvSpPr txBox="1"/>
            <p:nvPr/>
          </p:nvSpPr>
          <p:spPr>
            <a:xfrm>
              <a:off x="5760719" y="2707005"/>
              <a:ext cx="8691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VALIDITY</a:t>
              </a:r>
              <a:endParaRPr lang="en-GB" baseline="0">
                <a:ea typeface="+mj-ea"/>
                <a:cs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155856C-7F53-64CD-B3A4-D1E727AD10CD}"/>
              </a:ext>
            </a:extLst>
          </p:cNvPr>
          <p:cNvSpPr txBox="1"/>
          <p:nvPr/>
        </p:nvSpPr>
        <p:spPr>
          <a:xfrm>
            <a:off x="7214234" y="1236345"/>
            <a:ext cx="7711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INVALID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D96E7-17DC-6905-49E1-678F154CF3EA}"/>
              </a:ext>
            </a:extLst>
          </p:cNvPr>
          <p:cNvSpPr txBox="1"/>
          <p:nvPr/>
        </p:nvSpPr>
        <p:spPr>
          <a:xfrm>
            <a:off x="6621779" y="2124074"/>
            <a:ext cx="6172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ea typeface="+mj-ea"/>
                <a:cs typeface="Arial"/>
              </a:rPr>
              <a:t>VALID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C498F-CFF9-63C1-37BF-8566115DEC21}"/>
              </a:ext>
            </a:extLst>
          </p:cNvPr>
          <p:cNvSpPr txBox="1"/>
          <p:nvPr/>
        </p:nvSpPr>
        <p:spPr>
          <a:xfrm>
            <a:off x="3175634" y="1200149"/>
            <a:ext cx="26280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FORM SENT TO NODAL OFFICER</a:t>
            </a:r>
            <a:endParaRPr lang="en-GB" baseline="0">
              <a:ea typeface="+mj-ea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95DC949-3F05-CC3E-E818-00539D5AD2E3}"/>
              </a:ext>
            </a:extLst>
          </p:cNvPr>
          <p:cNvSpPr/>
          <p:nvPr/>
        </p:nvSpPr>
        <p:spPr bwMode="auto">
          <a:xfrm>
            <a:off x="4090035" y="2507360"/>
            <a:ext cx="1211580" cy="947928"/>
          </a:xfrm>
          <a:prstGeom prst="flowChartDecision">
            <a:avLst/>
          </a:prstGeom>
          <a:solidFill>
            <a:srgbClr val="F2F2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130EA-539E-7304-AD67-852FE45A4A0F}"/>
              </a:ext>
            </a:extLst>
          </p:cNvPr>
          <p:cNvSpPr txBox="1"/>
          <p:nvPr/>
        </p:nvSpPr>
        <p:spPr>
          <a:xfrm>
            <a:off x="4282439" y="2889884"/>
            <a:ext cx="869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VALIDITY</a:t>
            </a:r>
            <a:endParaRPr lang="en-GB" baseline="0">
              <a:ea typeface="+mj-ea"/>
              <a:cs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854CB0-BFBE-3675-23CD-8664849AA12D}"/>
              </a:ext>
            </a:extLst>
          </p:cNvPr>
          <p:cNvGrpSpPr/>
          <p:nvPr/>
        </p:nvGrpSpPr>
        <p:grpSpPr>
          <a:xfrm>
            <a:off x="1996440" y="2754629"/>
            <a:ext cx="1424940" cy="457200"/>
            <a:chOff x="1714500" y="2426969"/>
            <a:chExt cx="1424940" cy="4572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BF391C-FE27-B2E3-5876-CFA48AEB42D5}"/>
                </a:ext>
              </a:extLst>
            </p:cNvPr>
            <p:cNvSpPr/>
            <p:nvPr/>
          </p:nvSpPr>
          <p:spPr bwMode="auto">
            <a:xfrm>
              <a:off x="1714500" y="2426969"/>
              <a:ext cx="14249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1pPr>
              <a:lvl2pPr marL="389626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2pPr>
              <a:lvl3pPr marL="779252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3pPr>
              <a:lvl4pPr marL="1168878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4pPr>
              <a:lvl5pPr marL="1558503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5pPr>
              <a:lvl6pPr marL="1948129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6pPr>
              <a:lvl7pPr marL="2337755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7pPr>
              <a:lvl8pPr marL="2727381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8pPr>
              <a:lvl9pPr marL="3117007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100E74AC-83FD-BAA2-52F5-EBFE72F81757}"/>
                </a:ext>
              </a:extLst>
            </p:cNvPr>
            <p:cNvSpPr txBox="1"/>
            <p:nvPr/>
          </p:nvSpPr>
          <p:spPr>
            <a:xfrm>
              <a:off x="1916429" y="2552699"/>
              <a:ext cx="1039067" cy="276999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1pPr>
              <a:lvl2pPr marL="389626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2pPr>
              <a:lvl3pPr marL="779252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3pPr>
              <a:lvl4pPr marL="1168878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4pPr>
              <a:lvl5pPr marL="1558503" algn="ctr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5pPr>
              <a:lvl6pPr marL="1948129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6pPr>
              <a:lvl7pPr marL="2337755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7pPr>
              <a:lvl8pPr marL="2727381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8pPr>
              <a:lvl9pPr marL="3117007" algn="l" defTabSz="779252" rtl="0" eaLnBrk="1" latinLnBrk="0" hangingPunct="1">
                <a:defRPr sz="1200" kern="1200">
                  <a:solidFill>
                    <a:schemeClr val="tx1"/>
                  </a:solidFill>
                  <a:latin typeface="Arial" pitchFamily="34" charset="0"/>
                  <a:ea typeface="ヒラギノ角ゴ Pro W3" pitchFamily="124" charset="-128"/>
                  <a:cs typeface="+mn-cs"/>
                </a:defRPr>
              </a:lvl9pPr>
            </a:lstStyle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APPROVED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350118-F4E8-FC53-8345-26F782830C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0900" y="2960370"/>
            <a:ext cx="701040" cy="2286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ACD803-BA3B-E70B-0645-6CB701437630}"/>
              </a:ext>
            </a:extLst>
          </p:cNvPr>
          <p:cNvSpPr txBox="1"/>
          <p:nvPr/>
        </p:nvSpPr>
        <p:spPr>
          <a:xfrm>
            <a:off x="4632960" y="3501390"/>
            <a:ext cx="7711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INVALID</a:t>
            </a:r>
            <a:endParaRPr lang="en-GB" baseline="0"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5BF9A-EEC4-3DA1-A472-8EF62551D053}"/>
              </a:ext>
            </a:extLst>
          </p:cNvPr>
          <p:cNvSpPr txBox="1"/>
          <p:nvPr/>
        </p:nvSpPr>
        <p:spPr>
          <a:xfrm>
            <a:off x="3486150" y="2714624"/>
            <a:ext cx="6172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VALID</a:t>
            </a:r>
            <a:endParaRPr lang="en-GB" baseline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22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OF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0FDB-2F52-8402-9A61-28F4E6AED1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INSTITUTE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F7016-0765-1A85-AD35-F27E4EA9A8DC}"/>
              </a:ext>
            </a:extLst>
          </p:cNvPr>
          <p:cNvSpPr/>
          <p:nvPr/>
        </p:nvSpPr>
        <p:spPr bwMode="auto">
          <a:xfrm>
            <a:off x="411480" y="1123950"/>
            <a:ext cx="142494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2ACD-7041-12AD-19ED-703A6F08C020}"/>
              </a:ext>
            </a:extLst>
          </p:cNvPr>
          <p:cNvSpPr txBox="1"/>
          <p:nvPr/>
        </p:nvSpPr>
        <p:spPr>
          <a:xfrm>
            <a:off x="582929" y="1242059"/>
            <a:ext cx="9813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INSTITUTE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C7FF54-209D-3A1C-663C-0DCF74D19249}"/>
              </a:ext>
            </a:extLst>
          </p:cNvPr>
          <p:cNvSpPr/>
          <p:nvPr/>
        </p:nvSpPr>
        <p:spPr bwMode="auto">
          <a:xfrm>
            <a:off x="2179320" y="1123949"/>
            <a:ext cx="105156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6237B4-D1A1-5CF5-C142-58CABEEB9FF7}"/>
              </a:ext>
            </a:extLst>
          </p:cNvPr>
          <p:cNvSpPr txBox="1"/>
          <p:nvPr/>
        </p:nvSpPr>
        <p:spPr>
          <a:xfrm>
            <a:off x="2373629" y="1219199"/>
            <a:ext cx="6639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LOGIN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A7EB36-1EF2-4CCD-C195-C9470FE63C24}"/>
              </a:ext>
            </a:extLst>
          </p:cNvPr>
          <p:cNvSpPr/>
          <p:nvPr/>
        </p:nvSpPr>
        <p:spPr bwMode="auto">
          <a:xfrm>
            <a:off x="4632960" y="2967989"/>
            <a:ext cx="2689860" cy="85344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15C09-4186-ECC3-8488-9CE820B6E6A3}"/>
              </a:ext>
            </a:extLst>
          </p:cNvPr>
          <p:cNvSpPr txBox="1"/>
          <p:nvPr/>
        </p:nvSpPr>
        <p:spPr>
          <a:xfrm>
            <a:off x="6122669" y="2827019"/>
            <a:ext cx="1847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baseline="0">
              <a:ea typeface="+mj-ea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0C7FE-3409-1C53-5C09-72E480555901}"/>
              </a:ext>
            </a:extLst>
          </p:cNvPr>
          <p:cNvGrpSpPr/>
          <p:nvPr/>
        </p:nvGrpSpPr>
        <p:grpSpPr>
          <a:xfrm>
            <a:off x="7227569" y="1344929"/>
            <a:ext cx="1064467" cy="304800"/>
            <a:chOff x="5101589" y="1123949"/>
            <a:chExt cx="1780747" cy="4572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9F224E2-447F-878E-0F60-90FAD062C8EE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64EB81-4CD8-C18D-DF17-FDC081093011}"/>
                </a:ext>
              </a:extLst>
            </p:cNvPr>
            <p:cNvSpPr txBox="1"/>
            <p:nvPr/>
          </p:nvSpPr>
          <p:spPr>
            <a:xfrm>
              <a:off x="5101589" y="1181099"/>
              <a:ext cx="1780747" cy="2846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2E3F4D-4097-9CA7-9DC8-91C65E8E66E0}"/>
              </a:ext>
            </a:extLst>
          </p:cNvPr>
          <p:cNvCxnSpPr/>
          <p:nvPr/>
        </p:nvCxnSpPr>
        <p:spPr bwMode="auto">
          <a:xfrm>
            <a:off x="1836420" y="1337310"/>
            <a:ext cx="342900" cy="7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EC9D7F-0727-F5FF-3E9D-A48538746077}"/>
              </a:ext>
            </a:extLst>
          </p:cNvPr>
          <p:cNvCxnSpPr>
            <a:cxnSpLocks/>
          </p:cNvCxnSpPr>
          <p:nvPr/>
        </p:nvCxnSpPr>
        <p:spPr bwMode="auto">
          <a:xfrm>
            <a:off x="5699760" y="2160270"/>
            <a:ext cx="7620" cy="769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D6666E-C63F-FDE3-ABB2-3614EF7A4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8440" y="1474470"/>
            <a:ext cx="6858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ADFB02-E4A9-FE8D-82E4-D1F51965175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3260" y="1459230"/>
            <a:ext cx="1562100" cy="1524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4551051-ADAA-2DCD-AF60-187225A18596}"/>
              </a:ext>
            </a:extLst>
          </p:cNvPr>
          <p:cNvSpPr/>
          <p:nvPr/>
        </p:nvSpPr>
        <p:spPr bwMode="auto">
          <a:xfrm>
            <a:off x="4783455" y="777621"/>
            <a:ext cx="1836420" cy="1405128"/>
          </a:xfrm>
          <a:prstGeom prst="flowChartDecision">
            <a:avLst/>
          </a:prstGeom>
          <a:solidFill>
            <a:srgbClr val="F2F2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55856C-7F53-64CD-B3A4-D1E727AD10CD}"/>
              </a:ext>
            </a:extLst>
          </p:cNvPr>
          <p:cNvSpPr txBox="1"/>
          <p:nvPr/>
        </p:nvSpPr>
        <p:spPr>
          <a:xfrm>
            <a:off x="6482714" y="1122045"/>
            <a:ext cx="7711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INVALID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D96E7-17DC-6905-49E1-678F154CF3EA}"/>
              </a:ext>
            </a:extLst>
          </p:cNvPr>
          <p:cNvSpPr txBox="1"/>
          <p:nvPr/>
        </p:nvSpPr>
        <p:spPr>
          <a:xfrm>
            <a:off x="5151119" y="1293494"/>
            <a:ext cx="12612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VERIFICATION OF DETAILS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C498F-CFF9-63C1-37BF-8566115DEC21}"/>
              </a:ext>
            </a:extLst>
          </p:cNvPr>
          <p:cNvSpPr txBox="1"/>
          <p:nvPr/>
        </p:nvSpPr>
        <p:spPr>
          <a:xfrm>
            <a:off x="3335654" y="1223009"/>
            <a:ext cx="12971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FETCH FORMS</a:t>
            </a:r>
            <a:endParaRPr lang="en-GB" baseline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130EA-539E-7304-AD67-852FE45A4A0F}"/>
              </a:ext>
            </a:extLst>
          </p:cNvPr>
          <p:cNvSpPr txBox="1"/>
          <p:nvPr/>
        </p:nvSpPr>
        <p:spPr>
          <a:xfrm>
            <a:off x="5661659" y="2287904"/>
            <a:ext cx="869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VALID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17B7E-077A-1D61-22D9-65832F5BA4C2}"/>
              </a:ext>
            </a:extLst>
          </p:cNvPr>
          <p:cNvSpPr txBox="1"/>
          <p:nvPr/>
        </p:nvSpPr>
        <p:spPr>
          <a:xfrm>
            <a:off x="4779644" y="3068954"/>
            <a:ext cx="2631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FORWARDS STUDENT APPLICATION FORM AND BONAFIDE TO NODAL OFFICER</a:t>
            </a:r>
            <a:endParaRPr lang="en-GB" baseline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108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1C4-6011-FDF6-BCDC-F275CF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INSTITUTE MODULE SCREENS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5E8309-92F8-C44D-AACF-2BD30BA3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" t="19611" r="7875" b="5835"/>
          <a:stretch/>
        </p:blipFill>
        <p:spPr>
          <a:xfrm>
            <a:off x="57933" y="1284115"/>
            <a:ext cx="4852509" cy="2395754"/>
          </a:xfrm>
          <a:prstGeom prst="rect">
            <a:avLst/>
          </a:prstGeom>
        </p:spPr>
      </p:pic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D64804D-764B-5812-6378-FD004095E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26" r="22032" b="179"/>
          <a:stretch/>
        </p:blipFill>
        <p:spPr>
          <a:xfrm>
            <a:off x="5001016" y="430190"/>
            <a:ext cx="3943037" cy="38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OF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0FDB-2F52-8402-9A61-28F4E6AED1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NODAL OFFICER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F7016-0765-1A85-AD35-F27E4EA9A8DC}"/>
              </a:ext>
            </a:extLst>
          </p:cNvPr>
          <p:cNvSpPr/>
          <p:nvPr/>
        </p:nvSpPr>
        <p:spPr bwMode="auto">
          <a:xfrm>
            <a:off x="411480" y="1123950"/>
            <a:ext cx="142494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2ACD-7041-12AD-19ED-703A6F08C020}"/>
              </a:ext>
            </a:extLst>
          </p:cNvPr>
          <p:cNvSpPr txBox="1"/>
          <p:nvPr/>
        </p:nvSpPr>
        <p:spPr>
          <a:xfrm>
            <a:off x="453389" y="1249679"/>
            <a:ext cx="14276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NODAL OFFICER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15C09-4186-ECC3-8488-9CE820B6E6A3}"/>
              </a:ext>
            </a:extLst>
          </p:cNvPr>
          <p:cNvSpPr txBox="1"/>
          <p:nvPr/>
        </p:nvSpPr>
        <p:spPr>
          <a:xfrm>
            <a:off x="6122669" y="2827019"/>
            <a:ext cx="1847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baseline="0">
              <a:ea typeface="+mj-ea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0C7FE-3409-1C53-5C09-72E480555901}"/>
              </a:ext>
            </a:extLst>
          </p:cNvPr>
          <p:cNvGrpSpPr/>
          <p:nvPr/>
        </p:nvGrpSpPr>
        <p:grpSpPr>
          <a:xfrm>
            <a:off x="7256746" y="1207769"/>
            <a:ext cx="1309609" cy="342900"/>
            <a:chOff x="5143500" y="1123949"/>
            <a:chExt cx="1881126" cy="4572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9F224E2-447F-878E-0F60-90FAD062C8EE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64EB81-4CD8-C18D-DF17-FDC081093011}"/>
                </a:ext>
              </a:extLst>
            </p:cNvPr>
            <p:cNvSpPr txBox="1"/>
            <p:nvPr/>
          </p:nvSpPr>
          <p:spPr>
            <a:xfrm>
              <a:off x="5243879" y="1181100"/>
              <a:ext cx="1780747" cy="2846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2E3F4D-4097-9CA7-9DC8-91C65E8E66E0}"/>
              </a:ext>
            </a:extLst>
          </p:cNvPr>
          <p:cNvCxnSpPr/>
          <p:nvPr/>
        </p:nvCxnSpPr>
        <p:spPr bwMode="auto">
          <a:xfrm>
            <a:off x="1836420" y="1322070"/>
            <a:ext cx="3246120" cy="2286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EC9D7F-0727-F5FF-3E9D-A48538746077}"/>
              </a:ext>
            </a:extLst>
          </p:cNvPr>
          <p:cNvCxnSpPr>
            <a:cxnSpLocks/>
          </p:cNvCxnSpPr>
          <p:nvPr/>
        </p:nvCxnSpPr>
        <p:spPr bwMode="auto">
          <a:xfrm>
            <a:off x="1165860" y="3272790"/>
            <a:ext cx="7620" cy="769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D6666E-C63F-FDE3-ABB2-3614EF7A4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8440" y="1352550"/>
            <a:ext cx="6858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4551051-ADAA-2DCD-AF60-187225A18596}"/>
              </a:ext>
            </a:extLst>
          </p:cNvPr>
          <p:cNvSpPr/>
          <p:nvPr/>
        </p:nvSpPr>
        <p:spPr bwMode="auto">
          <a:xfrm>
            <a:off x="5080635" y="869061"/>
            <a:ext cx="1485900" cy="993648"/>
          </a:xfrm>
          <a:prstGeom prst="flowChartDecision">
            <a:avLst/>
          </a:prstGeom>
          <a:solidFill>
            <a:srgbClr val="F2F2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55856C-7F53-64CD-B3A4-D1E727AD10CD}"/>
              </a:ext>
            </a:extLst>
          </p:cNvPr>
          <p:cNvSpPr txBox="1"/>
          <p:nvPr/>
        </p:nvSpPr>
        <p:spPr>
          <a:xfrm>
            <a:off x="6528434" y="1106805"/>
            <a:ext cx="7711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INVALID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D96E7-17DC-6905-49E1-678F154CF3EA}"/>
              </a:ext>
            </a:extLst>
          </p:cNvPr>
          <p:cNvSpPr txBox="1"/>
          <p:nvPr/>
        </p:nvSpPr>
        <p:spPr>
          <a:xfrm>
            <a:off x="5227319" y="1247774"/>
            <a:ext cx="13907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VERIFICATION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C498F-CFF9-63C1-37BF-8566115DEC21}"/>
              </a:ext>
            </a:extLst>
          </p:cNvPr>
          <p:cNvSpPr txBox="1"/>
          <p:nvPr/>
        </p:nvSpPr>
        <p:spPr>
          <a:xfrm>
            <a:off x="1796414" y="1108709"/>
            <a:ext cx="31051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FETCH STUDENT APPLICATION FORMS</a:t>
            </a:r>
            <a:endParaRPr lang="en-GB" baseline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130EA-539E-7304-AD67-852FE45A4A0F}"/>
              </a:ext>
            </a:extLst>
          </p:cNvPr>
          <p:cNvSpPr txBox="1"/>
          <p:nvPr/>
        </p:nvSpPr>
        <p:spPr>
          <a:xfrm>
            <a:off x="5821679" y="1945004"/>
            <a:ext cx="869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VALID</a:t>
            </a:r>
            <a:endParaRPr lang="en-GB" baseline="0">
              <a:ea typeface="+mj-ea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9D817B-3C5D-0FA7-A905-3A9EFF8A9FD1}"/>
              </a:ext>
            </a:extLst>
          </p:cNvPr>
          <p:cNvGrpSpPr/>
          <p:nvPr/>
        </p:nvGrpSpPr>
        <p:grpSpPr>
          <a:xfrm>
            <a:off x="4881715" y="2609849"/>
            <a:ext cx="2430822" cy="495300"/>
            <a:chOff x="4663440" y="2640329"/>
            <a:chExt cx="2244075" cy="4495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AA7EB36-1EF2-4CCD-C195-C9470FE63C24}"/>
                </a:ext>
              </a:extLst>
            </p:cNvPr>
            <p:cNvSpPr/>
            <p:nvPr/>
          </p:nvSpPr>
          <p:spPr bwMode="auto">
            <a:xfrm>
              <a:off x="4663440" y="2640329"/>
              <a:ext cx="1958340" cy="44958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517B7E-077A-1D61-22D9-65832F5BA4C2}"/>
                </a:ext>
              </a:extLst>
            </p:cNvPr>
            <p:cNvSpPr txBox="1"/>
            <p:nvPr/>
          </p:nvSpPr>
          <p:spPr>
            <a:xfrm>
              <a:off x="4709903" y="2728867"/>
              <a:ext cx="219761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FORWARDS TO MINISTRY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E3A365-EED7-3121-E31E-8E4229ACBBAD}"/>
              </a:ext>
            </a:extLst>
          </p:cNvPr>
          <p:cNvCxnSpPr/>
          <p:nvPr/>
        </p:nvCxnSpPr>
        <p:spPr bwMode="auto">
          <a:xfrm>
            <a:off x="1120140" y="1581150"/>
            <a:ext cx="7620" cy="7315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515BF-FD4A-0EB6-D8A9-06E425D09E37}"/>
              </a:ext>
            </a:extLst>
          </p:cNvPr>
          <p:cNvSpPr txBox="1"/>
          <p:nvPr/>
        </p:nvSpPr>
        <p:spPr>
          <a:xfrm>
            <a:off x="1080134" y="1809749"/>
            <a:ext cx="21371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FETCH INSTITUTE FORMS</a:t>
            </a:r>
            <a:endParaRPr lang="en-GB" baseline="0">
              <a:ea typeface="+mj-ea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48D9778-4E03-C983-5861-3C79A79F2137}"/>
              </a:ext>
            </a:extLst>
          </p:cNvPr>
          <p:cNvSpPr/>
          <p:nvPr/>
        </p:nvSpPr>
        <p:spPr bwMode="auto">
          <a:xfrm>
            <a:off x="401955" y="2316860"/>
            <a:ext cx="1485900" cy="993648"/>
          </a:xfrm>
          <a:prstGeom prst="flowChartDecision">
            <a:avLst/>
          </a:prstGeom>
          <a:solidFill>
            <a:srgbClr val="F2F2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2092-59F0-25BF-1FC8-7226539BDFB5}"/>
              </a:ext>
            </a:extLst>
          </p:cNvPr>
          <p:cNvSpPr txBox="1"/>
          <p:nvPr/>
        </p:nvSpPr>
        <p:spPr>
          <a:xfrm>
            <a:off x="556259" y="2718434"/>
            <a:ext cx="13907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VERIFICATION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F8332-4D61-C223-EB71-23985F38579B}"/>
              </a:ext>
            </a:extLst>
          </p:cNvPr>
          <p:cNvSpPr txBox="1"/>
          <p:nvPr/>
        </p:nvSpPr>
        <p:spPr>
          <a:xfrm>
            <a:off x="1148714" y="3514725"/>
            <a:ext cx="7711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INVALID</a:t>
            </a:r>
            <a:endParaRPr lang="en-GB" baseline="0">
              <a:ea typeface="+mj-ea"/>
              <a:cs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0B190-CA7A-F497-BD8B-585B262EC4E5}"/>
              </a:ext>
            </a:extLst>
          </p:cNvPr>
          <p:cNvGrpSpPr/>
          <p:nvPr/>
        </p:nvGrpSpPr>
        <p:grpSpPr>
          <a:xfrm>
            <a:off x="695925" y="4042409"/>
            <a:ext cx="1309609" cy="342900"/>
            <a:chOff x="5143500" y="1123949"/>
            <a:chExt cx="1881126" cy="457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62BC51-85EC-6D06-05EA-2A8E8B7C967C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8159A2-F714-B517-67E1-C8B7D8EE1FC0}"/>
                </a:ext>
              </a:extLst>
            </p:cNvPr>
            <p:cNvSpPr txBox="1"/>
            <p:nvPr/>
          </p:nvSpPr>
          <p:spPr>
            <a:xfrm>
              <a:off x="5243879" y="1181100"/>
              <a:ext cx="1780747" cy="2846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REJECTED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4878-1695-E6FA-6AC7-D227E2BEBE28}"/>
              </a:ext>
            </a:extLst>
          </p:cNvPr>
          <p:cNvCxnSpPr>
            <a:cxnSpLocks/>
          </p:cNvCxnSpPr>
          <p:nvPr/>
        </p:nvCxnSpPr>
        <p:spPr bwMode="auto">
          <a:xfrm>
            <a:off x="5821680" y="1863089"/>
            <a:ext cx="7620" cy="769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5AE596-40D0-A334-DE91-96D8A3570122}"/>
              </a:ext>
            </a:extLst>
          </p:cNvPr>
          <p:cNvSpPr txBox="1"/>
          <p:nvPr/>
        </p:nvSpPr>
        <p:spPr>
          <a:xfrm>
            <a:off x="1920239" y="2493644"/>
            <a:ext cx="869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VALID</a:t>
            </a:r>
            <a:endParaRPr lang="en-GB" baseline="0">
              <a:ea typeface="+mj-ea"/>
              <a:cs typeface="Arial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B18C8F-DB54-FC53-415B-54E41DADD148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9760" y="2807970"/>
            <a:ext cx="6858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8F2D2-1FBE-4316-99D2-8195F1D5C5C0}"/>
              </a:ext>
            </a:extLst>
          </p:cNvPr>
          <p:cNvGrpSpPr/>
          <p:nvPr/>
        </p:nvGrpSpPr>
        <p:grpSpPr>
          <a:xfrm>
            <a:off x="2549994" y="2609849"/>
            <a:ext cx="2430822" cy="495300"/>
            <a:chOff x="4663440" y="2640329"/>
            <a:chExt cx="2244075" cy="4495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D08B0B-3BF4-7CC1-C2E4-96D35E686BB4}"/>
                </a:ext>
              </a:extLst>
            </p:cNvPr>
            <p:cNvSpPr/>
            <p:nvPr/>
          </p:nvSpPr>
          <p:spPr bwMode="auto">
            <a:xfrm>
              <a:off x="4663440" y="2640329"/>
              <a:ext cx="1958340" cy="44958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41E4CF-CB3F-D3C2-EFCA-413DB76EA012}"/>
                </a:ext>
              </a:extLst>
            </p:cNvPr>
            <p:cNvSpPr txBox="1"/>
            <p:nvPr/>
          </p:nvSpPr>
          <p:spPr>
            <a:xfrm>
              <a:off x="4709903" y="2728867"/>
              <a:ext cx="219761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FORWARDS TO MINISTRY</a:t>
              </a:r>
              <a:endParaRPr lang="en-GB" baseline="0">
                <a:ea typeface="+mj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3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1C4-6011-FDF6-BCDC-F275CF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OFFICER MODULE SCREENS</a:t>
            </a: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3681FA-DE4C-CA3B-5CA7-B0F80CAEB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6" t="20219" r="24714" b="26489"/>
          <a:stretch/>
        </p:blipFill>
        <p:spPr>
          <a:xfrm>
            <a:off x="171450" y="778669"/>
            <a:ext cx="3028957" cy="1789749"/>
          </a:xfrm>
          <a:prstGeom prst="rect">
            <a:avLst/>
          </a:prstGeom>
        </p:spPr>
      </p:pic>
      <p:pic>
        <p:nvPicPr>
          <p:cNvPr id="4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B4541C-2BD2-445B-FCB1-20DCD761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0" t="8723" r="7274" b="44237"/>
          <a:stretch/>
        </p:blipFill>
        <p:spPr>
          <a:xfrm>
            <a:off x="1443038" y="2750344"/>
            <a:ext cx="6249732" cy="1939322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68DAE6-A39B-038C-D525-8C364E2AF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9" t="9023" r="17736" b="64511"/>
          <a:stretch/>
        </p:blipFill>
        <p:spPr>
          <a:xfrm>
            <a:off x="3328988" y="1164431"/>
            <a:ext cx="5743589" cy="13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OF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0FDB-2F52-8402-9A61-28F4E6AED1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MINISTRY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F7016-0765-1A85-AD35-F27E4EA9A8DC}"/>
              </a:ext>
            </a:extLst>
          </p:cNvPr>
          <p:cNvSpPr/>
          <p:nvPr/>
        </p:nvSpPr>
        <p:spPr bwMode="auto">
          <a:xfrm>
            <a:off x="411480" y="1123950"/>
            <a:ext cx="1424940" cy="45720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2ACD-7041-12AD-19ED-703A6F08C020}"/>
              </a:ext>
            </a:extLst>
          </p:cNvPr>
          <p:cNvSpPr txBox="1"/>
          <p:nvPr/>
        </p:nvSpPr>
        <p:spPr>
          <a:xfrm>
            <a:off x="681989" y="1196339"/>
            <a:ext cx="9176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ea typeface="+mj-ea"/>
                <a:cs typeface="Arial"/>
              </a:rPr>
              <a:t>MINISTRY</a:t>
            </a:r>
            <a:endParaRPr lang="en-GB" baseline="0">
              <a:ea typeface="+mj-ea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15C09-4186-ECC3-8488-9CE820B6E6A3}"/>
              </a:ext>
            </a:extLst>
          </p:cNvPr>
          <p:cNvSpPr txBox="1"/>
          <p:nvPr/>
        </p:nvSpPr>
        <p:spPr>
          <a:xfrm>
            <a:off x="6122669" y="2827019"/>
            <a:ext cx="1847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baseline="0">
              <a:ea typeface="+mj-ea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0C7FE-3409-1C53-5C09-72E480555901}"/>
              </a:ext>
            </a:extLst>
          </p:cNvPr>
          <p:cNvGrpSpPr/>
          <p:nvPr/>
        </p:nvGrpSpPr>
        <p:grpSpPr>
          <a:xfrm>
            <a:off x="5938487" y="2312669"/>
            <a:ext cx="1124643" cy="342900"/>
            <a:chOff x="5143500" y="1123949"/>
            <a:chExt cx="1615440" cy="4572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9F224E2-447F-878E-0F60-90FAD062C8EE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64EB81-4CD8-C18D-DF17-FDC081093011}"/>
                </a:ext>
              </a:extLst>
            </p:cNvPr>
            <p:cNvSpPr txBox="1"/>
            <p:nvPr/>
          </p:nvSpPr>
          <p:spPr>
            <a:xfrm>
              <a:off x="5408059" y="1191260"/>
              <a:ext cx="1211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GRANT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2E3F4D-4097-9CA7-9DC8-91C65E8E66E0}"/>
              </a:ext>
            </a:extLst>
          </p:cNvPr>
          <p:cNvCxnSpPr/>
          <p:nvPr/>
        </p:nvCxnSpPr>
        <p:spPr bwMode="auto">
          <a:xfrm>
            <a:off x="1836420" y="1322070"/>
            <a:ext cx="3246120" cy="2286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EC9D7F-0727-F5FF-3E9D-A48538746077}"/>
              </a:ext>
            </a:extLst>
          </p:cNvPr>
          <p:cNvCxnSpPr>
            <a:cxnSpLocks/>
          </p:cNvCxnSpPr>
          <p:nvPr/>
        </p:nvCxnSpPr>
        <p:spPr bwMode="auto">
          <a:xfrm>
            <a:off x="1158240" y="2739390"/>
            <a:ext cx="7620" cy="7696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D6666E-C63F-FDE3-ABB2-3614EF7A4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7208520" y="1383030"/>
            <a:ext cx="7239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EC498F-CFF9-63C1-37BF-8566115DEC21}"/>
              </a:ext>
            </a:extLst>
          </p:cNvPr>
          <p:cNvSpPr txBox="1"/>
          <p:nvPr/>
        </p:nvSpPr>
        <p:spPr>
          <a:xfrm>
            <a:off x="1796414" y="1108709"/>
            <a:ext cx="31051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FETCH STUDENT APPLICATION FORMS</a:t>
            </a:r>
            <a:endParaRPr lang="en-GB" baseline="0"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9D817B-3C5D-0FA7-A905-3A9EFF8A9FD1}"/>
              </a:ext>
            </a:extLst>
          </p:cNvPr>
          <p:cNvGrpSpPr/>
          <p:nvPr/>
        </p:nvGrpSpPr>
        <p:grpSpPr>
          <a:xfrm>
            <a:off x="5053966" y="1131569"/>
            <a:ext cx="2380493" cy="495300"/>
            <a:chOff x="4639557" y="2640329"/>
            <a:chExt cx="2197612" cy="4495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AA7EB36-1EF2-4CCD-C195-C9470FE63C24}"/>
                </a:ext>
              </a:extLst>
            </p:cNvPr>
            <p:cNvSpPr/>
            <p:nvPr/>
          </p:nvSpPr>
          <p:spPr bwMode="auto">
            <a:xfrm>
              <a:off x="4663440" y="2640329"/>
              <a:ext cx="1958340" cy="44958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517B7E-077A-1D61-22D9-65832F5BA4C2}"/>
                </a:ext>
              </a:extLst>
            </p:cNvPr>
            <p:cNvSpPr txBox="1"/>
            <p:nvPr/>
          </p:nvSpPr>
          <p:spPr>
            <a:xfrm>
              <a:off x="4639557" y="2659701"/>
              <a:ext cx="2197612" cy="4190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VIEW APPLICATION FORMS APPROVED BY NODAL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E3A365-EED7-3121-E31E-8E4229ACBBAD}"/>
              </a:ext>
            </a:extLst>
          </p:cNvPr>
          <p:cNvCxnSpPr/>
          <p:nvPr/>
        </p:nvCxnSpPr>
        <p:spPr bwMode="auto">
          <a:xfrm>
            <a:off x="1120140" y="1581150"/>
            <a:ext cx="7620" cy="7315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0B190-CA7A-F497-BD8B-585B262EC4E5}"/>
              </a:ext>
            </a:extLst>
          </p:cNvPr>
          <p:cNvGrpSpPr/>
          <p:nvPr/>
        </p:nvGrpSpPr>
        <p:grpSpPr>
          <a:xfrm>
            <a:off x="581625" y="3509009"/>
            <a:ext cx="1124643" cy="342900"/>
            <a:chOff x="5143500" y="1123949"/>
            <a:chExt cx="1615440" cy="457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62BC51-85EC-6D06-05EA-2A8E8B7C967C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8159A2-F714-B517-67E1-C8B7D8EE1FC0}"/>
                </a:ext>
              </a:extLst>
            </p:cNvPr>
            <p:cNvSpPr txBox="1"/>
            <p:nvPr/>
          </p:nvSpPr>
          <p:spPr>
            <a:xfrm>
              <a:off x="5419003" y="1170940"/>
              <a:ext cx="11240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REJECT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4878-1695-E6FA-6AC7-D227E2BEBE28}"/>
              </a:ext>
            </a:extLst>
          </p:cNvPr>
          <p:cNvCxnSpPr>
            <a:cxnSpLocks/>
          </p:cNvCxnSpPr>
          <p:nvPr/>
        </p:nvCxnSpPr>
        <p:spPr bwMode="auto">
          <a:xfrm>
            <a:off x="6408420" y="1626869"/>
            <a:ext cx="7620" cy="68580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8F2D2-1FBE-4316-99D2-8195F1D5C5C0}"/>
              </a:ext>
            </a:extLst>
          </p:cNvPr>
          <p:cNvGrpSpPr/>
          <p:nvPr/>
        </p:nvGrpSpPr>
        <p:grpSpPr>
          <a:xfrm>
            <a:off x="271614" y="2312669"/>
            <a:ext cx="2430822" cy="495300"/>
            <a:chOff x="4663440" y="2640329"/>
            <a:chExt cx="2244075" cy="4495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D08B0B-3BF4-7CC1-C2E4-96D35E686BB4}"/>
                </a:ext>
              </a:extLst>
            </p:cNvPr>
            <p:cNvSpPr/>
            <p:nvPr/>
          </p:nvSpPr>
          <p:spPr bwMode="auto">
            <a:xfrm>
              <a:off x="4663440" y="2640329"/>
              <a:ext cx="1958340" cy="44958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41E4CF-CB3F-D3C2-EFCA-413DB76EA012}"/>
                </a:ext>
              </a:extLst>
            </p:cNvPr>
            <p:cNvSpPr txBox="1"/>
            <p:nvPr/>
          </p:nvSpPr>
          <p:spPr>
            <a:xfrm>
              <a:off x="4709903" y="2728866"/>
              <a:ext cx="2197612" cy="2514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FETCH INSTITUTE FORMS</a:t>
              </a:r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4FF63-5FD4-15FD-3525-C46F67CB4A89}"/>
              </a:ext>
            </a:extLst>
          </p:cNvPr>
          <p:cNvGrpSpPr/>
          <p:nvPr/>
        </p:nvGrpSpPr>
        <p:grpSpPr>
          <a:xfrm>
            <a:off x="7934926" y="1192529"/>
            <a:ext cx="1124643" cy="342900"/>
            <a:chOff x="5143500" y="1123949"/>
            <a:chExt cx="1615440" cy="4572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0A7189B-ADAD-6915-5581-9B23099D508A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4261C-8F9B-A06B-0414-460869BA2101}"/>
                </a:ext>
              </a:extLst>
            </p:cNvPr>
            <p:cNvSpPr txBox="1"/>
            <p:nvPr/>
          </p:nvSpPr>
          <p:spPr>
            <a:xfrm>
              <a:off x="5408059" y="1201420"/>
              <a:ext cx="11568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ea typeface="+mj-ea"/>
                  <a:cs typeface="Arial"/>
                </a:rPr>
                <a:t>REJECT</a:t>
              </a:r>
              <a:endParaRPr lang="en-GB" baseline="0">
                <a:ea typeface="+mj-ea"/>
                <a:cs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EC33EC-C3F2-DC11-21DF-E67715B3054A}"/>
              </a:ext>
            </a:extLst>
          </p:cNvPr>
          <p:cNvGrpSpPr/>
          <p:nvPr/>
        </p:nvGrpSpPr>
        <p:grpSpPr>
          <a:xfrm>
            <a:off x="3080986" y="2419349"/>
            <a:ext cx="1355811" cy="540230"/>
            <a:chOff x="5143500" y="1123949"/>
            <a:chExt cx="1615440" cy="70318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5DB857-239C-9519-5DF8-E9E5EA8B7007}"/>
                </a:ext>
              </a:extLst>
            </p:cNvPr>
            <p:cNvSpPr/>
            <p:nvPr/>
          </p:nvSpPr>
          <p:spPr bwMode="auto">
            <a:xfrm>
              <a:off x="5143500" y="1123949"/>
              <a:ext cx="1615440" cy="457200"/>
            </a:xfrm>
            <a:prstGeom prst="roundRect">
              <a:avLst/>
            </a:prstGeom>
            <a:solidFill>
              <a:srgbClr val="9AF7FF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AE2EA8-BEB8-6DCC-4D40-6887597B4B8D}"/>
                </a:ext>
              </a:extLst>
            </p:cNvPr>
            <p:cNvSpPr txBox="1"/>
            <p:nvPr/>
          </p:nvSpPr>
          <p:spPr>
            <a:xfrm>
              <a:off x="5408059" y="1211580"/>
              <a:ext cx="1145915" cy="6155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latin typeface="Arial"/>
                  <a:ea typeface="+mj-ea"/>
                  <a:cs typeface="Arial"/>
                </a:rPr>
                <a:t>APPROVE</a:t>
              </a:r>
              <a:endParaRPr lang="en-GB" baseline="0">
                <a:ea typeface="+mj-ea"/>
                <a:cs typeface="Arial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7F44C9-EF6F-3F1C-0F82-4533A4C6DE4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5060" y="2586990"/>
            <a:ext cx="72390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942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1C4-6011-FDF6-BCDC-F275CF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MINISTRY MODULE SCREENS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CF9C0-1D21-3E38-0DF3-E7F692451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7" t="16204" r="31798" b="36934"/>
          <a:stretch/>
        </p:blipFill>
        <p:spPr>
          <a:xfrm>
            <a:off x="628651" y="692944"/>
            <a:ext cx="3174602" cy="2296497"/>
          </a:xfrm>
          <a:prstGeom prst="rect">
            <a:avLst/>
          </a:prstGeom>
        </p:spPr>
      </p:pic>
      <p:pic>
        <p:nvPicPr>
          <p:cNvPr id="6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73BDE0C-EDB3-C44E-44AB-6B9450BD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9" t="8889" r="17511" b="60159"/>
          <a:stretch/>
        </p:blipFill>
        <p:spPr>
          <a:xfrm>
            <a:off x="1971674" y="3371851"/>
            <a:ext cx="5207803" cy="1395249"/>
          </a:xfrm>
          <a:prstGeom prst="rect">
            <a:avLst/>
          </a:prstGeom>
        </p:spPr>
      </p:pic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439AACB-4482-EC26-F141-E20BA1ED5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27" t="16524" r="18014" b="23476"/>
          <a:stretch/>
        </p:blipFill>
        <p:spPr>
          <a:xfrm>
            <a:off x="4279107" y="200026"/>
            <a:ext cx="4282536" cy="30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74AC5-85DD-0B54-473F-51F37F5B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32" y="940222"/>
            <a:ext cx="7429366" cy="3725083"/>
          </a:xfrm>
        </p:spPr>
        <p:txBody>
          <a:bodyPr/>
          <a:lstStyle/>
          <a:p>
            <a:pPr marL="146050" indent="-146050"/>
            <a:r>
              <a:rPr lang="en-GB"/>
              <a:t>In today's world, the cost of education has drastically increased, thereby hindering the education of children belonging to low-income families.</a:t>
            </a:r>
          </a:p>
          <a:p>
            <a:pPr marL="146050" indent="-146050"/>
            <a:r>
              <a:rPr lang="en-GB"/>
              <a:t>To help such students continue their education, the government offers various scholarships that help the students financially.</a:t>
            </a:r>
          </a:p>
          <a:p>
            <a:pPr marL="146050" indent="-146050"/>
            <a:r>
              <a:rPr lang="en-GB"/>
              <a:t>Different education scholarships offered by the government help such students to continue their higher education by reducing the cost of various courses.</a:t>
            </a:r>
          </a:p>
          <a:p>
            <a:pPr marL="146050" indent="-146050"/>
            <a:r>
              <a:rPr lang="en-GB"/>
              <a:t>The Government has various portals where students can apply for scholarships, such as National Scholarship Portal.</a:t>
            </a:r>
          </a:p>
          <a:p>
            <a:pPr marL="146050" indent="-14605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F34E5-47A4-4055-2A23-2216EA96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3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23EB3-3F59-7FF1-C3E0-9282809B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The National Scholarship portal aims to:</a:t>
            </a:r>
            <a:endParaRPr lang="en-US"/>
          </a:p>
          <a:p>
            <a:pPr marL="146050" indent="-146050">
              <a:buFont typeface="Arial" charset="2"/>
              <a:buChar char="•"/>
            </a:pPr>
            <a:r>
              <a:rPr lang="en-GB"/>
              <a:t>Help students pursue further education</a:t>
            </a:r>
          </a:p>
          <a:p>
            <a:pPr marL="146050" indent="-146050">
              <a:buFont typeface="Arial" charset="2"/>
              <a:buChar char="•"/>
            </a:pPr>
            <a:r>
              <a:rPr lang="en-GB"/>
              <a:t>Provide an easy and efficient way for students to apply for scholarships</a:t>
            </a:r>
          </a:p>
          <a:p>
            <a:pPr marL="146050" indent="-146050">
              <a:buFont typeface="Arial" charset="2"/>
              <a:buChar char="•"/>
            </a:pPr>
            <a:r>
              <a:rPr lang="en-GB"/>
              <a:t>Increase efficiency and speed up the process of scholarship applications</a:t>
            </a:r>
          </a:p>
          <a:p>
            <a:pPr marL="146050" indent="-146050">
              <a:buFont typeface="Arial" charset="2"/>
              <a:buChar char="•"/>
            </a:pPr>
            <a:r>
              <a:rPr lang="en-GB"/>
              <a:t>Avoid fake/duplicate applicants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2B13D-81A4-8A1D-A584-714DAFDD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3917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69" y="940222"/>
            <a:ext cx="8615227" cy="3725083"/>
          </a:xfrm>
        </p:spPr>
        <p:txBody>
          <a:bodyPr/>
          <a:lstStyle/>
          <a:p>
            <a:pPr marL="146050" indent="-146050"/>
            <a:r>
              <a:rPr lang="en-SG"/>
              <a:t>The National Scholarship Portal is an education portal that is developed for students to apply for scholarships in an easy and efficient manner.</a:t>
            </a:r>
          </a:p>
          <a:p>
            <a:pPr marL="146050" indent="-146050"/>
            <a:r>
              <a:rPr lang="en-SG"/>
              <a:t>This Portal offers various scholarships based on different criteria such as merit, minority communities, and has scholarships for female students to encourage them to pursue their education.</a:t>
            </a:r>
          </a:p>
          <a:p>
            <a:pPr marL="146050" indent="-146050"/>
            <a:endParaRPr lang="en-SG"/>
          </a:p>
          <a:p>
            <a:pPr marL="146050" indent="-146050"/>
            <a:r>
              <a:rPr lang="en-SG"/>
              <a:t>The schemes offered on the portal are as follows:</a:t>
            </a:r>
          </a:p>
          <a:p>
            <a:pPr marL="293370" lvl="1" indent="-146050">
              <a:buFont typeface="Arial" charset="2"/>
              <a:buChar char="•"/>
            </a:pPr>
            <a:r>
              <a:rPr lang="en-SG"/>
              <a:t>Post Matric Scholarship</a:t>
            </a:r>
          </a:p>
          <a:p>
            <a:pPr marL="293370" lvl="1" indent="-146050">
              <a:buFont typeface="Arial" charset="2"/>
              <a:buChar char="•"/>
            </a:pPr>
            <a:r>
              <a:rPr lang="en-SG"/>
              <a:t>National Merit Scholarship</a:t>
            </a:r>
          </a:p>
          <a:p>
            <a:pPr marL="293370" lvl="1" indent="-146050">
              <a:buFont typeface="Arial" charset="2"/>
              <a:buChar char="•"/>
            </a:pPr>
            <a:r>
              <a:rPr lang="en-SG"/>
              <a:t>Central Scholarship Scheme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55076-7B55-2268-0420-CF885AB2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-146050"/>
            <a:r>
              <a:rPr lang="en-GB"/>
              <a:t>Using the National Scholarship Portal, students can directly connect to the government system and browse through and avail various scholarships.</a:t>
            </a:r>
          </a:p>
          <a:p>
            <a:pPr marL="146050" indent="-146050"/>
            <a:r>
              <a:rPr lang="en-GB"/>
              <a:t>The portal ensures that the scholarship will be granted to the student only after verifying that the student meets the criteria mentioned for the scholarship.</a:t>
            </a:r>
          </a:p>
          <a:p>
            <a:pPr marL="146050" indent="-146050"/>
            <a:endParaRPr lang="en-GB"/>
          </a:p>
          <a:p>
            <a:pPr marL="146050" indent="-146050"/>
            <a:r>
              <a:rPr lang="en-GB"/>
              <a:t>The modules involved in our project are as follows:</a:t>
            </a:r>
          </a:p>
          <a:p>
            <a:pPr marL="293370" lvl="1" indent="-146050">
              <a:buFont typeface="Arial" charset="2"/>
              <a:buChar char="•"/>
            </a:pPr>
            <a:r>
              <a:rPr lang="en-GB"/>
              <a:t>Student module</a:t>
            </a:r>
          </a:p>
          <a:p>
            <a:pPr marL="293370" lvl="1" indent="-146050">
              <a:buFont typeface="Arial" charset="2"/>
              <a:buChar char="•"/>
            </a:pPr>
            <a:r>
              <a:rPr lang="en-GB"/>
              <a:t>Institute module</a:t>
            </a:r>
          </a:p>
          <a:p>
            <a:pPr marL="293370" lvl="1" indent="-146050">
              <a:buFont typeface="Arial" charset="2"/>
              <a:buChar char="•"/>
            </a:pPr>
            <a:r>
              <a:rPr lang="en-GB"/>
              <a:t>State Nodal Officer</a:t>
            </a:r>
          </a:p>
          <a:p>
            <a:pPr marL="293370" lvl="1" indent="-146050">
              <a:buFont typeface="Arial" charset="2"/>
              <a:buChar char="•"/>
            </a:pPr>
            <a:r>
              <a:rPr lang="en-GB"/>
              <a:t>Ministry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C51B0-73AF-07BB-DD2D-6C80235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3050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DESIGN</a:t>
            </a:r>
          </a:p>
        </p:txBody>
      </p:sp>
      <p:pic>
        <p:nvPicPr>
          <p:cNvPr id="11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F51A6FD5-BFC7-9AC1-63B0-AB012034D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8" t="15822" r="17130" b="12160"/>
          <a:stretch/>
        </p:blipFill>
        <p:spPr>
          <a:xfrm>
            <a:off x="1652434" y="782487"/>
            <a:ext cx="5694473" cy="39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9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CD626-B6E4-E4C0-EE97-D37630C9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OF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0FDB-2F52-8402-9A61-28F4E6AED1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291" y="902461"/>
            <a:ext cx="7950115" cy="295679"/>
          </a:xfrm>
        </p:spPr>
        <p:txBody>
          <a:bodyPr/>
          <a:lstStyle/>
          <a:p>
            <a:r>
              <a:rPr lang="en-GB" sz="1800"/>
              <a:t>STUDENT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A7EB36-1EF2-4CCD-C195-C9470FE63C24}"/>
              </a:ext>
            </a:extLst>
          </p:cNvPr>
          <p:cNvSpPr/>
          <p:nvPr/>
        </p:nvSpPr>
        <p:spPr bwMode="auto">
          <a:xfrm>
            <a:off x="430530" y="1357312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New Student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B0AAE5-80DF-0226-5BFE-B76C8FF50F0A}"/>
              </a:ext>
            </a:extLst>
          </p:cNvPr>
          <p:cNvSpPr/>
          <p:nvPr/>
        </p:nvSpPr>
        <p:spPr bwMode="auto">
          <a:xfrm>
            <a:off x="2516505" y="1357311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Register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46388-7A8A-3BEB-9454-69E19F8A3C69}"/>
              </a:ext>
            </a:extLst>
          </p:cNvPr>
          <p:cNvSpPr/>
          <p:nvPr/>
        </p:nvSpPr>
        <p:spPr bwMode="auto">
          <a:xfrm>
            <a:off x="4573905" y="1357310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Login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0F746A-6A9A-EDD1-44D4-B49B7E1BE67D}"/>
              </a:ext>
            </a:extLst>
          </p:cNvPr>
          <p:cNvSpPr/>
          <p:nvPr/>
        </p:nvSpPr>
        <p:spPr bwMode="auto">
          <a:xfrm>
            <a:off x="6631305" y="1357309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Choose Scheme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57ABE7-0B4D-F444-0992-ACB2A1B525BF}"/>
              </a:ext>
            </a:extLst>
          </p:cNvPr>
          <p:cNvSpPr/>
          <p:nvPr/>
        </p:nvSpPr>
        <p:spPr bwMode="auto">
          <a:xfrm>
            <a:off x="6631305" y="2750340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Fill Application</a:t>
            </a:r>
            <a:endParaRPr lang="en-GB" sz="1400">
              <a:ea typeface="+mj-ea"/>
              <a:cs typeface="Arial"/>
            </a:endParaRPr>
          </a:p>
          <a:p>
            <a:r>
              <a:rPr lang="en-GB" sz="1400">
                <a:latin typeface="Arial"/>
                <a:ea typeface="+mj-ea"/>
                <a:cs typeface="Arial"/>
              </a:rPr>
              <a:t>Form</a:t>
            </a:r>
            <a:endParaRPr lang="en-GB" sz="1400" b="0" i="0" u="none" strike="noStrike" cap="none" normalizeH="0" baseline="0">
              <a:ln>
                <a:noFill/>
              </a:ln>
              <a:effectLst/>
              <a:latin typeface="Arial" pitchFamily="34" charset="0"/>
              <a:ea typeface="+mj-ea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D46DF9-2FB5-F11F-5E20-8026446A1FCB}"/>
              </a:ext>
            </a:extLst>
          </p:cNvPr>
          <p:cNvSpPr/>
          <p:nvPr/>
        </p:nvSpPr>
        <p:spPr bwMode="auto">
          <a:xfrm>
            <a:off x="4573905" y="2750340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Sent for approval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0D315A7-EB1B-A6F6-9C44-BBB44A5702AC}"/>
              </a:ext>
            </a:extLst>
          </p:cNvPr>
          <p:cNvSpPr/>
          <p:nvPr/>
        </p:nvSpPr>
        <p:spPr bwMode="auto">
          <a:xfrm>
            <a:off x="2787969" y="2542127"/>
            <a:ext cx="1211580" cy="947928"/>
          </a:xfrm>
          <a:prstGeom prst="flowChartDecision">
            <a:avLst/>
          </a:prstGeom>
          <a:solidFill>
            <a:srgbClr val="F2F2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>
                <a:latin typeface="Arial"/>
                <a:ea typeface="+mj-ea"/>
                <a:cs typeface="Arial"/>
              </a:rPr>
              <a:t>Eligible</a:t>
            </a: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9B9C3D-C880-894A-4C78-44BBFBFFFF69}"/>
              </a:ext>
            </a:extLst>
          </p:cNvPr>
          <p:cNvSpPr/>
          <p:nvPr/>
        </p:nvSpPr>
        <p:spPr bwMode="auto">
          <a:xfrm>
            <a:off x="430530" y="2750340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STKaiti"/>
                <a:cs typeface="Arial"/>
              </a:rPr>
              <a:t>Scholarship </a:t>
            </a:r>
            <a:endParaRPr lang="en-GB" sz="1400">
              <a:ea typeface="STKaiti"/>
              <a:cs typeface="Arial"/>
            </a:endParaRPr>
          </a:p>
          <a:p>
            <a:r>
              <a:rPr lang="en-GB" sz="1400">
                <a:latin typeface="Arial"/>
                <a:ea typeface="STKaiti"/>
                <a:cs typeface="Arial"/>
              </a:rPr>
              <a:t>Granted</a:t>
            </a:r>
            <a:endParaRPr lang="en-GB" sz="1400">
              <a:ea typeface="STKaiti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ABB20A-0BD5-FFE2-F34D-EC780B937A65}"/>
              </a:ext>
            </a:extLst>
          </p:cNvPr>
          <p:cNvSpPr/>
          <p:nvPr/>
        </p:nvSpPr>
        <p:spPr bwMode="auto">
          <a:xfrm>
            <a:off x="2516505" y="3971921"/>
            <a:ext cx="1760220" cy="518160"/>
          </a:xfrm>
          <a:prstGeom prst="roundRect">
            <a:avLst/>
          </a:prstGeom>
          <a:solidFill>
            <a:srgbClr val="9AF7FF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>
                <a:latin typeface="Arial"/>
                <a:ea typeface="+mj-ea"/>
                <a:cs typeface="Arial"/>
              </a:rPr>
              <a:t>Application </a:t>
            </a:r>
            <a:endParaRPr lang="en-GB" sz="1400">
              <a:ea typeface="+mj-ea"/>
              <a:cs typeface="Arial"/>
            </a:endParaRPr>
          </a:p>
          <a:p>
            <a:r>
              <a:rPr lang="en-GB" sz="1400">
                <a:latin typeface="Arial"/>
                <a:ea typeface="+mj-ea"/>
                <a:cs typeface="Arial"/>
              </a:rPr>
              <a:t>Rejected</a:t>
            </a:r>
            <a:endParaRPr lang="en-GB" sz="1400">
              <a:ea typeface="STKaiti"/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ECE48E-3C57-BE43-14E6-C4AB5BC5624B}"/>
              </a:ext>
            </a:extLst>
          </p:cNvPr>
          <p:cNvCxnSpPr/>
          <p:nvPr/>
        </p:nvCxnSpPr>
        <p:spPr bwMode="auto">
          <a:xfrm flipV="1">
            <a:off x="2193131" y="1621632"/>
            <a:ext cx="321469" cy="714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6CE70A-E08C-0BB8-DD3B-838DE0D862E9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06" y="1614487"/>
            <a:ext cx="321469" cy="714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DAD7D9-B519-9929-CECC-204CFDC485C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7931" y="1614487"/>
            <a:ext cx="321469" cy="714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D361E6-0518-F713-6C38-CE228AC65E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15075" y="3000376"/>
            <a:ext cx="364331" cy="1428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174DC9-51B8-480A-37E2-008056051F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86213" y="3000377"/>
            <a:ext cx="614361" cy="2142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19ED9-F273-30A9-A5B2-77AA5C53EDE1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3132" y="3007518"/>
            <a:ext cx="614361" cy="1429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1AD542-F2E8-4196-8BE3-A24BA2992AE7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3280" y="3493293"/>
            <a:ext cx="7143" cy="47863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E91354-45EB-5F47-8A0A-AD5D0DCBAC7F}"/>
              </a:ext>
            </a:extLst>
          </p:cNvPr>
          <p:cNvSpPr txBox="1"/>
          <p:nvPr/>
        </p:nvSpPr>
        <p:spPr>
          <a:xfrm>
            <a:off x="3468529" y="3594259"/>
            <a:ext cx="3802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No</a:t>
            </a:r>
            <a:endParaRPr lang="en-GB" baseline="0"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F2BBA-EF33-ECAA-37FA-E2DE2E6F1C69}"/>
              </a:ext>
            </a:extLst>
          </p:cNvPr>
          <p:cNvSpPr txBox="1"/>
          <p:nvPr/>
        </p:nvSpPr>
        <p:spPr>
          <a:xfrm>
            <a:off x="2325529" y="2729865"/>
            <a:ext cx="4350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/>
                <a:ea typeface="+mj-ea"/>
                <a:cs typeface="Arial"/>
              </a:rPr>
              <a:t>Yes</a:t>
            </a:r>
            <a:endParaRPr lang="en-GB" baseline="0">
              <a:ea typeface="+mj-e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3D9C7-4E53-38C9-F96C-2C2C51BD798D}"/>
              </a:ext>
            </a:extLst>
          </p:cNvPr>
          <p:cNvCxnSpPr/>
          <p:nvPr/>
        </p:nvCxnSpPr>
        <p:spPr bwMode="auto">
          <a:xfrm flipH="1">
            <a:off x="7536656" y="1878806"/>
            <a:ext cx="14287" cy="85725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093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1C4-6011-FDF6-BCDC-F275CF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MODULE SCREENS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32BB4D-E916-6CD5-09D7-5AB66C625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7" t="8161" r="17927" b="33333"/>
          <a:stretch/>
        </p:blipFill>
        <p:spPr>
          <a:xfrm>
            <a:off x="272441" y="674529"/>
            <a:ext cx="4514197" cy="2311553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03C515-20FE-C46E-5DB1-4D58A867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8" t="16000" r="34909" b="54000"/>
          <a:stretch/>
        </p:blipFill>
        <p:spPr>
          <a:xfrm>
            <a:off x="4868867" y="672883"/>
            <a:ext cx="4187475" cy="1173887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6D99C2-C737-7CEC-0ECC-BD6E98C32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9" t="16453" r="18050" b="29487"/>
          <a:stretch/>
        </p:blipFill>
        <p:spPr>
          <a:xfrm>
            <a:off x="4867928" y="1887424"/>
            <a:ext cx="4192301" cy="1983822"/>
          </a:xfrm>
          <a:prstGeom prst="rect">
            <a:avLst/>
          </a:prstGeom>
        </p:spPr>
      </p:pic>
      <p:pic>
        <p:nvPicPr>
          <p:cNvPr id="8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2966BA3-0D6F-32CB-E485-F9AAC29638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65" t="16302" r="17989" b="43141"/>
          <a:stretch/>
        </p:blipFill>
        <p:spPr>
          <a:xfrm>
            <a:off x="68893" y="3029342"/>
            <a:ext cx="4772891" cy="16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61C4-6011-FDF6-BCDC-F275CF8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MODULE SCREENS</a:t>
            </a:r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72A7E4-82DA-43D6-5DAC-D7ABBC69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0" t="8266" r="18615" b="5242"/>
          <a:stretch/>
        </p:blipFill>
        <p:spPr>
          <a:xfrm>
            <a:off x="45408" y="892090"/>
            <a:ext cx="4411856" cy="3360242"/>
          </a:xfrm>
          <a:prstGeom prst="rect">
            <a:avLst/>
          </a:prstGeom>
        </p:spPr>
      </p:pic>
      <p:pic>
        <p:nvPicPr>
          <p:cNvPr id="4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3C9A9-7957-951D-6DAC-6DF033FE8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6" t="16532" r="18397" b="51864"/>
          <a:stretch/>
        </p:blipFill>
        <p:spPr>
          <a:xfrm>
            <a:off x="4453003" y="320588"/>
            <a:ext cx="4623800" cy="1281694"/>
          </a:xfrm>
          <a:prstGeom prst="rect">
            <a:avLst/>
          </a:prstGeom>
        </p:spPr>
      </p:pic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8CC354-44A0-0493-B141-1244F23E4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0" t="16482" r="18393" b="51823"/>
          <a:stretch/>
        </p:blipFill>
        <p:spPr>
          <a:xfrm>
            <a:off x="4453003" y="1721939"/>
            <a:ext cx="4623796" cy="1281690"/>
          </a:xfrm>
          <a:prstGeom prst="rect">
            <a:avLst/>
          </a:prstGeom>
        </p:spPr>
      </p:pic>
      <p:pic>
        <p:nvPicPr>
          <p:cNvPr id="10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6D34A65-4EE2-4C10-ACBA-ED556DAB0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2" t="16535" r="18623" b="52126"/>
          <a:stretch/>
        </p:blipFill>
        <p:spPr>
          <a:xfrm>
            <a:off x="4453004" y="3068487"/>
            <a:ext cx="4514212" cy="12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214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71bf3f0a-df54-467d-89c2-87f8d534ba77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L&amp;T Infotech</vt:lpstr>
      <vt:lpstr>Custom Design</vt:lpstr>
      <vt:lpstr>    NATIONAL SCHOLARSHIP PORTAL</vt:lpstr>
      <vt:lpstr>INTRODUCTION</vt:lpstr>
      <vt:lpstr>OBJECTIVES</vt:lpstr>
      <vt:lpstr>PROJECT DESCRIPTION</vt:lpstr>
      <vt:lpstr>PROJECT DESCRIPTION</vt:lpstr>
      <vt:lpstr>DATABASE DESIGN</vt:lpstr>
      <vt:lpstr>WORKING OF MODULES</vt:lpstr>
      <vt:lpstr>STUDENT MODULE SCREENS</vt:lpstr>
      <vt:lpstr>STUDENT MODULE SCREENS</vt:lpstr>
      <vt:lpstr>WORKING OF MODULES</vt:lpstr>
      <vt:lpstr>WORKING OF MODULES</vt:lpstr>
      <vt:lpstr>INSTITUTE MODULE SCREENS</vt:lpstr>
      <vt:lpstr>WORKING OF MODULES</vt:lpstr>
      <vt:lpstr>OFFICER MODULE SCREENS</vt:lpstr>
      <vt:lpstr>WORKING OF MODULES</vt:lpstr>
      <vt:lpstr>MINISTRY MODULE SCREENS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revision>2</cp:revision>
  <cp:lastPrinted>2015-11-28T12:28:20Z</cp:lastPrinted>
  <dcterms:created xsi:type="dcterms:W3CDTF">2007-05-25T22:38:05Z</dcterms:created>
  <dcterms:modified xsi:type="dcterms:W3CDTF">2022-09-02T07:26:55Z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