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4/11/2022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492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6658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448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73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324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9610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624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5269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0472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91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4/11/2022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23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4/11/2022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59169894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rl.cs.vsb.cz/ey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OjmRnaPUKfI" TargetMode="External"/><Relationship Id="rId2" Type="http://schemas.openxmlformats.org/officeDocument/2006/relationships/hyperlink" Target="https://github.com/ashok-karanam/Hack-A-Ro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306AB6-9D65-4F8E-9FD7-C3F3A3DE3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18C0127E-0117-EBF6-8B34-5C837BE74ECC}"/>
              </a:ext>
            </a:extLst>
          </p:cNvPr>
          <p:cNvPicPr>
            <a:picLocks noChangeAspect="1"/>
          </p:cNvPicPr>
          <p:nvPr/>
        </p:nvPicPr>
        <p:blipFill rotWithShape="1">
          <a:blip r:embed="rId2"/>
          <a:srcRect t="15730"/>
          <a:stretch/>
        </p:blipFill>
        <p:spPr>
          <a:xfrm>
            <a:off x="9545" y="10"/>
            <a:ext cx="12191980" cy="6857990"/>
          </a:xfrm>
          <a:prstGeom prst="rect">
            <a:avLst/>
          </a:prstGeom>
        </p:spPr>
      </p:pic>
      <p:sp>
        <p:nvSpPr>
          <p:cNvPr id="11" name="Freeform: Shape 10">
            <a:extLst>
              <a:ext uri="{FF2B5EF4-FFF2-40B4-BE49-F238E27FC236}">
                <a16:creationId xmlns:a16="http://schemas.microsoft.com/office/drawing/2014/main" id="{284C940E-7A1D-418E-A9E8-C9852CA8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1255" y="2996261"/>
            <a:ext cx="6310745" cy="3861739"/>
          </a:xfrm>
          <a:custGeom>
            <a:avLst/>
            <a:gdLst>
              <a:gd name="connsiteX0" fmla="*/ 5172027 w 6310745"/>
              <a:gd name="connsiteY0" fmla="*/ 351902 h 3861739"/>
              <a:gd name="connsiteX1" fmla="*/ 5173047 w 6310745"/>
              <a:gd name="connsiteY1" fmla="*/ 352987 h 3861739"/>
              <a:gd name="connsiteX2" fmla="*/ 5177471 w 6310745"/>
              <a:gd name="connsiteY2" fmla="*/ 352581 h 3861739"/>
              <a:gd name="connsiteX3" fmla="*/ 2969865 w 6310745"/>
              <a:gd name="connsiteY3" fmla="*/ 91462 h 3861739"/>
              <a:gd name="connsiteX4" fmla="*/ 2918830 w 6310745"/>
              <a:gd name="connsiteY4" fmla="*/ 95401 h 3861739"/>
              <a:gd name="connsiteX5" fmla="*/ 1957331 w 6310745"/>
              <a:gd name="connsiteY5" fmla="*/ 323658 h 3861739"/>
              <a:gd name="connsiteX6" fmla="*/ 413011 w 6310745"/>
              <a:gd name="connsiteY6" fmla="*/ 1429370 h 3861739"/>
              <a:gd name="connsiteX7" fmla="*/ 88087 w 6310745"/>
              <a:gd name="connsiteY7" fmla="*/ 2204577 h 3861739"/>
              <a:gd name="connsiteX8" fmla="*/ 109862 w 6310745"/>
              <a:gd name="connsiteY8" fmla="*/ 2159496 h 3861739"/>
              <a:gd name="connsiteX9" fmla="*/ 566286 w 6310745"/>
              <a:gd name="connsiteY9" fmla="*/ 1369352 h 3861739"/>
              <a:gd name="connsiteX10" fmla="*/ 1648059 w 6310745"/>
              <a:gd name="connsiteY10" fmla="*/ 484837 h 3861739"/>
              <a:gd name="connsiteX11" fmla="*/ 2969865 w 6310745"/>
              <a:gd name="connsiteY11" fmla="*/ 91462 h 3861739"/>
              <a:gd name="connsiteX12" fmla="*/ 3495357 w 6310745"/>
              <a:gd name="connsiteY12" fmla="*/ 893 h 3861739"/>
              <a:gd name="connsiteX13" fmla="*/ 3941913 w 6310745"/>
              <a:gd name="connsiteY13" fmla="*/ 37963 h 3861739"/>
              <a:gd name="connsiteX14" fmla="*/ 5299614 w 6310745"/>
              <a:gd name="connsiteY14" fmla="*/ 324201 h 3861739"/>
              <a:gd name="connsiteX15" fmla="*/ 6213700 w 6310745"/>
              <a:gd name="connsiteY15" fmla="*/ 666307 h 3861739"/>
              <a:gd name="connsiteX16" fmla="*/ 6310745 w 6310745"/>
              <a:gd name="connsiteY16" fmla="*/ 718092 h 3861739"/>
              <a:gd name="connsiteX17" fmla="*/ 6310745 w 6310745"/>
              <a:gd name="connsiteY17" fmla="*/ 786964 h 3861739"/>
              <a:gd name="connsiteX18" fmla="*/ 6223734 w 6310745"/>
              <a:gd name="connsiteY18" fmla="*/ 739515 h 3861739"/>
              <a:gd name="connsiteX19" fmla="*/ 5436559 w 6310745"/>
              <a:gd name="connsiteY19" fmla="*/ 427942 h 3861739"/>
              <a:gd name="connsiteX20" fmla="*/ 5314925 w 6310745"/>
              <a:gd name="connsiteY20" fmla="*/ 390465 h 3861739"/>
              <a:gd name="connsiteX21" fmla="*/ 5198564 w 6310745"/>
              <a:gd name="connsiteY21" fmla="*/ 357468 h 3861739"/>
              <a:gd name="connsiteX22" fmla="*/ 5826636 w 6310745"/>
              <a:gd name="connsiteY22" fmla="*/ 619266 h 3861739"/>
              <a:gd name="connsiteX23" fmla="*/ 6125359 w 6310745"/>
              <a:gd name="connsiteY23" fmla="*/ 778370 h 3861739"/>
              <a:gd name="connsiteX24" fmla="*/ 6310745 w 6310745"/>
              <a:gd name="connsiteY24" fmla="*/ 896973 h 3861739"/>
              <a:gd name="connsiteX25" fmla="*/ 6310745 w 6310745"/>
              <a:gd name="connsiteY25" fmla="*/ 3861739 h 3861739"/>
              <a:gd name="connsiteX26" fmla="*/ 974639 w 6310745"/>
              <a:gd name="connsiteY26" fmla="*/ 3861739 h 3861739"/>
              <a:gd name="connsiteX27" fmla="*/ 719986 w 6310745"/>
              <a:gd name="connsiteY27" fmla="*/ 3659957 h 3861739"/>
              <a:gd name="connsiteX28" fmla="*/ 299202 w 6310745"/>
              <a:gd name="connsiteY28" fmla="*/ 3177626 h 3861739"/>
              <a:gd name="connsiteX29" fmla="*/ 52873 w 6310745"/>
              <a:gd name="connsiteY29" fmla="*/ 2564820 h 3861739"/>
              <a:gd name="connsiteX30" fmla="*/ 21743 w 6310745"/>
              <a:gd name="connsiteY30" fmla="*/ 2457276 h 3861739"/>
              <a:gd name="connsiteX31" fmla="*/ 15788 w 6310745"/>
              <a:gd name="connsiteY31" fmla="*/ 2193035 h 3861739"/>
              <a:gd name="connsiteX32" fmla="*/ 1087523 w 6310745"/>
              <a:gd name="connsiteY32" fmla="*/ 695306 h 3861739"/>
              <a:gd name="connsiteX33" fmla="*/ 2765215 w 6310745"/>
              <a:gd name="connsiteY33" fmla="*/ 56158 h 3861739"/>
              <a:gd name="connsiteX34" fmla="*/ 3120078 w 6310745"/>
              <a:gd name="connsiteY34" fmla="*/ 15422 h 3861739"/>
              <a:gd name="connsiteX35" fmla="*/ 3495357 w 6310745"/>
              <a:gd name="connsiteY35" fmla="*/ 893 h 386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10745" h="3861739">
                <a:moveTo>
                  <a:pt x="5172027" y="351902"/>
                </a:moveTo>
                <a:cubicBezTo>
                  <a:pt x="5172027" y="351902"/>
                  <a:pt x="5172027" y="352852"/>
                  <a:pt x="5173047" y="352987"/>
                </a:cubicBezTo>
                <a:lnTo>
                  <a:pt x="5177471" y="352581"/>
                </a:lnTo>
                <a:close/>
                <a:moveTo>
                  <a:pt x="2969865" y="91462"/>
                </a:moveTo>
                <a:cubicBezTo>
                  <a:pt x="2952701" y="89711"/>
                  <a:pt x="2935264" y="91055"/>
                  <a:pt x="2918830" y="95401"/>
                </a:cubicBezTo>
                <a:cubicBezTo>
                  <a:pt x="2586081" y="133611"/>
                  <a:pt x="2262146" y="210506"/>
                  <a:pt x="1957331" y="323658"/>
                </a:cubicBezTo>
                <a:cubicBezTo>
                  <a:pt x="1300170" y="565494"/>
                  <a:pt x="773488" y="924243"/>
                  <a:pt x="413011" y="1429370"/>
                </a:cubicBezTo>
                <a:cubicBezTo>
                  <a:pt x="241125" y="1667934"/>
                  <a:pt x="130650" y="1931482"/>
                  <a:pt x="88087" y="2204577"/>
                </a:cubicBezTo>
                <a:cubicBezTo>
                  <a:pt x="96253" y="2189777"/>
                  <a:pt x="103398" y="2174704"/>
                  <a:pt x="109862" y="2159496"/>
                </a:cubicBezTo>
                <a:cubicBezTo>
                  <a:pt x="227584" y="1883441"/>
                  <a:pt x="374053" y="1617978"/>
                  <a:pt x="566286" y="1369352"/>
                </a:cubicBezTo>
                <a:cubicBezTo>
                  <a:pt x="843916" y="1009789"/>
                  <a:pt x="1197929" y="710108"/>
                  <a:pt x="1648059" y="484837"/>
                </a:cubicBezTo>
                <a:cubicBezTo>
                  <a:pt x="2053957" y="281700"/>
                  <a:pt x="2497621" y="159899"/>
                  <a:pt x="2969865" y="91462"/>
                </a:cubicBezTo>
                <a:close/>
                <a:moveTo>
                  <a:pt x="3495357" y="893"/>
                </a:moveTo>
                <a:cubicBezTo>
                  <a:pt x="3633661" y="-4539"/>
                  <a:pt x="3787957" y="15693"/>
                  <a:pt x="3941913" y="37963"/>
                </a:cubicBezTo>
                <a:cubicBezTo>
                  <a:pt x="4403949" y="104770"/>
                  <a:pt x="4858161" y="195339"/>
                  <a:pt x="5299614" y="324201"/>
                </a:cubicBezTo>
                <a:cubicBezTo>
                  <a:pt x="5617945" y="417079"/>
                  <a:pt x="5925559" y="526685"/>
                  <a:pt x="6213700" y="666307"/>
                </a:cubicBezTo>
                <a:lnTo>
                  <a:pt x="6310745" y="718092"/>
                </a:lnTo>
                <a:lnTo>
                  <a:pt x="6310745" y="786964"/>
                </a:lnTo>
                <a:lnTo>
                  <a:pt x="6223734" y="739515"/>
                </a:lnTo>
                <a:cubicBezTo>
                  <a:pt x="5975170" y="615379"/>
                  <a:pt x="5710361" y="515015"/>
                  <a:pt x="5436559" y="427942"/>
                </a:cubicBezTo>
                <a:cubicBezTo>
                  <a:pt x="5396292" y="415002"/>
                  <a:pt x="5355753" y="402509"/>
                  <a:pt x="5314925" y="390465"/>
                </a:cubicBezTo>
                <a:cubicBezTo>
                  <a:pt x="5276307" y="379059"/>
                  <a:pt x="5237351" y="368468"/>
                  <a:pt x="5198564" y="357468"/>
                </a:cubicBezTo>
                <a:cubicBezTo>
                  <a:pt x="5414393" y="434473"/>
                  <a:pt x="5624129" y="521907"/>
                  <a:pt x="5826636" y="619266"/>
                </a:cubicBezTo>
                <a:cubicBezTo>
                  <a:pt x="5929344" y="669507"/>
                  <a:pt x="6029097" y="722388"/>
                  <a:pt x="6125359" y="778370"/>
                </a:cubicBezTo>
                <a:lnTo>
                  <a:pt x="6310745" y="896973"/>
                </a:lnTo>
                <a:lnTo>
                  <a:pt x="6310745" y="3861739"/>
                </a:lnTo>
                <a:lnTo>
                  <a:pt x="974639" y="3861739"/>
                </a:lnTo>
                <a:lnTo>
                  <a:pt x="719986" y="3659957"/>
                </a:lnTo>
                <a:cubicBezTo>
                  <a:pt x="556844" y="3515259"/>
                  <a:pt x="415052" y="3355506"/>
                  <a:pt x="299202" y="3177626"/>
                </a:cubicBezTo>
                <a:cubicBezTo>
                  <a:pt x="173197" y="2986301"/>
                  <a:pt x="89840" y="2778941"/>
                  <a:pt x="52873" y="2564820"/>
                </a:cubicBezTo>
                <a:cubicBezTo>
                  <a:pt x="46170" y="2528361"/>
                  <a:pt x="35760" y="2492390"/>
                  <a:pt x="21743" y="2457276"/>
                </a:cubicBezTo>
                <a:cubicBezTo>
                  <a:pt x="-12282" y="2369287"/>
                  <a:pt x="-34" y="2280753"/>
                  <a:pt x="15788" y="2193035"/>
                </a:cubicBezTo>
                <a:cubicBezTo>
                  <a:pt x="125343" y="1581179"/>
                  <a:pt x="505554" y="1091397"/>
                  <a:pt x="1087523" y="695306"/>
                </a:cubicBezTo>
                <a:cubicBezTo>
                  <a:pt x="1574397" y="363308"/>
                  <a:pt x="2138335" y="155961"/>
                  <a:pt x="2765215" y="56158"/>
                </a:cubicBezTo>
                <a:cubicBezTo>
                  <a:pt x="2882595" y="37419"/>
                  <a:pt x="3000997" y="24655"/>
                  <a:pt x="3120078" y="15422"/>
                </a:cubicBezTo>
                <a:cubicBezTo>
                  <a:pt x="3239161" y="6188"/>
                  <a:pt x="3356711" y="2250"/>
                  <a:pt x="3495357" y="893"/>
                </a:cubicBezTo>
                <a:close/>
              </a:path>
            </a:pathLst>
          </a:custGeom>
          <a:solidFill>
            <a:schemeClr val="accent1">
              <a:alpha val="91000"/>
            </a:schemeClr>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518530C-681B-41ED-9AC5-B44680EB79C1}"/>
              </a:ext>
            </a:extLst>
          </p:cNvPr>
          <p:cNvSpPr>
            <a:spLocks noGrp="1"/>
          </p:cNvSpPr>
          <p:nvPr>
            <p:ph type="ctrTitle"/>
          </p:nvPr>
        </p:nvSpPr>
        <p:spPr>
          <a:xfrm>
            <a:off x="7004878" y="3732208"/>
            <a:ext cx="4574851" cy="1390218"/>
          </a:xfrm>
        </p:spPr>
        <p:txBody>
          <a:bodyPr anchor="b">
            <a:normAutofit fontScale="90000"/>
          </a:bodyPr>
          <a:lstStyle/>
          <a:p>
            <a:pPr algn="ctr"/>
            <a:r>
              <a:rPr lang="en-US" sz="5200" dirty="0">
                <a:solidFill>
                  <a:schemeClr val="bg1"/>
                </a:solidFill>
              </a:rPr>
              <a:t>Driven By Data</a:t>
            </a:r>
          </a:p>
        </p:txBody>
      </p:sp>
      <p:sp>
        <p:nvSpPr>
          <p:cNvPr id="3" name="Subtitle 2">
            <a:extLst>
              <a:ext uri="{FF2B5EF4-FFF2-40B4-BE49-F238E27FC236}">
                <a16:creationId xmlns:a16="http://schemas.microsoft.com/office/drawing/2014/main" id="{7FA91916-C488-4682-9856-DCE36D7C9841}"/>
              </a:ext>
            </a:extLst>
          </p:cNvPr>
          <p:cNvSpPr>
            <a:spLocks noGrp="1"/>
          </p:cNvSpPr>
          <p:nvPr>
            <p:ph type="subTitle" idx="1"/>
          </p:nvPr>
        </p:nvSpPr>
        <p:spPr>
          <a:xfrm>
            <a:off x="7010481" y="5586497"/>
            <a:ext cx="4569248" cy="555608"/>
          </a:xfrm>
        </p:spPr>
        <p:txBody>
          <a:bodyPr>
            <a:noAutofit/>
          </a:bodyPr>
          <a:lstStyle/>
          <a:p>
            <a:pPr algn="ctr"/>
            <a:r>
              <a:rPr lang="en-US" sz="3800" dirty="0">
                <a:solidFill>
                  <a:schemeClr val="bg1"/>
                </a:solidFill>
              </a:rPr>
              <a:t>Hack-A-Roo Spring 2022</a:t>
            </a:r>
          </a:p>
        </p:txBody>
      </p:sp>
      <p:sp>
        <p:nvSpPr>
          <p:cNvPr id="13" name="Rectangle 6">
            <a:extLst>
              <a:ext uri="{FF2B5EF4-FFF2-40B4-BE49-F238E27FC236}">
                <a16:creationId xmlns:a16="http://schemas.microsoft.com/office/drawing/2014/main" id="{72E0F698-EDF5-464C-B466-8D34B8AF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9179" y="5344820"/>
            <a:ext cx="3994793" cy="27432"/>
          </a:xfrm>
          <a:custGeom>
            <a:avLst/>
            <a:gdLst>
              <a:gd name="connsiteX0" fmla="*/ 0 w 3994793"/>
              <a:gd name="connsiteY0" fmla="*/ 0 h 27432"/>
              <a:gd name="connsiteX1" fmla="*/ 745695 w 3994793"/>
              <a:gd name="connsiteY1" fmla="*/ 0 h 27432"/>
              <a:gd name="connsiteX2" fmla="*/ 1451441 w 3994793"/>
              <a:gd name="connsiteY2" fmla="*/ 0 h 27432"/>
              <a:gd name="connsiteX3" fmla="*/ 2157188 w 3994793"/>
              <a:gd name="connsiteY3" fmla="*/ 0 h 27432"/>
              <a:gd name="connsiteX4" fmla="*/ 2703143 w 3994793"/>
              <a:gd name="connsiteY4" fmla="*/ 0 h 27432"/>
              <a:gd name="connsiteX5" fmla="*/ 3289046 w 3994793"/>
              <a:gd name="connsiteY5" fmla="*/ 0 h 27432"/>
              <a:gd name="connsiteX6" fmla="*/ 3994793 w 3994793"/>
              <a:gd name="connsiteY6" fmla="*/ 0 h 27432"/>
              <a:gd name="connsiteX7" fmla="*/ 3994793 w 3994793"/>
              <a:gd name="connsiteY7" fmla="*/ 27432 h 27432"/>
              <a:gd name="connsiteX8" fmla="*/ 3328994 w 3994793"/>
              <a:gd name="connsiteY8" fmla="*/ 27432 h 27432"/>
              <a:gd name="connsiteX9" fmla="*/ 2783039 w 3994793"/>
              <a:gd name="connsiteY9" fmla="*/ 27432 h 27432"/>
              <a:gd name="connsiteX10" fmla="*/ 2237084 w 3994793"/>
              <a:gd name="connsiteY10" fmla="*/ 27432 h 27432"/>
              <a:gd name="connsiteX11" fmla="*/ 1531337 w 3994793"/>
              <a:gd name="connsiteY11" fmla="*/ 27432 h 27432"/>
              <a:gd name="connsiteX12" fmla="*/ 945434 w 3994793"/>
              <a:gd name="connsiteY12" fmla="*/ 27432 h 27432"/>
              <a:gd name="connsiteX13" fmla="*/ 0 w 3994793"/>
              <a:gd name="connsiteY13" fmla="*/ 27432 h 27432"/>
              <a:gd name="connsiteX14" fmla="*/ 0 w 3994793"/>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94793" h="27432" fill="none" extrusionOk="0">
                <a:moveTo>
                  <a:pt x="0" y="0"/>
                </a:moveTo>
                <a:cubicBezTo>
                  <a:pt x="285474" y="-22732"/>
                  <a:pt x="421546" y="-1893"/>
                  <a:pt x="745695" y="0"/>
                </a:cubicBezTo>
                <a:cubicBezTo>
                  <a:pt x="1069844" y="1893"/>
                  <a:pt x="1267051" y="4066"/>
                  <a:pt x="1451441" y="0"/>
                </a:cubicBezTo>
                <a:cubicBezTo>
                  <a:pt x="1635831" y="-4066"/>
                  <a:pt x="1865269" y="3287"/>
                  <a:pt x="2157188" y="0"/>
                </a:cubicBezTo>
                <a:cubicBezTo>
                  <a:pt x="2449107" y="-3287"/>
                  <a:pt x="2473776" y="-12720"/>
                  <a:pt x="2703143" y="0"/>
                </a:cubicBezTo>
                <a:cubicBezTo>
                  <a:pt x="2932510" y="12720"/>
                  <a:pt x="3023998" y="17286"/>
                  <a:pt x="3289046" y="0"/>
                </a:cubicBezTo>
                <a:cubicBezTo>
                  <a:pt x="3554094" y="-17286"/>
                  <a:pt x="3836668" y="10296"/>
                  <a:pt x="3994793" y="0"/>
                </a:cubicBezTo>
                <a:cubicBezTo>
                  <a:pt x="3993836" y="8431"/>
                  <a:pt x="3994444" y="14612"/>
                  <a:pt x="3994793" y="27432"/>
                </a:cubicBezTo>
                <a:cubicBezTo>
                  <a:pt x="3751330" y="45147"/>
                  <a:pt x="3618521" y="7232"/>
                  <a:pt x="3328994" y="27432"/>
                </a:cubicBezTo>
                <a:cubicBezTo>
                  <a:pt x="3039467" y="47632"/>
                  <a:pt x="2908653" y="25202"/>
                  <a:pt x="2783039" y="27432"/>
                </a:cubicBezTo>
                <a:cubicBezTo>
                  <a:pt x="2657426" y="29662"/>
                  <a:pt x="2373985" y="40038"/>
                  <a:pt x="2237084" y="27432"/>
                </a:cubicBezTo>
                <a:cubicBezTo>
                  <a:pt x="2100183" y="14826"/>
                  <a:pt x="1862145" y="31781"/>
                  <a:pt x="1531337" y="27432"/>
                </a:cubicBezTo>
                <a:cubicBezTo>
                  <a:pt x="1200529" y="23083"/>
                  <a:pt x="1153029" y="12124"/>
                  <a:pt x="945434" y="27432"/>
                </a:cubicBezTo>
                <a:cubicBezTo>
                  <a:pt x="737839" y="42740"/>
                  <a:pt x="371500" y="-18970"/>
                  <a:pt x="0" y="27432"/>
                </a:cubicBezTo>
                <a:cubicBezTo>
                  <a:pt x="226" y="18208"/>
                  <a:pt x="-648" y="12891"/>
                  <a:pt x="0" y="0"/>
                </a:cubicBezTo>
                <a:close/>
              </a:path>
              <a:path w="3994793" h="27432" stroke="0" extrusionOk="0">
                <a:moveTo>
                  <a:pt x="0" y="0"/>
                </a:moveTo>
                <a:cubicBezTo>
                  <a:pt x="233202" y="14567"/>
                  <a:pt x="387388" y="28518"/>
                  <a:pt x="625851" y="0"/>
                </a:cubicBezTo>
                <a:cubicBezTo>
                  <a:pt x="864314" y="-28518"/>
                  <a:pt x="1027047" y="-26118"/>
                  <a:pt x="1171806" y="0"/>
                </a:cubicBezTo>
                <a:cubicBezTo>
                  <a:pt x="1316566" y="26118"/>
                  <a:pt x="1639655" y="-2490"/>
                  <a:pt x="1917501" y="0"/>
                </a:cubicBezTo>
                <a:cubicBezTo>
                  <a:pt x="2195348" y="2490"/>
                  <a:pt x="2328758" y="19053"/>
                  <a:pt x="2543352" y="0"/>
                </a:cubicBezTo>
                <a:cubicBezTo>
                  <a:pt x="2757946" y="-19053"/>
                  <a:pt x="3028913" y="23876"/>
                  <a:pt x="3169202" y="0"/>
                </a:cubicBezTo>
                <a:cubicBezTo>
                  <a:pt x="3309491" y="-23876"/>
                  <a:pt x="3706249" y="-31775"/>
                  <a:pt x="3994793" y="0"/>
                </a:cubicBezTo>
                <a:cubicBezTo>
                  <a:pt x="3993438" y="9524"/>
                  <a:pt x="3993591" y="13975"/>
                  <a:pt x="3994793" y="27432"/>
                </a:cubicBezTo>
                <a:cubicBezTo>
                  <a:pt x="3717302" y="841"/>
                  <a:pt x="3475105" y="20835"/>
                  <a:pt x="3328994" y="27432"/>
                </a:cubicBezTo>
                <a:cubicBezTo>
                  <a:pt x="3182883" y="34029"/>
                  <a:pt x="3048913" y="25304"/>
                  <a:pt x="2783039" y="27432"/>
                </a:cubicBezTo>
                <a:cubicBezTo>
                  <a:pt x="2517165" y="29560"/>
                  <a:pt x="2371663" y="19960"/>
                  <a:pt x="2117240" y="27432"/>
                </a:cubicBezTo>
                <a:cubicBezTo>
                  <a:pt x="1862817" y="34904"/>
                  <a:pt x="1771642" y="53179"/>
                  <a:pt x="1451441" y="27432"/>
                </a:cubicBezTo>
                <a:cubicBezTo>
                  <a:pt x="1131240" y="1685"/>
                  <a:pt x="1013354" y="33667"/>
                  <a:pt x="825591" y="27432"/>
                </a:cubicBezTo>
                <a:cubicBezTo>
                  <a:pt x="637828" y="21198"/>
                  <a:pt x="270465" y="28145"/>
                  <a:pt x="0" y="27432"/>
                </a:cubicBezTo>
                <a:cubicBezTo>
                  <a:pt x="-800" y="16780"/>
                  <a:pt x="-583" y="1291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85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27B2-E480-428D-B3E1-52741A24F259}"/>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1251C835-578D-467C-BFBA-D79D03AF63A7}"/>
              </a:ext>
            </a:extLst>
          </p:cNvPr>
          <p:cNvSpPr>
            <a:spLocks noGrp="1"/>
          </p:cNvSpPr>
          <p:nvPr>
            <p:ph idx="1"/>
          </p:nvPr>
        </p:nvSpPr>
        <p:spPr/>
        <p:txBody>
          <a:bodyPr>
            <a:noAutofit/>
          </a:bodyPr>
          <a:lstStyle/>
          <a:p>
            <a:r>
              <a:rPr lang="en-US" sz="3600" dirty="0"/>
              <a:t>INTRODUCTION</a:t>
            </a:r>
          </a:p>
          <a:p>
            <a:r>
              <a:rPr lang="en-US" sz="3600" dirty="0"/>
              <a:t>PURPOSE</a:t>
            </a:r>
          </a:p>
          <a:p>
            <a:r>
              <a:rPr lang="en-US" sz="3600" dirty="0"/>
              <a:t>DATASET</a:t>
            </a:r>
          </a:p>
          <a:p>
            <a:r>
              <a:rPr lang="en-US" sz="3600" dirty="0"/>
              <a:t>CURRENT FEATURES</a:t>
            </a:r>
          </a:p>
          <a:p>
            <a:r>
              <a:rPr lang="en-US" sz="3600" dirty="0"/>
              <a:t>DEEP LEARNING MODEL</a:t>
            </a:r>
          </a:p>
          <a:p>
            <a:r>
              <a:rPr lang="en-US" sz="3600" dirty="0"/>
              <a:t>LIVE DEMO</a:t>
            </a:r>
          </a:p>
        </p:txBody>
      </p:sp>
    </p:spTree>
    <p:extLst>
      <p:ext uri="{BB962C8B-B14F-4D97-AF65-F5344CB8AC3E}">
        <p14:creationId xmlns:p14="http://schemas.microsoft.com/office/powerpoint/2010/main" val="117739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D86D-98CC-4867-8430-87E7A92361B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DD07A8-EB4F-4E3C-9EA2-8F79B67E2B23}"/>
              </a:ext>
            </a:extLst>
          </p:cNvPr>
          <p:cNvSpPr>
            <a:spLocks noGrp="1"/>
          </p:cNvSpPr>
          <p:nvPr>
            <p:ph idx="1"/>
          </p:nvPr>
        </p:nvSpPr>
        <p:spPr/>
        <p:txBody>
          <a:bodyPr>
            <a:normAutofit/>
          </a:bodyPr>
          <a:lstStyle/>
          <a:p>
            <a:r>
              <a:rPr lang="en-US"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project deals with the automobile accidents happening due to the drowsy driving. With the help of Deep learning, we can detect the Real time facial expressions and alert the user when the user is getting drowsy/sleepy.</a:t>
            </a:r>
          </a:p>
          <a:p>
            <a:r>
              <a:rPr lang="en-US" sz="2400" dirty="0">
                <a:solidFill>
                  <a:srgbClr val="000000"/>
                </a:solidFill>
                <a:effectLst/>
                <a:latin typeface="Times New Roman" panose="02020603050405020304" pitchFamily="18" charset="0"/>
                <a:ea typeface="Calibri" panose="020F0502020204030204" pitchFamily="34" charset="0"/>
              </a:rPr>
              <a:t>The Main Objective is to reduce the accidents happening caused by drowsiness/sleepiness while user is driving an automobile.</a:t>
            </a:r>
          </a:p>
          <a:p>
            <a:r>
              <a:rPr lang="en-US"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we are using Real time continuous images/video monitoring of users face and analyzing them using deep learning trained data sets which alerts the user when he is drowsy/sleepy.</a:t>
            </a:r>
            <a:endParaRPr lang="en-US" sz="2400" dirty="0"/>
          </a:p>
        </p:txBody>
      </p:sp>
    </p:spTree>
    <p:extLst>
      <p:ext uri="{BB962C8B-B14F-4D97-AF65-F5344CB8AC3E}">
        <p14:creationId xmlns:p14="http://schemas.microsoft.com/office/powerpoint/2010/main" val="211867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A71-E7B3-454B-80B4-C4E9D3CB311D}"/>
              </a:ext>
            </a:extLst>
          </p:cNvPr>
          <p:cNvSpPr>
            <a:spLocks noGrp="1"/>
          </p:cNvSpPr>
          <p:nvPr>
            <p:ph type="title"/>
          </p:nvPr>
        </p:nvSpPr>
        <p:spPr/>
        <p:txBody>
          <a:bodyPr/>
          <a:lstStyle/>
          <a:p>
            <a:r>
              <a:rPr lang="en-US" dirty="0"/>
              <a:t>DATASET	</a:t>
            </a:r>
          </a:p>
        </p:txBody>
      </p:sp>
      <p:sp>
        <p:nvSpPr>
          <p:cNvPr id="3" name="Content Placeholder 2">
            <a:extLst>
              <a:ext uri="{FF2B5EF4-FFF2-40B4-BE49-F238E27FC236}">
                <a16:creationId xmlns:a16="http://schemas.microsoft.com/office/drawing/2014/main" id="{D1C3F04C-13DF-41C2-9587-CF41AC515FA0}"/>
              </a:ext>
            </a:extLst>
          </p:cNvPr>
          <p:cNvSpPr>
            <a:spLocks noGrp="1"/>
          </p:cNvSpPr>
          <p:nvPr>
            <p:ph idx="1"/>
          </p:nvPr>
        </p:nvSpPr>
        <p:spPr/>
        <p:txBody>
          <a:bodyPr>
            <a:normAutofit/>
          </a:bodyPr>
          <a:lstStyle/>
          <a:p>
            <a:r>
              <a:rPr lang="en-US" sz="3200" dirty="0"/>
              <a:t>We have used MRL Eye Dataset(</a:t>
            </a:r>
            <a:r>
              <a:rPr lang="en-US" sz="3200" dirty="0">
                <a:hlinkClick r:id="rId2"/>
              </a:rPr>
              <a:t>MRL Eye Dataset | MRL (vsb.cz)</a:t>
            </a:r>
            <a:r>
              <a:rPr lang="en-US" sz="3200" dirty="0"/>
              <a:t>)</a:t>
            </a:r>
          </a:p>
          <a:p>
            <a:r>
              <a:rPr lang="en-US" sz="3200" dirty="0"/>
              <a:t>Dataset contains the dataset consists of 84,898 images.</a:t>
            </a:r>
          </a:p>
          <a:p>
            <a:r>
              <a:rPr lang="en-US" sz="3200" dirty="0"/>
              <a:t>Contains Male and Female images with glasses and without glasses</a:t>
            </a:r>
          </a:p>
          <a:p>
            <a:r>
              <a:rPr lang="en-US" sz="3200" dirty="0"/>
              <a:t>Images contain open and closed eyes</a:t>
            </a:r>
          </a:p>
          <a:p>
            <a:r>
              <a:rPr lang="en-US" sz="3200" dirty="0"/>
              <a:t>Each image has two states (bad, good) based on the amount of light during capturing the videos</a:t>
            </a:r>
          </a:p>
          <a:p>
            <a:endParaRPr lang="en-US" sz="3200" dirty="0"/>
          </a:p>
          <a:p>
            <a:endParaRPr lang="en-US" sz="3200" dirty="0"/>
          </a:p>
          <a:p>
            <a:endParaRPr lang="en-US" sz="3200" dirty="0"/>
          </a:p>
        </p:txBody>
      </p:sp>
    </p:spTree>
    <p:extLst>
      <p:ext uri="{BB962C8B-B14F-4D97-AF65-F5344CB8AC3E}">
        <p14:creationId xmlns:p14="http://schemas.microsoft.com/office/powerpoint/2010/main" val="348183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7BD8-187B-41A7-BB54-5799BC75D013}"/>
              </a:ext>
            </a:extLst>
          </p:cNvPr>
          <p:cNvSpPr>
            <a:spLocks noGrp="1"/>
          </p:cNvSpPr>
          <p:nvPr>
            <p:ph type="title"/>
          </p:nvPr>
        </p:nvSpPr>
        <p:spPr/>
        <p:txBody>
          <a:bodyPr>
            <a:normAutofit/>
          </a:bodyPr>
          <a:lstStyle/>
          <a:p>
            <a:r>
              <a:rPr lang="en-US" dirty="0"/>
              <a:t>Current Features</a:t>
            </a:r>
          </a:p>
        </p:txBody>
      </p:sp>
      <p:sp>
        <p:nvSpPr>
          <p:cNvPr id="3" name="Content Placeholder 2">
            <a:extLst>
              <a:ext uri="{FF2B5EF4-FFF2-40B4-BE49-F238E27FC236}">
                <a16:creationId xmlns:a16="http://schemas.microsoft.com/office/drawing/2014/main" id="{F4DB2D94-8893-46D5-B40A-256AA0CDE6B2}"/>
              </a:ext>
            </a:extLst>
          </p:cNvPr>
          <p:cNvSpPr>
            <a:spLocks noGrp="1"/>
          </p:cNvSpPr>
          <p:nvPr>
            <p:ph idx="1"/>
          </p:nvPr>
        </p:nvSpPr>
        <p:spPr/>
        <p:txBody>
          <a:bodyPr/>
          <a:lstStyle/>
          <a:p>
            <a:r>
              <a:rPr lang="en-US" dirty="0"/>
              <a:t>We have built a deep learning model which classifies if the person is drowsy or active.</a:t>
            </a:r>
          </a:p>
          <a:p>
            <a:r>
              <a:rPr lang="en-US" dirty="0"/>
              <a:t>If the Person is drowsy our model detects and raise a beep sound</a:t>
            </a:r>
          </a:p>
          <a:p>
            <a:endParaRPr lang="en-US" dirty="0"/>
          </a:p>
        </p:txBody>
      </p:sp>
    </p:spTree>
    <p:extLst>
      <p:ext uri="{BB962C8B-B14F-4D97-AF65-F5344CB8AC3E}">
        <p14:creationId xmlns:p14="http://schemas.microsoft.com/office/powerpoint/2010/main" val="3294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81BF-6664-46E3-A8FC-BA3CAF0307E6}"/>
              </a:ext>
            </a:extLst>
          </p:cNvPr>
          <p:cNvSpPr>
            <a:spLocks noGrp="1"/>
          </p:cNvSpPr>
          <p:nvPr>
            <p:ph type="title"/>
          </p:nvPr>
        </p:nvSpPr>
        <p:spPr/>
        <p:txBody>
          <a:bodyPr/>
          <a:lstStyle/>
          <a:p>
            <a:r>
              <a:rPr lang="en-US" dirty="0"/>
              <a:t>Deep Learning Model</a:t>
            </a:r>
          </a:p>
        </p:txBody>
      </p:sp>
      <p:sp>
        <p:nvSpPr>
          <p:cNvPr id="3" name="Content Placeholder 2">
            <a:extLst>
              <a:ext uri="{FF2B5EF4-FFF2-40B4-BE49-F238E27FC236}">
                <a16:creationId xmlns:a16="http://schemas.microsoft.com/office/drawing/2014/main" id="{9E2641B5-0858-4951-8C07-1D134D4D007F}"/>
              </a:ext>
            </a:extLst>
          </p:cNvPr>
          <p:cNvSpPr>
            <a:spLocks noGrp="1"/>
          </p:cNvSpPr>
          <p:nvPr>
            <p:ph idx="1"/>
          </p:nvPr>
        </p:nvSpPr>
        <p:spPr/>
        <p:txBody>
          <a:bodyPr/>
          <a:lstStyle/>
          <a:p>
            <a:r>
              <a:rPr lang="en-US" dirty="0"/>
              <a:t>We have developed light weight drowsiness detector using Transfer Learning. </a:t>
            </a:r>
          </a:p>
          <a:p>
            <a:r>
              <a:rPr lang="en-US" dirty="0"/>
              <a:t>We have used </a:t>
            </a:r>
            <a:r>
              <a:rPr lang="en-US" dirty="0" err="1"/>
              <a:t>Tensorflow</a:t>
            </a:r>
            <a:r>
              <a:rPr lang="en-US" dirty="0"/>
              <a:t> Lite </a:t>
            </a:r>
            <a:r>
              <a:rPr lang="en-US" dirty="0" err="1"/>
              <a:t>MobileNet</a:t>
            </a:r>
            <a:r>
              <a:rPr lang="en-US" dirty="0"/>
              <a:t> Model till dropout layer and added additional layers to detect drowsiness   </a:t>
            </a:r>
          </a:p>
          <a:p>
            <a:endParaRPr lang="en-US" dirty="0"/>
          </a:p>
        </p:txBody>
      </p:sp>
      <p:pic>
        <p:nvPicPr>
          <p:cNvPr id="5" name="Picture 4" descr="Diagram, engineering drawing&#10;&#10;Description automatically generated">
            <a:extLst>
              <a:ext uri="{FF2B5EF4-FFF2-40B4-BE49-F238E27FC236}">
                <a16:creationId xmlns:a16="http://schemas.microsoft.com/office/drawing/2014/main" id="{978D6C9C-16BF-43F7-93BA-533A1EE53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45" y="3122062"/>
            <a:ext cx="7557795" cy="2647950"/>
          </a:xfrm>
          <a:prstGeom prst="rect">
            <a:avLst/>
          </a:prstGeom>
        </p:spPr>
      </p:pic>
    </p:spTree>
    <p:extLst>
      <p:ext uri="{BB962C8B-B14F-4D97-AF65-F5344CB8AC3E}">
        <p14:creationId xmlns:p14="http://schemas.microsoft.com/office/powerpoint/2010/main" val="183675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5950-3DC3-46E0-B600-D2EDA4DC3CF5}"/>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5ACCE97-0D62-499A-9980-788D065C6EB2}"/>
              </a:ext>
            </a:extLst>
          </p:cNvPr>
          <p:cNvSpPr>
            <a:spLocks noGrp="1"/>
          </p:cNvSpPr>
          <p:nvPr>
            <p:ph idx="1"/>
          </p:nvPr>
        </p:nvSpPr>
        <p:spPr/>
        <p:txBody>
          <a:bodyPr/>
          <a:lstStyle/>
          <a:p>
            <a:r>
              <a:rPr lang="en-US" dirty="0"/>
              <a:t>Git hub link: </a:t>
            </a:r>
            <a:r>
              <a:rPr lang="en-US" dirty="0" err="1">
                <a:hlinkClick r:id="rId2"/>
              </a:rPr>
              <a:t>ashok-karanam</a:t>
            </a:r>
            <a:r>
              <a:rPr lang="en-US" dirty="0">
                <a:hlinkClick r:id="rId2"/>
              </a:rPr>
              <a:t>/Hack-A-Roo (github.com)</a:t>
            </a:r>
            <a:endParaRPr lang="en-US" dirty="0"/>
          </a:p>
          <a:p>
            <a:endParaRPr lang="en-US" dirty="0"/>
          </a:p>
          <a:p>
            <a:r>
              <a:rPr lang="en-US" dirty="0"/>
              <a:t>Video Link: </a:t>
            </a:r>
            <a:r>
              <a:rPr lang="en-US" dirty="0">
                <a:hlinkClick r:id="rId3"/>
              </a:rPr>
              <a:t>https://youtu.be/OjmRnaPUKfI</a:t>
            </a:r>
            <a:endParaRPr lang="en-US" dirty="0"/>
          </a:p>
          <a:p>
            <a:endParaRPr lang="en-US" dirty="0"/>
          </a:p>
        </p:txBody>
      </p:sp>
    </p:spTree>
    <p:extLst>
      <p:ext uri="{BB962C8B-B14F-4D97-AF65-F5344CB8AC3E}">
        <p14:creationId xmlns:p14="http://schemas.microsoft.com/office/powerpoint/2010/main" val="808992852"/>
      </p:ext>
    </p:extLst>
  </p:cSld>
  <p:clrMapOvr>
    <a:masterClrMapping/>
  </p:clrMapOvr>
</p:sld>
</file>

<file path=ppt/theme/theme1.xml><?xml version="1.0" encoding="utf-8"?>
<a:theme xmlns:a="http://schemas.openxmlformats.org/drawingml/2006/main" name="Sketch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168</TotalTime>
  <Words>266</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Modern Love</vt:lpstr>
      <vt:lpstr>The Hand</vt:lpstr>
      <vt:lpstr>Times New Roman</vt:lpstr>
      <vt:lpstr>SketchyVTI</vt:lpstr>
      <vt:lpstr>Driven By Data</vt:lpstr>
      <vt:lpstr>CONTENTS </vt:lpstr>
      <vt:lpstr>INTRODUCTION</vt:lpstr>
      <vt:lpstr>DATASET </vt:lpstr>
      <vt:lpstr>Current Features</vt:lpstr>
      <vt:lpstr>Deep Learning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Driven By Data</dc:title>
  <dc:creator>Karanam, Ashok</dc:creator>
  <cp:lastModifiedBy>Karanam, Ashok</cp:lastModifiedBy>
  <cp:revision>14</cp:revision>
  <dcterms:created xsi:type="dcterms:W3CDTF">2022-04-12T02:07:29Z</dcterms:created>
  <dcterms:modified xsi:type="dcterms:W3CDTF">2022-04-12T04:56:03Z</dcterms:modified>
</cp:coreProperties>
</file>