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66"/>
  </p:notesMasterIdLst>
  <p:handoutMasterIdLst>
    <p:handoutMasterId r:id="rId67"/>
  </p:handoutMasterIdLst>
  <p:sldIdLst>
    <p:sldId id="261" r:id="rId5"/>
    <p:sldId id="273" r:id="rId6"/>
    <p:sldId id="314" r:id="rId7"/>
    <p:sldId id="315" r:id="rId8"/>
    <p:sldId id="316" r:id="rId9"/>
    <p:sldId id="318" r:id="rId10"/>
    <p:sldId id="319" r:id="rId11"/>
    <p:sldId id="322" r:id="rId12"/>
    <p:sldId id="320" r:id="rId13"/>
    <p:sldId id="321" r:id="rId14"/>
    <p:sldId id="324" r:id="rId15"/>
    <p:sldId id="325" r:id="rId16"/>
    <p:sldId id="329"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30" r:id="rId37"/>
    <p:sldId id="331" r:id="rId38"/>
    <p:sldId id="332" r:id="rId39"/>
    <p:sldId id="333" r:id="rId40"/>
    <p:sldId id="334" r:id="rId41"/>
    <p:sldId id="335" r:id="rId42"/>
    <p:sldId id="362" r:id="rId43"/>
    <p:sldId id="363" r:id="rId44"/>
    <p:sldId id="364" r:id="rId45"/>
    <p:sldId id="365" r:id="rId46"/>
    <p:sldId id="366" r:id="rId47"/>
    <p:sldId id="367" r:id="rId48"/>
    <p:sldId id="368" r:id="rId49"/>
    <p:sldId id="369" r:id="rId50"/>
    <p:sldId id="370" r:id="rId51"/>
    <p:sldId id="371" r:id="rId52"/>
    <p:sldId id="372" r:id="rId53"/>
    <p:sldId id="373" r:id="rId54"/>
    <p:sldId id="374" r:id="rId55"/>
    <p:sldId id="336" r:id="rId56"/>
    <p:sldId id="337" r:id="rId57"/>
    <p:sldId id="338" r:id="rId58"/>
    <p:sldId id="339" r:id="rId59"/>
    <p:sldId id="328" r:id="rId60"/>
    <p:sldId id="326" r:id="rId61"/>
    <p:sldId id="327" r:id="rId62"/>
    <p:sldId id="340" r:id="rId63"/>
    <p:sldId id="341" r:id="rId64"/>
    <p:sldId id="342"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4" autoAdjust="0"/>
  </p:normalViewPr>
  <p:slideViewPr>
    <p:cSldViewPr>
      <p:cViewPr varScale="1">
        <p:scale>
          <a:sx n="73" d="100"/>
          <a:sy n="73" d="100"/>
        </p:scale>
        <p:origin x="618" y="72"/>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6/8/2021</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6/8/2021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380748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2578620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218167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862128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3528129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15</a:t>
            </a:fld>
            <a:endParaRPr lang="en-US" noProof="0" dirty="0"/>
          </a:p>
        </p:txBody>
      </p:sp>
    </p:spTree>
    <p:extLst>
      <p:ext uri="{BB962C8B-B14F-4D97-AF65-F5344CB8AC3E}">
        <p14:creationId xmlns:p14="http://schemas.microsoft.com/office/powerpoint/2010/main" val="432691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16</a:t>
            </a:fld>
            <a:endParaRPr lang="en-US" noProof="0" dirty="0"/>
          </a:p>
        </p:txBody>
      </p:sp>
    </p:spTree>
    <p:extLst>
      <p:ext uri="{BB962C8B-B14F-4D97-AF65-F5344CB8AC3E}">
        <p14:creationId xmlns:p14="http://schemas.microsoft.com/office/powerpoint/2010/main" val="567886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17</a:t>
            </a:fld>
            <a:endParaRPr lang="en-US" noProof="0" dirty="0"/>
          </a:p>
        </p:txBody>
      </p:sp>
    </p:spTree>
    <p:extLst>
      <p:ext uri="{BB962C8B-B14F-4D97-AF65-F5344CB8AC3E}">
        <p14:creationId xmlns:p14="http://schemas.microsoft.com/office/powerpoint/2010/main" val="1614023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18</a:t>
            </a:fld>
            <a:endParaRPr lang="en-US" noProof="0" dirty="0"/>
          </a:p>
        </p:txBody>
      </p:sp>
    </p:spTree>
    <p:extLst>
      <p:ext uri="{BB962C8B-B14F-4D97-AF65-F5344CB8AC3E}">
        <p14:creationId xmlns:p14="http://schemas.microsoft.com/office/powerpoint/2010/main" val="3603508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19</a:t>
            </a:fld>
            <a:endParaRPr lang="en-US" noProof="0" dirty="0"/>
          </a:p>
        </p:txBody>
      </p:sp>
    </p:spTree>
    <p:extLst>
      <p:ext uri="{BB962C8B-B14F-4D97-AF65-F5344CB8AC3E}">
        <p14:creationId xmlns:p14="http://schemas.microsoft.com/office/powerpoint/2010/main" val="1893461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20</a:t>
            </a:fld>
            <a:endParaRPr lang="en-US" noProof="0" dirty="0"/>
          </a:p>
        </p:txBody>
      </p:sp>
    </p:spTree>
    <p:extLst>
      <p:ext uri="{BB962C8B-B14F-4D97-AF65-F5344CB8AC3E}">
        <p14:creationId xmlns:p14="http://schemas.microsoft.com/office/powerpoint/2010/main" val="1479528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21</a:t>
            </a:fld>
            <a:endParaRPr lang="en-US" noProof="0" dirty="0"/>
          </a:p>
        </p:txBody>
      </p:sp>
    </p:spTree>
    <p:extLst>
      <p:ext uri="{BB962C8B-B14F-4D97-AF65-F5344CB8AC3E}">
        <p14:creationId xmlns:p14="http://schemas.microsoft.com/office/powerpoint/2010/main" val="4267018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22</a:t>
            </a:fld>
            <a:endParaRPr lang="en-US" noProof="0" dirty="0"/>
          </a:p>
        </p:txBody>
      </p:sp>
    </p:spTree>
    <p:extLst>
      <p:ext uri="{BB962C8B-B14F-4D97-AF65-F5344CB8AC3E}">
        <p14:creationId xmlns:p14="http://schemas.microsoft.com/office/powerpoint/2010/main" val="4183699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23</a:t>
            </a:fld>
            <a:endParaRPr lang="en-US" noProof="0" dirty="0"/>
          </a:p>
        </p:txBody>
      </p:sp>
    </p:spTree>
    <p:extLst>
      <p:ext uri="{BB962C8B-B14F-4D97-AF65-F5344CB8AC3E}">
        <p14:creationId xmlns:p14="http://schemas.microsoft.com/office/powerpoint/2010/main" val="503146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24</a:t>
            </a:fld>
            <a:endParaRPr lang="en-US" noProof="0" dirty="0"/>
          </a:p>
        </p:txBody>
      </p:sp>
    </p:spTree>
    <p:extLst>
      <p:ext uri="{BB962C8B-B14F-4D97-AF65-F5344CB8AC3E}">
        <p14:creationId xmlns:p14="http://schemas.microsoft.com/office/powerpoint/2010/main" val="1212091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25</a:t>
            </a:fld>
            <a:endParaRPr lang="en-US" noProof="0" dirty="0"/>
          </a:p>
        </p:txBody>
      </p:sp>
    </p:spTree>
    <p:extLst>
      <p:ext uri="{BB962C8B-B14F-4D97-AF65-F5344CB8AC3E}">
        <p14:creationId xmlns:p14="http://schemas.microsoft.com/office/powerpoint/2010/main" val="4246923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26</a:t>
            </a:fld>
            <a:endParaRPr lang="en-US" noProof="0" dirty="0"/>
          </a:p>
        </p:txBody>
      </p:sp>
    </p:spTree>
    <p:extLst>
      <p:ext uri="{BB962C8B-B14F-4D97-AF65-F5344CB8AC3E}">
        <p14:creationId xmlns:p14="http://schemas.microsoft.com/office/powerpoint/2010/main" val="4037080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27</a:t>
            </a:fld>
            <a:endParaRPr lang="en-US" noProof="0" dirty="0"/>
          </a:p>
        </p:txBody>
      </p:sp>
    </p:spTree>
    <p:extLst>
      <p:ext uri="{BB962C8B-B14F-4D97-AF65-F5344CB8AC3E}">
        <p14:creationId xmlns:p14="http://schemas.microsoft.com/office/powerpoint/2010/main" val="525336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28</a:t>
            </a:fld>
            <a:endParaRPr lang="en-US" noProof="0" dirty="0"/>
          </a:p>
        </p:txBody>
      </p:sp>
    </p:spTree>
    <p:extLst>
      <p:ext uri="{BB962C8B-B14F-4D97-AF65-F5344CB8AC3E}">
        <p14:creationId xmlns:p14="http://schemas.microsoft.com/office/powerpoint/2010/main" val="3117254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29</a:t>
            </a:fld>
            <a:endParaRPr lang="en-US" noProof="0" dirty="0"/>
          </a:p>
        </p:txBody>
      </p:sp>
    </p:spTree>
    <p:extLst>
      <p:ext uri="{BB962C8B-B14F-4D97-AF65-F5344CB8AC3E}">
        <p14:creationId xmlns:p14="http://schemas.microsoft.com/office/powerpoint/2010/main" val="2596794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3201026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30</a:t>
            </a:fld>
            <a:endParaRPr lang="en-US" noProof="0" dirty="0"/>
          </a:p>
        </p:txBody>
      </p:sp>
    </p:spTree>
    <p:extLst>
      <p:ext uri="{BB962C8B-B14F-4D97-AF65-F5344CB8AC3E}">
        <p14:creationId xmlns:p14="http://schemas.microsoft.com/office/powerpoint/2010/main" val="812220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31</a:t>
            </a:fld>
            <a:endParaRPr lang="en-US" noProof="0" dirty="0"/>
          </a:p>
        </p:txBody>
      </p:sp>
    </p:spTree>
    <p:extLst>
      <p:ext uri="{BB962C8B-B14F-4D97-AF65-F5344CB8AC3E}">
        <p14:creationId xmlns:p14="http://schemas.microsoft.com/office/powerpoint/2010/main" val="11618959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32</a:t>
            </a:fld>
            <a:endParaRPr lang="en-US" noProof="0" dirty="0"/>
          </a:p>
        </p:txBody>
      </p:sp>
    </p:spTree>
    <p:extLst>
      <p:ext uri="{BB962C8B-B14F-4D97-AF65-F5344CB8AC3E}">
        <p14:creationId xmlns:p14="http://schemas.microsoft.com/office/powerpoint/2010/main" val="40006131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33</a:t>
            </a:fld>
            <a:endParaRPr lang="en-US" noProof="0" dirty="0"/>
          </a:p>
        </p:txBody>
      </p:sp>
    </p:spTree>
    <p:extLst>
      <p:ext uri="{BB962C8B-B14F-4D97-AF65-F5344CB8AC3E}">
        <p14:creationId xmlns:p14="http://schemas.microsoft.com/office/powerpoint/2010/main" val="15414208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34</a:t>
            </a:fld>
            <a:endParaRPr lang="en-US" noProof="0" dirty="0"/>
          </a:p>
        </p:txBody>
      </p:sp>
    </p:spTree>
    <p:extLst>
      <p:ext uri="{BB962C8B-B14F-4D97-AF65-F5344CB8AC3E}">
        <p14:creationId xmlns:p14="http://schemas.microsoft.com/office/powerpoint/2010/main" val="32623771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35</a:t>
            </a:fld>
            <a:endParaRPr lang="en-US" noProof="0" dirty="0"/>
          </a:p>
        </p:txBody>
      </p:sp>
    </p:spTree>
    <p:extLst>
      <p:ext uri="{BB962C8B-B14F-4D97-AF65-F5344CB8AC3E}">
        <p14:creationId xmlns:p14="http://schemas.microsoft.com/office/powerpoint/2010/main" val="34664666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36</a:t>
            </a:fld>
            <a:endParaRPr lang="en-US" noProof="0" dirty="0"/>
          </a:p>
        </p:txBody>
      </p:sp>
    </p:spTree>
    <p:extLst>
      <p:ext uri="{BB962C8B-B14F-4D97-AF65-F5344CB8AC3E}">
        <p14:creationId xmlns:p14="http://schemas.microsoft.com/office/powerpoint/2010/main" val="31114907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37</a:t>
            </a:fld>
            <a:endParaRPr lang="en-US" noProof="0" dirty="0"/>
          </a:p>
        </p:txBody>
      </p:sp>
    </p:spTree>
    <p:extLst>
      <p:ext uri="{BB962C8B-B14F-4D97-AF65-F5344CB8AC3E}">
        <p14:creationId xmlns:p14="http://schemas.microsoft.com/office/powerpoint/2010/main" val="24764156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38</a:t>
            </a:fld>
            <a:endParaRPr lang="en-US" noProof="0" dirty="0"/>
          </a:p>
        </p:txBody>
      </p:sp>
    </p:spTree>
    <p:extLst>
      <p:ext uri="{BB962C8B-B14F-4D97-AF65-F5344CB8AC3E}">
        <p14:creationId xmlns:p14="http://schemas.microsoft.com/office/powerpoint/2010/main" val="21580087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39</a:t>
            </a:fld>
            <a:endParaRPr lang="en-US" noProof="0" dirty="0"/>
          </a:p>
        </p:txBody>
      </p:sp>
    </p:spTree>
    <p:extLst>
      <p:ext uri="{BB962C8B-B14F-4D97-AF65-F5344CB8AC3E}">
        <p14:creationId xmlns:p14="http://schemas.microsoft.com/office/powerpoint/2010/main" val="696849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41952062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40</a:t>
            </a:fld>
            <a:endParaRPr lang="en-US" noProof="0" dirty="0"/>
          </a:p>
        </p:txBody>
      </p:sp>
    </p:spTree>
    <p:extLst>
      <p:ext uri="{BB962C8B-B14F-4D97-AF65-F5344CB8AC3E}">
        <p14:creationId xmlns:p14="http://schemas.microsoft.com/office/powerpoint/2010/main" val="33041193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41</a:t>
            </a:fld>
            <a:endParaRPr lang="en-US" noProof="0" dirty="0"/>
          </a:p>
        </p:txBody>
      </p:sp>
    </p:spTree>
    <p:extLst>
      <p:ext uri="{BB962C8B-B14F-4D97-AF65-F5344CB8AC3E}">
        <p14:creationId xmlns:p14="http://schemas.microsoft.com/office/powerpoint/2010/main" val="39572513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42</a:t>
            </a:fld>
            <a:endParaRPr lang="en-US" noProof="0" dirty="0"/>
          </a:p>
        </p:txBody>
      </p:sp>
    </p:spTree>
    <p:extLst>
      <p:ext uri="{BB962C8B-B14F-4D97-AF65-F5344CB8AC3E}">
        <p14:creationId xmlns:p14="http://schemas.microsoft.com/office/powerpoint/2010/main" val="21588343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43</a:t>
            </a:fld>
            <a:endParaRPr lang="en-US" noProof="0" dirty="0"/>
          </a:p>
        </p:txBody>
      </p:sp>
    </p:spTree>
    <p:extLst>
      <p:ext uri="{BB962C8B-B14F-4D97-AF65-F5344CB8AC3E}">
        <p14:creationId xmlns:p14="http://schemas.microsoft.com/office/powerpoint/2010/main" val="4995325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44</a:t>
            </a:fld>
            <a:endParaRPr lang="en-US" noProof="0" dirty="0"/>
          </a:p>
        </p:txBody>
      </p:sp>
    </p:spTree>
    <p:extLst>
      <p:ext uri="{BB962C8B-B14F-4D97-AF65-F5344CB8AC3E}">
        <p14:creationId xmlns:p14="http://schemas.microsoft.com/office/powerpoint/2010/main" val="15605548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45</a:t>
            </a:fld>
            <a:endParaRPr lang="en-US" noProof="0" dirty="0"/>
          </a:p>
        </p:txBody>
      </p:sp>
    </p:spTree>
    <p:extLst>
      <p:ext uri="{BB962C8B-B14F-4D97-AF65-F5344CB8AC3E}">
        <p14:creationId xmlns:p14="http://schemas.microsoft.com/office/powerpoint/2010/main" val="40851264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46</a:t>
            </a:fld>
            <a:endParaRPr lang="en-US" noProof="0" dirty="0"/>
          </a:p>
        </p:txBody>
      </p:sp>
    </p:spTree>
    <p:extLst>
      <p:ext uri="{BB962C8B-B14F-4D97-AF65-F5344CB8AC3E}">
        <p14:creationId xmlns:p14="http://schemas.microsoft.com/office/powerpoint/2010/main" val="33302994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47</a:t>
            </a:fld>
            <a:endParaRPr lang="en-US" noProof="0" dirty="0"/>
          </a:p>
        </p:txBody>
      </p:sp>
    </p:spTree>
    <p:extLst>
      <p:ext uri="{BB962C8B-B14F-4D97-AF65-F5344CB8AC3E}">
        <p14:creationId xmlns:p14="http://schemas.microsoft.com/office/powerpoint/2010/main" val="27501428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48</a:t>
            </a:fld>
            <a:endParaRPr lang="en-US" noProof="0" dirty="0"/>
          </a:p>
        </p:txBody>
      </p:sp>
    </p:spTree>
    <p:extLst>
      <p:ext uri="{BB962C8B-B14F-4D97-AF65-F5344CB8AC3E}">
        <p14:creationId xmlns:p14="http://schemas.microsoft.com/office/powerpoint/2010/main" val="8066861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49</a:t>
            </a:fld>
            <a:endParaRPr lang="en-US" noProof="0" dirty="0"/>
          </a:p>
        </p:txBody>
      </p:sp>
    </p:spTree>
    <p:extLst>
      <p:ext uri="{BB962C8B-B14F-4D97-AF65-F5344CB8AC3E}">
        <p14:creationId xmlns:p14="http://schemas.microsoft.com/office/powerpoint/2010/main" val="2120802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8332164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50</a:t>
            </a:fld>
            <a:endParaRPr lang="en-US" noProof="0" dirty="0"/>
          </a:p>
        </p:txBody>
      </p:sp>
    </p:spTree>
    <p:extLst>
      <p:ext uri="{BB962C8B-B14F-4D97-AF65-F5344CB8AC3E}">
        <p14:creationId xmlns:p14="http://schemas.microsoft.com/office/powerpoint/2010/main" val="22297660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51</a:t>
            </a:fld>
            <a:endParaRPr lang="en-US" noProof="0" dirty="0"/>
          </a:p>
        </p:txBody>
      </p:sp>
    </p:spTree>
    <p:extLst>
      <p:ext uri="{BB962C8B-B14F-4D97-AF65-F5344CB8AC3E}">
        <p14:creationId xmlns:p14="http://schemas.microsoft.com/office/powerpoint/2010/main" val="23414138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52</a:t>
            </a:fld>
            <a:endParaRPr lang="en-US" noProof="0" dirty="0"/>
          </a:p>
        </p:txBody>
      </p:sp>
    </p:spTree>
    <p:extLst>
      <p:ext uri="{BB962C8B-B14F-4D97-AF65-F5344CB8AC3E}">
        <p14:creationId xmlns:p14="http://schemas.microsoft.com/office/powerpoint/2010/main" val="4754246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53</a:t>
            </a:fld>
            <a:endParaRPr lang="en-US" noProof="0" dirty="0"/>
          </a:p>
        </p:txBody>
      </p:sp>
    </p:spTree>
    <p:extLst>
      <p:ext uri="{BB962C8B-B14F-4D97-AF65-F5344CB8AC3E}">
        <p14:creationId xmlns:p14="http://schemas.microsoft.com/office/powerpoint/2010/main" val="25496671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54</a:t>
            </a:fld>
            <a:endParaRPr lang="en-US" noProof="0" dirty="0"/>
          </a:p>
        </p:txBody>
      </p:sp>
    </p:spTree>
    <p:extLst>
      <p:ext uri="{BB962C8B-B14F-4D97-AF65-F5344CB8AC3E}">
        <p14:creationId xmlns:p14="http://schemas.microsoft.com/office/powerpoint/2010/main" val="41227436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55</a:t>
            </a:fld>
            <a:endParaRPr lang="en-US" noProof="0" dirty="0"/>
          </a:p>
        </p:txBody>
      </p:sp>
    </p:spTree>
    <p:extLst>
      <p:ext uri="{BB962C8B-B14F-4D97-AF65-F5344CB8AC3E}">
        <p14:creationId xmlns:p14="http://schemas.microsoft.com/office/powerpoint/2010/main" val="34055798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56</a:t>
            </a:fld>
            <a:endParaRPr lang="en-US" noProof="0" dirty="0"/>
          </a:p>
        </p:txBody>
      </p:sp>
    </p:spTree>
    <p:extLst>
      <p:ext uri="{BB962C8B-B14F-4D97-AF65-F5344CB8AC3E}">
        <p14:creationId xmlns:p14="http://schemas.microsoft.com/office/powerpoint/2010/main" val="14851566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57</a:t>
            </a:fld>
            <a:endParaRPr lang="en-US" noProof="0" dirty="0"/>
          </a:p>
        </p:txBody>
      </p:sp>
    </p:spTree>
    <p:extLst>
      <p:ext uri="{BB962C8B-B14F-4D97-AF65-F5344CB8AC3E}">
        <p14:creationId xmlns:p14="http://schemas.microsoft.com/office/powerpoint/2010/main" val="18037212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58</a:t>
            </a:fld>
            <a:endParaRPr lang="en-US" noProof="0" dirty="0"/>
          </a:p>
        </p:txBody>
      </p:sp>
    </p:spTree>
    <p:extLst>
      <p:ext uri="{BB962C8B-B14F-4D97-AF65-F5344CB8AC3E}">
        <p14:creationId xmlns:p14="http://schemas.microsoft.com/office/powerpoint/2010/main" val="16373400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59</a:t>
            </a:fld>
            <a:endParaRPr lang="en-US" noProof="0" dirty="0"/>
          </a:p>
        </p:txBody>
      </p:sp>
    </p:spTree>
    <p:extLst>
      <p:ext uri="{BB962C8B-B14F-4D97-AF65-F5344CB8AC3E}">
        <p14:creationId xmlns:p14="http://schemas.microsoft.com/office/powerpoint/2010/main" val="1880908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39636067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60</a:t>
            </a:fld>
            <a:endParaRPr lang="en-US" noProof="0" dirty="0"/>
          </a:p>
        </p:txBody>
      </p:sp>
    </p:spTree>
    <p:extLst>
      <p:ext uri="{BB962C8B-B14F-4D97-AF65-F5344CB8AC3E}">
        <p14:creationId xmlns:p14="http://schemas.microsoft.com/office/powerpoint/2010/main" val="6251231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61</a:t>
            </a:fld>
            <a:endParaRPr lang="en-US" noProof="0" dirty="0"/>
          </a:p>
        </p:txBody>
      </p:sp>
    </p:spTree>
    <p:extLst>
      <p:ext uri="{BB962C8B-B14F-4D97-AF65-F5344CB8AC3E}">
        <p14:creationId xmlns:p14="http://schemas.microsoft.com/office/powerpoint/2010/main" val="1694541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359802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3582278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1828278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xmlns=""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xmlns=""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xmlns=""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xmlns=""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xmlns=""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xmlns=""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xmlns=""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xmlns=""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xmlns=""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xmlns=""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xmlns=""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xmlns=""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xmlns=""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xmlns=""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xmlns=""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xmlns=""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xmlns=""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xmlns=""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xmlns=""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xmlns=""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xmlns=""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xmlns=""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xmlns=""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xmlns=""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xmlns=""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xmlns=""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xmlns=""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xmlns=""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xmlns=""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xmlns=""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xmlns=""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xmlns=""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xmlns=""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xmlns=""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xmlns=""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xmlns=""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xmlns=""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xmlns=""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xmlns=""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xmlns=""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xmlns=""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xmlns=""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xmlns=""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xmlns=""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xmlns=""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xmlns=""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xmlns=""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xmlns=""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xmlns=""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xmlns=""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5.tmp"/><Relationship Id="rId4" Type="http://schemas.openxmlformats.org/officeDocument/2006/relationships/image" Target="../media/image4.tmp"/></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7.tmp"/><Relationship Id="rId4" Type="http://schemas.openxmlformats.org/officeDocument/2006/relationships/image" Target="../media/image6.tmp"/></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9.tmp"/><Relationship Id="rId4" Type="http://schemas.openxmlformats.org/officeDocument/2006/relationships/image" Target="../media/image8.tmp"/></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11.tmp"/><Relationship Id="rId4" Type="http://schemas.openxmlformats.org/officeDocument/2006/relationships/image" Target="../media/image10.tmp"/></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13.tmp"/><Relationship Id="rId4" Type="http://schemas.openxmlformats.org/officeDocument/2006/relationships/image" Target="../media/image12.tmp"/></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15.tmp"/><Relationship Id="rId4" Type="http://schemas.openxmlformats.org/officeDocument/2006/relationships/image" Target="../media/image14.tmp"/></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17.tmp"/><Relationship Id="rId4" Type="http://schemas.openxmlformats.org/officeDocument/2006/relationships/image" Target="../media/image16.tmp"/></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9.xml"/><Relationship Id="rId5" Type="http://schemas.openxmlformats.org/officeDocument/2006/relationships/image" Target="../media/image19.tmp"/><Relationship Id="rId4" Type="http://schemas.openxmlformats.org/officeDocument/2006/relationships/image" Target="../media/image18.tmp"/></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9.xml"/><Relationship Id="rId5" Type="http://schemas.openxmlformats.org/officeDocument/2006/relationships/image" Target="../media/image21.tmp"/><Relationship Id="rId4" Type="http://schemas.openxmlformats.org/officeDocument/2006/relationships/image" Target="../media/image20.tmp"/></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22.tmp"/></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9.xml"/><Relationship Id="rId5" Type="http://schemas.openxmlformats.org/officeDocument/2006/relationships/image" Target="../media/image24.tmp"/><Relationship Id="rId4" Type="http://schemas.openxmlformats.org/officeDocument/2006/relationships/image" Target="../media/image23.tmp"/></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9.xml"/><Relationship Id="rId5" Type="http://schemas.openxmlformats.org/officeDocument/2006/relationships/image" Target="../media/image26.tmp"/><Relationship Id="rId4" Type="http://schemas.openxmlformats.org/officeDocument/2006/relationships/image" Target="../media/image25.tmp"/></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9.xml"/><Relationship Id="rId5" Type="http://schemas.openxmlformats.org/officeDocument/2006/relationships/image" Target="../media/image28.tmp"/><Relationship Id="rId4" Type="http://schemas.openxmlformats.org/officeDocument/2006/relationships/image" Target="../media/image27.tmp"/></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2.xml"/><Relationship Id="rId1" Type="http://schemas.openxmlformats.org/officeDocument/2006/relationships/slideLayout" Target="../slideLayouts/slideLayout9.xml"/><Relationship Id="rId5" Type="http://schemas.openxmlformats.org/officeDocument/2006/relationships/image" Target="../media/image30.tmp"/><Relationship Id="rId4" Type="http://schemas.openxmlformats.org/officeDocument/2006/relationships/image" Target="../media/image29.tmp"/></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3.xml"/><Relationship Id="rId1" Type="http://schemas.openxmlformats.org/officeDocument/2006/relationships/slideLayout" Target="../slideLayouts/slideLayout9.xml"/><Relationship Id="rId5" Type="http://schemas.openxmlformats.org/officeDocument/2006/relationships/image" Target="../media/image32.tmp"/><Relationship Id="rId4" Type="http://schemas.openxmlformats.org/officeDocument/2006/relationships/image" Target="../media/image31.tmp"/></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4.xml"/><Relationship Id="rId1" Type="http://schemas.openxmlformats.org/officeDocument/2006/relationships/slideLayout" Target="../slideLayouts/slideLayout9.xml"/><Relationship Id="rId5" Type="http://schemas.openxmlformats.org/officeDocument/2006/relationships/image" Target="../media/image34.tmp"/><Relationship Id="rId4" Type="http://schemas.openxmlformats.org/officeDocument/2006/relationships/image" Target="../media/image33.tmp"/></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5.xml"/><Relationship Id="rId1" Type="http://schemas.openxmlformats.org/officeDocument/2006/relationships/slideLayout" Target="../slideLayouts/slideLayout9.xml"/><Relationship Id="rId4" Type="http://schemas.openxmlformats.org/officeDocument/2006/relationships/image" Target="../media/image35.tmp"/></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3.xml"/><Relationship Id="rId1" Type="http://schemas.openxmlformats.org/officeDocument/2006/relationships/slideLayout" Target="../slideLayouts/slideLayout9.xml"/><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4.xml"/><Relationship Id="rId1" Type="http://schemas.openxmlformats.org/officeDocument/2006/relationships/slideLayout" Target="../slideLayouts/slideLayout9.xml"/><Relationship Id="rId4" Type="http://schemas.openxmlformats.org/officeDocument/2006/relationships/image" Target="../media/image37.png"/></Relationships>
</file>

<file path=ppt/slides/_rels/slide5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xmlns=""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xmlns=""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xmlns=""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lstStyle/>
          <a:p>
            <a:r>
              <a:rPr lang="it-IT" dirty="0" smtClean="0"/>
              <a:t>Housing: price prediction</a:t>
            </a: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lstStyle/>
          <a:p>
            <a:r>
              <a:rPr lang="en-US" dirty="0"/>
              <a:t>By Ashok Kumar Sharma</a:t>
            </a:r>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384286"/>
            <a:ext cx="10288693" cy="3943362"/>
          </a:xfrm>
        </p:spPr>
        <p:txBody>
          <a:bodyPr>
            <a:normAutofit fontScale="62500" lnSpcReduction="20000"/>
          </a:bodyPr>
          <a:lstStyle/>
          <a:p>
            <a:pPr indent="0" algn="just">
              <a:lnSpc>
                <a:spcPct val="107000"/>
              </a:lnSpc>
              <a:spcAft>
                <a:spcPts val="800"/>
              </a:spcAft>
              <a:buNone/>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The following pre-processing pipeline is required to perform model prediction:</a:t>
            </a:r>
          </a:p>
          <a:p>
            <a:pPr marL="342900" lvl="0" indent="-342900" algn="just">
              <a:lnSpc>
                <a:spcPct val="107000"/>
              </a:lnSpc>
              <a:buFont typeface="+mj-lt"/>
              <a:buAutoNum type="arabicPeriod"/>
            </a:pPr>
            <a:r>
              <a:rPr lang="en-IN" sz="1800" b="1" dirty="0" smtClean="0">
                <a:effectLst/>
                <a:latin typeface="Calibri" panose="020F0502020204030204" pitchFamily="34" charset="0"/>
                <a:ea typeface="Calibri" panose="020F0502020204030204" pitchFamily="34" charset="0"/>
                <a:cs typeface="Times New Roman" panose="02020603050405020304" pitchFamily="18" charset="0"/>
              </a:rPr>
              <a:t>Load Dataset</a:t>
            </a:r>
            <a:endParaRPr lang="en-IN"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b="1" dirty="0" smtClean="0">
                <a:latin typeface="Calibri" panose="020F0502020204030204" pitchFamily="34" charset="0"/>
                <a:ea typeface="Calibri" panose="020F0502020204030204" pitchFamily="34" charset="0"/>
                <a:cs typeface="Times New Roman" panose="02020603050405020304" pitchFamily="18" charset="0"/>
              </a:rPr>
              <a:t>Treat </a:t>
            </a:r>
            <a:r>
              <a:rPr lang="en-IN" sz="1800" b="1" dirty="0">
                <a:latin typeface="Calibri" panose="020F0502020204030204" pitchFamily="34" charset="0"/>
                <a:ea typeface="Calibri" panose="020F0502020204030204" pitchFamily="34" charset="0"/>
                <a:cs typeface="Times New Roman" panose="02020603050405020304" pitchFamily="18" charset="0"/>
              </a:rPr>
              <a:t>Data Types of Features: </a:t>
            </a:r>
            <a:r>
              <a:rPr lang="en-IN" sz="1800" dirty="0">
                <a:latin typeface="Calibri" panose="020F0502020204030204" pitchFamily="34" charset="0"/>
                <a:ea typeface="Calibri" panose="020F0502020204030204" pitchFamily="34" charset="0"/>
                <a:cs typeface="Times New Roman" panose="02020603050405020304" pitchFamily="18" charset="0"/>
              </a:rPr>
              <a:t>'LotArea','BsmtFinSF1','BsmtFinSF2','BsmtUnfSF','TotalBsmtSF','1stFlrSF','2ndFlrSF','LowQualFinSF', 'GrLivArea','GarageArea','WoodDeckSF','OpenPorchSF','EnclosedPorch','3SsnPorch','ScreenPorch', '</a:t>
            </a:r>
            <a:r>
              <a:rPr lang="en-IN" sz="1800" dirty="0" err="1">
                <a:latin typeface="Calibri" panose="020F0502020204030204" pitchFamily="34" charset="0"/>
                <a:ea typeface="Calibri" panose="020F0502020204030204" pitchFamily="34" charset="0"/>
                <a:cs typeface="Times New Roman" panose="02020603050405020304" pitchFamily="18" charset="0"/>
              </a:rPr>
              <a:t>PoolArea</a:t>
            </a:r>
            <a:r>
              <a:rPr lang="en-IN" sz="1800" dirty="0">
                <a:latin typeface="Calibri" panose="020F0502020204030204" pitchFamily="34" charset="0"/>
                <a:ea typeface="Calibri" panose="020F0502020204030204" pitchFamily="34" charset="0"/>
                <a:cs typeface="Times New Roman" panose="02020603050405020304" pitchFamily="18" charset="0"/>
              </a:rPr>
              <a:t>' (from </a:t>
            </a:r>
            <a:r>
              <a:rPr lang="en-IN" sz="1800" dirty="0" err="1">
                <a:latin typeface="Calibri" panose="020F0502020204030204" pitchFamily="34" charset="0"/>
                <a:ea typeface="Calibri" panose="020F0502020204030204" pitchFamily="34" charset="0"/>
                <a:cs typeface="Times New Roman" panose="02020603050405020304" pitchFamily="18" charset="0"/>
              </a:rPr>
              <a:t>int</a:t>
            </a:r>
            <a:r>
              <a:rPr lang="en-IN" sz="1800" dirty="0">
                <a:latin typeface="Calibri" panose="020F0502020204030204" pitchFamily="34" charset="0"/>
                <a:ea typeface="Calibri" panose="020F0502020204030204" pitchFamily="34" charset="0"/>
                <a:cs typeface="Times New Roman" panose="02020603050405020304" pitchFamily="18" charset="0"/>
              </a:rPr>
              <a:t> to float</a:t>
            </a:r>
            <a:r>
              <a:rPr lang="en-IN" sz="1800" dirty="0" smtClean="0">
                <a:latin typeface="Calibri" panose="020F0502020204030204" pitchFamily="34" charset="0"/>
                <a:ea typeface="Calibri" panose="020F0502020204030204" pitchFamily="34" charset="0"/>
                <a:cs typeface="Times New Roman" panose="02020603050405020304" pitchFamily="18" charset="0"/>
              </a:rPr>
              <a:t>)</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smtClean="0">
                <a:latin typeface="Calibri" panose="020F0502020204030204" pitchFamily="34" charset="0"/>
                <a:ea typeface="Calibri" panose="020F0502020204030204" pitchFamily="34" charset="0"/>
                <a:cs typeface="Times New Roman" panose="02020603050405020304" pitchFamily="18" charset="0"/>
              </a:rPr>
              <a:t>and </a:t>
            </a:r>
            <a:r>
              <a:rPr lang="en-US" sz="1800" dirty="0">
                <a:latin typeface="Calibri" panose="020F0502020204030204" pitchFamily="34" charset="0"/>
                <a:ea typeface="Calibri" panose="020F0502020204030204" pitchFamily="34" charset="0"/>
                <a:cs typeface="Times New Roman" panose="02020603050405020304" pitchFamily="18" charset="0"/>
              </a:rPr>
              <a:t>'</a:t>
            </a:r>
            <a:r>
              <a:rPr lang="en-US" sz="1800" dirty="0" err="1">
                <a:latin typeface="Calibri" panose="020F0502020204030204" pitchFamily="34" charset="0"/>
                <a:ea typeface="Calibri" panose="020F0502020204030204" pitchFamily="34" charset="0"/>
                <a:cs typeface="Times New Roman" panose="02020603050405020304" pitchFamily="18" charset="0"/>
              </a:rPr>
              <a:t>MSSubClass</a:t>
            </a:r>
            <a:r>
              <a:rPr lang="en-US" sz="1800" dirty="0">
                <a:latin typeface="Calibri" panose="020F0502020204030204" pitchFamily="34" charset="0"/>
                <a:ea typeface="Calibri" panose="020F0502020204030204" pitchFamily="34" charset="0"/>
                <a:cs typeface="Times New Roman" panose="02020603050405020304" pitchFamily="18" charset="0"/>
              </a:rPr>
              <a:t>','</a:t>
            </a:r>
            <a:r>
              <a:rPr lang="en-US" sz="1800" dirty="0" err="1">
                <a:latin typeface="Calibri" panose="020F0502020204030204" pitchFamily="34" charset="0"/>
                <a:ea typeface="Calibri" panose="020F0502020204030204" pitchFamily="34" charset="0"/>
                <a:cs typeface="Times New Roman" panose="02020603050405020304" pitchFamily="18" charset="0"/>
              </a:rPr>
              <a:t>OverallQual</a:t>
            </a:r>
            <a:r>
              <a:rPr lang="en-US" sz="1800" dirty="0">
                <a:latin typeface="Calibri" panose="020F0502020204030204" pitchFamily="34" charset="0"/>
                <a:ea typeface="Calibri" panose="020F0502020204030204" pitchFamily="34" charset="0"/>
                <a:cs typeface="Times New Roman" panose="02020603050405020304" pitchFamily="18" charset="0"/>
              </a:rPr>
              <a:t>','</a:t>
            </a:r>
            <a:r>
              <a:rPr lang="en-US" sz="1800" dirty="0" err="1">
                <a:latin typeface="Calibri" panose="020F0502020204030204" pitchFamily="34" charset="0"/>
                <a:ea typeface="Calibri" panose="020F0502020204030204" pitchFamily="34" charset="0"/>
                <a:cs typeface="Times New Roman" panose="02020603050405020304" pitchFamily="18" charset="0"/>
              </a:rPr>
              <a:t>OverallCond</a:t>
            </a:r>
            <a:r>
              <a:rPr lang="en-US" sz="1800" dirty="0">
                <a:latin typeface="Calibri" panose="020F0502020204030204" pitchFamily="34" charset="0"/>
                <a:ea typeface="Calibri" panose="020F0502020204030204" pitchFamily="34" charset="0"/>
                <a:cs typeface="Times New Roman" panose="02020603050405020304" pitchFamily="18" charset="0"/>
              </a:rPr>
              <a:t>' (from </a:t>
            </a:r>
            <a:r>
              <a:rPr lang="en-US" sz="1800" dirty="0" err="1">
                <a:latin typeface="Calibri" panose="020F0502020204030204" pitchFamily="34" charset="0"/>
                <a:ea typeface="Calibri" panose="020F0502020204030204" pitchFamily="34" charset="0"/>
                <a:cs typeface="Times New Roman" panose="02020603050405020304" pitchFamily="18" charset="0"/>
              </a:rPr>
              <a:t>int</a:t>
            </a:r>
            <a:r>
              <a:rPr lang="en-US" sz="1800" dirty="0">
                <a:latin typeface="Calibri" panose="020F0502020204030204" pitchFamily="34" charset="0"/>
                <a:ea typeface="Calibri" panose="020F0502020204030204" pitchFamily="34" charset="0"/>
                <a:cs typeface="Times New Roman" panose="02020603050405020304" pitchFamily="18" charset="0"/>
              </a:rPr>
              <a:t> to object</a:t>
            </a:r>
            <a:r>
              <a:rPr lang="en-US" sz="1800" dirty="0" smtClean="0">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mj-lt"/>
              <a:buAutoNum type="arabicPeriod"/>
            </a:pPr>
            <a:r>
              <a:rPr lang="en-US" sz="1800" b="1" dirty="0" smtClean="0">
                <a:latin typeface="Calibri" panose="020F0502020204030204" pitchFamily="34" charset="0"/>
                <a:ea typeface="Calibri" panose="020F0502020204030204" pitchFamily="34" charset="0"/>
                <a:cs typeface="Times New Roman" panose="02020603050405020304" pitchFamily="18" charset="0"/>
              </a:rPr>
              <a:t>Drop </a:t>
            </a:r>
            <a:r>
              <a:rPr lang="en-US" sz="1800" b="1" dirty="0">
                <a:latin typeface="Calibri" panose="020F0502020204030204" pitchFamily="34" charset="0"/>
                <a:ea typeface="Calibri" panose="020F0502020204030204" pitchFamily="34" charset="0"/>
                <a:cs typeface="Times New Roman" panose="02020603050405020304" pitchFamily="18" charset="0"/>
              </a:rPr>
              <a:t>features</a:t>
            </a:r>
            <a:r>
              <a:rPr lang="en-US" sz="1800" dirty="0">
                <a:latin typeface="Calibri" panose="020F0502020204030204" pitchFamily="34" charset="0"/>
                <a:ea typeface="Calibri" panose="020F0502020204030204" pitchFamily="34" charset="0"/>
                <a:cs typeface="Times New Roman" panose="02020603050405020304" pitchFamily="18" charset="0"/>
              </a:rPr>
              <a:t> Id, Alley, </a:t>
            </a:r>
            <a:r>
              <a:rPr lang="en-US" sz="1800" dirty="0" err="1">
                <a:latin typeface="Calibri" panose="020F0502020204030204" pitchFamily="34" charset="0"/>
                <a:ea typeface="Calibri" panose="020F0502020204030204" pitchFamily="34" charset="0"/>
                <a:cs typeface="Times New Roman" panose="02020603050405020304" pitchFamily="18" charset="0"/>
              </a:rPr>
              <a:t>FireplaceQu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PoolQC</a:t>
            </a:r>
            <a:r>
              <a:rPr lang="en-US" sz="1800" dirty="0">
                <a:latin typeface="Calibri" panose="020F0502020204030204" pitchFamily="34" charset="0"/>
                <a:ea typeface="Calibri" panose="020F0502020204030204" pitchFamily="34" charset="0"/>
                <a:cs typeface="Times New Roman" panose="02020603050405020304" pitchFamily="18" charset="0"/>
              </a:rPr>
              <a:t>, Fence, </a:t>
            </a:r>
            <a:r>
              <a:rPr lang="en-US" sz="1800" dirty="0" err="1">
                <a:latin typeface="Calibri" panose="020F0502020204030204" pitchFamily="34" charset="0"/>
                <a:ea typeface="Calibri" panose="020F0502020204030204" pitchFamily="34" charset="0"/>
                <a:cs typeface="Times New Roman" panose="02020603050405020304" pitchFamily="18" charset="0"/>
              </a:rPr>
              <a:t>MiscFeature</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smtClean="0">
                <a:latin typeface="Calibri" panose="020F0502020204030204" pitchFamily="34" charset="0"/>
                <a:ea typeface="Calibri" panose="020F0502020204030204" pitchFamily="34" charset="0"/>
                <a:cs typeface="Times New Roman" panose="02020603050405020304" pitchFamily="18" charset="0"/>
              </a:rPr>
              <a:t>Utilities</a:t>
            </a:r>
          </a:p>
          <a:p>
            <a:pPr marL="342900" lvl="0" indent="-342900">
              <a:lnSpc>
                <a:spcPct val="107000"/>
              </a:lnSpc>
              <a:buFont typeface="+mj-lt"/>
              <a:buAutoNum type="arabicPeriod"/>
            </a:pPr>
            <a:r>
              <a:rPr lang="en-US" sz="1800" b="1" dirty="0" smtClean="0">
                <a:latin typeface="Calibri" panose="020F0502020204030204" pitchFamily="34" charset="0"/>
                <a:ea typeface="Calibri" panose="020F0502020204030204" pitchFamily="34" charset="0"/>
                <a:cs typeface="Times New Roman" panose="02020603050405020304" pitchFamily="18" charset="0"/>
              </a:rPr>
              <a:t>Treat </a:t>
            </a:r>
            <a:r>
              <a:rPr lang="en-US" sz="1800" b="1" dirty="0">
                <a:latin typeface="Calibri" panose="020F0502020204030204" pitchFamily="34" charset="0"/>
                <a:ea typeface="Calibri" panose="020F0502020204030204" pitchFamily="34" charset="0"/>
                <a:cs typeface="Times New Roman" panose="02020603050405020304" pitchFamily="18" charset="0"/>
              </a:rPr>
              <a:t>null values</a:t>
            </a:r>
            <a:r>
              <a:rPr lang="en-US" sz="1800" dirty="0">
                <a:latin typeface="Calibri" panose="020F0502020204030204" pitchFamily="34" charset="0"/>
                <a:ea typeface="Calibri" panose="020F0502020204030204" pitchFamily="34" charset="0"/>
                <a:cs typeface="Times New Roman" panose="02020603050405020304" pitchFamily="18" charset="0"/>
              </a:rPr>
              <a:t> in </a:t>
            </a:r>
            <a:r>
              <a:rPr lang="en-US" sz="1800" dirty="0" smtClean="0">
                <a:latin typeface="Calibri" panose="020F0502020204030204" pitchFamily="34" charset="0"/>
                <a:ea typeface="Calibri" panose="020F0502020204030204" pitchFamily="34" charset="0"/>
                <a:cs typeface="Times New Roman" panose="02020603050405020304" pitchFamily="18" charset="0"/>
              </a:rPr>
              <a:t>continuous </a:t>
            </a:r>
            <a:r>
              <a:rPr lang="en-US" sz="1800" dirty="0">
                <a:latin typeface="Calibri" panose="020F0502020204030204" pitchFamily="34" charset="0"/>
                <a:ea typeface="Calibri" panose="020F0502020204030204" pitchFamily="34" charset="0"/>
                <a:cs typeface="Times New Roman" panose="02020603050405020304" pitchFamily="18" charset="0"/>
              </a:rPr>
              <a:t>features with mean value except feature </a:t>
            </a:r>
            <a:r>
              <a:rPr lang="en-US" sz="1800" dirty="0" err="1">
                <a:latin typeface="Calibri" panose="020F0502020204030204" pitchFamily="34" charset="0"/>
                <a:ea typeface="Calibri" panose="020F0502020204030204" pitchFamily="34" charset="0"/>
                <a:cs typeface="Times New Roman" panose="02020603050405020304" pitchFamily="18" charset="0"/>
              </a:rPr>
              <a:t>YearBuilt</a:t>
            </a:r>
            <a:r>
              <a:rPr lang="en-US" sz="1800" dirty="0">
                <a:latin typeface="Calibri" panose="020F0502020204030204" pitchFamily="34" charset="0"/>
                <a:ea typeface="Calibri" panose="020F0502020204030204" pitchFamily="34" charset="0"/>
                <a:cs typeface="Times New Roman" panose="02020603050405020304" pitchFamily="18" charset="0"/>
              </a:rPr>
              <a:t> and </a:t>
            </a:r>
            <a:r>
              <a:rPr lang="en-US" sz="1800" dirty="0" err="1">
                <a:latin typeface="Calibri" panose="020F0502020204030204" pitchFamily="34" charset="0"/>
                <a:ea typeface="Calibri" panose="020F0502020204030204" pitchFamily="34" charset="0"/>
                <a:cs typeface="Times New Roman" panose="02020603050405020304" pitchFamily="18" charset="0"/>
              </a:rPr>
              <a:t>YearRemodAdd</a:t>
            </a:r>
            <a:r>
              <a:rPr lang="en-US" sz="1800" dirty="0">
                <a:latin typeface="Calibri" panose="020F0502020204030204" pitchFamily="34" charset="0"/>
                <a:ea typeface="Calibri" panose="020F0502020204030204" pitchFamily="34" charset="0"/>
                <a:cs typeface="Times New Roman" panose="02020603050405020304" pitchFamily="18" charset="0"/>
              </a:rPr>
              <a:t> which needs to be treated with median value. Also, for categorical features, treat with mode </a:t>
            </a:r>
            <a:r>
              <a:rPr lang="en-US" sz="1800" dirty="0" smtClean="0">
                <a:latin typeface="Calibri" panose="020F0502020204030204" pitchFamily="34" charset="0"/>
                <a:ea typeface="Calibri" panose="020F0502020204030204" pitchFamily="34" charset="0"/>
                <a:cs typeface="Times New Roman" panose="02020603050405020304" pitchFamily="18" charset="0"/>
              </a:rPr>
              <a:t>value.</a:t>
            </a:r>
          </a:p>
          <a:p>
            <a:pPr marL="342900" lvl="0" indent="-342900">
              <a:lnSpc>
                <a:spcPct val="107000"/>
              </a:lnSpc>
              <a:buFont typeface="+mj-lt"/>
              <a:buAutoNum type="arabicPeriod"/>
            </a:pPr>
            <a:r>
              <a:rPr lang="en-US" sz="1800" b="1" dirty="0" smtClean="0">
                <a:latin typeface="Calibri" panose="020F0502020204030204" pitchFamily="34" charset="0"/>
                <a:ea typeface="Calibri" panose="020F0502020204030204" pitchFamily="34" charset="0"/>
                <a:cs typeface="Times New Roman" panose="02020603050405020304" pitchFamily="18" charset="0"/>
              </a:rPr>
              <a:t>Encode </a:t>
            </a:r>
            <a:r>
              <a:rPr lang="en-US" sz="1800" b="1" dirty="0">
                <a:latin typeface="Calibri" panose="020F0502020204030204" pitchFamily="34" charset="0"/>
                <a:ea typeface="Calibri" panose="020F0502020204030204" pitchFamily="34" charset="0"/>
                <a:cs typeface="Times New Roman" panose="02020603050405020304" pitchFamily="18" charset="0"/>
              </a:rPr>
              <a:t>categorical features using </a:t>
            </a:r>
            <a:r>
              <a:rPr lang="en-US" sz="1800" b="1" dirty="0" err="1">
                <a:latin typeface="Calibri" panose="020F0502020204030204" pitchFamily="34" charset="0"/>
                <a:ea typeface="Calibri" panose="020F0502020204030204" pitchFamily="34" charset="0"/>
                <a:cs typeface="Times New Roman" panose="02020603050405020304" pitchFamily="18" charset="0"/>
              </a:rPr>
              <a:t>OrdinalEncoder</a:t>
            </a:r>
            <a:endParaRPr lang="en-IN" sz="1800" b="1"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b="1" dirty="0" smtClean="0">
                <a:effectLst/>
                <a:latin typeface="Calibri" panose="020F0502020204030204" pitchFamily="34" charset="0"/>
                <a:ea typeface="Calibri" panose="020F0502020204030204" pitchFamily="34" charset="0"/>
                <a:cs typeface="Times New Roman" panose="02020603050405020304" pitchFamily="18" charset="0"/>
              </a:rPr>
              <a:t>Remove Outliers</a:t>
            </a:r>
          </a:p>
          <a:p>
            <a:pPr marL="342900" lvl="0" indent="-342900" algn="just">
              <a:lnSpc>
                <a:spcPct val="107000"/>
              </a:lnSpc>
              <a:buFont typeface="+mj-lt"/>
              <a:buAutoNum type="arabicPeriod"/>
            </a:pPr>
            <a:r>
              <a:rPr lang="en-US" sz="1800" b="1" dirty="0" smtClean="0">
                <a:latin typeface="Calibri" panose="020F0502020204030204" pitchFamily="34" charset="0"/>
                <a:ea typeface="Calibri" panose="020F0502020204030204" pitchFamily="34" charset="0"/>
                <a:cs typeface="Times New Roman" panose="02020603050405020304" pitchFamily="18" charset="0"/>
              </a:rPr>
              <a:t>Treat </a:t>
            </a:r>
            <a:r>
              <a:rPr lang="en-US" sz="1800" b="1" dirty="0">
                <a:latin typeface="Calibri" panose="020F0502020204030204" pitchFamily="34" charset="0"/>
                <a:ea typeface="Calibri" panose="020F0502020204030204" pitchFamily="34" charset="0"/>
                <a:cs typeface="Times New Roman" panose="02020603050405020304" pitchFamily="18" charset="0"/>
              </a:rPr>
              <a:t>skewness of continuous data</a:t>
            </a:r>
            <a:r>
              <a:rPr lang="en-US" sz="1800" dirty="0">
                <a:latin typeface="Calibri" panose="020F0502020204030204" pitchFamily="34" charset="0"/>
                <a:ea typeface="Calibri" panose="020F0502020204030204" pitchFamily="34" charset="0"/>
                <a:cs typeface="Times New Roman" panose="02020603050405020304" pitchFamily="18" charset="0"/>
              </a:rPr>
              <a:t> (with threshold value -1 to +1) using </a:t>
            </a:r>
            <a:r>
              <a:rPr lang="en-US" sz="1800" dirty="0" err="1">
                <a:latin typeface="Calibri" panose="020F0502020204030204" pitchFamily="34" charset="0"/>
                <a:ea typeface="Calibri" panose="020F0502020204030204" pitchFamily="34" charset="0"/>
                <a:cs typeface="Times New Roman" panose="02020603050405020304" pitchFamily="18" charset="0"/>
              </a:rPr>
              <a:t>power_transform</a:t>
            </a:r>
            <a:r>
              <a:rPr lang="en-US" sz="1800" dirty="0">
                <a:latin typeface="Calibri" panose="020F0502020204030204" pitchFamily="34" charset="0"/>
                <a:ea typeface="Calibri" panose="020F0502020204030204" pitchFamily="34" charset="0"/>
                <a:cs typeface="Times New Roman" panose="02020603050405020304" pitchFamily="18" charset="0"/>
              </a:rPr>
              <a:t> function from </a:t>
            </a:r>
            <a:r>
              <a:rPr lang="en-US" sz="1800" dirty="0" err="1">
                <a:latin typeface="Calibri" panose="020F0502020204030204" pitchFamily="34" charset="0"/>
                <a:ea typeface="Calibri" panose="020F0502020204030204" pitchFamily="34" charset="0"/>
                <a:cs typeface="Times New Roman" panose="02020603050405020304" pitchFamily="18" charset="0"/>
              </a:rPr>
              <a:t>sklearn.preprocessing</a:t>
            </a:r>
            <a:r>
              <a:rPr lang="en-US" sz="1800" dirty="0">
                <a:latin typeface="Calibri" panose="020F0502020204030204" pitchFamily="34" charset="0"/>
                <a:ea typeface="Calibri" panose="020F0502020204030204" pitchFamily="34" charset="0"/>
                <a:cs typeface="Times New Roman" panose="02020603050405020304" pitchFamily="18" charset="0"/>
              </a:rPr>
              <a:t>.</a:t>
            </a:r>
            <a:endParaRPr lang="en-IN"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b="1" dirty="0" smtClean="0">
                <a:effectLst/>
                <a:latin typeface="Calibri" panose="020F0502020204030204" pitchFamily="34" charset="0"/>
                <a:ea typeface="Calibri" panose="020F0502020204030204" pitchFamily="34" charset="0"/>
                <a:cs typeface="Times New Roman" panose="02020603050405020304" pitchFamily="18" charset="0"/>
              </a:rPr>
              <a:t>Load Serialized Model</a:t>
            </a:r>
            <a:endParaRPr lang="en-IN"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IN" sz="1800" b="1" dirty="0" smtClean="0">
                <a:effectLst/>
                <a:latin typeface="Calibri" panose="020F0502020204030204" pitchFamily="34" charset="0"/>
                <a:ea typeface="Calibri" panose="020F0502020204030204" pitchFamily="34" charset="0"/>
                <a:cs typeface="Times New Roman" panose="02020603050405020304" pitchFamily="18" charset="0"/>
              </a:rPr>
              <a:t>Predict Output by Supplying Input.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Data Preprocessing Done</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793139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graphicFrame>
        <p:nvGraphicFramePr>
          <p:cNvPr id="4" name="Table 4">
            <a:extLst>
              <a:ext uri="{FF2B5EF4-FFF2-40B4-BE49-F238E27FC236}">
                <a16:creationId xmlns:a16="http://schemas.microsoft.com/office/drawing/2014/main" id="{55FC9B2A-8939-4A75-BC76-4CD6E0A6597A}"/>
              </a:ext>
            </a:extLst>
          </p:cNvPr>
          <p:cNvGraphicFramePr>
            <a:graphicFrameLocks noGrp="1"/>
          </p:cNvGraphicFramePr>
          <p:nvPr>
            <p:ph sz="quarter" idx="13"/>
            <p:extLst>
              <p:ext uri="{D42A27DB-BD31-4B8C-83A1-F6EECF244321}">
                <p14:modId xmlns:p14="http://schemas.microsoft.com/office/powerpoint/2010/main" val="3575028195"/>
              </p:ext>
            </p:extLst>
          </p:nvPr>
        </p:nvGraphicFramePr>
        <p:xfrm>
          <a:off x="549275" y="2667000"/>
          <a:ext cx="10288588" cy="3108960"/>
        </p:xfrm>
        <a:graphic>
          <a:graphicData uri="http://schemas.openxmlformats.org/drawingml/2006/table">
            <a:tbl>
              <a:tblPr firstRow="1" bandRow="1">
                <a:tableStyleId>{BDBED569-4797-4DF1-A0F4-6AAB3CD982D8}</a:tableStyleId>
              </a:tblPr>
              <a:tblGrid>
                <a:gridCol w="5144294">
                  <a:extLst>
                    <a:ext uri="{9D8B030D-6E8A-4147-A177-3AD203B41FA5}">
                      <a16:colId xmlns:a16="http://schemas.microsoft.com/office/drawing/2014/main" val="3152059847"/>
                    </a:ext>
                  </a:extLst>
                </a:gridCol>
                <a:gridCol w="5144294">
                  <a:extLst>
                    <a:ext uri="{9D8B030D-6E8A-4147-A177-3AD203B41FA5}">
                      <a16:colId xmlns:a16="http://schemas.microsoft.com/office/drawing/2014/main" val="839875612"/>
                    </a:ext>
                  </a:extLst>
                </a:gridCol>
              </a:tblGrid>
              <a:tr h="370840">
                <a:tc>
                  <a:txBody>
                    <a:bodyPr/>
                    <a:lstStyle/>
                    <a:p>
                      <a:r>
                        <a:rPr lang="en-IN" sz="1800" b="1" kern="1200" dirty="0">
                          <a:solidFill>
                            <a:schemeClr val="tx1"/>
                          </a:solidFill>
                          <a:effectLst/>
                          <a:latin typeface="+mn-lt"/>
                          <a:ea typeface="+mn-ea"/>
                          <a:cs typeface="+mn-cs"/>
                        </a:rPr>
                        <a:t>During this project following set of hardware is being used:</a:t>
                      </a:r>
                      <a:endParaRPr lang="en-IN" sz="12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RAM: 8 GB</a:t>
                      </a:r>
                      <a:endParaRPr lang="en-IN" sz="12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CPU: AMD A8 Quad Core 2.2 </a:t>
                      </a:r>
                      <a:r>
                        <a:rPr lang="en-IN" sz="1800" b="1" kern="1200" dirty="0" err="1">
                          <a:solidFill>
                            <a:schemeClr val="tx1"/>
                          </a:solidFill>
                          <a:effectLst/>
                          <a:latin typeface="+mn-lt"/>
                          <a:ea typeface="+mn-ea"/>
                          <a:cs typeface="+mn-cs"/>
                        </a:rPr>
                        <a:t>Ghz</a:t>
                      </a:r>
                      <a:endParaRPr lang="en-IN" sz="12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GPU: AMD Redon R5 Graphics</a:t>
                      </a:r>
                      <a:endParaRPr lang="en-IN" sz="1200" b="1" kern="1200" dirty="0">
                        <a:solidFill>
                          <a:schemeClr val="tx1"/>
                        </a:solidFill>
                        <a:effectLst/>
                        <a:latin typeface="+mn-lt"/>
                        <a:ea typeface="+mn-ea"/>
                        <a:cs typeface="+mn-cs"/>
                      </a:endParaRPr>
                    </a:p>
                    <a:p>
                      <a:endParaRPr lang="en-IN" sz="18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and the following software and tools is being used:</a:t>
                      </a:r>
                      <a:endParaRPr lang="en-IN" sz="1200" b="1" kern="1200" dirty="0">
                        <a:solidFill>
                          <a:schemeClr val="tx1"/>
                        </a:solidFill>
                        <a:effectLst/>
                        <a:latin typeface="+mn-lt"/>
                        <a:ea typeface="+mn-ea"/>
                        <a:cs typeface="+mn-cs"/>
                      </a:endParaRPr>
                    </a:p>
                    <a:p>
                      <a:pPr lvl="1"/>
                      <a:r>
                        <a:rPr lang="en-IN" sz="1800" b="1" kern="1200" dirty="0">
                          <a:solidFill>
                            <a:schemeClr val="tx1"/>
                          </a:solidFill>
                          <a:effectLst/>
                          <a:latin typeface="+mn-lt"/>
                          <a:ea typeface="+mn-ea"/>
                          <a:cs typeface="+mn-cs"/>
                        </a:rPr>
                        <a:t>Python</a:t>
                      </a:r>
                      <a:endParaRPr lang="en-IN" sz="1200" b="1" kern="1200" dirty="0">
                        <a:solidFill>
                          <a:schemeClr val="tx1"/>
                        </a:solidFill>
                        <a:effectLst/>
                        <a:latin typeface="+mn-lt"/>
                        <a:ea typeface="+mn-ea"/>
                        <a:cs typeface="+mn-cs"/>
                      </a:endParaRPr>
                    </a:p>
                    <a:p>
                      <a:pPr lvl="1"/>
                      <a:r>
                        <a:rPr lang="en-IN" sz="1800" b="1" kern="1200" dirty="0" err="1">
                          <a:solidFill>
                            <a:schemeClr val="tx1"/>
                          </a:solidFill>
                          <a:effectLst/>
                          <a:latin typeface="+mn-lt"/>
                          <a:ea typeface="+mn-ea"/>
                          <a:cs typeface="+mn-cs"/>
                        </a:rPr>
                        <a:t>Jupyter</a:t>
                      </a:r>
                      <a:r>
                        <a:rPr lang="en-IN" sz="1800" b="1" kern="1200" dirty="0">
                          <a:solidFill>
                            <a:schemeClr val="tx1"/>
                          </a:solidFill>
                          <a:effectLst/>
                          <a:latin typeface="+mn-lt"/>
                          <a:ea typeface="+mn-ea"/>
                          <a:cs typeface="+mn-cs"/>
                        </a:rPr>
                        <a:t> Notebook</a:t>
                      </a:r>
                      <a:endParaRPr lang="en-IN" sz="1200" b="1" kern="1200" dirty="0">
                        <a:solidFill>
                          <a:schemeClr val="tx1"/>
                        </a:solidFill>
                        <a:effectLst/>
                        <a:latin typeface="+mn-lt"/>
                        <a:ea typeface="+mn-ea"/>
                        <a:cs typeface="+mn-cs"/>
                      </a:endParaRPr>
                    </a:p>
                    <a:p>
                      <a:pPr lvl="1"/>
                      <a:r>
                        <a:rPr lang="en-IN" sz="1800" b="1" kern="1200" dirty="0">
                          <a:solidFill>
                            <a:schemeClr val="tx1"/>
                          </a:solidFill>
                          <a:effectLst/>
                          <a:latin typeface="+mn-lt"/>
                          <a:ea typeface="+mn-ea"/>
                          <a:cs typeface="+mn-cs"/>
                        </a:rPr>
                        <a:t>Anaconda</a:t>
                      </a:r>
                      <a:endParaRPr lang="en-IN" sz="1200" b="1" kern="1200" dirty="0">
                        <a:solidFill>
                          <a:schemeClr val="tx1"/>
                        </a:solidFill>
                        <a:effectLst/>
                        <a:latin typeface="+mn-lt"/>
                        <a:ea typeface="+mn-ea"/>
                        <a:cs typeface="+mn-cs"/>
                      </a:endParaRPr>
                    </a:p>
                    <a:p>
                      <a:endParaRPr lang="en-IN" dirty="0"/>
                    </a:p>
                  </a:txBody>
                  <a:tcPr/>
                </a:tc>
                <a:tc>
                  <a:txBody>
                    <a:bodyPr/>
                    <a:lstStyle/>
                    <a:p>
                      <a:r>
                        <a:rPr lang="en-IN" sz="1800" b="1" kern="1200" dirty="0">
                          <a:solidFill>
                            <a:schemeClr val="tx1"/>
                          </a:solidFill>
                          <a:effectLst/>
                          <a:latin typeface="+mn-lt"/>
                          <a:ea typeface="+mn-ea"/>
                          <a:cs typeface="+mn-cs"/>
                        </a:rPr>
                        <a:t>With following libraries and packages:</a:t>
                      </a:r>
                      <a:endParaRPr lang="en-IN" sz="1200" b="1" kern="1200" dirty="0">
                        <a:solidFill>
                          <a:schemeClr val="tx1"/>
                        </a:solidFill>
                        <a:effectLst/>
                        <a:latin typeface="+mn-lt"/>
                        <a:ea typeface="+mn-ea"/>
                        <a:cs typeface="+mn-cs"/>
                      </a:endParaRPr>
                    </a:p>
                    <a:p>
                      <a:pPr lvl="0"/>
                      <a:r>
                        <a:rPr lang="en-IN" sz="1800" b="1" kern="1200" dirty="0">
                          <a:solidFill>
                            <a:schemeClr val="tx1"/>
                          </a:solidFill>
                          <a:effectLst/>
                          <a:latin typeface="+mn-lt"/>
                          <a:ea typeface="+mn-ea"/>
                          <a:cs typeface="+mn-cs"/>
                        </a:rPr>
                        <a:t>Pandas</a:t>
                      </a:r>
                      <a:endParaRPr lang="en-IN" sz="1200" b="1" kern="1200" dirty="0">
                        <a:solidFill>
                          <a:schemeClr val="tx1"/>
                        </a:solidFill>
                        <a:effectLst/>
                        <a:latin typeface="+mn-lt"/>
                        <a:ea typeface="+mn-ea"/>
                        <a:cs typeface="+mn-cs"/>
                      </a:endParaRPr>
                    </a:p>
                    <a:p>
                      <a:pPr lvl="0"/>
                      <a:r>
                        <a:rPr lang="en-IN" sz="1800" b="1" kern="1200" dirty="0" err="1">
                          <a:solidFill>
                            <a:schemeClr val="tx1"/>
                          </a:solidFill>
                          <a:effectLst/>
                          <a:latin typeface="+mn-lt"/>
                          <a:ea typeface="+mn-ea"/>
                          <a:cs typeface="+mn-cs"/>
                        </a:rPr>
                        <a:t>Numpy</a:t>
                      </a:r>
                      <a:endParaRPr lang="en-IN" sz="1200" b="1" kern="1200" dirty="0">
                        <a:solidFill>
                          <a:schemeClr val="tx1"/>
                        </a:solidFill>
                        <a:effectLst/>
                        <a:latin typeface="+mn-lt"/>
                        <a:ea typeface="+mn-ea"/>
                        <a:cs typeface="+mn-cs"/>
                      </a:endParaRPr>
                    </a:p>
                    <a:p>
                      <a:pPr lvl="0"/>
                      <a:r>
                        <a:rPr lang="en-IN" sz="1800" b="1" kern="1200" dirty="0">
                          <a:solidFill>
                            <a:schemeClr val="tx1"/>
                          </a:solidFill>
                          <a:effectLst/>
                          <a:latin typeface="+mn-lt"/>
                          <a:ea typeface="+mn-ea"/>
                          <a:cs typeface="+mn-cs"/>
                        </a:rPr>
                        <a:t>Matplotlib</a:t>
                      </a:r>
                      <a:endParaRPr lang="en-IN" sz="1200" b="1" kern="1200" dirty="0">
                        <a:solidFill>
                          <a:schemeClr val="tx1"/>
                        </a:solidFill>
                        <a:effectLst/>
                        <a:latin typeface="+mn-lt"/>
                        <a:ea typeface="+mn-ea"/>
                        <a:cs typeface="+mn-cs"/>
                      </a:endParaRPr>
                    </a:p>
                    <a:p>
                      <a:pPr lvl="0"/>
                      <a:r>
                        <a:rPr lang="en-IN" sz="1800" b="1" kern="1200" dirty="0">
                          <a:solidFill>
                            <a:schemeClr val="tx1"/>
                          </a:solidFill>
                          <a:effectLst/>
                          <a:latin typeface="+mn-lt"/>
                          <a:ea typeface="+mn-ea"/>
                          <a:cs typeface="+mn-cs"/>
                        </a:rPr>
                        <a:t>Seaborn</a:t>
                      </a:r>
                      <a:endParaRPr lang="en-IN" sz="1200" b="1" kern="1200" dirty="0">
                        <a:solidFill>
                          <a:schemeClr val="tx1"/>
                        </a:solidFill>
                        <a:effectLst/>
                        <a:latin typeface="+mn-lt"/>
                        <a:ea typeface="+mn-ea"/>
                        <a:cs typeface="+mn-cs"/>
                      </a:endParaRPr>
                    </a:p>
                    <a:p>
                      <a:pPr lvl="0"/>
                      <a:r>
                        <a:rPr lang="en-IN" sz="1800" b="1" kern="1200" dirty="0" err="1">
                          <a:solidFill>
                            <a:schemeClr val="tx1"/>
                          </a:solidFill>
                          <a:effectLst/>
                          <a:latin typeface="+mn-lt"/>
                          <a:ea typeface="+mn-ea"/>
                          <a:cs typeface="+mn-cs"/>
                        </a:rPr>
                        <a:t>Scipy.stats</a:t>
                      </a:r>
                      <a:endParaRPr lang="en-IN" sz="1200" b="1" kern="1200" dirty="0">
                        <a:solidFill>
                          <a:schemeClr val="tx1"/>
                        </a:solidFill>
                        <a:effectLst/>
                        <a:latin typeface="+mn-lt"/>
                        <a:ea typeface="+mn-ea"/>
                        <a:cs typeface="+mn-cs"/>
                      </a:endParaRPr>
                    </a:p>
                    <a:p>
                      <a:pPr lvl="0"/>
                      <a:r>
                        <a:rPr lang="en-IN" sz="1800" b="1" kern="1200" dirty="0" err="1">
                          <a:solidFill>
                            <a:schemeClr val="tx1"/>
                          </a:solidFill>
                          <a:effectLst/>
                          <a:latin typeface="+mn-lt"/>
                          <a:ea typeface="+mn-ea"/>
                          <a:cs typeface="+mn-cs"/>
                        </a:rPr>
                        <a:t>sklearn</a:t>
                      </a:r>
                      <a:endParaRPr lang="en-IN" sz="1200" b="1" kern="1200" dirty="0">
                        <a:solidFill>
                          <a:schemeClr val="tx1"/>
                        </a:solidFill>
                        <a:effectLst/>
                        <a:latin typeface="+mn-lt"/>
                        <a:ea typeface="+mn-ea"/>
                        <a:cs typeface="+mn-cs"/>
                      </a:endParaRPr>
                    </a:p>
                    <a:p>
                      <a:endParaRPr lang="en-IN" dirty="0"/>
                    </a:p>
                  </a:txBody>
                  <a:tcPr/>
                </a:tc>
                <a:extLst>
                  <a:ext uri="{0D108BD9-81ED-4DB2-BD59-A6C34878D82A}">
                    <a16:rowId xmlns:a16="http://schemas.microsoft.com/office/drawing/2014/main" val="4089863906"/>
                  </a:ext>
                </a:extLst>
              </a:tr>
            </a:tbl>
          </a:graphicData>
        </a:graphic>
      </p:graphicFrame>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Hardware and Software Requirements and Tools Used</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11</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371849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Analysis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C400DD06-3408-4F53-8F0F-0B0B6E8F21E7}"/>
              </a:ext>
            </a:extLst>
          </p:cNvPr>
          <p:cNvSpPr>
            <a:spLocks noGrp="1"/>
          </p:cNvSpPr>
          <p:nvPr>
            <p:ph sz="quarter" idx="13"/>
          </p:nvPr>
        </p:nvSpPr>
        <p:spPr>
          <a:xfrm>
            <a:off x="548640" y="2276872"/>
            <a:ext cx="10288692" cy="1043460"/>
          </a:xfrm>
        </p:spPr>
        <p:txBody>
          <a:bodyPr>
            <a:normAutofit fontScale="92500" lnSpcReduction="20000"/>
          </a:bodyPr>
          <a:lstStyle/>
          <a:p>
            <a:pPr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Univariate analysis is the simplest form of data analysis where the data being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analyzed</a:t>
            </a:r>
            <a:r>
              <a:rPr lang="en-IN" sz="1800" dirty="0">
                <a:effectLst/>
                <a:latin typeface="Calibri" panose="020F0502020204030204" pitchFamily="34" charset="0"/>
                <a:ea typeface="Calibri" panose="020F0502020204030204" pitchFamily="34" charset="0"/>
                <a:cs typeface="Times New Roman" panose="02020603050405020304" pitchFamily="18" charset="0"/>
              </a:rPr>
              <a:t> contains only one variable. In this project, distribution plot, count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plot, box plot and bar plot </a:t>
            </a:r>
            <a:r>
              <a:rPr lang="en-IN" sz="1800" dirty="0">
                <a:effectLst/>
                <a:latin typeface="Calibri" panose="020F0502020204030204" pitchFamily="34" charset="0"/>
                <a:ea typeface="Calibri" panose="020F0502020204030204" pitchFamily="34" charset="0"/>
                <a:cs typeface="Times New Roman" panose="02020603050405020304" pitchFamily="18" charset="0"/>
              </a:rPr>
              <a:t>has been used</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a:t>
            </a:r>
          </a:p>
          <a:p>
            <a:pPr indent="0">
              <a:lnSpc>
                <a:spcPct val="107000"/>
              </a:lnSpc>
              <a:spcAft>
                <a:spcPts val="800"/>
              </a:spcAft>
              <a:buNone/>
            </a:pPr>
            <a:r>
              <a:rPr lang="en-US" sz="1800" b="1" dirty="0" smtClean="0">
                <a:latin typeface="Calibri" panose="020F0502020204030204" pitchFamily="34" charset="0"/>
                <a:ea typeface="Calibri" panose="020F0502020204030204" pitchFamily="34" charset="0"/>
                <a:cs typeface="Times New Roman" panose="02020603050405020304" pitchFamily="18" charset="0"/>
              </a:rPr>
              <a:t>Distribution Plot: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933084" y="3434261"/>
            <a:ext cx="4730868" cy="2875059"/>
          </a:xfrm>
          <a:prstGeom prst="rect">
            <a:avLst/>
          </a:prstGeom>
        </p:spPr>
      </p:pic>
      <p:pic>
        <p:nvPicPr>
          <p:cNvPr id="13" name="Picture 12"/>
          <p:cNvPicPr/>
          <p:nvPr/>
        </p:nvPicPr>
        <p:blipFill>
          <a:blip r:embed="rId5">
            <a:extLst>
              <a:ext uri="{28A0092B-C50C-407E-A947-70E740481C1C}">
                <a14:useLocalDpi xmlns:a14="http://schemas.microsoft.com/office/drawing/2010/main" val="0"/>
              </a:ext>
            </a:extLst>
          </a:blip>
          <a:stretch>
            <a:fillRect/>
          </a:stretch>
        </p:blipFill>
        <p:spPr>
          <a:xfrm>
            <a:off x="5807968" y="3433915"/>
            <a:ext cx="5029364" cy="2875405"/>
          </a:xfrm>
          <a:prstGeom prst="rect">
            <a:avLst/>
          </a:prstGeom>
        </p:spPr>
      </p:pic>
    </p:spTree>
    <p:extLst>
      <p:ext uri="{BB962C8B-B14F-4D97-AF65-F5344CB8AC3E}">
        <p14:creationId xmlns:p14="http://schemas.microsoft.com/office/powerpoint/2010/main" val="1870354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Analysis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1" name="Picture 10"/>
          <p:cNvPicPr/>
          <p:nvPr/>
        </p:nvPicPr>
        <p:blipFill>
          <a:blip r:embed="rId4">
            <a:extLst>
              <a:ext uri="{28A0092B-C50C-407E-A947-70E740481C1C}">
                <a14:useLocalDpi xmlns:a14="http://schemas.microsoft.com/office/drawing/2010/main" val="0"/>
              </a:ext>
            </a:extLst>
          </a:blip>
          <a:stretch>
            <a:fillRect/>
          </a:stretch>
        </p:blipFill>
        <p:spPr>
          <a:xfrm>
            <a:off x="866796" y="2400576"/>
            <a:ext cx="5013180" cy="3536618"/>
          </a:xfrm>
          <a:prstGeom prst="rect">
            <a:avLst/>
          </a:prstGeom>
        </p:spPr>
      </p:pic>
      <p:pic>
        <p:nvPicPr>
          <p:cNvPr id="13" name="Picture 12"/>
          <p:cNvPicPr/>
          <p:nvPr/>
        </p:nvPicPr>
        <p:blipFill>
          <a:blip r:embed="rId5">
            <a:extLst>
              <a:ext uri="{28A0092B-C50C-407E-A947-70E740481C1C}">
                <a14:useLocalDpi xmlns:a14="http://schemas.microsoft.com/office/drawing/2010/main" val="0"/>
              </a:ext>
            </a:extLst>
          </a:blip>
          <a:stretch>
            <a:fillRect/>
          </a:stretch>
        </p:blipFill>
        <p:spPr>
          <a:xfrm>
            <a:off x="5878218" y="2400576"/>
            <a:ext cx="4959114" cy="3529330"/>
          </a:xfrm>
          <a:prstGeom prst="rect">
            <a:avLst/>
          </a:prstGeom>
        </p:spPr>
      </p:pic>
    </p:spTree>
    <p:extLst>
      <p:ext uri="{BB962C8B-B14F-4D97-AF65-F5344CB8AC3E}">
        <p14:creationId xmlns:p14="http://schemas.microsoft.com/office/powerpoint/2010/main" val="4090688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Analysis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693060" y="2410736"/>
            <a:ext cx="5114908" cy="3619500"/>
          </a:xfrm>
          <a:prstGeom prst="rect">
            <a:avLst/>
          </a:prstGeom>
        </p:spPr>
      </p:pic>
      <p:pic>
        <p:nvPicPr>
          <p:cNvPr id="14" name="Picture 13"/>
          <p:cNvPicPr/>
          <p:nvPr/>
        </p:nvPicPr>
        <p:blipFill>
          <a:blip r:embed="rId5">
            <a:extLst>
              <a:ext uri="{28A0092B-C50C-407E-A947-70E740481C1C}">
                <a14:useLocalDpi xmlns:a14="http://schemas.microsoft.com/office/drawing/2010/main" val="0"/>
              </a:ext>
            </a:extLst>
          </a:blip>
          <a:stretch>
            <a:fillRect/>
          </a:stretch>
        </p:blipFill>
        <p:spPr>
          <a:xfrm>
            <a:off x="5825967" y="2410736"/>
            <a:ext cx="5011365" cy="3619500"/>
          </a:xfrm>
          <a:prstGeom prst="rect">
            <a:avLst/>
          </a:prstGeom>
        </p:spPr>
      </p:pic>
    </p:spTree>
    <p:extLst>
      <p:ext uri="{BB962C8B-B14F-4D97-AF65-F5344CB8AC3E}">
        <p14:creationId xmlns:p14="http://schemas.microsoft.com/office/powerpoint/2010/main" val="1803764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a:t>
            </a:r>
            <a:r>
              <a:rPr lang="en-US" dirty="0"/>
              <a:t>: Distribution Plot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 name="Rectangle 3"/>
          <p:cNvSpPr/>
          <p:nvPr/>
        </p:nvSpPr>
        <p:spPr>
          <a:xfrm>
            <a:off x="770827" y="2481219"/>
            <a:ext cx="4821117" cy="3129062"/>
          </a:xfrm>
          <a:prstGeom prst="rect">
            <a:avLst/>
          </a:prstGeom>
        </p:spPr>
        <p:txBody>
          <a:bodyPr wrap="square">
            <a:spAutoFit/>
          </a:bodyPr>
          <a:lstStyle/>
          <a:p>
            <a:pPr>
              <a:spcBef>
                <a:spcPts val="1200"/>
              </a:spcBef>
              <a:spcAft>
                <a:spcPts val="0"/>
              </a:spcAft>
            </a:pPr>
            <a:r>
              <a:rPr lang="en-IN" sz="1100" b="1"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LotFrontage</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171450" lvl="0" indent="-171450">
              <a:spcAft>
                <a:spcPts val="800"/>
              </a:spcAft>
              <a:buSzPts val="1000"/>
              <a:buFont typeface="Arial" panose="020B0604020202020204" pitchFamily="34" charset="0"/>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a:spcAft>
                <a:spcPts val="800"/>
              </a:spcAft>
              <a:buSzPts val="1000"/>
              <a:buFont typeface="Arial" panose="020B0604020202020204" pitchFamily="34" charset="0"/>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21 to 313 with mean value 70.99</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a:spcAft>
                <a:spcPts val="800"/>
              </a:spcAft>
              <a:buSzPts val="1000"/>
              <a:buFont typeface="Arial" panose="020B0604020202020204" pitchFamily="34" charset="0"/>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sort of positively skewed.</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LotArea</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171450" lvl="0" indent="-171450">
              <a:spcAft>
                <a:spcPts val="800"/>
              </a:spcAft>
              <a:buSzPts val="1000"/>
              <a:buFont typeface="Arial" panose="020B0604020202020204" pitchFamily="34" charset="0"/>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a:spcAft>
                <a:spcPts val="800"/>
              </a:spcAft>
              <a:buSzPts val="1000"/>
              <a:buFont typeface="Arial" panose="020B0604020202020204" pitchFamily="34" charset="0"/>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1300 to 164660 with mean value </a:t>
            </a:r>
            <a:r>
              <a:rPr lang="en-IN" sz="1100" dirty="0" smtClean="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10484.75</a:t>
            </a:r>
          </a:p>
          <a:p>
            <a:pPr marL="171450" indent="-171450">
              <a:buFont typeface="Arial" panose="020B0604020202020204" pitchFamily="34" charset="0"/>
              <a:buChar char="•"/>
            </a:pPr>
            <a:r>
              <a:rPr lang="en-IN" sz="1100" dirty="0" smtClean="0">
                <a:solidFill>
                  <a:srgbClr val="000000"/>
                </a:solidFill>
                <a:latin typeface="Helvetica" panose="020B0604020202020204" pitchFamily="34" charset="0"/>
                <a:ea typeface="Times New Roman" panose="02020603050405020304" pitchFamily="18" charset="0"/>
              </a:rPr>
              <a:t>Data </a:t>
            </a:r>
            <a:r>
              <a:rPr lang="en-IN" sz="1100" dirty="0">
                <a:solidFill>
                  <a:srgbClr val="000000"/>
                </a:solidFill>
                <a:latin typeface="Helvetica" panose="020B0604020202020204" pitchFamily="34" charset="0"/>
                <a:ea typeface="Times New Roman" panose="02020603050405020304" pitchFamily="18" charset="0"/>
              </a:rPr>
              <a:t>is </a:t>
            </a:r>
            <a:r>
              <a:rPr lang="en-IN" sz="1100" b="1" dirty="0">
                <a:solidFill>
                  <a:srgbClr val="000000"/>
                </a:solidFill>
                <a:latin typeface="Helvetica" panose="020B0604020202020204" pitchFamily="34" charset="0"/>
                <a:ea typeface="Times New Roman" panose="02020603050405020304" pitchFamily="18" charset="0"/>
              </a:rPr>
              <a:t>highly positively skewed and needs to be treated accordingly</a:t>
            </a:r>
            <a:r>
              <a:rPr lang="en-IN" sz="1100" dirty="0" smtClean="0">
                <a:solidFill>
                  <a:srgbClr val="000000"/>
                </a:solidFill>
                <a:latin typeface="Helvetica" panose="020B0604020202020204" pitchFamily="34" charset="0"/>
                <a:ea typeface="Times New Roman" panose="02020603050405020304" pitchFamily="18" charset="0"/>
              </a:rPr>
              <a:t>.</a:t>
            </a:r>
          </a:p>
          <a:p>
            <a:endParaRPr lang="en-IN" sz="1100" b="1" dirty="0" smtClean="0"/>
          </a:p>
          <a:p>
            <a:r>
              <a:rPr lang="en-IN" sz="1100" b="1" dirty="0" smtClean="0"/>
              <a:t>for </a:t>
            </a:r>
            <a:r>
              <a:rPr lang="en-IN" sz="1100" b="1" dirty="0"/>
              <a:t>feature </a:t>
            </a:r>
            <a:r>
              <a:rPr lang="en-IN" sz="1100" b="1" dirty="0" err="1"/>
              <a:t>YearBuilt</a:t>
            </a:r>
            <a:r>
              <a:rPr lang="en-IN" sz="1100" b="1" dirty="0"/>
              <a:t>:</a:t>
            </a:r>
            <a:endParaRPr lang="en-IN" sz="1100" dirty="0"/>
          </a:p>
          <a:p>
            <a:pPr marL="171450" lvl="0" indent="-171450">
              <a:buFont typeface="Arial" panose="020B0604020202020204" pitchFamily="34" charset="0"/>
              <a:buChar char="•"/>
            </a:pPr>
            <a:r>
              <a:rPr lang="en-IN" sz="1100" dirty="0"/>
              <a:t>Data is not distributed normally or in bell curve.</a:t>
            </a:r>
          </a:p>
          <a:p>
            <a:pPr marL="171450" lvl="0" indent="-171450">
              <a:buFont typeface="Arial" panose="020B0604020202020204" pitchFamily="34" charset="0"/>
              <a:buChar char="•"/>
            </a:pPr>
            <a:r>
              <a:rPr lang="en-IN" sz="1100" dirty="0"/>
              <a:t>Data ranges from 1875 to 2010 with mean value 1971</a:t>
            </a:r>
          </a:p>
          <a:p>
            <a:pPr marL="171450" indent="-171450">
              <a:buFont typeface="Arial" panose="020B0604020202020204" pitchFamily="34" charset="0"/>
              <a:buChar char="•"/>
            </a:pPr>
            <a:r>
              <a:rPr lang="en-IN" sz="1100" dirty="0"/>
              <a:t>Data is sort of negatively skewed.</a:t>
            </a:r>
            <a:endParaRPr lang="en-IN" sz="800" dirty="0"/>
          </a:p>
        </p:txBody>
      </p:sp>
      <p:sp>
        <p:nvSpPr>
          <p:cNvPr id="5" name="Rectangle 4"/>
          <p:cNvSpPr/>
          <p:nvPr/>
        </p:nvSpPr>
        <p:spPr>
          <a:xfrm>
            <a:off x="5229917" y="2492896"/>
            <a:ext cx="6096000" cy="2577950"/>
          </a:xfrm>
          <a:prstGeom prst="rect">
            <a:avLst/>
          </a:prstGeom>
        </p:spPr>
        <p:txBody>
          <a:bodyPr>
            <a:spAutoFit/>
          </a:bodyPr>
          <a:lstStyle/>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YearRemodAdd</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spcAft>
                <a:spcPts val="800"/>
              </a:spcAft>
              <a:buSzPts val="1000"/>
              <a:buFont typeface="Arial" panose="020B0604020202020204" pitchFamily="34" charset="0"/>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spcAft>
                <a:spcPts val="800"/>
              </a:spcAft>
              <a:buSzPts val="1000"/>
              <a:buFont typeface="Arial" panose="020B0604020202020204" pitchFamily="34" charset="0"/>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1950 to 2010 with mean value 1985</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spcAft>
                <a:spcPts val="800"/>
              </a:spcAft>
              <a:buSzPts val="1000"/>
              <a:buFont typeface="Arial" panose="020B0604020202020204" pitchFamily="34" charset="0"/>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sort of negatively skewed.</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MassVnrArea</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spcAft>
                <a:spcPts val="800"/>
              </a:spcAft>
              <a:buSzPts val="1000"/>
              <a:buFont typeface="Arial" panose="020B0604020202020204" pitchFamily="34" charset="0"/>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spcAft>
                <a:spcPts val="800"/>
              </a:spcAft>
              <a:buSzPts val="1000"/>
              <a:buFont typeface="Arial" panose="020B0604020202020204" pitchFamily="34" charset="0"/>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0 to 1600 with mean value 102.31</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spcAft>
                <a:spcPts val="800"/>
              </a:spcAft>
              <a:buSzPts val="1000"/>
              <a:buFont typeface="Arial" panose="020B0604020202020204" pitchFamily="34" charset="0"/>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sort of positively skewed.</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IN" sz="1100" dirty="0">
                <a:solidFill>
                  <a:srgbClr val="000000"/>
                </a:solidFill>
                <a:latin typeface="Helvetica" panose="020B0604020202020204" pitchFamily="34" charset="0"/>
                <a:ea typeface="Times New Roman" panose="02020603050405020304" pitchFamily="18" charset="0"/>
              </a:rPr>
              <a:t>Data is </a:t>
            </a:r>
            <a:r>
              <a:rPr lang="en-IN" sz="1100" dirty="0" err="1">
                <a:solidFill>
                  <a:srgbClr val="000000"/>
                </a:solidFill>
                <a:latin typeface="Helvetica" panose="020B0604020202020204" pitchFamily="34" charset="0"/>
                <a:ea typeface="Times New Roman" panose="02020603050405020304" pitchFamily="18" charset="0"/>
              </a:rPr>
              <a:t>spreaded</a:t>
            </a:r>
            <a:r>
              <a:rPr lang="en-IN" sz="1100" dirty="0">
                <a:solidFill>
                  <a:srgbClr val="000000"/>
                </a:solidFill>
                <a:latin typeface="Helvetica" panose="020B0604020202020204" pitchFamily="34" charset="0"/>
                <a:ea typeface="Times New Roman" panose="02020603050405020304" pitchFamily="18" charset="0"/>
              </a:rPr>
              <a:t>.</a:t>
            </a:r>
            <a:endParaRPr lang="en-IN" sz="1100" dirty="0"/>
          </a:p>
        </p:txBody>
      </p:sp>
    </p:spTree>
    <p:extLst>
      <p:ext uri="{BB962C8B-B14F-4D97-AF65-F5344CB8AC3E}">
        <p14:creationId xmlns:p14="http://schemas.microsoft.com/office/powerpoint/2010/main" val="1067899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a:t>
            </a:r>
            <a:r>
              <a:rPr lang="en-US" dirty="0"/>
              <a:t>: Distribution Plot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Rectangle 5"/>
          <p:cNvSpPr/>
          <p:nvPr/>
        </p:nvSpPr>
        <p:spPr>
          <a:xfrm>
            <a:off x="931069" y="2228276"/>
            <a:ext cx="4516859" cy="4282198"/>
          </a:xfrm>
          <a:prstGeom prst="rect">
            <a:avLst/>
          </a:prstGeom>
        </p:spPr>
        <p:txBody>
          <a:bodyPr wrap="square">
            <a:spAutoFit/>
          </a:bodyPr>
          <a:lstStyle/>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BsmtFinSF1:</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spcAft>
                <a:spcPts val="800"/>
              </a:spcAft>
              <a:buSzPts val="1000"/>
              <a:buFont typeface="Arial" panose="020B0604020202020204" pitchFamily="34" charset="0"/>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spcAft>
                <a:spcPts val="800"/>
              </a:spcAft>
              <a:buSzPts val="1000"/>
              <a:buFont typeface="Arial" panose="020B0604020202020204" pitchFamily="34" charset="0"/>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0 to 5644 with mean value 444.73</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spcAft>
                <a:spcPts val="800"/>
              </a:spcAft>
              <a:buSzPts val="1000"/>
              <a:buFont typeface="Arial" panose="020B0604020202020204" pitchFamily="34" charset="0"/>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sort of positively skewed.</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spcAft>
                <a:spcPts val="800"/>
              </a:spcAft>
              <a:buSzPts val="1000"/>
              <a:buFont typeface="Arial" panose="020B0604020202020204" pitchFamily="34" charset="0"/>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a:t>
            </a:r>
            <a:r>
              <a:rPr lang="en-IN" sz="1100"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spreaded</a:t>
            </a: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BsmtFinSF2:</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spcAft>
                <a:spcPts val="800"/>
              </a:spcAft>
              <a:buSzPts val="1000"/>
              <a:buFont typeface="Arial" panose="020B0604020202020204" pitchFamily="34" charset="0"/>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spcAft>
                <a:spcPts val="800"/>
              </a:spcAft>
              <a:buSzPts val="1000"/>
              <a:buFont typeface="Arial" panose="020B0604020202020204" pitchFamily="34" charset="0"/>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0 to 1474 with mean value 46.65</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spcAft>
                <a:spcPts val="800"/>
              </a:spcAft>
              <a:buSzPts val="1000"/>
              <a:buFont typeface="Arial" panose="020B0604020202020204" pitchFamily="34" charset="0"/>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sort of positively skewed.</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spcAft>
                <a:spcPts val="800"/>
              </a:spcAft>
              <a:buSzPts val="1000"/>
              <a:buFont typeface="Arial" panose="020B0604020202020204" pitchFamily="34" charset="0"/>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a:t>
            </a:r>
            <a:r>
              <a:rPr lang="en-IN" sz="1100"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spreaded</a:t>
            </a: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BsmtUnfSF</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spcAft>
                <a:spcPts val="800"/>
              </a:spcAft>
              <a:buSzPts val="1000"/>
              <a:buFont typeface="Arial" panose="020B0604020202020204" pitchFamily="34" charset="0"/>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spcAft>
                <a:spcPts val="800"/>
              </a:spcAft>
              <a:buSzPts val="1000"/>
              <a:buFont typeface="Arial" panose="020B0604020202020204" pitchFamily="34" charset="0"/>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0 to 2336 with mean value 569.72</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spcAft>
                <a:spcPts val="800"/>
              </a:spcAft>
              <a:buSzPts val="1000"/>
              <a:buFont typeface="Arial" panose="020B0604020202020204" pitchFamily="34" charset="0"/>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sort of positively skewed.</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IN" sz="1100" dirty="0">
                <a:solidFill>
                  <a:srgbClr val="000000"/>
                </a:solidFill>
                <a:latin typeface="Helvetica" panose="020B0604020202020204" pitchFamily="34" charset="0"/>
                <a:ea typeface="Times New Roman" panose="02020603050405020304" pitchFamily="18" charset="0"/>
              </a:rPr>
              <a:t>Data is </a:t>
            </a:r>
            <a:r>
              <a:rPr lang="en-IN" sz="1100" dirty="0" err="1">
                <a:solidFill>
                  <a:srgbClr val="000000"/>
                </a:solidFill>
                <a:latin typeface="Helvetica" panose="020B0604020202020204" pitchFamily="34" charset="0"/>
                <a:ea typeface="Times New Roman" panose="02020603050405020304" pitchFamily="18" charset="0"/>
              </a:rPr>
              <a:t>spreaded</a:t>
            </a:r>
            <a:r>
              <a:rPr lang="en-IN" sz="1100" dirty="0">
                <a:solidFill>
                  <a:srgbClr val="000000"/>
                </a:solidFill>
                <a:latin typeface="Helvetica" panose="020B0604020202020204" pitchFamily="34" charset="0"/>
                <a:ea typeface="Times New Roman" panose="02020603050405020304" pitchFamily="18" charset="0"/>
              </a:rPr>
              <a:t>.</a:t>
            </a:r>
            <a:endParaRPr lang="en-IN" sz="1100" dirty="0"/>
          </a:p>
        </p:txBody>
      </p:sp>
      <p:sp>
        <p:nvSpPr>
          <p:cNvPr id="7" name="Rectangle 6"/>
          <p:cNvSpPr/>
          <p:nvPr/>
        </p:nvSpPr>
        <p:spPr>
          <a:xfrm>
            <a:off x="5519936" y="2263152"/>
            <a:ext cx="5279210" cy="4262192"/>
          </a:xfrm>
          <a:prstGeom prst="rect">
            <a:avLst/>
          </a:prstGeom>
        </p:spPr>
        <p:txBody>
          <a:bodyPr wrap="square">
            <a:spAutoFit/>
          </a:bodyPr>
          <a:lstStyle/>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TotalBsmtSF</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0 to 6110 with mean value 1061.1</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sort of positively skewed.</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a:t>
            </a:r>
            <a:r>
              <a:rPr lang="en-IN" sz="1100"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spreaded</a:t>
            </a: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1stFlrSF:</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334 to 4692 with mean value 1169.86</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sort of positively skewed.</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a:t>
            </a:r>
            <a:r>
              <a:rPr lang="en-IN" sz="1100"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spreaded</a:t>
            </a: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2ndFlrSF:</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0 to 2065 with mean value 348.83</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sort of positively skewed.</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a:t>
            </a:r>
            <a:r>
              <a:rPr lang="en-IN" sz="1100"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spreaded</a:t>
            </a: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7721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a:t>
            </a:r>
            <a:r>
              <a:rPr lang="en-US" dirty="0"/>
              <a:t>: Distribution Plot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 name="Rectangle 3"/>
          <p:cNvSpPr/>
          <p:nvPr/>
        </p:nvSpPr>
        <p:spPr>
          <a:xfrm>
            <a:off x="931069" y="2338737"/>
            <a:ext cx="4732883" cy="3575659"/>
          </a:xfrm>
          <a:prstGeom prst="rect">
            <a:avLst/>
          </a:prstGeom>
        </p:spPr>
        <p:txBody>
          <a:bodyPr wrap="square">
            <a:spAutoFit/>
          </a:bodyPr>
          <a:lstStyle/>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LowQualFinSF</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0 to 572 with mean value 6.38</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a:t>
            </a:r>
            <a:r>
              <a:rPr lang="en-IN" sz="11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highly positively skewed and needs to be treated accordingly</a:t>
            </a: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GrLivArea</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334 to 5642 with mean value 1525.07</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sort of positively skewed.</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a:t>
            </a:r>
            <a:r>
              <a:rPr lang="en-IN" sz="1100"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spreaded</a:t>
            </a: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BsmtFullBath</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0 to 3 with mean value 0.43</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5855000" y="2338737"/>
            <a:ext cx="4993528" cy="2925929"/>
          </a:xfrm>
          <a:prstGeom prst="rect">
            <a:avLst/>
          </a:prstGeom>
        </p:spPr>
        <p:txBody>
          <a:bodyPr wrap="square">
            <a:spAutoFit/>
          </a:bodyPr>
          <a:lstStyle/>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BsmtHalfBath</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0 to 2 with mean value 0.06</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positively skewed.</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FullBath</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0 to 3 with mean value 1.56</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HalfBath</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0 to 2 with mean value 0.39</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897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a:t>
            </a:r>
            <a:r>
              <a:rPr lang="en-US" dirty="0"/>
              <a:t>: Distribution Plot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Rectangle 5"/>
          <p:cNvSpPr/>
          <p:nvPr/>
        </p:nvSpPr>
        <p:spPr>
          <a:xfrm>
            <a:off x="895910" y="2384286"/>
            <a:ext cx="4119970" cy="2642198"/>
          </a:xfrm>
          <a:prstGeom prst="rect">
            <a:avLst/>
          </a:prstGeom>
        </p:spPr>
        <p:txBody>
          <a:bodyPr wrap="square">
            <a:spAutoFit/>
          </a:bodyPr>
          <a:lstStyle/>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BedroomAbvGr</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0 to 8 with mean value 2.88</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KitchenAbvGr</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0 to 3 with mean value 1.05</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TotRmsAbvGrd</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2 to 14 with mean value 6.54</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5591944" y="2384286"/>
            <a:ext cx="5245388" cy="2642198"/>
          </a:xfrm>
          <a:prstGeom prst="rect">
            <a:avLst/>
          </a:prstGeom>
        </p:spPr>
        <p:txBody>
          <a:bodyPr wrap="square">
            <a:spAutoFit/>
          </a:bodyPr>
          <a:lstStyle/>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Fireplaces: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0 to 3 with mean value 0.62</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GarageYrBlt</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1900 to 2010 with mean value 1978</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GarageCars</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0 to 4 with mean value 1.78</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1798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a:t>
            </a:r>
            <a:r>
              <a:rPr lang="en-US" dirty="0"/>
              <a:t>: Distribution Plot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19</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 name="Rectangle 3"/>
          <p:cNvSpPr/>
          <p:nvPr/>
        </p:nvSpPr>
        <p:spPr>
          <a:xfrm>
            <a:off x="931069" y="2353576"/>
            <a:ext cx="4228827" cy="3102516"/>
          </a:xfrm>
          <a:prstGeom prst="rect">
            <a:avLst/>
          </a:prstGeom>
        </p:spPr>
        <p:txBody>
          <a:bodyPr wrap="square">
            <a:spAutoFit/>
          </a:bodyPr>
          <a:lstStyle/>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GarageArea</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0 to 1418 with mean value 776.86</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WoodDeckSF</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0 to 857 with mean value 96.21</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a:t>
            </a:r>
            <a:r>
              <a:rPr lang="en-IN" sz="1100"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spreaded</a:t>
            </a: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OpenPorchSF</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0 to 547 with mean value 46.56</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a:t>
            </a:r>
            <a:r>
              <a:rPr lang="en-IN" sz="1100"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spreaded</a:t>
            </a: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5519936" y="2384286"/>
            <a:ext cx="5317396" cy="2925929"/>
          </a:xfrm>
          <a:prstGeom prst="rect">
            <a:avLst/>
          </a:prstGeom>
        </p:spPr>
        <p:txBody>
          <a:bodyPr wrap="square">
            <a:spAutoFit/>
          </a:bodyPr>
          <a:lstStyle/>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EnclosedPorch</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0 to 552 with mean value 23.02</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3SsnPorch:</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0 to 508 with mean value 3.64</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ScreenPorch</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0 to 480 with mean value 15.05</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positively high skewed.</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203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ACKNOWLEDGMENT</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698486"/>
            <a:ext cx="10288693" cy="4629162"/>
          </a:xfrm>
        </p:spPr>
        <p:txBody>
          <a:bodyPr/>
          <a:lstStyle/>
          <a:p>
            <a:pPr marL="0"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 would like to express my deep sense of gratitude to my SME (Subject Matter Expert)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Mr. Shubham Yadav</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well as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Flip Robo Technologies</a:t>
            </a:r>
            <a:r>
              <a:rPr lang="en-IN" sz="1800" dirty="0">
                <a:effectLst/>
                <a:latin typeface="Calibri" panose="020F0502020204030204" pitchFamily="34" charset="0"/>
                <a:ea typeface="Calibri" panose="020F0502020204030204" pitchFamily="34" charset="0"/>
                <a:cs typeface="Times New Roman" panose="02020603050405020304" pitchFamily="18" charset="0"/>
              </a:rPr>
              <a:t> who gave me the golden opportunity to do this data science project on </a:t>
            </a:r>
            <a:r>
              <a:rPr lang="en-IN" sz="1800" b="1" dirty="0" smtClean="0">
                <a:effectLst/>
                <a:latin typeface="Calibri" panose="020F0502020204030204" pitchFamily="34" charset="0"/>
                <a:ea typeface="Calibri" panose="020F0502020204030204" pitchFamily="34" charset="0"/>
                <a:cs typeface="Times New Roman" panose="02020603050405020304" pitchFamily="18" charset="0"/>
              </a:rPr>
              <a:t>Housing: Price Prediction</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which also helped me in doing lots of research and I came to know about so many new things.</a:t>
            </a:r>
          </a:p>
          <a:p>
            <a:pPr marL="0"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 am very much thankful to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Dr.</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Deepika, Trainer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DataTrained</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their valuable guidance, keen interest and encouragement at various stages of my training period which eventually helped me a lot in doing this project.</a:t>
            </a:r>
          </a:p>
          <a:p>
            <a:pPr marL="0"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 also acknowledge with thanks for suggestion and timely guidance, which I have received from my SME Mr. Shubham Yadav during this project, which immensely helped me in the evaluation of my ideas on the project.</a:t>
            </a:r>
          </a:p>
          <a:p>
            <a:pPr marL="0" indent="0" algn="r">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Ashok Kumar Sharma</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Distribution Plot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20</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Rectangle 5"/>
          <p:cNvSpPr/>
          <p:nvPr/>
        </p:nvSpPr>
        <p:spPr>
          <a:xfrm>
            <a:off x="931069" y="2384286"/>
            <a:ext cx="4156819" cy="2925929"/>
          </a:xfrm>
          <a:prstGeom prst="rect">
            <a:avLst/>
          </a:prstGeom>
        </p:spPr>
        <p:txBody>
          <a:bodyPr wrap="square">
            <a:spAutoFit/>
          </a:bodyPr>
          <a:lstStyle/>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PoolArea</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0 to 738 with mean value 345</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MiscVal</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0 to 15500 with mean value 47.32</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positively high skewed.</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MoSold</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1 to 12 with mean value 6.34</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5418665" y="2384286"/>
            <a:ext cx="5418667" cy="1640834"/>
          </a:xfrm>
          <a:prstGeom prst="rect">
            <a:avLst/>
          </a:prstGeom>
        </p:spPr>
        <p:txBody>
          <a:bodyPr wrap="square">
            <a:spAutoFit/>
          </a:bodyPr>
          <a:lstStyle/>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YrSold</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not distributed normally or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2006 to 2010 with mean value 2007</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 feature </a:t>
            </a:r>
            <a:r>
              <a:rPr lang="en-IN" sz="11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SalePrice</a:t>
            </a:r>
            <a:r>
              <a:rPr lang="en-IN" sz="11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is somewhat distributed normally but not in bell curve.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ranges from 34900 to 755000 with mean value 181477.01</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3973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Box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21</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931069" y="2384286"/>
            <a:ext cx="4876899" cy="3348970"/>
          </a:xfrm>
          <a:prstGeom prst="rect">
            <a:avLst/>
          </a:prstGeom>
        </p:spPr>
      </p:pic>
      <p:pic>
        <p:nvPicPr>
          <p:cNvPr id="11" name="Picture 10"/>
          <p:cNvPicPr/>
          <p:nvPr/>
        </p:nvPicPr>
        <p:blipFill>
          <a:blip r:embed="rId5">
            <a:extLst>
              <a:ext uri="{28A0092B-C50C-407E-A947-70E740481C1C}">
                <a14:useLocalDpi xmlns:a14="http://schemas.microsoft.com/office/drawing/2010/main" val="0"/>
              </a:ext>
            </a:extLst>
          </a:blip>
          <a:stretch>
            <a:fillRect/>
          </a:stretch>
        </p:blipFill>
        <p:spPr>
          <a:xfrm>
            <a:off x="5807968" y="2384286"/>
            <a:ext cx="5029364" cy="3348970"/>
          </a:xfrm>
          <a:prstGeom prst="rect">
            <a:avLst/>
          </a:prstGeom>
        </p:spPr>
      </p:pic>
    </p:spTree>
    <p:extLst>
      <p:ext uri="{BB962C8B-B14F-4D97-AF65-F5344CB8AC3E}">
        <p14:creationId xmlns:p14="http://schemas.microsoft.com/office/powerpoint/2010/main" val="236671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Box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3" name="Picture 12"/>
          <p:cNvPicPr/>
          <p:nvPr/>
        </p:nvPicPr>
        <p:blipFill>
          <a:blip r:embed="rId4">
            <a:extLst>
              <a:ext uri="{28A0092B-C50C-407E-A947-70E740481C1C}">
                <a14:useLocalDpi xmlns:a14="http://schemas.microsoft.com/office/drawing/2010/main" val="0"/>
              </a:ext>
            </a:extLst>
          </a:blip>
          <a:stretch>
            <a:fillRect/>
          </a:stretch>
        </p:blipFill>
        <p:spPr>
          <a:xfrm>
            <a:off x="866796" y="2383326"/>
            <a:ext cx="4797156" cy="3553867"/>
          </a:xfrm>
          <a:prstGeom prst="rect">
            <a:avLst/>
          </a:prstGeom>
        </p:spPr>
      </p:pic>
      <p:pic>
        <p:nvPicPr>
          <p:cNvPr id="14" name="Picture 13"/>
          <p:cNvPicPr/>
          <p:nvPr/>
        </p:nvPicPr>
        <p:blipFill>
          <a:blip r:embed="rId5">
            <a:extLst>
              <a:ext uri="{28A0092B-C50C-407E-A947-70E740481C1C}">
                <a14:useLocalDpi xmlns:a14="http://schemas.microsoft.com/office/drawing/2010/main" val="0"/>
              </a:ext>
            </a:extLst>
          </a:blip>
          <a:stretch>
            <a:fillRect/>
          </a:stretch>
        </p:blipFill>
        <p:spPr>
          <a:xfrm>
            <a:off x="5666941" y="2370101"/>
            <a:ext cx="5170391" cy="3567092"/>
          </a:xfrm>
          <a:prstGeom prst="rect">
            <a:avLst/>
          </a:prstGeom>
        </p:spPr>
      </p:pic>
    </p:spTree>
    <p:extLst>
      <p:ext uri="{BB962C8B-B14F-4D97-AF65-F5344CB8AC3E}">
        <p14:creationId xmlns:p14="http://schemas.microsoft.com/office/powerpoint/2010/main" val="2970136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Box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866796" y="2384286"/>
            <a:ext cx="4746718" cy="3255645"/>
          </a:xfrm>
          <a:prstGeom prst="rect">
            <a:avLst/>
          </a:prstGeom>
        </p:spPr>
      </p:pic>
      <p:pic>
        <p:nvPicPr>
          <p:cNvPr id="11" name="Picture 10"/>
          <p:cNvPicPr/>
          <p:nvPr/>
        </p:nvPicPr>
        <p:blipFill>
          <a:blip r:embed="rId5">
            <a:extLst>
              <a:ext uri="{28A0092B-C50C-407E-A947-70E740481C1C}">
                <a14:useLocalDpi xmlns:a14="http://schemas.microsoft.com/office/drawing/2010/main" val="0"/>
              </a:ext>
            </a:extLst>
          </a:blip>
          <a:stretch>
            <a:fillRect/>
          </a:stretch>
        </p:blipFill>
        <p:spPr>
          <a:xfrm>
            <a:off x="5613514" y="2384286"/>
            <a:ext cx="5223818" cy="3255645"/>
          </a:xfrm>
          <a:prstGeom prst="rect">
            <a:avLst/>
          </a:prstGeom>
        </p:spPr>
      </p:pic>
    </p:spTree>
    <p:extLst>
      <p:ext uri="{BB962C8B-B14F-4D97-AF65-F5344CB8AC3E}">
        <p14:creationId xmlns:p14="http://schemas.microsoft.com/office/powerpoint/2010/main" val="89769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Box Plot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 name="Rectangle 1"/>
          <p:cNvSpPr>
            <a:spLocks noChangeArrowheads="1"/>
          </p:cNvSpPr>
          <p:nvPr/>
        </p:nvSpPr>
        <p:spPr bwMode="auto">
          <a:xfrm>
            <a:off x="693060" y="2280935"/>
            <a:ext cx="10144272"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Except features</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YearBuilt</a:t>
            </a:r>
            <a:r>
              <a:rPr kumimoji="0" lang="en-US" altLang="en-US" sz="12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YearRemodAdd</a:t>
            </a:r>
            <a:r>
              <a:rPr kumimoji="0" lang="en-US" altLang="en-US" sz="12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2ndFlrSF,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BsmtFullBath</a:t>
            </a:r>
            <a:r>
              <a:rPr kumimoji="0" lang="en-US" altLang="en-US" sz="12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BsmtHalfBath</a:t>
            </a:r>
            <a:r>
              <a:rPr kumimoji="0" lang="en-US" altLang="en-US" sz="12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FullBath</a:t>
            </a:r>
            <a:r>
              <a:rPr kumimoji="0" lang="en-US" altLang="en-US" sz="12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HalfBath</a:t>
            </a:r>
            <a:r>
              <a:rPr kumimoji="0" lang="en-US" altLang="en-US" sz="12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BedroomAbvGr</a:t>
            </a:r>
            <a:r>
              <a:rPr kumimoji="0" lang="en-US" altLang="en-US" sz="12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KitchenAbvGr</a:t>
            </a:r>
            <a:r>
              <a:rPr kumimoji="0" lang="en-US" altLang="en-US" sz="12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TotRmsAbvGrd</a:t>
            </a:r>
            <a:r>
              <a:rPr kumimoji="0" lang="en-US" altLang="en-US" sz="12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Fireplaces,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GarageYrBlt</a:t>
            </a:r>
            <a:r>
              <a:rPr kumimoji="0" lang="en-US" altLang="en-US" sz="12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GarageCars</a:t>
            </a:r>
            <a:r>
              <a:rPr kumimoji="0" lang="en-US" altLang="en-US" sz="12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MoSold</a:t>
            </a:r>
            <a:r>
              <a:rPr kumimoji="0" lang="en-US" altLang="en-US" sz="12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and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YrSold</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boxplot shows</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1"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some or more outliers might be present in other features</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5563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Count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8" name="Picture 7"/>
          <p:cNvPicPr/>
          <p:nvPr/>
        </p:nvPicPr>
        <p:blipFill>
          <a:blip r:embed="rId4">
            <a:extLst>
              <a:ext uri="{28A0092B-C50C-407E-A947-70E740481C1C}">
                <a14:useLocalDpi xmlns:a14="http://schemas.microsoft.com/office/drawing/2010/main" val="0"/>
              </a:ext>
            </a:extLst>
          </a:blip>
          <a:stretch>
            <a:fillRect/>
          </a:stretch>
        </p:blipFill>
        <p:spPr>
          <a:xfrm>
            <a:off x="866796" y="2384286"/>
            <a:ext cx="4725148" cy="3343910"/>
          </a:xfrm>
          <a:prstGeom prst="rect">
            <a:avLst/>
          </a:prstGeom>
        </p:spPr>
      </p:pic>
      <p:pic>
        <p:nvPicPr>
          <p:cNvPr id="9" name="Picture 8"/>
          <p:cNvPicPr/>
          <p:nvPr/>
        </p:nvPicPr>
        <p:blipFill>
          <a:blip r:embed="rId5">
            <a:extLst>
              <a:ext uri="{28A0092B-C50C-407E-A947-70E740481C1C}">
                <a14:useLocalDpi xmlns:a14="http://schemas.microsoft.com/office/drawing/2010/main" val="0"/>
              </a:ext>
            </a:extLst>
          </a:blip>
          <a:stretch>
            <a:fillRect/>
          </a:stretch>
        </p:blipFill>
        <p:spPr>
          <a:xfrm>
            <a:off x="5591944" y="2384287"/>
            <a:ext cx="5245388" cy="3343910"/>
          </a:xfrm>
          <a:prstGeom prst="rect">
            <a:avLst/>
          </a:prstGeom>
        </p:spPr>
      </p:pic>
    </p:spTree>
    <p:extLst>
      <p:ext uri="{BB962C8B-B14F-4D97-AF65-F5344CB8AC3E}">
        <p14:creationId xmlns:p14="http://schemas.microsoft.com/office/powerpoint/2010/main" val="1079482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Count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1" name="Picture 10"/>
          <p:cNvPicPr/>
          <p:nvPr/>
        </p:nvPicPr>
        <p:blipFill>
          <a:blip r:embed="rId4">
            <a:extLst>
              <a:ext uri="{28A0092B-C50C-407E-A947-70E740481C1C}">
                <a14:useLocalDpi xmlns:a14="http://schemas.microsoft.com/office/drawing/2010/main" val="0"/>
              </a:ext>
            </a:extLst>
          </a:blip>
          <a:stretch>
            <a:fillRect/>
          </a:stretch>
        </p:blipFill>
        <p:spPr>
          <a:xfrm>
            <a:off x="866796" y="2384286"/>
            <a:ext cx="4725148" cy="3498215"/>
          </a:xfrm>
          <a:prstGeom prst="rect">
            <a:avLst/>
          </a:prstGeom>
        </p:spPr>
      </p:pic>
      <p:pic>
        <p:nvPicPr>
          <p:cNvPr id="13" name="Picture 12"/>
          <p:cNvPicPr/>
          <p:nvPr/>
        </p:nvPicPr>
        <p:blipFill>
          <a:blip r:embed="rId5">
            <a:extLst>
              <a:ext uri="{28A0092B-C50C-407E-A947-70E740481C1C}">
                <a14:useLocalDpi xmlns:a14="http://schemas.microsoft.com/office/drawing/2010/main" val="0"/>
              </a:ext>
            </a:extLst>
          </a:blip>
          <a:stretch>
            <a:fillRect/>
          </a:stretch>
        </p:blipFill>
        <p:spPr>
          <a:xfrm>
            <a:off x="5591944" y="2384285"/>
            <a:ext cx="5245388" cy="3498215"/>
          </a:xfrm>
          <a:prstGeom prst="rect">
            <a:avLst/>
          </a:prstGeom>
        </p:spPr>
      </p:pic>
    </p:spTree>
    <p:extLst>
      <p:ext uri="{BB962C8B-B14F-4D97-AF65-F5344CB8AC3E}">
        <p14:creationId xmlns:p14="http://schemas.microsoft.com/office/powerpoint/2010/main" val="2114674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Count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866796" y="2402597"/>
            <a:ext cx="4725148" cy="3428365"/>
          </a:xfrm>
          <a:prstGeom prst="rect">
            <a:avLst/>
          </a:prstGeom>
        </p:spPr>
      </p:pic>
      <p:pic>
        <p:nvPicPr>
          <p:cNvPr id="14" name="Picture 13"/>
          <p:cNvPicPr/>
          <p:nvPr/>
        </p:nvPicPr>
        <p:blipFill>
          <a:blip r:embed="rId5">
            <a:extLst>
              <a:ext uri="{28A0092B-C50C-407E-A947-70E740481C1C}">
                <a14:useLocalDpi xmlns:a14="http://schemas.microsoft.com/office/drawing/2010/main" val="0"/>
              </a:ext>
            </a:extLst>
          </a:blip>
          <a:stretch>
            <a:fillRect/>
          </a:stretch>
        </p:blipFill>
        <p:spPr>
          <a:xfrm>
            <a:off x="5591944" y="2405179"/>
            <a:ext cx="5245388" cy="3425783"/>
          </a:xfrm>
          <a:prstGeom prst="rect">
            <a:avLst/>
          </a:prstGeom>
        </p:spPr>
      </p:pic>
    </p:spTree>
    <p:extLst>
      <p:ext uri="{BB962C8B-B14F-4D97-AF65-F5344CB8AC3E}">
        <p14:creationId xmlns:p14="http://schemas.microsoft.com/office/powerpoint/2010/main" val="2029140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Count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1" name="Picture 10"/>
          <p:cNvPicPr/>
          <p:nvPr/>
        </p:nvPicPr>
        <p:blipFill>
          <a:blip r:embed="rId4">
            <a:extLst>
              <a:ext uri="{28A0092B-C50C-407E-A947-70E740481C1C}">
                <a14:useLocalDpi xmlns:a14="http://schemas.microsoft.com/office/drawing/2010/main" val="0"/>
              </a:ext>
            </a:extLst>
          </a:blip>
          <a:stretch>
            <a:fillRect/>
          </a:stretch>
        </p:blipFill>
        <p:spPr>
          <a:xfrm>
            <a:off x="3084590" y="2384286"/>
            <a:ext cx="5733260" cy="3424555"/>
          </a:xfrm>
          <a:prstGeom prst="rect">
            <a:avLst/>
          </a:prstGeom>
        </p:spPr>
      </p:pic>
    </p:spTree>
    <p:extLst>
      <p:ext uri="{BB962C8B-B14F-4D97-AF65-F5344CB8AC3E}">
        <p14:creationId xmlns:p14="http://schemas.microsoft.com/office/powerpoint/2010/main" val="460493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Count Plot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29</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 name="Rectangle 1"/>
          <p:cNvSpPr>
            <a:spLocks noChangeArrowheads="1"/>
          </p:cNvSpPr>
          <p:nvPr/>
        </p:nvSpPr>
        <p:spPr bwMode="auto">
          <a:xfrm>
            <a:off x="779928" y="2323663"/>
            <a:ext cx="3789044"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MSSubClass</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Maximum number of records are available for 20.</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Minimum number of records are available for 40.</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Majority of records are for 20, 60, 50 &amp; 120.</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MSZoning</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Maximum number of records are available for RL.</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Minimum number of records are available for C(all).</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Street: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Maximum number of records are available for Pave.</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Minimum number of records are available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Grvl</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LotShape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Maximum number of records are available for Reg.</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Minimum number of records are available for IR3.</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Majority of records are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Reg</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&amp; IR1.</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4737595" y="2384286"/>
            <a:ext cx="6141980" cy="362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LandContour</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Maximum number of records are available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Lvl</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Minimum number of records are available for Low.</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Utilities:</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All of the records are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AllPub</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and hence, this</a:t>
            </a:r>
            <a:r>
              <a:rPr kumimoji="0" lang="en-US" altLang="en-US" sz="11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100" b="1"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feature can be dropped</a:t>
            </a:r>
            <a:r>
              <a:rPr kumimoji="0" lang="en-US" altLang="en-US" sz="11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from the dataset as it is of no use.</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LotConfig</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Maximum number of records are available for Inside.</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Minimum number of records are available for FR3.</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LandSlope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Maximum number of records are available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Gtl</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Minimum number of records are available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Sev</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940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pPr indent="0" algn="just">
              <a:lnSpc>
                <a:spcPct val="107000"/>
              </a:lnSpc>
              <a:spcAft>
                <a:spcPts val="800"/>
              </a:spcAft>
              <a:buNone/>
            </a:pPr>
            <a:r>
              <a:rPr lang="en-IN"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Business Problem Framing</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48725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Count Plot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30</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Rectangle 1"/>
          <p:cNvSpPr>
            <a:spLocks noChangeArrowheads="1"/>
          </p:cNvSpPr>
          <p:nvPr/>
        </p:nvSpPr>
        <p:spPr bwMode="auto">
          <a:xfrm>
            <a:off x="779928" y="2046996"/>
            <a:ext cx="5316072" cy="4670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105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Neighborhood:</a:t>
            </a:r>
            <a:endParaRPr kumimoji="0" lang="en-US" altLang="en-US" sz="1200" b="0" i="0" u="none" strike="noStrike" cap="none" normalizeH="0" baseline="0" dirty="0" smtClean="0">
              <a:ln>
                <a:noFill/>
              </a:ln>
              <a:solidFill>
                <a:schemeClr val="tx1"/>
              </a:solidFill>
              <a:effectLst/>
            </a:endParaRPr>
          </a:p>
          <a:p>
            <a:pPr marL="171450" marR="0" lvl="0" indent="-1714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05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Maximum number of records are available for </a:t>
            </a:r>
            <a:r>
              <a:rPr kumimoji="0" lang="en-US" altLang="en-US" sz="105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NAmes</a:t>
            </a:r>
            <a:r>
              <a:rPr kumimoji="0" lang="en-US" altLang="en-US" sz="105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05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Minimum number of records are available for </a:t>
            </a:r>
            <a:r>
              <a:rPr kumimoji="0" lang="en-US" altLang="en-US" sz="105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Blueste</a:t>
            </a:r>
            <a:r>
              <a:rPr kumimoji="0" lang="en-US" altLang="en-US" sz="105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05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Majority of records are for</a:t>
            </a:r>
            <a:r>
              <a:rPr kumimoji="0" lang="en-US" altLang="en-US" sz="105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05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NAmes</a:t>
            </a:r>
            <a:r>
              <a:rPr kumimoji="0" lang="en-US" altLang="en-US" sz="105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a:t>
            </a:r>
            <a:r>
              <a:rPr kumimoji="0" lang="en-US" altLang="en-US" sz="105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CollgCr</a:t>
            </a:r>
            <a:r>
              <a:rPr kumimoji="0" lang="en-US" altLang="en-US" sz="105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a:t>
            </a:r>
            <a:r>
              <a:rPr kumimoji="0" lang="en-US" altLang="en-US" sz="105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OldTown</a:t>
            </a:r>
            <a:r>
              <a:rPr kumimoji="0" lang="en-US" altLang="en-US" sz="105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Edwards, </a:t>
            </a:r>
            <a:r>
              <a:rPr kumimoji="0" lang="en-US" altLang="en-US" sz="105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Somerst</a:t>
            </a:r>
            <a:r>
              <a:rPr kumimoji="0" lang="en-US" altLang="en-US" sz="105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Gilbert, Sawyer, </a:t>
            </a:r>
            <a:r>
              <a:rPr kumimoji="0" lang="en-US" altLang="en-US" sz="105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NWAmes</a:t>
            </a:r>
            <a:r>
              <a:rPr kumimoji="0" lang="en-US" altLang="en-US" sz="105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and </a:t>
            </a:r>
            <a:r>
              <a:rPr kumimoji="0" lang="en-US" altLang="en-US" sz="105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NridgHt</a:t>
            </a:r>
            <a:r>
              <a:rPr kumimoji="0" lang="en-US" altLang="en-US" sz="105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spcBef>
                <a:spcPct val="0"/>
              </a:spcBef>
              <a:spcAft>
                <a:spcPct val="0"/>
              </a:spcAft>
              <a:buClrTx/>
              <a:buSzTx/>
              <a:buFontTx/>
              <a:buNone/>
              <a:tabLst/>
            </a:pPr>
            <a:endParaRPr kumimoji="0" lang="en-US" altLang="en-US" sz="105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spcBef>
                <a:spcPct val="0"/>
              </a:spcBef>
              <a:spcAft>
                <a:spcPct val="0"/>
              </a:spcAft>
              <a:buClrTx/>
              <a:buSzTx/>
              <a:buFontTx/>
              <a:buNone/>
              <a:tabLst/>
            </a:pPr>
            <a:r>
              <a:rPr kumimoji="0" lang="en-US" altLang="en-US" sz="105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Condition1:</a:t>
            </a:r>
            <a:endParaRPr kumimoji="0" lang="en-US" altLang="en-US" sz="1200" b="0" i="0" u="none" strike="noStrike" cap="none" normalizeH="0" baseline="0" dirty="0" smtClean="0">
              <a:ln>
                <a:noFill/>
              </a:ln>
              <a:solidFill>
                <a:schemeClr val="tx1"/>
              </a:solidFill>
              <a:effectLst/>
            </a:endParaRPr>
          </a:p>
          <a:p>
            <a:pPr marL="171450" marR="0" lvl="0" indent="-1714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05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Norm.</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spcBef>
                <a:spcPct val="0"/>
              </a:spcBef>
              <a:spcAft>
                <a:spcPct val="0"/>
              </a:spcAft>
              <a:buClrTx/>
              <a:buSzTx/>
              <a:buFontTx/>
              <a:buNone/>
              <a:tabLst/>
            </a:pPr>
            <a:endParaRPr kumimoji="0" lang="en-US" altLang="en-US" sz="105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spcBef>
                <a:spcPct val="0"/>
              </a:spcBef>
              <a:spcAft>
                <a:spcPct val="0"/>
              </a:spcAft>
              <a:buClrTx/>
              <a:buSzTx/>
              <a:buFontTx/>
              <a:buNone/>
              <a:tabLst/>
            </a:pPr>
            <a:r>
              <a:rPr kumimoji="0" lang="en-US" altLang="en-US" sz="105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Condition2:</a:t>
            </a:r>
            <a:endParaRPr kumimoji="0" lang="en-US" altLang="en-US" sz="1200" b="0" i="0" u="none" strike="noStrike" cap="none" normalizeH="0" baseline="0" dirty="0" smtClean="0">
              <a:ln>
                <a:noFill/>
              </a:ln>
              <a:solidFill>
                <a:schemeClr val="tx1"/>
              </a:solidFill>
              <a:effectLst/>
            </a:endParaRPr>
          </a:p>
          <a:p>
            <a:pPr marL="171450" marR="0" lvl="0" indent="-1714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05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Norm.</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spcBef>
                <a:spcPct val="0"/>
              </a:spcBef>
              <a:spcAft>
                <a:spcPct val="0"/>
              </a:spcAft>
              <a:buClrTx/>
              <a:buSzTx/>
              <a:buFontTx/>
              <a:buNone/>
              <a:tabLst/>
            </a:pPr>
            <a:endParaRPr kumimoji="0" lang="en-US" altLang="en-US" sz="105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spcBef>
                <a:spcPct val="0"/>
              </a:spcBef>
              <a:spcAft>
                <a:spcPct val="0"/>
              </a:spcAft>
              <a:buClrTx/>
              <a:buSzTx/>
              <a:buFontTx/>
              <a:buNone/>
              <a:tabLst/>
            </a:pPr>
            <a:r>
              <a:rPr kumimoji="0" lang="en-US" altLang="en-US" sz="105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05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BldgType</a:t>
            </a:r>
            <a:r>
              <a:rPr kumimoji="0" lang="en-US" altLang="en-US" sz="105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200" b="0" i="0" u="none" strike="noStrike" cap="none" normalizeH="0" baseline="0" dirty="0" smtClean="0">
              <a:ln>
                <a:noFill/>
              </a:ln>
              <a:solidFill>
                <a:schemeClr val="tx1"/>
              </a:solidFill>
              <a:effectLst/>
            </a:endParaRPr>
          </a:p>
          <a:p>
            <a:pPr marL="171450" marR="0" lvl="0" indent="-1714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05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1Fam.</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spcBef>
                <a:spcPct val="0"/>
              </a:spcBef>
              <a:spcAft>
                <a:spcPct val="0"/>
              </a:spcAft>
              <a:buClrTx/>
              <a:buSzTx/>
              <a:buFontTx/>
              <a:buNone/>
              <a:tabLst/>
            </a:pPr>
            <a:endParaRPr kumimoji="0" lang="en-US" altLang="en-US" sz="105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spcBef>
                <a:spcPct val="0"/>
              </a:spcBef>
              <a:spcAft>
                <a:spcPct val="0"/>
              </a:spcAft>
              <a:buClrTx/>
              <a:buSzTx/>
              <a:buFontTx/>
              <a:buNone/>
              <a:tabLst/>
            </a:pPr>
            <a:r>
              <a:rPr kumimoji="0" lang="en-US" altLang="en-US" sz="105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05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HouseStyle</a:t>
            </a:r>
            <a:r>
              <a:rPr kumimoji="0" lang="en-US" altLang="en-US" sz="105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200" b="0" i="0" u="none" strike="noStrike" cap="none" normalizeH="0" baseline="0" dirty="0" smtClean="0">
              <a:ln>
                <a:noFill/>
              </a:ln>
              <a:solidFill>
                <a:schemeClr val="tx1"/>
              </a:solidFill>
              <a:effectLst/>
            </a:endParaRPr>
          </a:p>
          <a:p>
            <a:pPr marL="171450" marR="0" lvl="0" indent="-1714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05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1Story and 2Story.</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spcBef>
                <a:spcPct val="0"/>
              </a:spcBef>
              <a:spcAft>
                <a:spcPct val="0"/>
              </a:spcAft>
              <a:buClrTx/>
              <a:buSzTx/>
              <a:buFontTx/>
              <a:buNone/>
              <a:tabLst/>
            </a:pPr>
            <a:endParaRPr kumimoji="0" lang="en-US" altLang="en-US" sz="105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spcBef>
                <a:spcPct val="0"/>
              </a:spcBef>
              <a:spcAft>
                <a:spcPct val="0"/>
              </a:spcAft>
              <a:buClrTx/>
              <a:buSzTx/>
              <a:buFontTx/>
              <a:buNone/>
              <a:tabLst/>
            </a:pPr>
            <a:r>
              <a:rPr kumimoji="0" lang="en-US" altLang="en-US" sz="105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05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OverallQual</a:t>
            </a:r>
            <a:r>
              <a:rPr kumimoji="0" lang="en-US" altLang="en-US" sz="105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200" b="0" i="0" u="none" strike="noStrike" cap="none" normalizeH="0" baseline="0" dirty="0" smtClean="0">
              <a:ln>
                <a:noFill/>
              </a:ln>
              <a:solidFill>
                <a:schemeClr val="tx1"/>
              </a:solidFill>
              <a:effectLst/>
            </a:endParaRPr>
          </a:p>
          <a:p>
            <a:pPr marL="171450" marR="0" lvl="0" indent="-1714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05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5, 6, 7, 8, &amp; 4.</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spcBef>
                <a:spcPct val="0"/>
              </a:spcBef>
              <a:spcAft>
                <a:spcPct val="0"/>
              </a:spcAft>
              <a:buClrTx/>
              <a:buSzTx/>
              <a:buFontTx/>
              <a:buNone/>
              <a:tabLst/>
            </a:pPr>
            <a:endParaRPr kumimoji="0" lang="en-US" altLang="en-US" sz="105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spcBef>
                <a:spcPct val="0"/>
              </a:spcBef>
              <a:spcAft>
                <a:spcPct val="0"/>
              </a:spcAft>
              <a:buClrTx/>
              <a:buSzTx/>
              <a:buFontTx/>
              <a:buNone/>
              <a:tabLst/>
            </a:pPr>
            <a:r>
              <a:rPr kumimoji="0" lang="en-US" altLang="en-US" sz="105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05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OverallCond</a:t>
            </a:r>
            <a:r>
              <a:rPr kumimoji="0" lang="en-US" altLang="en-US" sz="105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200" b="0" i="0" u="none" strike="noStrike" cap="none" normalizeH="0" baseline="0" dirty="0" smtClean="0">
              <a:ln>
                <a:noFill/>
              </a:ln>
              <a:solidFill>
                <a:schemeClr val="tx1"/>
              </a:solidFill>
              <a:effectLst/>
            </a:endParaRPr>
          </a:p>
          <a:p>
            <a:pPr marL="171450" marR="0" lvl="0" indent="-1714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05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5, 6, 7.</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spcBef>
                <a:spcPct val="0"/>
              </a:spcBef>
              <a:spcAft>
                <a:spcPct val="0"/>
              </a:spcAft>
              <a:buClrTx/>
              <a:buSzTx/>
              <a:buFontTx/>
              <a:buNone/>
              <a:tabLst/>
            </a:pPr>
            <a:endParaRPr kumimoji="0" lang="en-US" altLang="en-US" sz="105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spcBef>
                <a:spcPct val="0"/>
              </a:spcBef>
              <a:spcAft>
                <a:spcPct val="0"/>
              </a:spcAft>
              <a:buClrTx/>
              <a:buSzTx/>
              <a:buFontTx/>
              <a:buNone/>
              <a:tabLst/>
            </a:pPr>
            <a:r>
              <a:rPr kumimoji="0" lang="en-US" altLang="en-US" sz="105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05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RoofStyle</a:t>
            </a:r>
            <a:r>
              <a:rPr kumimoji="0" lang="en-US" altLang="en-US" sz="105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spcBef>
                <a:spcPct val="0"/>
              </a:spcBef>
              <a:spcAft>
                <a:spcPct val="0"/>
              </a:spcAft>
              <a:buClrTx/>
              <a:buSzTx/>
              <a:buFontTx/>
              <a:buChar char="•"/>
              <a:tabLst/>
            </a:pPr>
            <a:r>
              <a:rPr kumimoji="0" lang="en-US" altLang="en-US" sz="105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Gable.</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6247140" y="2127608"/>
            <a:ext cx="4590192"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RoofMatl</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CompShg</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Exterior1st: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VinylSd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HdBoard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MetalSd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Sdng</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&amp; Plywood.</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Exterior2nd:</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VinylSd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HdBoard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MetalSd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Sdng</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&amp; Plywood.</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MasVnrType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None and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BrkFace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ExterQual</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TA &amp; Gd.</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ExterCond</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TA.</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Foundation:</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CBlock</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and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PConc</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8350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Count Plot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31</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 name="Rectangle 1"/>
          <p:cNvSpPr>
            <a:spLocks noChangeArrowheads="1"/>
          </p:cNvSpPr>
          <p:nvPr/>
        </p:nvSpPr>
        <p:spPr bwMode="auto">
          <a:xfrm>
            <a:off x="779929" y="2296882"/>
            <a:ext cx="4091936"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BsmtQual</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TA &amp; Gd.</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BsmtCond</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TA.</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BsmtExposure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No.</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BsmtFinType1:</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Unf</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GLQ and ALQ.</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BsmtFinType2:</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Unf</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Heating:</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GasA</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HeatingQC</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Ex, TA and Gd.</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5159896" y="2296881"/>
            <a:ext cx="3888432"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CentralAir</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Y.</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Electrical:</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SBrkr</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KitchenQual</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TA &amp; Gd.</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Functional:</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Typ.</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GarageType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Attchd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and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Detchd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GarageFinish</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Unf</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GarageQual</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TA.</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4893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Count Plot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7" name="Rectangle 2"/>
          <p:cNvSpPr>
            <a:spLocks noChangeArrowheads="1"/>
          </p:cNvSpPr>
          <p:nvPr/>
        </p:nvSpPr>
        <p:spPr bwMode="auto">
          <a:xfrm>
            <a:off x="866796" y="2402597"/>
            <a:ext cx="5879976" cy="2609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GarageCond</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TA.</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PavedDrive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Y.</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SaleType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WD.</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SaleCondition</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records are for Normal.</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4385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Bivariate Analysis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C400DD06-3408-4F53-8F0F-0B0B6E8F21E7}"/>
              </a:ext>
            </a:extLst>
          </p:cNvPr>
          <p:cNvSpPr>
            <a:spLocks noGrp="1"/>
          </p:cNvSpPr>
          <p:nvPr>
            <p:ph sz="quarter" idx="13"/>
          </p:nvPr>
        </p:nvSpPr>
        <p:spPr>
          <a:xfrm>
            <a:off x="548640" y="2667000"/>
            <a:ext cx="10288691" cy="1122040"/>
          </a:xfrm>
        </p:spPr>
        <p:txBody>
          <a:bodyPr>
            <a:normAutofit/>
          </a:bodyPr>
          <a:lstStyle/>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Bivariate analysis is one of the simplest forms of quantitative analysis. It involves the analysis of two variables, for the purpose of determining the empirical relationship between them. We have analysed the data and it’s relationship with target variable using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scatter </a:t>
            </a:r>
            <a:r>
              <a:rPr lang="en-IN" sz="1800" dirty="0">
                <a:effectLst/>
                <a:latin typeface="Calibri" panose="020F0502020204030204" pitchFamily="34" charset="0"/>
                <a:ea typeface="Calibri" panose="020F0502020204030204" pitchFamily="34" charset="0"/>
                <a:cs typeface="Times New Roman" panose="02020603050405020304" pitchFamily="18" charset="0"/>
              </a:rPr>
              <a:t>plot and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bar </a:t>
            </a:r>
            <a:r>
              <a:rPr lang="en-IN" sz="1800" dirty="0">
                <a:effectLst/>
                <a:latin typeface="Calibri" panose="020F0502020204030204" pitchFamily="34" charset="0"/>
                <a:ea typeface="Calibri" panose="020F0502020204030204" pitchFamily="34" charset="0"/>
                <a:cs typeface="Times New Roman" panose="02020603050405020304" pitchFamily="18" charset="0"/>
              </a:rPr>
              <a:t>plot as shown.</a:t>
            </a:r>
          </a:p>
        </p:txBody>
      </p:sp>
    </p:spTree>
    <p:extLst>
      <p:ext uri="{BB962C8B-B14F-4D97-AF65-F5344CB8AC3E}">
        <p14:creationId xmlns:p14="http://schemas.microsoft.com/office/powerpoint/2010/main" val="1359723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Bivariate </a:t>
            </a:r>
            <a:r>
              <a:rPr lang="en-US" dirty="0" smtClean="0"/>
              <a:t>Analysis: Scatter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5" name="Picture 14"/>
          <p:cNvPicPr/>
          <p:nvPr/>
        </p:nvPicPr>
        <p:blipFill>
          <a:blip r:embed="rId4">
            <a:extLst>
              <a:ext uri="{28A0092B-C50C-407E-A947-70E740481C1C}">
                <a14:useLocalDpi xmlns:a14="http://schemas.microsoft.com/office/drawing/2010/main" val="0"/>
              </a:ext>
            </a:extLst>
          </a:blip>
          <a:stretch>
            <a:fillRect/>
          </a:stretch>
        </p:blipFill>
        <p:spPr>
          <a:xfrm>
            <a:off x="866796" y="2402597"/>
            <a:ext cx="5157196" cy="3111500"/>
          </a:xfrm>
          <a:prstGeom prst="rect">
            <a:avLst/>
          </a:prstGeom>
        </p:spPr>
      </p:pic>
      <p:pic>
        <p:nvPicPr>
          <p:cNvPr id="25" name="Picture 24"/>
          <p:cNvPicPr/>
          <p:nvPr/>
        </p:nvPicPr>
        <p:blipFill>
          <a:blip r:embed="rId5">
            <a:extLst>
              <a:ext uri="{28A0092B-C50C-407E-A947-70E740481C1C}">
                <a14:useLocalDpi xmlns:a14="http://schemas.microsoft.com/office/drawing/2010/main" val="0"/>
              </a:ext>
            </a:extLst>
          </a:blip>
          <a:stretch>
            <a:fillRect/>
          </a:stretch>
        </p:blipFill>
        <p:spPr>
          <a:xfrm>
            <a:off x="6041991" y="2402597"/>
            <a:ext cx="4795341" cy="3111500"/>
          </a:xfrm>
          <a:prstGeom prst="rect">
            <a:avLst/>
          </a:prstGeom>
        </p:spPr>
      </p:pic>
    </p:spTree>
    <p:extLst>
      <p:ext uri="{BB962C8B-B14F-4D97-AF65-F5344CB8AC3E}">
        <p14:creationId xmlns:p14="http://schemas.microsoft.com/office/powerpoint/2010/main" val="2975066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Bivariate </a:t>
            </a:r>
            <a:r>
              <a:rPr lang="en-US" dirty="0" smtClean="0"/>
              <a:t>Analysis: Scatter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6" name="Picture 15"/>
          <p:cNvPicPr/>
          <p:nvPr/>
        </p:nvPicPr>
        <p:blipFill>
          <a:blip r:embed="rId4">
            <a:extLst>
              <a:ext uri="{28A0092B-C50C-407E-A947-70E740481C1C}">
                <a14:useLocalDpi xmlns:a14="http://schemas.microsoft.com/office/drawing/2010/main" val="0"/>
              </a:ext>
            </a:extLst>
          </a:blip>
          <a:stretch>
            <a:fillRect/>
          </a:stretch>
        </p:blipFill>
        <p:spPr>
          <a:xfrm>
            <a:off x="628788" y="2384286"/>
            <a:ext cx="5035164" cy="3216910"/>
          </a:xfrm>
          <a:prstGeom prst="rect">
            <a:avLst/>
          </a:prstGeom>
        </p:spPr>
      </p:pic>
      <p:pic>
        <p:nvPicPr>
          <p:cNvPr id="17" name="Picture 16"/>
          <p:cNvPicPr/>
          <p:nvPr/>
        </p:nvPicPr>
        <p:blipFill>
          <a:blip r:embed="rId5">
            <a:extLst>
              <a:ext uri="{28A0092B-C50C-407E-A947-70E740481C1C}">
                <a14:useLocalDpi xmlns:a14="http://schemas.microsoft.com/office/drawing/2010/main" val="0"/>
              </a:ext>
            </a:extLst>
          </a:blip>
          <a:stretch>
            <a:fillRect/>
          </a:stretch>
        </p:blipFill>
        <p:spPr>
          <a:xfrm>
            <a:off x="5663952" y="2384286"/>
            <a:ext cx="5173380" cy="3216910"/>
          </a:xfrm>
          <a:prstGeom prst="rect">
            <a:avLst/>
          </a:prstGeom>
        </p:spPr>
      </p:pic>
    </p:spTree>
    <p:extLst>
      <p:ext uri="{BB962C8B-B14F-4D97-AF65-F5344CB8AC3E}">
        <p14:creationId xmlns:p14="http://schemas.microsoft.com/office/powerpoint/2010/main" val="49011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Bivariate </a:t>
            </a:r>
            <a:r>
              <a:rPr lang="en-US" dirty="0" smtClean="0"/>
              <a:t>Analysis: Scatter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5" name="Picture 14"/>
          <p:cNvPicPr/>
          <p:nvPr/>
        </p:nvPicPr>
        <p:blipFill>
          <a:blip r:embed="rId4">
            <a:extLst>
              <a:ext uri="{28A0092B-C50C-407E-A947-70E740481C1C}">
                <a14:useLocalDpi xmlns:a14="http://schemas.microsoft.com/office/drawing/2010/main" val="0"/>
              </a:ext>
            </a:extLst>
          </a:blip>
          <a:stretch>
            <a:fillRect/>
          </a:stretch>
        </p:blipFill>
        <p:spPr>
          <a:xfrm>
            <a:off x="866796" y="2384286"/>
            <a:ext cx="4869164" cy="3099435"/>
          </a:xfrm>
          <a:prstGeom prst="rect">
            <a:avLst/>
          </a:prstGeom>
        </p:spPr>
      </p:pic>
      <p:pic>
        <p:nvPicPr>
          <p:cNvPr id="25" name="Picture 24"/>
          <p:cNvPicPr/>
          <p:nvPr/>
        </p:nvPicPr>
        <p:blipFill>
          <a:blip r:embed="rId5">
            <a:extLst>
              <a:ext uri="{28A0092B-C50C-407E-A947-70E740481C1C}">
                <a14:useLocalDpi xmlns:a14="http://schemas.microsoft.com/office/drawing/2010/main" val="0"/>
              </a:ext>
            </a:extLst>
          </a:blip>
          <a:stretch>
            <a:fillRect/>
          </a:stretch>
        </p:blipFill>
        <p:spPr>
          <a:xfrm>
            <a:off x="5745318" y="2390817"/>
            <a:ext cx="5092014" cy="1438275"/>
          </a:xfrm>
          <a:prstGeom prst="rect">
            <a:avLst/>
          </a:prstGeom>
        </p:spPr>
      </p:pic>
    </p:spTree>
    <p:extLst>
      <p:ext uri="{BB962C8B-B14F-4D97-AF65-F5344CB8AC3E}">
        <p14:creationId xmlns:p14="http://schemas.microsoft.com/office/powerpoint/2010/main" val="39309188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Bivariate </a:t>
            </a:r>
            <a:r>
              <a:rPr lang="en-US" dirty="0" smtClean="0"/>
              <a:t>Analysis: Scatter Plot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 name="Rectangle 1"/>
          <p:cNvSpPr>
            <a:spLocks noChangeArrowheads="1"/>
          </p:cNvSpPr>
          <p:nvPr/>
        </p:nvSpPr>
        <p:spPr bwMode="auto">
          <a:xfrm>
            <a:off x="693060" y="2255961"/>
            <a:ext cx="475486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LotFrontage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As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LotFrontage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increases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also increases.</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100000 to 350000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LotFrontage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between 20 to 110.</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LoatArea</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As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LotArea</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increases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also increases.</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100000 to 300000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LotArea</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between 0 to 20000.</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YearBuilt</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As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YearBuilt</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increases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increases.</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90000 to 350000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YearBuilt</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between 1904 to 2004.</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5447928" y="2255961"/>
            <a:ext cx="538940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YearRemodAdd</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As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YearRemodAdd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increases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increases.</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100000 to 400000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YearRemodAdd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between 1950 to 2010.</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MasVnrArea</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As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MasVnrArea</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increases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increases.</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100000 to 400000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MasVnrArea</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between 0 to 500.</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BsmtFinSF1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As the BsmtFinSF1 increases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increases.</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100000 to 350000 for BsmtFinSF1 between 0 to 1400.</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8084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Bivariate </a:t>
            </a:r>
            <a:r>
              <a:rPr lang="en-US" dirty="0" smtClean="0"/>
              <a:t>Analysis: Scatter Plot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1"/>
          <p:cNvSpPr>
            <a:spLocks noChangeArrowheads="1"/>
          </p:cNvSpPr>
          <p:nvPr/>
        </p:nvSpPr>
        <p:spPr bwMode="auto">
          <a:xfrm>
            <a:off x="690381" y="2257329"/>
            <a:ext cx="4757276"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BsmtFinSF2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100000 to 250000 for BsmtFinSF2 from 0 to 1000.</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BsmtUnfSF</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100000 to 300000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BsmtUnfSF</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from 0 to 1800.</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TotalBsmtSF</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increases as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TotalBsmtSF</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increases.</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 to 450000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TotalBsmtSF</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from 0 to 2200.</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1stFlrSF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increases as 1stFlrSF increases.</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 to 480000 for 1stFlrSF from 400 to 2200.</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5652756" y="2348060"/>
            <a:ext cx="5184576" cy="3947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2ndFlrSF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increases as 2ndFlrSF increases.</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6000 to 350000 for 2ndFlrSF from 300 to 1400.</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LowQualFinSF</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0 to 610000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LowQualFinSF</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0.</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GrLivArea</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increases as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GrLivArea</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increases.</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 to 400000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GrLivArea</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from 600 to 3000.</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BsmtFullBath</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 to 410000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BsmtFullBath</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0.</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 to 500000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BsmtFullBath</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1.</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100000 to 300000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BsmtFullBath</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2.</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0528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Bivariate </a:t>
            </a:r>
            <a:r>
              <a:rPr lang="en-US" dirty="0" smtClean="0"/>
              <a:t>Analysis: Scatter Plot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39</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 name="Rectangle 1"/>
          <p:cNvSpPr>
            <a:spLocks noChangeArrowheads="1"/>
          </p:cNvSpPr>
          <p:nvPr/>
        </p:nvSpPr>
        <p:spPr bwMode="auto">
          <a:xfrm>
            <a:off x="779928" y="2204864"/>
            <a:ext cx="4382253" cy="3878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BsmtHalfBath</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 to 610000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BsmtHalfBath</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0.</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100000 to 300000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BsmtHalfBath</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1.</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100000 to 200000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BsmtHalfBath</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2.</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FullBath</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 to 250000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FullBath</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0.</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 to 410000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FullBath</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1.</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100000 to 500000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FullBath</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2.</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190000 to 600000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FullBath</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3.</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HalfBath</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 to 500000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HalfBath</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0.</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100000 to 600000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HalfBath</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1.</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100000 to 200000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HalfBath</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2.</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5363047" y="2204864"/>
            <a:ext cx="5474285" cy="4408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BedroomAbvGr</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100000 to 390000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BedroomAbvGr</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0.</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 to 410000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BedroomAbvGr</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1.</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 to 450000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BedroomAbvGr</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2.</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 to 430000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BedroomAbvGr</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3.</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80000 to 610000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BedroomAbvGr</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4.</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70000 to 250000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BedroomAbvGr</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5.</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100000 to 130000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BedroomAbvGr</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6.</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BedroomAbvGr</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8 is 200000.</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KitchenAbvGr</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KitchenAbvGr</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0 is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aprox</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120000.</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 to 620000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KitchenAbvGr</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1.</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90000 to 210000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KitchenAbvGr</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2.</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KitchenAbvGr</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3 is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aprox</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90000.</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TotRmsAbvGrd</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increases as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TotRmsAbvGrd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increases.</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 to 400000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TotRmsAbvGrd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4 to 12.</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815328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pPr indent="0" algn="just">
              <a:lnSpc>
                <a:spcPct val="107000"/>
              </a:lnSpc>
              <a:spcAft>
                <a:spcPts val="800"/>
              </a:spcAft>
              <a:buNone/>
            </a:pPr>
            <a:r>
              <a:rPr lang="en-IN" dirty="0"/>
              <a:t>Housing, or more generally living spaces, refers to the construction and assigned usage of houses or buildings collectively, for the purpose of sheltering people. Housing is recognized as a social determinant of health. Lack of housing or poor-quality housing can negatively affect an individual's physical and mental health. Housing attributes that negatively affect physical health include dampness, </a:t>
            </a:r>
            <a:r>
              <a:rPr lang="en-IN" dirty="0" err="1"/>
              <a:t>mold</a:t>
            </a:r>
            <a:r>
              <a:rPr lang="en-IN" dirty="0"/>
              <a:t>, inadequate heating, and overcrowding. Mental health is also affected by inadequate heating, overcrowding, dampness, and </a:t>
            </a:r>
            <a:r>
              <a:rPr lang="en-IN" dirty="0" err="1"/>
              <a:t>mold</a:t>
            </a:r>
            <a:r>
              <a:rPr lang="en-IN" dirty="0"/>
              <a:t>, as well as lack of personal space.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Conceptual Background of the Domain Problem</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8549751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Bivariate </a:t>
            </a:r>
            <a:r>
              <a:rPr lang="en-US" dirty="0" smtClean="0"/>
              <a:t>Analysis: Scatter Plot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40</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1"/>
          <p:cNvSpPr>
            <a:spLocks noChangeArrowheads="1"/>
          </p:cNvSpPr>
          <p:nvPr/>
        </p:nvSpPr>
        <p:spPr bwMode="auto">
          <a:xfrm>
            <a:off x="648072" y="2276872"/>
            <a:ext cx="4871864" cy="390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Fireplaces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 to 350000 for Fireplaces 0.</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20000 to 600000 for Fireplaces 1.</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80000 to 500000 for Fireplaces 2.</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180000 to 350000 for Fireplaces 3.</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GarageYrBlt</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increases as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GarageYrBlt</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increases.</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80000 to 400000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GarageYrBlt</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1920 to 2010.</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GarageCars</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 to 200000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GarageCars</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0.</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 to 280000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GarageCars</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1.</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20000 to 420000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GarageCars</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2.</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50000 to 650000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GarageCars</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3.</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110000 to 300000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GarageCars</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4.</a:t>
            </a:r>
            <a:endParaRPr kumimoji="0" lang="en-US" altLang="en-US" sz="1400" b="0" i="0" u="none" strike="noStrike" cap="none" normalizeH="0" baseline="0" dirty="0" smtClean="0">
              <a:ln>
                <a:noFill/>
              </a:ln>
              <a:solidFill>
                <a:schemeClr val="tx1"/>
              </a:solidFill>
              <a:effectLst/>
            </a:endParaRPr>
          </a:p>
        </p:txBody>
      </p:sp>
      <p:sp>
        <p:nvSpPr>
          <p:cNvPr id="6" name="Rectangle 2"/>
          <p:cNvSpPr>
            <a:spLocks noChangeArrowheads="1"/>
          </p:cNvSpPr>
          <p:nvPr/>
        </p:nvSpPr>
        <p:spPr bwMode="auto">
          <a:xfrm>
            <a:off x="5519936" y="2290202"/>
            <a:ext cx="531739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Unicode MS"/>
                <a:ea typeface="Times New Roman" panose="02020603050405020304" pitchFamily="18" charset="0"/>
                <a:cs typeface="Courier New" panose="02070309020205020404" pitchFamily="49" charset="0"/>
              </a:rPr>
              <a:t>for GarageArea vs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 increases as GarageArea increases.</a:t>
            </a:r>
            <a:endParaRPr kumimoji="0" lang="en-US" altLang="en-US" sz="1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SalePrice ranges from 50000 to 500000 for GarageArea 240 to 900.</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Unicode MS"/>
                <a:ea typeface="Times New Roman" panose="02020603050405020304" pitchFamily="18" charset="0"/>
                <a:cs typeface="Courier New" panose="02070309020205020404" pitchFamily="49" charset="0"/>
              </a:rPr>
              <a:t>for WoodDeckSF vs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 increases as WoodDeckSF increases.</a:t>
            </a:r>
            <a:endParaRPr kumimoji="0" lang="en-US" altLang="en-US" sz="1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SalePrice ranges from 80000 to 400000 for WoodDeckSF 0 to 400.</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Unicode MS"/>
                <a:ea typeface="Times New Roman" panose="02020603050405020304" pitchFamily="18" charset="0"/>
                <a:cs typeface="Courier New" panose="02070309020205020404" pitchFamily="49" charset="0"/>
              </a:rPr>
              <a:t>for OpenPorchSF vs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 increases as OpenPorchSF increases.</a:t>
            </a:r>
            <a:endParaRPr kumimoji="0" lang="en-US" altLang="en-US" sz="1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SalePrice ranges from 100000 to 400000 for OpenPorchSF 0 to 250.</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Unicode MS"/>
                <a:ea typeface="Times New Roman" panose="02020603050405020304" pitchFamily="18" charset="0"/>
                <a:cs typeface="Courier New" panose="02070309020205020404" pitchFamily="49" charset="0"/>
              </a:rPr>
              <a:t>for EnclosedPorch vs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 increases as EnclosedPorch increases.</a:t>
            </a:r>
            <a:endParaRPr kumimoji="0" lang="en-US" altLang="en-US" sz="1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SalePrice ranges from 90000 to 200000 for EnclosedPorch 10 to 300.</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96728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Bivariate </a:t>
            </a:r>
            <a:r>
              <a:rPr lang="en-US" dirty="0" smtClean="0"/>
              <a:t>Analysis: Scatter Plot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41</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 name="Rectangle 1"/>
          <p:cNvSpPr>
            <a:spLocks noChangeArrowheads="1"/>
          </p:cNvSpPr>
          <p:nvPr/>
        </p:nvSpPr>
        <p:spPr bwMode="auto">
          <a:xfrm>
            <a:off x="767408" y="2242632"/>
            <a:ext cx="482453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Unicode MS"/>
                <a:ea typeface="Times New Roman" panose="02020603050405020304" pitchFamily="18" charset="0"/>
                <a:cs typeface="Courier New" panose="02070309020205020404" pitchFamily="49" charset="0"/>
              </a:rPr>
              <a:t>for 3SsnPorch vs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SalePrice ranges from 10000 to 620000 for 3SsnPorch 0.</a:t>
            </a:r>
            <a:endParaRPr kumimoji="0" lang="en-US" altLang="en-US" sz="1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 ranges from 100000 to 400000 for 3SsnPorch 100 to 300.</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Unicode MS"/>
                <a:ea typeface="Times New Roman" panose="02020603050405020304" pitchFamily="18" charset="0"/>
                <a:cs typeface="Courier New" panose="02070309020205020404" pitchFamily="49" charset="0"/>
              </a:rPr>
              <a:t>for ScreenPorch vs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SalePrice ranges from 10000 to 620000 for ScreenPorch 0.</a:t>
            </a:r>
            <a:endParaRPr kumimoji="0" lang="en-US" altLang="en-US" sz="1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 ranges from 100000 to 400000 for ScreenPorch 50 to 300.</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Unicode MS"/>
                <a:ea typeface="Times New Roman" panose="02020603050405020304" pitchFamily="18" charset="0"/>
                <a:cs typeface="Courier New" panose="02070309020205020404" pitchFamily="49" charset="0"/>
              </a:rPr>
              <a:t>for PoolArea vs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SalePrice ranges from 10000 to 620000 for PoolArea 0.</a:t>
            </a:r>
            <a:endParaRPr kumimoji="0" lang="en-US" altLang="en-US" sz="1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 ranges from 150000 to 300000 for PoolArea 450 to 800.</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Unicode MS"/>
                <a:ea typeface="Times New Roman" panose="02020603050405020304" pitchFamily="18" charset="0"/>
                <a:cs typeface="Courier New" panose="02070309020205020404" pitchFamily="49" charset="0"/>
              </a:rPr>
              <a:t>for MiscVal vs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SalePrice ranges from 10000 to 620000 for MiscVal 0.</a:t>
            </a:r>
            <a:endParaRPr kumimoji="0" lang="en-US" altLang="en-US" sz="1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 ranges from 50000 to 280000 for MiscVal 500 to 2500.</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6168008" y="2224152"/>
            <a:ext cx="4669324" cy="336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MoSold</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 to 280000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MoSold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1.</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80000 to 310000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MoSold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2.</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30000 to 350000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MoSold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3.</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60000 to 350000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MoSold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4.</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 to 410000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MoSold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5.</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30000 to 450000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MoSold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6.</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20000 to 600000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MoSold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7.</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50000 to 350000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MoSold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8.</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60000 to 400000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MoSold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9.</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30000 to 380000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MoSold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10.</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10000 to 380000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MoSold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11.</a:t>
            </a:r>
            <a:endPar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ranges from 40000 to 310000 for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MoSold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12.</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5180477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Bivariate </a:t>
            </a:r>
            <a:r>
              <a:rPr lang="en-US" dirty="0" smtClean="0"/>
              <a:t>Analysis: Bar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931069" y="2355434"/>
            <a:ext cx="4588867" cy="3007995"/>
          </a:xfrm>
          <a:prstGeom prst="rect">
            <a:avLst/>
          </a:prstGeom>
        </p:spPr>
      </p:pic>
      <p:pic>
        <p:nvPicPr>
          <p:cNvPr id="11" name="Picture 10"/>
          <p:cNvPicPr/>
          <p:nvPr/>
        </p:nvPicPr>
        <p:blipFill>
          <a:blip r:embed="rId5">
            <a:extLst>
              <a:ext uri="{28A0092B-C50C-407E-A947-70E740481C1C}">
                <a14:useLocalDpi xmlns:a14="http://schemas.microsoft.com/office/drawing/2010/main" val="0"/>
              </a:ext>
            </a:extLst>
          </a:blip>
          <a:stretch>
            <a:fillRect/>
          </a:stretch>
        </p:blipFill>
        <p:spPr>
          <a:xfrm>
            <a:off x="5519936" y="2355435"/>
            <a:ext cx="5317396" cy="3007995"/>
          </a:xfrm>
          <a:prstGeom prst="rect">
            <a:avLst/>
          </a:prstGeom>
        </p:spPr>
      </p:pic>
    </p:spTree>
    <p:extLst>
      <p:ext uri="{BB962C8B-B14F-4D97-AF65-F5344CB8AC3E}">
        <p14:creationId xmlns:p14="http://schemas.microsoft.com/office/powerpoint/2010/main" val="3038319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Bivariate </a:t>
            </a:r>
            <a:r>
              <a:rPr lang="en-US" dirty="0" smtClean="0"/>
              <a:t>Analysis: Bar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3" name="Picture 12"/>
          <p:cNvPicPr/>
          <p:nvPr/>
        </p:nvPicPr>
        <p:blipFill>
          <a:blip r:embed="rId4">
            <a:extLst>
              <a:ext uri="{28A0092B-C50C-407E-A947-70E740481C1C}">
                <a14:useLocalDpi xmlns:a14="http://schemas.microsoft.com/office/drawing/2010/main" val="0"/>
              </a:ext>
            </a:extLst>
          </a:blip>
          <a:stretch>
            <a:fillRect/>
          </a:stretch>
        </p:blipFill>
        <p:spPr>
          <a:xfrm>
            <a:off x="931069" y="2384286"/>
            <a:ext cx="4660875" cy="3011170"/>
          </a:xfrm>
          <a:prstGeom prst="rect">
            <a:avLst/>
          </a:prstGeom>
        </p:spPr>
      </p:pic>
      <p:pic>
        <p:nvPicPr>
          <p:cNvPr id="14" name="Picture 13"/>
          <p:cNvPicPr/>
          <p:nvPr/>
        </p:nvPicPr>
        <p:blipFill>
          <a:blip r:embed="rId5">
            <a:extLst>
              <a:ext uri="{28A0092B-C50C-407E-A947-70E740481C1C}">
                <a14:useLocalDpi xmlns:a14="http://schemas.microsoft.com/office/drawing/2010/main" val="0"/>
              </a:ext>
            </a:extLst>
          </a:blip>
          <a:stretch>
            <a:fillRect/>
          </a:stretch>
        </p:blipFill>
        <p:spPr>
          <a:xfrm>
            <a:off x="5591944" y="2384286"/>
            <a:ext cx="5245388" cy="3011170"/>
          </a:xfrm>
          <a:prstGeom prst="rect">
            <a:avLst/>
          </a:prstGeom>
        </p:spPr>
      </p:pic>
    </p:spTree>
    <p:extLst>
      <p:ext uri="{BB962C8B-B14F-4D97-AF65-F5344CB8AC3E}">
        <p14:creationId xmlns:p14="http://schemas.microsoft.com/office/powerpoint/2010/main" val="2991079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Bivariate </a:t>
            </a:r>
            <a:r>
              <a:rPr lang="en-US" dirty="0" smtClean="0"/>
              <a:t>Analysis: Bar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693060" y="2364227"/>
            <a:ext cx="4682860" cy="3035300"/>
          </a:xfrm>
          <a:prstGeom prst="rect">
            <a:avLst/>
          </a:prstGeom>
        </p:spPr>
      </p:pic>
      <p:pic>
        <p:nvPicPr>
          <p:cNvPr id="11" name="Picture 10"/>
          <p:cNvPicPr/>
          <p:nvPr/>
        </p:nvPicPr>
        <p:blipFill>
          <a:blip r:embed="rId5">
            <a:extLst>
              <a:ext uri="{28A0092B-C50C-407E-A947-70E740481C1C}">
                <a14:useLocalDpi xmlns:a14="http://schemas.microsoft.com/office/drawing/2010/main" val="0"/>
              </a:ext>
            </a:extLst>
          </a:blip>
          <a:stretch>
            <a:fillRect/>
          </a:stretch>
        </p:blipFill>
        <p:spPr>
          <a:xfrm>
            <a:off x="5388834" y="2364227"/>
            <a:ext cx="5448498" cy="3035300"/>
          </a:xfrm>
          <a:prstGeom prst="rect">
            <a:avLst/>
          </a:prstGeom>
        </p:spPr>
      </p:pic>
    </p:spTree>
    <p:extLst>
      <p:ext uri="{BB962C8B-B14F-4D97-AF65-F5344CB8AC3E}">
        <p14:creationId xmlns:p14="http://schemas.microsoft.com/office/powerpoint/2010/main" val="3856649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Bivariate </a:t>
            </a:r>
            <a:r>
              <a:rPr lang="en-US" dirty="0" smtClean="0"/>
              <a:t>Analysis: Bar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3" name="Picture 12"/>
          <p:cNvPicPr/>
          <p:nvPr/>
        </p:nvPicPr>
        <p:blipFill>
          <a:blip r:embed="rId4">
            <a:extLst>
              <a:ext uri="{28A0092B-C50C-407E-A947-70E740481C1C}">
                <a14:useLocalDpi xmlns:a14="http://schemas.microsoft.com/office/drawing/2010/main" val="0"/>
              </a:ext>
            </a:extLst>
          </a:blip>
          <a:stretch>
            <a:fillRect/>
          </a:stretch>
        </p:blipFill>
        <p:spPr>
          <a:xfrm>
            <a:off x="3215680" y="2396862"/>
            <a:ext cx="5731510" cy="3005455"/>
          </a:xfrm>
          <a:prstGeom prst="rect">
            <a:avLst/>
          </a:prstGeom>
        </p:spPr>
      </p:pic>
    </p:spTree>
    <p:extLst>
      <p:ext uri="{BB962C8B-B14F-4D97-AF65-F5344CB8AC3E}">
        <p14:creationId xmlns:p14="http://schemas.microsoft.com/office/powerpoint/2010/main" val="28996534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Bivariate </a:t>
            </a:r>
            <a:r>
              <a:rPr lang="en-US" dirty="0" smtClean="0"/>
              <a:t>Analysis: Bar Plot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 name="Rectangle 1"/>
          <p:cNvSpPr>
            <a:spLocks noChangeArrowheads="1"/>
          </p:cNvSpPr>
          <p:nvPr/>
        </p:nvSpPr>
        <p:spPr bwMode="auto">
          <a:xfrm>
            <a:off x="923944" y="2194986"/>
            <a:ext cx="704426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2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MSSubClass</a:t>
            </a:r>
            <a:r>
              <a:rPr kumimoji="0" lang="en-US" altLang="en-US" sz="12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2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2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MSSubClass</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with 60 has highest </a:t>
            </a: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30 has lowest </a:t>
            </a: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2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MSZoning</a:t>
            </a:r>
            <a:r>
              <a:rPr kumimoji="0" lang="en-US" altLang="en-US" sz="12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2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2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MSZoning</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with FV has highest </a:t>
            </a: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C(all) has lowest </a:t>
            </a: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Street vs </a:t>
            </a:r>
            <a:r>
              <a:rPr kumimoji="0" lang="en-US" altLang="en-US" sz="12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2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Street with Pave has highest </a:t>
            </a: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a:t>
            </a: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Grvl</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has lowest </a:t>
            </a: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2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LotShape</a:t>
            </a:r>
            <a:r>
              <a:rPr kumimoji="0" lang="en-US" altLang="en-US" sz="12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2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2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LotShape</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with R2 and R3 has highest </a:t>
            </a: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a:t>
            </a: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Reg</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has lowest </a:t>
            </a: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2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LandContour</a:t>
            </a:r>
            <a:r>
              <a:rPr kumimoji="0" lang="en-US" altLang="en-US" sz="12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2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2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LandContour</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with HLS has highest </a:t>
            </a: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a:t>
            </a: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Bnk</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has lowest </a:t>
            </a: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Utilities vs </a:t>
            </a:r>
            <a:r>
              <a:rPr kumimoji="0" lang="en-US" altLang="en-US" sz="12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2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Utilities has a single </a:t>
            </a: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AllPub</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therefore, it can be</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1"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dropped from dataset</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as it is of no use.</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2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LotConfig</a:t>
            </a:r>
            <a:r>
              <a:rPr kumimoji="0" lang="en-US" altLang="en-US" sz="12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2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2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LotConfig</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with </a:t>
            </a: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CulDSac</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and FR3 has highest </a:t>
            </a: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FR2 has lowest </a:t>
            </a: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010894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Bivariate </a:t>
            </a:r>
            <a:r>
              <a:rPr lang="en-US" dirty="0" smtClean="0"/>
              <a:t>Analysis: Bar Plot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1"/>
          <p:cNvSpPr>
            <a:spLocks noChangeArrowheads="1"/>
          </p:cNvSpPr>
          <p:nvPr/>
        </p:nvSpPr>
        <p:spPr bwMode="auto">
          <a:xfrm>
            <a:off x="693060" y="2234168"/>
            <a:ext cx="7569701" cy="3619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LandSlope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LandSlope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with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Sev</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Mod and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Gtl</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has almost similar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Neighborhood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Neighborhood with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NoRidge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NodgHt</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and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StoneBr</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has highest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MeadowV</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has lowest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Condition1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Condition1 with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PosA</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and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RRNn</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has highest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RRAe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and Artery has lowest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Condition2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Condition2 with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PosA</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has highest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Artery,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Feedr</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and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RRNn</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has lowest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BldgType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BldgType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with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TwnhsE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and 1Fam has highest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Duplex,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Twnhs</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and 2fmCon has lowest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HouseStyle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HouseStyle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with 2.5Fin and 2Story has highest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1.5Unf has lowest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OverallQual</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OverallQual</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with 10 and 9 has highest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1 and 2 has lowest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803952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Bivariate </a:t>
            </a:r>
            <a:r>
              <a:rPr lang="en-US" dirty="0" smtClean="0"/>
              <a:t>Analysis: Bar Plot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 name="Rectangle 1"/>
          <p:cNvSpPr>
            <a:spLocks noChangeArrowheads="1"/>
          </p:cNvSpPr>
          <p:nvPr/>
        </p:nvSpPr>
        <p:spPr bwMode="auto">
          <a:xfrm>
            <a:off x="779928" y="2060848"/>
            <a:ext cx="6529352"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0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OverallQual</a:t>
            </a: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0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OverallQual</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with 10 and 9 has highest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1 and 2 has lowest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0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OverallCond</a:t>
            </a: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0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LotConfig</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with 9 and 5 has highest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1 has lowest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0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RoofStyle</a:t>
            </a: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0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RoofStyle</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with Shed and Hip has highest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Gambrel has lowest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0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RoofMatl</a:t>
            </a: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0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RoofMatl</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with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WdShngl</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has highest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Roll has lowest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Exterior1st vs </a:t>
            </a:r>
            <a:r>
              <a:rPr kumimoji="0" lang="en-US" altLang="en-US" sz="10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Exterior1st with Stone,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lmStucc</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and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CemntBd</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has highest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BrkComm</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has lowest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Exterior2nd vs </a:t>
            </a:r>
            <a:r>
              <a:rPr kumimoji="0" lang="en-US" altLang="en-US" sz="10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Exterior2nd with Other and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lmStucc</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has highest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AsbShng</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has lowest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0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MasVnrType</a:t>
            </a: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0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MasVnrType</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with Stone has highest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BrkCmn</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has lowest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0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ExterQual</a:t>
            </a: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0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ExterQual</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with Ex has highest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Fa has lowest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0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ExterCond</a:t>
            </a: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0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0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ExterCond</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with Ex has highest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Po has lowest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1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2097322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Bivariate </a:t>
            </a:r>
            <a:r>
              <a:rPr lang="en-US" dirty="0" smtClean="0"/>
              <a:t>Analysis: Bar Plot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49</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1"/>
          <p:cNvSpPr>
            <a:spLocks noChangeArrowheads="1"/>
          </p:cNvSpPr>
          <p:nvPr/>
        </p:nvSpPr>
        <p:spPr bwMode="auto">
          <a:xfrm>
            <a:off x="693060" y="2355848"/>
            <a:ext cx="8901796" cy="3619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Foundation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Foundation with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PConc</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has highest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Slab has lowest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BsmtQual</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Bsmt</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with Ex has highest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Fa and TA has lowest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BsmtCond</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BsmtCond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with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Gd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has highest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Po has lowest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BsmtExposure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BsmtExposure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with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Gd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has highest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No has lowest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BsmtFinType1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BsmtFinType1 with GLQ has highest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Rec, BLQ,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Unf</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LwQ</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and ALQ has lowest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but almost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similer</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BsmtFinType2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BsmtFinType2 with GLQ and ALQ has highest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BLQ has lowest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Heating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Heating with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GasA</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has highest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Floor has lowest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62964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pPr marL="457200" lvl="0" indent="-457200">
              <a:buFont typeface="+mj-lt"/>
              <a:buAutoNum type="arabicPeriod"/>
            </a:pPr>
            <a:r>
              <a:rPr lang="en-IN" dirty="0"/>
              <a:t>What is House Price Prediction?</a:t>
            </a:r>
          </a:p>
          <a:p>
            <a:pPr marL="457200" lvl="2" indent="0">
              <a:buNone/>
            </a:pPr>
            <a:r>
              <a:rPr lang="en-IN" b="1" dirty="0"/>
              <a:t>House Price Predictions</a:t>
            </a:r>
            <a:r>
              <a:rPr lang="en-IN" dirty="0"/>
              <a:t> are beneficial for property investors to know the trend of </a:t>
            </a:r>
            <a:r>
              <a:rPr lang="en-IN" b="1" dirty="0"/>
              <a:t>housing prices</a:t>
            </a:r>
            <a:r>
              <a:rPr lang="en-IN" dirty="0"/>
              <a:t> in a certain location.</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Review of Literature</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636784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Bivariate </a:t>
            </a:r>
            <a:r>
              <a:rPr lang="en-US" dirty="0" smtClean="0"/>
              <a:t>Analysis: Bar Plot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50</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 name="Rectangle 1"/>
          <p:cNvSpPr>
            <a:spLocks noChangeArrowheads="1"/>
          </p:cNvSpPr>
          <p:nvPr/>
        </p:nvSpPr>
        <p:spPr bwMode="auto">
          <a:xfrm>
            <a:off x="693060" y="2305036"/>
            <a:ext cx="6186309"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HeatingQC vs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HeatingQC with Ex has highest SalePrice while with Po has lowest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CentralAir vs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CentralAir with Y has highest SalePrice while with N has lowest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Electrical vs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Electrical with SBrkr has highest SalePrice while with Mix has lowest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KitchenQual vs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KitchenQual with Ex has highest SalePrice while with Fa has lowest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LotConfig vs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LotConfig with CulDSac and FR3 has highest SalePrice while with FR2 has lowest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Functional vs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Functional with Typ has highest SalePrice while with Maj2 has lowest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GarageType vs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GarageType with BuiltIn has highest SalePrice while with CarPort has lowest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GarageFinish vs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GarageFinish with Fin has highest SalePrice while with Unf has lowest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GarageQual vs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GarageQual with Ex has highest SalePrice while with Po has lowest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GarageCond vs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GarageCond with Gd and TA has highest SalePrice while with Po and Fa has lowest SalePrice.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9186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Bivariate </a:t>
            </a:r>
            <a:r>
              <a:rPr lang="en-US" dirty="0" smtClean="0"/>
              <a:t>Analysis: Bar Plot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51</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1"/>
          <p:cNvSpPr>
            <a:spLocks noChangeArrowheads="1"/>
          </p:cNvSpPr>
          <p:nvPr/>
        </p:nvSpPr>
        <p:spPr bwMode="auto">
          <a:xfrm>
            <a:off x="693060" y="2404000"/>
            <a:ext cx="7388561" cy="2609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PavedDrive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PavedDrive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with Y has highest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N has lowest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SaleType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SaleType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with New and Con has highest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COD,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ConLw</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ConLD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and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Oth</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has lowest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SaleCondition</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SaleCondition</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with Partial has highest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AdjLand</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has lowest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for feature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LotConfig</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vs </a:t>
            </a:r>
            <a:r>
              <a:rPr kumimoji="0" lang="en-US" altLang="en-US" sz="1100" b="1"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SalePrice</a:t>
            </a:r>
            <a:r>
              <a:rPr kumimoji="0" lang="en-US" altLang="en-US" sz="1100" b="1"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LotConfig</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with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CulDSac</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and FR3 has highest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with FR2 has lowest </a:t>
            </a:r>
            <a:r>
              <a:rPr kumimoji="0" lang="en-US" altLang="en-US" sz="11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1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57334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Multivariate Analysis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3" name="Content Placeholder 5">
            <a:extLst>
              <a:ext uri="{FF2B5EF4-FFF2-40B4-BE49-F238E27FC236}">
                <a16:creationId xmlns:a16="http://schemas.microsoft.com/office/drawing/2014/main" id="{86FC0219-70B2-4240-A425-D5024F59FF41}"/>
              </a:ext>
            </a:extLst>
          </p:cNvPr>
          <p:cNvSpPr>
            <a:spLocks noGrp="1"/>
          </p:cNvSpPr>
          <p:nvPr>
            <p:ph sz="quarter" idx="13"/>
          </p:nvPr>
        </p:nvSpPr>
        <p:spPr>
          <a:xfrm>
            <a:off x="548640" y="2667000"/>
            <a:ext cx="10288693" cy="3660648"/>
          </a:xfrm>
        </p:spPr>
        <p:txBody>
          <a:bodyPr>
            <a:normAutofit/>
          </a:bodyPr>
          <a:lstStyle/>
          <a:p>
            <a:pPr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Multivariate analysis is based on the principles of multivariate statistics, which involves observation and analysis of more than one statistical outcome variable at a time.</a:t>
            </a:r>
          </a:p>
          <a:p>
            <a:pPr marL="514350" indent="-285750">
              <a:lnSpc>
                <a:spcPct val="107000"/>
              </a:lnSpc>
              <a:spcAft>
                <a:spcPts val="800"/>
              </a:spcAft>
            </a:pPr>
            <a:r>
              <a:rPr lang="en-IN" sz="1800" dirty="0" err="1">
                <a:latin typeface="Calibri" panose="020F0502020204030204" pitchFamily="34" charset="0"/>
                <a:ea typeface="Calibri" panose="020F0502020204030204" pitchFamily="34" charset="0"/>
                <a:cs typeface="Times New Roman" panose="02020603050405020304" pitchFamily="18" charset="0"/>
              </a:rPr>
              <a:t>Heatmap</a:t>
            </a:r>
            <a:r>
              <a:rPr lang="en-IN" sz="1800" dirty="0">
                <a:latin typeface="Calibri" panose="020F0502020204030204" pitchFamily="34" charset="0"/>
                <a:ea typeface="Calibri" panose="020F0502020204030204" pitchFamily="34" charset="0"/>
                <a:cs typeface="Times New Roman" panose="02020603050405020304" pitchFamily="18" charset="0"/>
              </a:rPr>
              <a:t> is being used to represent the correlation of features from a scale of -1.0 to 1.0.  After going through </a:t>
            </a:r>
            <a:r>
              <a:rPr lang="en-IN" sz="1800" dirty="0" err="1">
                <a:latin typeface="Calibri" panose="020F0502020204030204" pitchFamily="34" charset="0"/>
                <a:ea typeface="Calibri" panose="020F0502020204030204" pitchFamily="34" charset="0"/>
                <a:cs typeface="Times New Roman" panose="02020603050405020304" pitchFamily="18" charset="0"/>
              </a:rPr>
              <a:t>heatmap</a:t>
            </a:r>
            <a:r>
              <a:rPr lang="en-IN" sz="1800" dirty="0">
                <a:latin typeface="Calibri" panose="020F0502020204030204" pitchFamily="34" charset="0"/>
                <a:ea typeface="Calibri" panose="020F0502020204030204" pitchFamily="34" charset="0"/>
                <a:cs typeface="Times New Roman" panose="02020603050405020304" pitchFamily="18" charset="0"/>
              </a:rPr>
              <a:t> it is found that Features </a:t>
            </a:r>
            <a:r>
              <a:rPr lang="en-IN" sz="1800" dirty="0" err="1">
                <a:latin typeface="Calibri" panose="020F0502020204030204" pitchFamily="34" charset="0"/>
                <a:ea typeface="Calibri" panose="020F0502020204030204" pitchFamily="34" charset="0"/>
                <a:cs typeface="Times New Roman" panose="02020603050405020304" pitchFamily="18" charset="0"/>
              </a:rPr>
              <a:t>GrLivArea</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TotalBsmtSF</a:t>
            </a:r>
            <a:r>
              <a:rPr lang="en-IN" sz="1800" dirty="0">
                <a:latin typeface="Calibri" panose="020F0502020204030204" pitchFamily="34" charset="0"/>
                <a:ea typeface="Calibri" panose="020F0502020204030204" pitchFamily="34" charset="0"/>
                <a:cs typeface="Times New Roman" panose="02020603050405020304" pitchFamily="18" charset="0"/>
              </a:rPr>
              <a:t>, 1stFlrSF, 2ndFlrSF, </a:t>
            </a:r>
            <a:r>
              <a:rPr lang="en-IN" sz="1800" dirty="0" err="1">
                <a:latin typeface="Calibri" panose="020F0502020204030204" pitchFamily="34" charset="0"/>
                <a:ea typeface="Calibri" panose="020F0502020204030204" pitchFamily="34" charset="0"/>
                <a:cs typeface="Times New Roman" panose="02020603050405020304" pitchFamily="18" charset="0"/>
              </a:rPr>
              <a:t>FullBath</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GarageCars</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GarageArea</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YearBuilt</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YearRemodAdd</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MasVnrArea</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TotRmsAbvGrd</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FirePlaces</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GarageYrBlt</a:t>
            </a:r>
            <a:r>
              <a:rPr lang="en-IN" sz="1800" dirty="0">
                <a:latin typeface="Calibri" panose="020F0502020204030204" pitchFamily="34" charset="0"/>
                <a:ea typeface="Calibri" panose="020F0502020204030204" pitchFamily="34" charset="0"/>
                <a:cs typeface="Times New Roman" panose="02020603050405020304" pitchFamily="18" charset="0"/>
              </a:rPr>
              <a:t> are </a:t>
            </a:r>
            <a:r>
              <a:rPr lang="en-IN" sz="1800" b="1" dirty="0">
                <a:latin typeface="Calibri" panose="020F0502020204030204" pitchFamily="34" charset="0"/>
                <a:ea typeface="Calibri" panose="020F0502020204030204" pitchFamily="34" charset="0"/>
                <a:cs typeface="Times New Roman" panose="02020603050405020304" pitchFamily="18" charset="0"/>
              </a:rPr>
              <a:t>positively high correlated to target </a:t>
            </a:r>
            <a:r>
              <a:rPr lang="en-IN" sz="1800" b="1" dirty="0" err="1">
                <a:latin typeface="Calibri" panose="020F0502020204030204" pitchFamily="34" charset="0"/>
                <a:ea typeface="Calibri" panose="020F0502020204030204" pitchFamily="34" charset="0"/>
                <a:cs typeface="Times New Roman" panose="02020603050405020304" pitchFamily="18" charset="0"/>
              </a:rPr>
              <a:t>SalePrice</a:t>
            </a:r>
            <a:r>
              <a:rPr lang="en-IN" sz="1800" dirty="0">
                <a:latin typeface="Calibri" panose="020F0502020204030204" pitchFamily="34" charset="0"/>
                <a:ea typeface="Calibri" panose="020F0502020204030204" pitchFamily="34" charset="0"/>
                <a:cs typeface="Times New Roman" panose="02020603050405020304" pitchFamily="18" charset="0"/>
              </a:rPr>
              <a:t> while features like BsmtFinSF1, </a:t>
            </a:r>
            <a:r>
              <a:rPr lang="en-IN" sz="1800" dirty="0" err="1">
                <a:latin typeface="Calibri" panose="020F0502020204030204" pitchFamily="34" charset="0"/>
                <a:ea typeface="Calibri" panose="020F0502020204030204" pitchFamily="34" charset="0"/>
                <a:cs typeface="Times New Roman" panose="02020603050405020304" pitchFamily="18" charset="0"/>
              </a:rPr>
              <a:t>LotFrontage</a:t>
            </a:r>
            <a:r>
              <a:rPr lang="en-IN" sz="1800" dirty="0">
                <a:latin typeface="Calibri" panose="020F0502020204030204" pitchFamily="34" charset="0"/>
                <a:ea typeface="Calibri" panose="020F0502020204030204" pitchFamily="34" charset="0"/>
                <a:cs typeface="Times New Roman" panose="02020603050405020304" pitchFamily="18" charset="0"/>
              </a:rPr>
              <a:t>, 2ndFlrSF, </a:t>
            </a:r>
            <a:r>
              <a:rPr lang="en-IN" sz="1800" dirty="0" err="1">
                <a:latin typeface="Calibri" panose="020F0502020204030204" pitchFamily="34" charset="0"/>
                <a:ea typeface="Calibri" panose="020F0502020204030204" pitchFamily="34" charset="0"/>
                <a:cs typeface="Times New Roman" panose="02020603050405020304" pitchFamily="18" charset="0"/>
              </a:rPr>
              <a:t>HalfBath</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WoodDeckSF</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OpenPorchSF</a:t>
            </a:r>
            <a:r>
              <a:rPr lang="en-IN" sz="1800" dirty="0">
                <a:latin typeface="Calibri" panose="020F0502020204030204" pitchFamily="34" charset="0"/>
                <a:ea typeface="Calibri" panose="020F0502020204030204" pitchFamily="34" charset="0"/>
                <a:cs typeface="Times New Roman" panose="02020603050405020304" pitchFamily="18" charset="0"/>
              </a:rPr>
              <a:t> are </a:t>
            </a:r>
            <a:r>
              <a:rPr lang="en-IN" sz="1800" b="1" dirty="0">
                <a:latin typeface="Calibri" panose="020F0502020204030204" pitchFamily="34" charset="0"/>
                <a:ea typeface="Calibri" panose="020F0502020204030204" pitchFamily="34" charset="0"/>
                <a:cs typeface="Times New Roman" panose="02020603050405020304" pitchFamily="18" charset="0"/>
              </a:rPr>
              <a:t>positively good correlated to </a:t>
            </a:r>
            <a:r>
              <a:rPr lang="en-IN" sz="1800" b="1" dirty="0" err="1">
                <a:latin typeface="Calibri" panose="020F0502020204030204" pitchFamily="34" charset="0"/>
                <a:ea typeface="Calibri" panose="020F0502020204030204" pitchFamily="34" charset="0"/>
                <a:cs typeface="Times New Roman" panose="02020603050405020304" pitchFamily="18" charset="0"/>
              </a:rPr>
              <a:t>SalePrice</a:t>
            </a:r>
            <a:r>
              <a:rPr lang="en-IN" sz="1800" b="1" dirty="0">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62880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Multivariate Analysis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9" name="Picture 8" descr="C:\Users\Developer\AppData\Local\Microsoft\Windows\INetCache\Content.MSO\426F216A.tmp"/>
          <p:cNvPicPr/>
          <p:nvPr/>
        </p:nvPicPr>
        <p:blipFill>
          <a:blip r:embed="rId4">
            <a:extLst>
              <a:ext uri="{28A0092B-C50C-407E-A947-70E740481C1C}">
                <a14:useLocalDpi xmlns:a14="http://schemas.microsoft.com/office/drawing/2010/main" val="0"/>
              </a:ext>
            </a:extLst>
          </a:blip>
          <a:srcRect/>
          <a:stretch>
            <a:fillRect/>
          </a:stretch>
        </p:blipFill>
        <p:spPr bwMode="auto">
          <a:xfrm>
            <a:off x="3085465" y="2204864"/>
            <a:ext cx="5026759" cy="4317761"/>
          </a:xfrm>
          <a:prstGeom prst="rect">
            <a:avLst/>
          </a:prstGeom>
          <a:noFill/>
          <a:ln>
            <a:noFill/>
          </a:ln>
        </p:spPr>
      </p:pic>
    </p:spTree>
    <p:extLst>
      <p:ext uri="{BB962C8B-B14F-4D97-AF65-F5344CB8AC3E}">
        <p14:creationId xmlns:p14="http://schemas.microsoft.com/office/powerpoint/2010/main" val="8220700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Multivariate Analysis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9" name="Picture 8" descr="C:\Users\Developer\AppData\Local\Microsoft\Windows\INetCache\Content.MSO\A0A88D08.tmp"/>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667000"/>
            <a:ext cx="4741332" cy="2058144"/>
          </a:xfrm>
          <a:prstGeom prst="rect">
            <a:avLst/>
          </a:prstGeom>
          <a:noFill/>
          <a:ln>
            <a:noFill/>
          </a:ln>
        </p:spPr>
      </p:pic>
      <p:sp>
        <p:nvSpPr>
          <p:cNvPr id="7" name="Rectangle 2"/>
          <p:cNvSpPr>
            <a:spLocks noChangeArrowheads="1"/>
          </p:cNvSpPr>
          <p:nvPr/>
        </p:nvSpPr>
        <p:spPr bwMode="auto">
          <a:xfrm>
            <a:off x="479376" y="2733888"/>
            <a:ext cx="533761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Features</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OverallQual</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has</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1"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positively high correlation</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with </a:t>
            </a: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features</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BmstQual</a:t>
            </a:r>
            <a:r>
              <a:rPr kumimoji="0" lang="en-US" altLang="en-US" sz="12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ExterQual</a:t>
            </a:r>
            <a:r>
              <a:rPr kumimoji="0" lang="en-US" altLang="en-US" sz="12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KitchenQual</a:t>
            </a:r>
            <a:r>
              <a:rPr kumimoji="0" lang="en-US" altLang="en-US" sz="12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GarageFinish</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has</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1"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negatively high correlation</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with </a:t>
            </a: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Features</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Foundation,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CentralAir</a:t>
            </a:r>
            <a:r>
              <a:rPr kumimoji="0" lang="en-US" altLang="en-US" sz="12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Electrical,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PavedDrive</a:t>
            </a:r>
            <a:r>
              <a:rPr kumimoji="0" lang="en-US" altLang="en-US" sz="12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SaleCondition</a:t>
            </a:r>
            <a:r>
              <a:rPr kumimoji="0" lang="en-US" altLang="en-US" sz="12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HouseStyle</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has</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1"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positively good correlation</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with </a:t>
            </a: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features</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HeatingQC</a:t>
            </a:r>
            <a:r>
              <a:rPr kumimoji="0" lang="en-US" altLang="en-US" sz="12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GarageType</a:t>
            </a:r>
            <a:r>
              <a:rPr kumimoji="0" lang="en-US" altLang="en-US" sz="12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BsmtExposure</a:t>
            </a:r>
            <a:r>
              <a:rPr kumimoji="0" lang="en-US" altLang="en-US" sz="12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Arial Unicode MS"/>
                <a:ea typeface="Calibri" panose="020F0502020204030204" pitchFamily="34" charset="0"/>
                <a:cs typeface="Courier New" panose="02070309020205020404" pitchFamily="49" charset="0"/>
              </a:rPr>
              <a:t>LotShape</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has</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1"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negatively good correlation</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with </a:t>
            </a: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SalePrice</a:t>
            </a: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rPr>
              <a:t>All other features has low correlation with </a:t>
            </a:r>
            <a:r>
              <a:rPr kumimoji="0" lang="en-US" altLang="en-US" sz="12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rPr>
              <a:t>SalePrice</a:t>
            </a:r>
            <a:r>
              <a:rPr kumimoji="0" lang="en-US" altLang="en-US" sz="160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15039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Concluding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Content Placeholder 4">
            <a:extLst>
              <a:ext uri="{FF2B5EF4-FFF2-40B4-BE49-F238E27FC236}">
                <a16:creationId xmlns:a16="http://schemas.microsoft.com/office/drawing/2014/main" id="{8F7C299B-AA8A-4A05-B8A6-328145276EE2}"/>
              </a:ext>
            </a:extLst>
          </p:cNvPr>
          <p:cNvSpPr>
            <a:spLocks noGrp="1"/>
          </p:cNvSpPr>
          <p:nvPr>
            <p:ph sz="quarter" idx="13"/>
          </p:nvPr>
        </p:nvSpPr>
        <p:spPr>
          <a:xfrm>
            <a:off x="548640" y="2276872"/>
            <a:ext cx="10288691" cy="3660648"/>
          </a:xfrm>
        </p:spPr>
        <p:txBody>
          <a:bodyPr>
            <a:noAutofit/>
          </a:bodyPr>
          <a:lstStyle/>
          <a:p>
            <a:pPr marL="0" indent="0">
              <a:buNone/>
            </a:pPr>
            <a:r>
              <a:rPr lang="en-IN" sz="1400" dirty="0">
                <a:latin typeface="Calibri" panose="020F0502020204030204" pitchFamily="34" charset="0"/>
                <a:ea typeface="Calibri" panose="020F0502020204030204" pitchFamily="34" charset="0"/>
                <a:cs typeface="Times New Roman" panose="02020603050405020304" pitchFamily="18" charset="0"/>
              </a:rPr>
              <a:t>Starting with </a:t>
            </a:r>
            <a:r>
              <a:rPr lang="en-IN" sz="1400" b="1" dirty="0">
                <a:latin typeface="Calibri" panose="020F0502020204030204" pitchFamily="34" charset="0"/>
                <a:ea typeface="Calibri" panose="020F0502020204030204" pitchFamily="34" charset="0"/>
                <a:cs typeface="Times New Roman" panose="02020603050405020304" pitchFamily="18" charset="0"/>
              </a:rPr>
              <a:t>univariate analysis</a:t>
            </a:r>
            <a:r>
              <a:rPr lang="en-IN" sz="1400" dirty="0">
                <a:latin typeface="Calibri" panose="020F0502020204030204" pitchFamily="34" charset="0"/>
                <a:ea typeface="Calibri" panose="020F0502020204030204" pitchFamily="34" charset="0"/>
                <a:cs typeface="Times New Roman" panose="02020603050405020304" pitchFamily="18" charset="0"/>
              </a:rPr>
              <a:t>, with help of </a:t>
            </a:r>
            <a:r>
              <a:rPr lang="en-IN" sz="1400" b="1" dirty="0" err="1">
                <a:latin typeface="Calibri" panose="020F0502020204030204" pitchFamily="34" charset="0"/>
                <a:ea typeface="Calibri" panose="020F0502020204030204" pitchFamily="34" charset="0"/>
                <a:cs typeface="Times New Roman" panose="02020603050405020304" pitchFamily="18" charset="0"/>
              </a:rPr>
              <a:t>distplot</a:t>
            </a:r>
            <a:r>
              <a:rPr lang="en-IN" sz="1400" dirty="0">
                <a:latin typeface="Calibri" panose="020F0502020204030204" pitchFamily="34" charset="0"/>
                <a:ea typeface="Calibri" panose="020F0502020204030204" pitchFamily="34" charset="0"/>
                <a:cs typeface="Times New Roman" panose="02020603050405020304" pitchFamily="18" charset="0"/>
              </a:rPr>
              <a:t> we found that data in all continuous features are not </a:t>
            </a:r>
            <a:r>
              <a:rPr lang="en-IN" sz="1400" dirty="0" err="1">
                <a:latin typeface="Calibri" panose="020F0502020204030204" pitchFamily="34" charset="0"/>
                <a:ea typeface="Calibri" panose="020F0502020204030204" pitchFamily="34" charset="0"/>
                <a:cs typeface="Times New Roman" panose="02020603050405020304" pitchFamily="18" charset="0"/>
              </a:rPr>
              <a:t>distributted</a:t>
            </a:r>
            <a:r>
              <a:rPr lang="en-IN" sz="1400" dirty="0">
                <a:latin typeface="Calibri" panose="020F0502020204030204" pitchFamily="34" charset="0"/>
                <a:ea typeface="Calibri" panose="020F0502020204030204" pitchFamily="34" charset="0"/>
                <a:cs typeface="Times New Roman" panose="02020603050405020304" pitchFamily="18" charset="0"/>
              </a:rPr>
              <a:t> normally and needs to be scaled before sending for model training. Moving further, we also found that data in most of the features are skewed and </a:t>
            </a:r>
            <a:r>
              <a:rPr lang="en-IN" sz="1400" dirty="0" err="1">
                <a:latin typeface="Calibri" panose="020F0502020204030204" pitchFamily="34" charset="0"/>
                <a:ea typeface="Calibri" panose="020F0502020204030204" pitchFamily="34" charset="0"/>
                <a:cs typeface="Times New Roman" panose="02020603050405020304" pitchFamily="18" charset="0"/>
              </a:rPr>
              <a:t>spreaded</a:t>
            </a:r>
            <a:r>
              <a:rPr lang="en-IN" sz="1400" dirty="0">
                <a:latin typeface="Calibri" panose="020F0502020204030204" pitchFamily="34" charset="0"/>
                <a:ea typeface="Calibri" panose="020F0502020204030204" pitchFamily="34" charset="0"/>
                <a:cs typeface="Times New Roman" panose="02020603050405020304" pitchFamily="18" charset="0"/>
              </a:rPr>
              <a:t>, therefore, this needs to be treated before model training. Also, it is observed that except features </a:t>
            </a:r>
            <a:r>
              <a:rPr lang="en-IN" sz="1400" dirty="0" err="1">
                <a:latin typeface="Calibri" panose="020F0502020204030204" pitchFamily="34" charset="0"/>
                <a:ea typeface="Calibri" panose="020F0502020204030204" pitchFamily="34" charset="0"/>
                <a:cs typeface="Times New Roman" panose="02020603050405020304" pitchFamily="18" charset="0"/>
              </a:rPr>
              <a:t>YearBuilt</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YearRemodAdd</a:t>
            </a:r>
            <a:r>
              <a:rPr lang="en-IN" sz="1400" dirty="0">
                <a:latin typeface="Calibri" panose="020F0502020204030204" pitchFamily="34" charset="0"/>
                <a:ea typeface="Calibri" panose="020F0502020204030204" pitchFamily="34" charset="0"/>
                <a:cs typeface="Times New Roman" panose="02020603050405020304" pitchFamily="18" charset="0"/>
              </a:rPr>
              <a:t>, 2ndFlrSF, </a:t>
            </a:r>
            <a:r>
              <a:rPr lang="en-IN" sz="1400" dirty="0" err="1">
                <a:latin typeface="Calibri" panose="020F0502020204030204" pitchFamily="34" charset="0"/>
                <a:ea typeface="Calibri" panose="020F0502020204030204" pitchFamily="34" charset="0"/>
                <a:cs typeface="Times New Roman" panose="02020603050405020304" pitchFamily="18" charset="0"/>
              </a:rPr>
              <a:t>BsmtFullBath</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BsmtHalfBath</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FullBath</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HalfBath</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BedroomAbvGr</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KitchenAbvGr</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TotRmsAbvGrd</a:t>
            </a:r>
            <a:r>
              <a:rPr lang="en-IN" sz="1400" dirty="0">
                <a:latin typeface="Calibri" panose="020F0502020204030204" pitchFamily="34" charset="0"/>
                <a:ea typeface="Calibri" panose="020F0502020204030204" pitchFamily="34" charset="0"/>
                <a:cs typeface="Times New Roman" panose="02020603050405020304" pitchFamily="18" charset="0"/>
              </a:rPr>
              <a:t>, Fireplaces, </a:t>
            </a:r>
            <a:r>
              <a:rPr lang="en-IN" sz="1400" dirty="0" err="1">
                <a:latin typeface="Calibri" panose="020F0502020204030204" pitchFamily="34" charset="0"/>
                <a:ea typeface="Calibri" panose="020F0502020204030204" pitchFamily="34" charset="0"/>
                <a:cs typeface="Times New Roman" panose="02020603050405020304" pitchFamily="18" charset="0"/>
              </a:rPr>
              <a:t>GarageYrBlt</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GarageCars</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MoSold</a:t>
            </a:r>
            <a:r>
              <a:rPr lang="en-IN" sz="1400" dirty="0">
                <a:latin typeface="Calibri" panose="020F0502020204030204" pitchFamily="34" charset="0"/>
                <a:ea typeface="Calibri" panose="020F0502020204030204" pitchFamily="34" charset="0"/>
                <a:cs typeface="Times New Roman" panose="02020603050405020304" pitchFamily="18" charset="0"/>
              </a:rPr>
              <a:t> and </a:t>
            </a:r>
            <a:r>
              <a:rPr lang="en-IN" sz="1400" dirty="0" err="1">
                <a:latin typeface="Calibri" panose="020F0502020204030204" pitchFamily="34" charset="0"/>
                <a:ea typeface="Calibri" panose="020F0502020204030204" pitchFamily="34" charset="0"/>
                <a:cs typeface="Times New Roman" panose="02020603050405020304" pitchFamily="18" charset="0"/>
              </a:rPr>
              <a:t>YrSold</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b="1" dirty="0">
                <a:latin typeface="Calibri" panose="020F0502020204030204" pitchFamily="34" charset="0"/>
                <a:ea typeface="Calibri" panose="020F0502020204030204" pitchFamily="34" charset="0"/>
                <a:cs typeface="Times New Roman" panose="02020603050405020304" pitchFamily="18" charset="0"/>
              </a:rPr>
              <a:t>boxplot</a:t>
            </a:r>
            <a:r>
              <a:rPr lang="en-IN" sz="1400" dirty="0">
                <a:latin typeface="Calibri" panose="020F0502020204030204" pitchFamily="34" charset="0"/>
                <a:ea typeface="Calibri" panose="020F0502020204030204" pitchFamily="34" charset="0"/>
                <a:cs typeface="Times New Roman" panose="02020603050405020304" pitchFamily="18" charset="0"/>
              </a:rPr>
              <a:t> shows some or more outliers might be present in other features. Further analysing the categorical features using </a:t>
            </a:r>
            <a:r>
              <a:rPr lang="en-IN" sz="1400" b="1" dirty="0" err="1">
                <a:latin typeface="Calibri" panose="020F0502020204030204" pitchFamily="34" charset="0"/>
                <a:ea typeface="Calibri" panose="020F0502020204030204" pitchFamily="34" charset="0"/>
                <a:cs typeface="Times New Roman" panose="02020603050405020304" pitchFamily="18" charset="0"/>
              </a:rPr>
              <a:t>countplot</a:t>
            </a:r>
            <a:r>
              <a:rPr lang="en-IN" sz="1400" dirty="0">
                <a:latin typeface="Calibri" panose="020F0502020204030204" pitchFamily="34" charset="0"/>
                <a:ea typeface="Calibri" panose="020F0502020204030204" pitchFamily="34" charset="0"/>
                <a:cs typeface="Times New Roman" panose="02020603050405020304" pitchFamily="18" charset="0"/>
              </a:rPr>
              <a:t>, it is observed that feature </a:t>
            </a:r>
            <a:r>
              <a:rPr lang="en-IN" sz="1400" b="1" i="1" dirty="0">
                <a:latin typeface="Calibri" panose="020F0502020204030204" pitchFamily="34" charset="0"/>
                <a:ea typeface="Calibri" panose="020F0502020204030204" pitchFamily="34" charset="0"/>
                <a:cs typeface="Times New Roman" panose="02020603050405020304" pitchFamily="18" charset="0"/>
              </a:rPr>
              <a:t>Utilities</a:t>
            </a:r>
            <a:r>
              <a:rPr lang="en-IN" sz="1400" dirty="0">
                <a:latin typeface="Calibri" panose="020F0502020204030204" pitchFamily="34" charset="0"/>
                <a:ea typeface="Calibri" panose="020F0502020204030204" pitchFamily="34" charset="0"/>
                <a:cs typeface="Times New Roman" panose="02020603050405020304" pitchFamily="18" charset="0"/>
              </a:rPr>
              <a:t> has a single value for all records, therefore, it </a:t>
            </a:r>
            <a:r>
              <a:rPr lang="en-IN" sz="1400" b="1" i="1" dirty="0">
                <a:latin typeface="Calibri" panose="020F0502020204030204" pitchFamily="34" charset="0"/>
                <a:ea typeface="Calibri" panose="020F0502020204030204" pitchFamily="34" charset="0"/>
                <a:cs typeface="Times New Roman" panose="02020603050405020304" pitchFamily="18" charset="0"/>
              </a:rPr>
              <a:t>needs to be dropped</a:t>
            </a:r>
            <a:r>
              <a:rPr lang="en-IN" sz="1400" dirty="0">
                <a:latin typeface="Calibri" panose="020F0502020204030204" pitchFamily="34" charset="0"/>
                <a:ea typeface="Calibri" panose="020F0502020204030204" pitchFamily="34" charset="0"/>
                <a:cs typeface="Times New Roman" panose="02020603050405020304" pitchFamily="18" charset="0"/>
              </a:rPr>
              <a:t> because of no use in model training. After the we came up with </a:t>
            </a:r>
            <a:r>
              <a:rPr lang="en-IN" sz="1400" b="1" dirty="0">
                <a:latin typeface="Calibri" panose="020F0502020204030204" pitchFamily="34" charset="0"/>
                <a:ea typeface="Calibri" panose="020F0502020204030204" pitchFamily="34" charset="0"/>
                <a:cs typeface="Times New Roman" panose="02020603050405020304" pitchFamily="18" charset="0"/>
              </a:rPr>
              <a:t>bivariate analysis</a:t>
            </a:r>
            <a:r>
              <a:rPr lang="en-IN" sz="1400" dirty="0">
                <a:latin typeface="Calibri" panose="020F0502020204030204" pitchFamily="34" charset="0"/>
                <a:ea typeface="Calibri" panose="020F0502020204030204" pitchFamily="34" charset="0"/>
                <a:cs typeface="Times New Roman" panose="02020603050405020304" pitchFamily="18" charset="0"/>
              </a:rPr>
              <a:t> which gives the close look of relationship between features and target variable </a:t>
            </a:r>
            <a:r>
              <a:rPr lang="en-IN" sz="1400" dirty="0" err="1">
                <a:latin typeface="Calibri" panose="020F0502020204030204" pitchFamily="34" charset="0"/>
                <a:ea typeface="Calibri" panose="020F0502020204030204" pitchFamily="34" charset="0"/>
                <a:cs typeface="Times New Roman" panose="02020603050405020304" pitchFamily="18" charset="0"/>
              </a:rPr>
              <a:t>SalePrice</a:t>
            </a:r>
            <a:r>
              <a:rPr lang="en-IN" sz="1400" dirty="0">
                <a:latin typeface="Calibri" panose="020F0502020204030204" pitchFamily="34" charset="0"/>
                <a:ea typeface="Calibri" panose="020F0502020204030204" pitchFamily="34" charset="0"/>
                <a:cs typeface="Times New Roman" panose="02020603050405020304" pitchFamily="18" charset="0"/>
              </a:rPr>
              <a:t>. Using </a:t>
            </a:r>
            <a:r>
              <a:rPr lang="en-IN" sz="1400" b="1" dirty="0">
                <a:latin typeface="Calibri" panose="020F0502020204030204" pitchFamily="34" charset="0"/>
                <a:ea typeface="Calibri" panose="020F0502020204030204" pitchFamily="34" charset="0"/>
                <a:cs typeface="Times New Roman" panose="02020603050405020304" pitchFamily="18" charset="0"/>
              </a:rPr>
              <a:t>scatterplot</a:t>
            </a:r>
            <a:r>
              <a:rPr lang="en-IN" sz="1400" dirty="0">
                <a:latin typeface="Calibri" panose="020F0502020204030204" pitchFamily="34" charset="0"/>
                <a:ea typeface="Calibri" panose="020F0502020204030204" pitchFamily="34" charset="0"/>
                <a:cs typeface="Times New Roman" panose="02020603050405020304" pitchFamily="18" charset="0"/>
              </a:rPr>
              <a:t> for continuous features, it is observed that </a:t>
            </a:r>
            <a:r>
              <a:rPr lang="en-IN" sz="1400" dirty="0" err="1">
                <a:latin typeface="Calibri" panose="020F0502020204030204" pitchFamily="34" charset="0"/>
                <a:ea typeface="Calibri" panose="020F0502020204030204" pitchFamily="34" charset="0"/>
                <a:cs typeface="Times New Roman" panose="02020603050405020304" pitchFamily="18" charset="0"/>
              </a:rPr>
              <a:t>SalePrice</a:t>
            </a:r>
            <a:r>
              <a:rPr lang="en-IN" sz="1400" dirty="0">
                <a:latin typeface="Calibri" panose="020F0502020204030204" pitchFamily="34" charset="0"/>
                <a:ea typeface="Calibri" panose="020F0502020204030204" pitchFamily="34" charset="0"/>
                <a:cs typeface="Times New Roman" panose="02020603050405020304" pitchFamily="18" charset="0"/>
              </a:rPr>
              <a:t> increases with the increase in feature </a:t>
            </a:r>
            <a:r>
              <a:rPr lang="en-IN" sz="1400" dirty="0" err="1">
                <a:latin typeface="Calibri" panose="020F0502020204030204" pitchFamily="34" charset="0"/>
                <a:ea typeface="Calibri" panose="020F0502020204030204" pitchFamily="34" charset="0"/>
                <a:cs typeface="Times New Roman" panose="02020603050405020304" pitchFamily="18" charset="0"/>
              </a:rPr>
              <a:t>LotFrontage</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LotArea</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YearBuilt</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YearRemodAdd</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MasVnrArea</a:t>
            </a:r>
            <a:r>
              <a:rPr lang="en-IN" sz="1400" dirty="0">
                <a:latin typeface="Calibri" panose="020F0502020204030204" pitchFamily="34" charset="0"/>
                <a:ea typeface="Calibri" panose="020F0502020204030204" pitchFamily="34" charset="0"/>
                <a:cs typeface="Times New Roman" panose="02020603050405020304" pitchFamily="18" charset="0"/>
              </a:rPr>
              <a:t>, BsmtFinSF1, </a:t>
            </a:r>
            <a:r>
              <a:rPr lang="en-IN" sz="1400" dirty="0" err="1">
                <a:latin typeface="Calibri" panose="020F0502020204030204" pitchFamily="34" charset="0"/>
                <a:ea typeface="Calibri" panose="020F0502020204030204" pitchFamily="34" charset="0"/>
                <a:cs typeface="Times New Roman" panose="02020603050405020304" pitchFamily="18" charset="0"/>
              </a:rPr>
              <a:t>TotalBsmtSF</a:t>
            </a:r>
            <a:r>
              <a:rPr lang="en-IN" sz="1400" dirty="0">
                <a:latin typeface="Calibri" panose="020F0502020204030204" pitchFamily="34" charset="0"/>
                <a:ea typeface="Calibri" panose="020F0502020204030204" pitchFamily="34" charset="0"/>
                <a:cs typeface="Times New Roman" panose="02020603050405020304" pitchFamily="18" charset="0"/>
              </a:rPr>
              <a:t>, 1stFlrSF, </a:t>
            </a:r>
            <a:r>
              <a:rPr lang="en-IN" sz="1400" dirty="0" err="1">
                <a:latin typeface="Calibri" panose="020F0502020204030204" pitchFamily="34" charset="0"/>
                <a:ea typeface="Calibri" panose="020F0502020204030204" pitchFamily="34" charset="0"/>
                <a:cs typeface="Times New Roman" panose="02020603050405020304" pitchFamily="18" charset="0"/>
              </a:rPr>
              <a:t>LowQualFinSF</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GrLivArea</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TotRmsAbvGrd</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GarageYrBlt</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GarageArea</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WoodDeckSF</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OpenPorchSF</a:t>
            </a:r>
            <a:r>
              <a:rPr lang="en-IN" sz="1400" dirty="0">
                <a:latin typeface="Calibri" panose="020F0502020204030204" pitchFamily="34" charset="0"/>
                <a:ea typeface="Calibri" panose="020F0502020204030204" pitchFamily="34" charset="0"/>
                <a:cs typeface="Times New Roman" panose="02020603050405020304" pitchFamily="18" charset="0"/>
              </a:rPr>
              <a:t> and </a:t>
            </a:r>
            <a:r>
              <a:rPr lang="en-IN" sz="1400" dirty="0" err="1">
                <a:latin typeface="Calibri" panose="020F0502020204030204" pitchFamily="34" charset="0"/>
                <a:ea typeface="Calibri" panose="020F0502020204030204" pitchFamily="34" charset="0"/>
                <a:cs typeface="Times New Roman" panose="02020603050405020304" pitchFamily="18" charset="0"/>
              </a:rPr>
              <a:t>MiscVal</a:t>
            </a:r>
            <a:r>
              <a:rPr lang="en-IN" sz="1400" dirty="0">
                <a:latin typeface="Calibri" panose="020F0502020204030204" pitchFamily="34" charset="0"/>
                <a:ea typeface="Calibri" panose="020F0502020204030204" pitchFamily="34" charset="0"/>
                <a:cs typeface="Times New Roman" panose="02020603050405020304" pitchFamily="18" charset="0"/>
              </a:rPr>
              <a:t>. Also, with the help of </a:t>
            </a:r>
            <a:r>
              <a:rPr lang="en-IN" sz="1400" b="1" dirty="0" err="1">
                <a:latin typeface="Calibri" panose="020F0502020204030204" pitchFamily="34" charset="0"/>
                <a:ea typeface="Calibri" panose="020F0502020204030204" pitchFamily="34" charset="0"/>
                <a:cs typeface="Times New Roman" panose="02020603050405020304" pitchFamily="18" charset="0"/>
              </a:rPr>
              <a:t>barplot</a:t>
            </a:r>
            <a:r>
              <a:rPr lang="en-IN" sz="1400" dirty="0">
                <a:latin typeface="Calibri" panose="020F0502020204030204" pitchFamily="34" charset="0"/>
                <a:ea typeface="Calibri" panose="020F0502020204030204" pitchFamily="34" charset="0"/>
                <a:cs typeface="Times New Roman" panose="02020603050405020304" pitchFamily="18" charset="0"/>
              </a:rPr>
              <a:t>, it is observed that each feature has value which contributes to the hike in </a:t>
            </a:r>
            <a:r>
              <a:rPr lang="en-IN" sz="1400" dirty="0" err="1">
                <a:latin typeface="Calibri" panose="020F0502020204030204" pitchFamily="34" charset="0"/>
                <a:ea typeface="Calibri" panose="020F0502020204030204" pitchFamily="34" charset="0"/>
                <a:cs typeface="Times New Roman" panose="02020603050405020304" pitchFamily="18" charset="0"/>
              </a:rPr>
              <a:t>SalePrice</a:t>
            </a:r>
            <a:r>
              <a:rPr lang="en-IN" sz="1400" dirty="0">
                <a:latin typeface="Calibri" panose="020F0502020204030204" pitchFamily="34" charset="0"/>
                <a:ea typeface="Calibri" panose="020F0502020204030204" pitchFamily="34" charset="0"/>
                <a:cs typeface="Times New Roman" panose="02020603050405020304" pitchFamily="18" charset="0"/>
              </a:rPr>
              <a:t> as well as reduced the </a:t>
            </a:r>
            <a:r>
              <a:rPr lang="en-IN" sz="1400" dirty="0" err="1">
                <a:latin typeface="Calibri" panose="020F0502020204030204" pitchFamily="34" charset="0"/>
                <a:ea typeface="Calibri" panose="020F0502020204030204" pitchFamily="34" charset="0"/>
                <a:cs typeface="Times New Roman" panose="02020603050405020304" pitchFamily="18" charset="0"/>
              </a:rPr>
              <a:t>SalePrice</a:t>
            </a:r>
            <a:r>
              <a:rPr lang="en-IN" sz="1400" dirty="0">
                <a:latin typeface="Calibri" panose="020F0502020204030204" pitchFamily="34" charset="0"/>
                <a:ea typeface="Calibri" panose="020F0502020204030204" pitchFamily="34" charset="0"/>
                <a:cs typeface="Times New Roman" panose="02020603050405020304" pitchFamily="18" charset="0"/>
              </a:rPr>
              <a:t>. Moving further with </a:t>
            </a:r>
            <a:r>
              <a:rPr lang="en-IN" sz="1400" b="1" dirty="0">
                <a:latin typeface="Calibri" panose="020F0502020204030204" pitchFamily="34" charset="0"/>
                <a:ea typeface="Calibri" panose="020F0502020204030204" pitchFamily="34" charset="0"/>
                <a:cs typeface="Times New Roman" panose="02020603050405020304" pitchFamily="18" charset="0"/>
              </a:rPr>
              <a:t>multi-variate analysis</a:t>
            </a:r>
            <a:r>
              <a:rPr lang="en-IN" sz="1400" dirty="0">
                <a:latin typeface="Calibri" panose="020F0502020204030204" pitchFamily="34" charset="0"/>
                <a:ea typeface="Calibri" panose="020F0502020204030204" pitchFamily="34" charset="0"/>
                <a:cs typeface="Times New Roman" panose="02020603050405020304" pitchFamily="18" charset="0"/>
              </a:rPr>
              <a:t> of continuous features, it is observed that features </a:t>
            </a:r>
            <a:r>
              <a:rPr lang="en-IN" sz="1400" dirty="0" err="1">
                <a:latin typeface="Calibri" panose="020F0502020204030204" pitchFamily="34" charset="0"/>
                <a:ea typeface="Calibri" panose="020F0502020204030204" pitchFamily="34" charset="0"/>
                <a:cs typeface="Times New Roman" panose="02020603050405020304" pitchFamily="18" charset="0"/>
              </a:rPr>
              <a:t>GrLivArea</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TotalBsmtSF</a:t>
            </a:r>
            <a:r>
              <a:rPr lang="en-IN" sz="1400" dirty="0">
                <a:latin typeface="Calibri" panose="020F0502020204030204" pitchFamily="34" charset="0"/>
                <a:ea typeface="Calibri" panose="020F0502020204030204" pitchFamily="34" charset="0"/>
                <a:cs typeface="Times New Roman" panose="02020603050405020304" pitchFamily="18" charset="0"/>
              </a:rPr>
              <a:t>, 1stFlrSF, 2ndFlrSF, </a:t>
            </a:r>
            <a:r>
              <a:rPr lang="en-IN" sz="1400" dirty="0" err="1">
                <a:latin typeface="Calibri" panose="020F0502020204030204" pitchFamily="34" charset="0"/>
                <a:ea typeface="Calibri" panose="020F0502020204030204" pitchFamily="34" charset="0"/>
                <a:cs typeface="Times New Roman" panose="02020603050405020304" pitchFamily="18" charset="0"/>
              </a:rPr>
              <a:t>FullBath</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GarageCars</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GarageArea</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YearBuilt</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YearRemodAdd</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MasVnrArea</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TotRmsAbvGrd</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FirePlaces</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GarageYrBlt</a:t>
            </a:r>
            <a:r>
              <a:rPr lang="en-IN" sz="1400" dirty="0">
                <a:latin typeface="Calibri" panose="020F0502020204030204" pitchFamily="34" charset="0"/>
                <a:ea typeface="Calibri" panose="020F0502020204030204" pitchFamily="34" charset="0"/>
                <a:cs typeface="Times New Roman" panose="02020603050405020304" pitchFamily="18" charset="0"/>
              </a:rPr>
              <a:t> are positively high correlated to target </a:t>
            </a:r>
            <a:r>
              <a:rPr lang="en-IN" sz="1400" dirty="0" err="1">
                <a:latin typeface="Calibri" panose="020F0502020204030204" pitchFamily="34" charset="0"/>
                <a:ea typeface="Calibri" panose="020F0502020204030204" pitchFamily="34" charset="0"/>
                <a:cs typeface="Times New Roman" panose="02020603050405020304" pitchFamily="18" charset="0"/>
              </a:rPr>
              <a:t>SalePrice</a:t>
            </a:r>
            <a:r>
              <a:rPr lang="en-IN" sz="1400" dirty="0">
                <a:latin typeface="Calibri" panose="020F0502020204030204" pitchFamily="34" charset="0"/>
                <a:ea typeface="Calibri" panose="020F0502020204030204" pitchFamily="34" charset="0"/>
                <a:cs typeface="Times New Roman" panose="02020603050405020304" pitchFamily="18" charset="0"/>
              </a:rPr>
              <a:t> while features like BsmtFinSF1, </a:t>
            </a:r>
            <a:r>
              <a:rPr lang="en-IN" sz="1400" dirty="0" err="1">
                <a:latin typeface="Calibri" panose="020F0502020204030204" pitchFamily="34" charset="0"/>
                <a:ea typeface="Calibri" panose="020F0502020204030204" pitchFamily="34" charset="0"/>
                <a:cs typeface="Times New Roman" panose="02020603050405020304" pitchFamily="18" charset="0"/>
              </a:rPr>
              <a:t>LotFrontage</a:t>
            </a:r>
            <a:r>
              <a:rPr lang="en-IN" sz="1400" dirty="0">
                <a:latin typeface="Calibri" panose="020F0502020204030204" pitchFamily="34" charset="0"/>
                <a:ea typeface="Calibri" panose="020F0502020204030204" pitchFamily="34" charset="0"/>
                <a:cs typeface="Times New Roman" panose="02020603050405020304" pitchFamily="18" charset="0"/>
              </a:rPr>
              <a:t>, 2ndFlrSF, </a:t>
            </a:r>
            <a:r>
              <a:rPr lang="en-IN" sz="1400" dirty="0" err="1">
                <a:latin typeface="Calibri" panose="020F0502020204030204" pitchFamily="34" charset="0"/>
                <a:ea typeface="Calibri" panose="020F0502020204030204" pitchFamily="34" charset="0"/>
                <a:cs typeface="Times New Roman" panose="02020603050405020304" pitchFamily="18" charset="0"/>
              </a:rPr>
              <a:t>HalfBath</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WoodDeckSF</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OpenPorchSF</a:t>
            </a:r>
            <a:r>
              <a:rPr lang="en-IN" sz="1400" dirty="0">
                <a:latin typeface="Calibri" panose="020F0502020204030204" pitchFamily="34" charset="0"/>
                <a:ea typeface="Calibri" panose="020F0502020204030204" pitchFamily="34" charset="0"/>
                <a:cs typeface="Times New Roman" panose="02020603050405020304" pitchFamily="18" charset="0"/>
              </a:rPr>
              <a:t> are </a:t>
            </a:r>
            <a:r>
              <a:rPr lang="en-IN" sz="1400" b="1" dirty="0">
                <a:latin typeface="Calibri" panose="020F0502020204030204" pitchFamily="34" charset="0"/>
                <a:ea typeface="Calibri" panose="020F0502020204030204" pitchFamily="34" charset="0"/>
                <a:cs typeface="Times New Roman" panose="02020603050405020304" pitchFamily="18" charset="0"/>
              </a:rPr>
              <a:t>positively good correlated</a:t>
            </a:r>
            <a:r>
              <a:rPr lang="en-IN" sz="1400" dirty="0">
                <a:latin typeface="Calibri" panose="020F0502020204030204" pitchFamily="34" charset="0"/>
                <a:ea typeface="Calibri" panose="020F0502020204030204" pitchFamily="34" charset="0"/>
                <a:cs typeface="Times New Roman" panose="02020603050405020304" pitchFamily="18" charset="0"/>
              </a:rPr>
              <a:t> to </a:t>
            </a:r>
            <a:r>
              <a:rPr lang="en-IN" sz="1400" dirty="0" err="1">
                <a:latin typeface="Calibri" panose="020F0502020204030204" pitchFamily="34" charset="0"/>
                <a:ea typeface="Calibri" panose="020F0502020204030204" pitchFamily="34" charset="0"/>
                <a:cs typeface="Times New Roman" panose="02020603050405020304" pitchFamily="18" charset="0"/>
              </a:rPr>
              <a:t>SalePrice</a:t>
            </a:r>
            <a:r>
              <a:rPr lang="en-IN" sz="1400" dirty="0">
                <a:latin typeface="Calibri" panose="020F0502020204030204" pitchFamily="34" charset="0"/>
                <a:ea typeface="Calibri" panose="020F0502020204030204" pitchFamily="34" charset="0"/>
                <a:cs typeface="Times New Roman" panose="02020603050405020304" pitchFamily="18" charset="0"/>
              </a:rPr>
              <a:t>. Also, for categorical features, it is observed that </a:t>
            </a:r>
            <a:r>
              <a:rPr lang="en-IN" sz="1400" dirty="0" err="1">
                <a:latin typeface="Calibri" panose="020F0502020204030204" pitchFamily="34" charset="0"/>
                <a:ea typeface="Calibri" panose="020F0502020204030204" pitchFamily="34" charset="0"/>
                <a:cs typeface="Times New Roman" panose="02020603050405020304" pitchFamily="18" charset="0"/>
              </a:rPr>
              <a:t>OverallQual</a:t>
            </a:r>
            <a:r>
              <a:rPr lang="en-IN" sz="1400" dirty="0">
                <a:latin typeface="Calibri" panose="020F0502020204030204" pitchFamily="34" charset="0"/>
                <a:ea typeface="Calibri" panose="020F0502020204030204" pitchFamily="34" charset="0"/>
                <a:cs typeface="Times New Roman" panose="02020603050405020304" pitchFamily="18" charset="0"/>
              </a:rPr>
              <a:t> has </a:t>
            </a:r>
            <a:r>
              <a:rPr lang="en-IN" sz="1400" b="1" dirty="0">
                <a:latin typeface="Calibri" panose="020F0502020204030204" pitchFamily="34" charset="0"/>
                <a:ea typeface="Calibri" panose="020F0502020204030204" pitchFamily="34" charset="0"/>
                <a:cs typeface="Times New Roman" panose="02020603050405020304" pitchFamily="18" charset="0"/>
              </a:rPr>
              <a:t>positively high correlation</a:t>
            </a:r>
            <a:r>
              <a:rPr lang="en-IN" sz="1400" dirty="0">
                <a:latin typeface="Calibri" panose="020F0502020204030204" pitchFamily="34" charset="0"/>
                <a:ea typeface="Calibri" panose="020F0502020204030204" pitchFamily="34" charset="0"/>
                <a:cs typeface="Times New Roman" panose="02020603050405020304" pitchFamily="18" charset="0"/>
              </a:rPr>
              <a:t> with </a:t>
            </a:r>
            <a:r>
              <a:rPr lang="en-IN" sz="1400" dirty="0" err="1">
                <a:latin typeface="Calibri" panose="020F0502020204030204" pitchFamily="34" charset="0"/>
                <a:ea typeface="Calibri" panose="020F0502020204030204" pitchFamily="34" charset="0"/>
                <a:cs typeface="Times New Roman" panose="02020603050405020304" pitchFamily="18" charset="0"/>
              </a:rPr>
              <a:t>SalePrice</a:t>
            </a:r>
            <a:r>
              <a:rPr lang="en-IN" sz="1400" dirty="0">
                <a:latin typeface="Calibri" panose="020F0502020204030204" pitchFamily="34" charset="0"/>
                <a:ea typeface="Calibri" panose="020F0502020204030204" pitchFamily="34" charset="0"/>
                <a:cs typeface="Times New Roman" panose="02020603050405020304" pitchFamily="18" charset="0"/>
              </a:rPr>
              <a:t> while features </a:t>
            </a:r>
            <a:r>
              <a:rPr lang="en-IN" sz="1400" dirty="0" err="1">
                <a:latin typeface="Calibri" panose="020F0502020204030204" pitchFamily="34" charset="0"/>
                <a:ea typeface="Calibri" panose="020F0502020204030204" pitchFamily="34" charset="0"/>
                <a:cs typeface="Times New Roman" panose="02020603050405020304" pitchFamily="18" charset="0"/>
              </a:rPr>
              <a:t>BmstQual</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ExterQual</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KitchenQual</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GarageFinish</a:t>
            </a:r>
            <a:r>
              <a:rPr lang="en-IN" sz="1400" dirty="0">
                <a:latin typeface="Calibri" panose="020F0502020204030204" pitchFamily="34" charset="0"/>
                <a:ea typeface="Calibri" panose="020F0502020204030204" pitchFamily="34" charset="0"/>
                <a:cs typeface="Times New Roman" panose="02020603050405020304" pitchFamily="18" charset="0"/>
              </a:rPr>
              <a:t> has </a:t>
            </a:r>
            <a:r>
              <a:rPr lang="en-IN" sz="1400" b="1" dirty="0">
                <a:latin typeface="Calibri" panose="020F0502020204030204" pitchFamily="34" charset="0"/>
                <a:ea typeface="Calibri" panose="020F0502020204030204" pitchFamily="34" charset="0"/>
                <a:cs typeface="Times New Roman" panose="02020603050405020304" pitchFamily="18" charset="0"/>
              </a:rPr>
              <a:t>negatively high correlation</a:t>
            </a:r>
            <a:r>
              <a:rPr lang="en-IN" sz="1400" dirty="0">
                <a:latin typeface="Calibri" panose="020F0502020204030204" pitchFamily="34" charset="0"/>
                <a:ea typeface="Calibri" panose="020F0502020204030204" pitchFamily="34" charset="0"/>
                <a:cs typeface="Times New Roman" panose="02020603050405020304" pitchFamily="18" charset="0"/>
              </a:rPr>
              <a:t> with </a:t>
            </a:r>
            <a:r>
              <a:rPr lang="en-IN" sz="1400" dirty="0" err="1">
                <a:latin typeface="Calibri" panose="020F0502020204030204" pitchFamily="34" charset="0"/>
                <a:ea typeface="Calibri" panose="020F0502020204030204" pitchFamily="34" charset="0"/>
                <a:cs typeface="Times New Roman" panose="02020603050405020304" pitchFamily="18" charset="0"/>
              </a:rPr>
              <a:t>SalePrice</a:t>
            </a:r>
            <a:r>
              <a:rPr lang="en-IN" sz="1400" dirty="0">
                <a:latin typeface="Calibri" panose="020F0502020204030204" pitchFamily="34" charset="0"/>
                <a:ea typeface="Calibri" panose="020F0502020204030204" pitchFamily="34" charset="0"/>
                <a:cs typeface="Times New Roman" panose="02020603050405020304" pitchFamily="18" charset="0"/>
              </a:rPr>
              <a:t> and features Foundation, </a:t>
            </a:r>
            <a:r>
              <a:rPr lang="en-IN" sz="1400" dirty="0" err="1">
                <a:latin typeface="Calibri" panose="020F0502020204030204" pitchFamily="34" charset="0"/>
                <a:ea typeface="Calibri" panose="020F0502020204030204" pitchFamily="34" charset="0"/>
                <a:cs typeface="Times New Roman" panose="02020603050405020304" pitchFamily="18" charset="0"/>
              </a:rPr>
              <a:t>CentralAir</a:t>
            </a:r>
            <a:r>
              <a:rPr lang="en-IN" sz="1400" dirty="0">
                <a:latin typeface="Calibri" panose="020F0502020204030204" pitchFamily="34" charset="0"/>
                <a:ea typeface="Calibri" panose="020F0502020204030204" pitchFamily="34" charset="0"/>
                <a:cs typeface="Times New Roman" panose="02020603050405020304" pitchFamily="18" charset="0"/>
              </a:rPr>
              <a:t>, Electrical, </a:t>
            </a:r>
            <a:r>
              <a:rPr lang="en-IN" sz="1400" dirty="0" err="1">
                <a:latin typeface="Calibri" panose="020F0502020204030204" pitchFamily="34" charset="0"/>
                <a:ea typeface="Calibri" panose="020F0502020204030204" pitchFamily="34" charset="0"/>
                <a:cs typeface="Times New Roman" panose="02020603050405020304" pitchFamily="18" charset="0"/>
              </a:rPr>
              <a:t>PavedDrive</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SaleCondition</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HouseStyle</a:t>
            </a:r>
            <a:r>
              <a:rPr lang="en-IN" sz="1400" dirty="0">
                <a:latin typeface="Calibri" panose="020F0502020204030204" pitchFamily="34" charset="0"/>
                <a:ea typeface="Calibri" panose="020F0502020204030204" pitchFamily="34" charset="0"/>
                <a:cs typeface="Times New Roman" panose="02020603050405020304" pitchFamily="18" charset="0"/>
              </a:rPr>
              <a:t> has </a:t>
            </a:r>
            <a:r>
              <a:rPr lang="en-IN" sz="1400" b="1" dirty="0">
                <a:latin typeface="Calibri" panose="020F0502020204030204" pitchFamily="34" charset="0"/>
                <a:ea typeface="Calibri" panose="020F0502020204030204" pitchFamily="34" charset="0"/>
                <a:cs typeface="Times New Roman" panose="02020603050405020304" pitchFamily="18" charset="0"/>
              </a:rPr>
              <a:t>positively good correlation</a:t>
            </a:r>
            <a:r>
              <a:rPr lang="en-IN" sz="1400" dirty="0">
                <a:latin typeface="Calibri" panose="020F0502020204030204" pitchFamily="34" charset="0"/>
                <a:ea typeface="Calibri" panose="020F0502020204030204" pitchFamily="34" charset="0"/>
                <a:cs typeface="Times New Roman" panose="02020603050405020304" pitchFamily="18" charset="0"/>
              </a:rPr>
              <a:t> with </a:t>
            </a:r>
            <a:r>
              <a:rPr lang="en-IN" sz="1400" dirty="0" err="1">
                <a:latin typeface="Calibri" panose="020F0502020204030204" pitchFamily="34" charset="0"/>
                <a:ea typeface="Calibri" panose="020F0502020204030204" pitchFamily="34" charset="0"/>
                <a:cs typeface="Times New Roman" panose="02020603050405020304" pitchFamily="18" charset="0"/>
              </a:rPr>
              <a:t>SalePrice</a:t>
            </a:r>
            <a:r>
              <a:rPr lang="en-IN" sz="1400" dirty="0">
                <a:latin typeface="Calibri" panose="020F0502020204030204" pitchFamily="34" charset="0"/>
                <a:ea typeface="Calibri" panose="020F0502020204030204" pitchFamily="34" charset="0"/>
                <a:cs typeface="Times New Roman" panose="02020603050405020304" pitchFamily="18" charset="0"/>
              </a:rPr>
              <a:t> while features </a:t>
            </a:r>
            <a:r>
              <a:rPr lang="en-IN" sz="1400" dirty="0" err="1">
                <a:latin typeface="Calibri" panose="020F0502020204030204" pitchFamily="34" charset="0"/>
                <a:ea typeface="Calibri" panose="020F0502020204030204" pitchFamily="34" charset="0"/>
                <a:cs typeface="Times New Roman" panose="02020603050405020304" pitchFamily="18" charset="0"/>
              </a:rPr>
              <a:t>HeatingQC</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GarageType</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BsmtExposure</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latin typeface="Calibri" panose="020F0502020204030204" pitchFamily="34" charset="0"/>
                <a:ea typeface="Calibri" panose="020F0502020204030204" pitchFamily="34" charset="0"/>
                <a:cs typeface="Times New Roman" panose="02020603050405020304" pitchFamily="18" charset="0"/>
              </a:rPr>
              <a:t>LotShape</a:t>
            </a:r>
            <a:r>
              <a:rPr lang="en-IN" sz="1400" dirty="0">
                <a:latin typeface="Calibri" panose="020F0502020204030204" pitchFamily="34" charset="0"/>
                <a:ea typeface="Calibri" panose="020F0502020204030204" pitchFamily="34" charset="0"/>
                <a:cs typeface="Times New Roman" panose="02020603050405020304" pitchFamily="18" charset="0"/>
              </a:rPr>
              <a:t> has </a:t>
            </a:r>
            <a:r>
              <a:rPr lang="en-IN" sz="1400" b="1" dirty="0">
                <a:latin typeface="Calibri" panose="020F0502020204030204" pitchFamily="34" charset="0"/>
                <a:ea typeface="Calibri" panose="020F0502020204030204" pitchFamily="34" charset="0"/>
                <a:cs typeface="Times New Roman" panose="02020603050405020304" pitchFamily="18" charset="0"/>
              </a:rPr>
              <a:t>negatively good correlation</a:t>
            </a:r>
            <a:r>
              <a:rPr lang="en-IN" sz="1400" dirty="0">
                <a:latin typeface="Calibri" panose="020F0502020204030204" pitchFamily="34" charset="0"/>
                <a:ea typeface="Calibri" panose="020F0502020204030204" pitchFamily="34" charset="0"/>
                <a:cs typeface="Times New Roman" panose="02020603050405020304" pitchFamily="18" charset="0"/>
              </a:rPr>
              <a:t> with </a:t>
            </a:r>
            <a:r>
              <a:rPr lang="en-IN" sz="1400" dirty="0" err="1">
                <a:latin typeface="Calibri" panose="020F0502020204030204" pitchFamily="34" charset="0"/>
                <a:ea typeface="Calibri" panose="020F0502020204030204" pitchFamily="34" charset="0"/>
                <a:cs typeface="Times New Roman" panose="02020603050405020304" pitchFamily="18" charset="0"/>
              </a:rPr>
              <a:t>SalePrice</a:t>
            </a:r>
            <a:r>
              <a:rPr lang="en-IN" sz="1400" dirty="0">
                <a:latin typeface="Calibri" panose="020F0502020204030204" pitchFamily="34" charset="0"/>
                <a:ea typeface="Calibri" panose="020F0502020204030204" pitchFamily="34" charset="0"/>
                <a:cs typeface="Times New Roman" panose="02020603050405020304" pitchFamily="18" charset="0"/>
              </a:rPr>
              <a:t>. All other features has low or no correlation with </a:t>
            </a:r>
            <a:r>
              <a:rPr lang="en-IN" sz="1400" dirty="0" err="1">
                <a:latin typeface="Calibri" panose="020F0502020204030204" pitchFamily="34" charset="0"/>
                <a:ea typeface="Calibri" panose="020F0502020204030204" pitchFamily="34" charset="0"/>
                <a:cs typeface="Times New Roman" panose="02020603050405020304" pitchFamily="18" charset="0"/>
              </a:rPr>
              <a:t>SalePrice</a:t>
            </a:r>
            <a:r>
              <a:rPr lang="en-IN" sz="1400" dirty="0">
                <a:latin typeface="Calibri" panose="020F0502020204030204" pitchFamily="34" charset="0"/>
                <a:ea typeface="Calibri" panose="020F0502020204030204" pitchFamily="34" charset="0"/>
                <a:cs typeface="Times New Roman" panose="02020603050405020304" pitchFamily="18" charset="0"/>
              </a:rPr>
              <a:t>. The final shape of dataset is </a:t>
            </a:r>
            <a:r>
              <a:rPr lang="en-IN" sz="1400" b="1" dirty="0">
                <a:latin typeface="Calibri" panose="020F0502020204030204" pitchFamily="34" charset="0"/>
                <a:ea typeface="Calibri" panose="020F0502020204030204" pitchFamily="34" charset="0"/>
                <a:cs typeface="Times New Roman" panose="02020603050405020304" pitchFamily="18" charset="0"/>
              </a:rPr>
              <a:t>1168 rows and 74 columns.</a:t>
            </a:r>
            <a:endParaRPr lang="en-IN" sz="1400" dirty="0"/>
          </a:p>
        </p:txBody>
      </p:sp>
    </p:spTree>
    <p:extLst>
      <p:ext uri="{BB962C8B-B14F-4D97-AF65-F5344CB8AC3E}">
        <p14:creationId xmlns:p14="http://schemas.microsoft.com/office/powerpoint/2010/main" val="38408861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Model/s Development and Evaluation </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Identification of possible problem-solving approaches (methods)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C400DD06-3408-4F53-8F0F-0B0B6E8F21E7}"/>
              </a:ext>
            </a:extLst>
          </p:cNvPr>
          <p:cNvSpPr>
            <a:spLocks noGrp="1"/>
          </p:cNvSpPr>
          <p:nvPr>
            <p:ph sz="quarter" idx="13"/>
          </p:nvPr>
        </p:nvSpPr>
        <p:spPr/>
        <p:txBody>
          <a:bodyPr>
            <a:normAutofit/>
          </a:bodyPr>
          <a:lstStyle/>
          <a:p>
            <a:pPr indent="0">
              <a:lnSpc>
                <a:spcPct val="107000"/>
              </a:lnSpc>
              <a:spcAft>
                <a:spcPts val="800"/>
              </a:spcAft>
              <a:buNone/>
            </a:pPr>
            <a:r>
              <a:rPr lang="en-IN" sz="1800" dirty="0">
                <a:latin typeface="Calibri" panose="020F0502020204030204" pitchFamily="34" charset="0"/>
                <a:ea typeface="Calibri" panose="020F0502020204030204" pitchFamily="34" charset="0"/>
                <a:cs typeface="Times New Roman" panose="02020603050405020304" pitchFamily="18" charset="0"/>
              </a:rPr>
              <a:t>To solve this problem following steps are used:</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571500" lvl="1" indent="-342900">
              <a:lnSpc>
                <a:spcPct val="107000"/>
              </a:lnSpc>
              <a:spcAft>
                <a:spcPts val="0"/>
              </a:spcAft>
              <a:buFont typeface="+mj-lt"/>
              <a:buAutoNum type="arabicPeriod"/>
            </a:pPr>
            <a:r>
              <a:rPr lang="en-IN" sz="1600" dirty="0">
                <a:latin typeface="Calibri" panose="020F0502020204030204" pitchFamily="34" charset="0"/>
                <a:ea typeface="Calibri" panose="020F0502020204030204" pitchFamily="34" charset="0"/>
                <a:cs typeface="Times New Roman" panose="02020603050405020304" pitchFamily="18" charset="0"/>
              </a:rPr>
              <a:t>Load Dataset using pandas</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marL="571500" lvl="1" indent="-342900">
              <a:lnSpc>
                <a:spcPct val="107000"/>
              </a:lnSpc>
              <a:spcAft>
                <a:spcPts val="0"/>
              </a:spcAft>
              <a:buFont typeface="+mj-lt"/>
              <a:buAutoNum type="arabicPeriod"/>
            </a:pPr>
            <a:r>
              <a:rPr lang="en-IN" sz="1600" dirty="0">
                <a:latin typeface="Calibri" panose="020F0502020204030204" pitchFamily="34" charset="0"/>
                <a:ea typeface="Calibri" panose="020F0502020204030204" pitchFamily="34" charset="0"/>
                <a:cs typeface="Times New Roman" panose="02020603050405020304" pitchFamily="18" charset="0"/>
              </a:rPr>
              <a:t>Check of datatypes and correct them as per requirements.</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marL="571500" lvl="1" indent="-342900">
              <a:lnSpc>
                <a:spcPct val="107000"/>
              </a:lnSpc>
              <a:spcAft>
                <a:spcPts val="0"/>
              </a:spcAft>
              <a:buFont typeface="+mj-lt"/>
              <a:buAutoNum type="arabicPeriod"/>
            </a:pPr>
            <a:r>
              <a:rPr lang="en-IN" sz="1600" dirty="0">
                <a:latin typeface="Calibri" panose="020F0502020204030204" pitchFamily="34" charset="0"/>
                <a:ea typeface="Calibri" panose="020F0502020204030204" pitchFamily="34" charset="0"/>
                <a:cs typeface="Times New Roman" panose="02020603050405020304" pitchFamily="18" charset="0"/>
              </a:rPr>
              <a:t>Check for any null or irrelevant values and treat them accordingly.</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marL="571500" lvl="1" indent="-342900">
              <a:lnSpc>
                <a:spcPct val="107000"/>
              </a:lnSpc>
              <a:spcAft>
                <a:spcPts val="0"/>
              </a:spcAft>
              <a:buFont typeface="+mj-lt"/>
              <a:buAutoNum type="arabicPeriod"/>
            </a:pPr>
            <a:r>
              <a:rPr lang="en-IN" sz="1600" dirty="0">
                <a:latin typeface="Calibri" panose="020F0502020204030204" pitchFamily="34" charset="0"/>
                <a:ea typeface="Calibri" panose="020F0502020204030204" pitchFamily="34" charset="0"/>
                <a:cs typeface="Times New Roman" panose="02020603050405020304" pitchFamily="18" charset="0"/>
              </a:rPr>
              <a:t>Check the statistical summary for mean, minimum, maximum, median, standard deviation, skewness etc.</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marL="571500" lvl="1" indent="-342900">
              <a:lnSpc>
                <a:spcPct val="107000"/>
              </a:lnSpc>
              <a:spcAft>
                <a:spcPts val="0"/>
              </a:spcAft>
              <a:buFont typeface="+mj-lt"/>
              <a:buAutoNum type="arabicPeriod"/>
            </a:pPr>
            <a:r>
              <a:rPr lang="en-IN" sz="1600" dirty="0">
                <a:latin typeface="Calibri" panose="020F0502020204030204" pitchFamily="34" charset="0"/>
                <a:ea typeface="Calibri" panose="020F0502020204030204" pitchFamily="34" charset="0"/>
                <a:cs typeface="Times New Roman" panose="02020603050405020304" pitchFamily="18" charset="0"/>
              </a:rPr>
              <a:t>Remove outliers considering max allowed data loss 5-7%.</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marL="571500" lvl="1" indent="-342900">
              <a:lnSpc>
                <a:spcPct val="107000"/>
              </a:lnSpc>
              <a:spcAft>
                <a:spcPts val="800"/>
              </a:spcAft>
              <a:buFont typeface="+mj-lt"/>
              <a:buAutoNum type="arabicPeriod"/>
            </a:pPr>
            <a:r>
              <a:rPr lang="en-IN" sz="1600" dirty="0">
                <a:latin typeface="Calibri" panose="020F0502020204030204" pitchFamily="34" charset="0"/>
                <a:ea typeface="Calibri" panose="020F0502020204030204" pitchFamily="34" charset="0"/>
                <a:cs typeface="Times New Roman" panose="02020603050405020304" pitchFamily="18" charset="0"/>
              </a:rPr>
              <a:t>Scale the data for model training</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marL="571500" lvl="1" indent="-342900">
              <a:buFont typeface="+mj-lt"/>
              <a:buAutoNum type="arabicPeriod"/>
            </a:pPr>
            <a:r>
              <a:rPr lang="en-IN" sz="1600" dirty="0">
                <a:latin typeface="Calibri" panose="020F0502020204030204" pitchFamily="34" charset="0"/>
                <a:ea typeface="Calibri" panose="020F0502020204030204" pitchFamily="34" charset="0"/>
                <a:cs typeface="Times New Roman" panose="02020603050405020304" pitchFamily="18" charset="0"/>
              </a:rPr>
              <a:t>Train &amp; Test the model. </a:t>
            </a:r>
            <a:endParaRPr lang="en-IN" dirty="0"/>
          </a:p>
        </p:txBody>
      </p:sp>
    </p:spTree>
    <p:extLst>
      <p:ext uri="{BB962C8B-B14F-4D97-AF65-F5344CB8AC3E}">
        <p14:creationId xmlns:p14="http://schemas.microsoft.com/office/powerpoint/2010/main" val="28075534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Model/s Development and Evaluation </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Testing of Identified Approaches (Algorithms)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C400DD06-3408-4F53-8F0F-0B0B6E8F21E7}"/>
              </a:ext>
            </a:extLst>
          </p:cNvPr>
          <p:cNvSpPr>
            <a:spLocks noGrp="1"/>
          </p:cNvSpPr>
          <p:nvPr>
            <p:ph sz="quarter" idx="13"/>
          </p:nvPr>
        </p:nvSpPr>
        <p:spPr/>
        <p:txBody>
          <a:bodyPr>
            <a:normAutofit/>
          </a:bodyPr>
          <a:lstStyle/>
          <a:p>
            <a:pPr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Following are the list of algorithms used for training and testing:</a:t>
            </a:r>
          </a:p>
          <a:p>
            <a:pPr marL="571500" lvl="1" indent="-342900">
              <a:lnSpc>
                <a:spcPct val="107000"/>
              </a:lnSpc>
              <a:buFont typeface="+mj-lt"/>
              <a:buAutoNum type="arabicPeriod"/>
            </a:pPr>
            <a:r>
              <a:rPr lang="en-IN" sz="1600" dirty="0" err="1">
                <a:effectLst/>
                <a:latin typeface="Calibri" panose="020F0502020204030204" pitchFamily="34" charset="0"/>
                <a:ea typeface="Calibri" panose="020F0502020204030204" pitchFamily="34" charset="0"/>
                <a:cs typeface="Times New Roman" panose="02020603050405020304" pitchFamily="18" charset="0"/>
              </a:rPr>
              <a:t>SGDClassifier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571500" lvl="1" indent="-342900">
              <a:lnSpc>
                <a:spcPct val="107000"/>
              </a:lnSpc>
              <a:buFont typeface="+mj-lt"/>
              <a:buAutoNum type="arabicPeriod"/>
            </a:pPr>
            <a:r>
              <a:rPr lang="en-IN" sz="1600" dirty="0" err="1">
                <a:effectLst/>
                <a:latin typeface="Calibri" panose="020F0502020204030204" pitchFamily="34" charset="0"/>
                <a:ea typeface="Calibri" panose="020F0502020204030204" pitchFamily="34" charset="0"/>
                <a:cs typeface="Times New Roman" panose="02020603050405020304" pitchFamily="18" charset="0"/>
              </a:rPr>
              <a:t>GaussianNB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571500" lvl="1" indent="-342900">
              <a:lnSpc>
                <a:spcPct val="107000"/>
              </a:lnSpc>
              <a:buFont typeface="+mj-lt"/>
              <a:buAutoNum type="arabicPeriod"/>
            </a:pPr>
            <a:r>
              <a:rPr lang="en-IN" sz="1600" dirty="0" err="1">
                <a:effectLst/>
                <a:latin typeface="Calibri" panose="020F0502020204030204" pitchFamily="34" charset="0"/>
                <a:ea typeface="Calibri" panose="020F0502020204030204" pitchFamily="34" charset="0"/>
                <a:cs typeface="Times New Roman" panose="02020603050405020304" pitchFamily="18" charset="0"/>
              </a:rPr>
              <a:t>RidgeClassifier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571500" lvl="1" indent="-342900">
              <a:lnSpc>
                <a:spcPct val="107000"/>
              </a:lnSpc>
              <a:spcAft>
                <a:spcPts val="800"/>
              </a:spcAft>
              <a:buFont typeface="+mj-lt"/>
              <a:buAutoNum type="arabicPeriod"/>
            </a:pPr>
            <a:r>
              <a:rPr lang="en-IN" sz="1600" dirty="0" err="1">
                <a:effectLst/>
                <a:latin typeface="Calibri" panose="020F0502020204030204" pitchFamily="34" charset="0"/>
                <a:ea typeface="Calibri" panose="020F0502020204030204" pitchFamily="34" charset="0"/>
                <a:cs typeface="Times New Roman" panose="02020603050405020304" pitchFamily="18" charset="0"/>
              </a:rPr>
              <a:t>LogisticRegression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571500" lvl="1" indent="-342900">
              <a:lnSpc>
                <a:spcPct val="107000"/>
              </a:lnSpc>
              <a:spcAft>
                <a:spcPts val="800"/>
              </a:spcAft>
              <a:buFont typeface="+mj-lt"/>
              <a:buAutoNum type="arabicPeriod"/>
            </a:pPr>
            <a:r>
              <a:rPr lang="en-IN" sz="1600" dirty="0" err="1">
                <a:effectLst/>
                <a:latin typeface="Calibri" panose="020F0502020204030204" pitchFamily="34" charset="0"/>
                <a:ea typeface="Calibri" panose="020F0502020204030204" pitchFamily="34" charset="0"/>
                <a:cs typeface="Times New Roman" panose="02020603050405020304" pitchFamily="18" charset="0"/>
              </a:rPr>
              <a:t>AdaBoostClassifier</a:t>
            </a:r>
            <a:endParaRPr lang="en-IN" dirty="0"/>
          </a:p>
        </p:txBody>
      </p:sp>
    </p:spTree>
    <p:extLst>
      <p:ext uri="{BB962C8B-B14F-4D97-AF65-F5344CB8AC3E}">
        <p14:creationId xmlns:p14="http://schemas.microsoft.com/office/powerpoint/2010/main" val="2933675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Model/s Development and Evaluation </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Run and Evaluate selected models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id="{9EBA344F-A60B-40E9-9E93-CBA0BD6A44BF}"/>
              </a:ext>
            </a:extLst>
          </p:cNvPr>
          <p:cNvSpPr>
            <a:spLocks noGrp="1"/>
          </p:cNvSpPr>
          <p:nvPr>
            <p:ph sz="quarter" idx="13"/>
          </p:nvPr>
        </p:nvSpPr>
        <p:spPr>
          <a:xfrm>
            <a:off x="548641" y="2667000"/>
            <a:ext cx="5187320" cy="3660648"/>
          </a:xfrm>
        </p:spPr>
        <p:txBody>
          <a:bodyPr>
            <a:normAutofit/>
          </a:bodyPr>
          <a:lstStyle/>
          <a:p>
            <a:pPr indent="0">
              <a:lnSpc>
                <a:spcPct val="107000"/>
              </a:lnSpc>
              <a:spcAft>
                <a:spcPts val="800"/>
              </a:spcAft>
              <a:buNone/>
            </a:pPr>
            <a:r>
              <a:rPr lang="en-IN" sz="1800" dirty="0">
                <a:latin typeface="Calibri" panose="020F0502020204030204" pitchFamily="34" charset="0"/>
                <a:ea typeface="Calibri" panose="020F0502020204030204" pitchFamily="34" charset="0"/>
                <a:cs typeface="Times New Roman" panose="02020603050405020304" pitchFamily="18" charset="0"/>
              </a:rPr>
              <a:t>A total of 4 algorithm has been used on this dataset for training testing purpose, these are </a:t>
            </a:r>
            <a:r>
              <a:rPr lang="en-IN" sz="1800" dirty="0" err="1">
                <a:latin typeface="Calibri" panose="020F0502020204030204" pitchFamily="34" charset="0"/>
                <a:ea typeface="Calibri" panose="020F0502020204030204" pitchFamily="34" charset="0"/>
                <a:cs typeface="Times New Roman" panose="02020603050405020304" pitchFamily="18" charset="0"/>
              </a:rPr>
              <a:t>LinearRegression</a:t>
            </a:r>
            <a:r>
              <a:rPr lang="en-IN" sz="1800" dirty="0">
                <a:latin typeface="Calibri" panose="020F0502020204030204" pitchFamily="34" charset="0"/>
                <a:ea typeface="Calibri" panose="020F0502020204030204" pitchFamily="34" charset="0"/>
                <a:cs typeface="Times New Roman" panose="02020603050405020304" pitchFamily="18" charset="0"/>
              </a:rPr>
              <a:t>, Lasso, Ridge and </a:t>
            </a:r>
            <a:r>
              <a:rPr lang="en-IN" sz="1800" dirty="0" err="1">
                <a:latin typeface="Calibri" panose="020F0502020204030204" pitchFamily="34" charset="0"/>
                <a:ea typeface="Calibri" panose="020F0502020204030204" pitchFamily="34" charset="0"/>
                <a:cs typeface="Times New Roman" panose="02020603050405020304" pitchFamily="18" charset="0"/>
              </a:rPr>
              <a:t>AdaBoostRegressor</a:t>
            </a:r>
            <a:r>
              <a:rPr lang="en-IN" sz="1800" dirty="0">
                <a:latin typeface="Calibri" panose="020F0502020204030204" pitchFamily="34" charset="0"/>
                <a:ea typeface="Calibri" panose="020F0502020204030204" pitchFamily="34" charset="0"/>
                <a:cs typeface="Times New Roman" panose="02020603050405020304" pitchFamily="18" charset="0"/>
              </a:rPr>
              <a:t>.</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latin typeface="Calibri" panose="020F0502020204030204" pitchFamily="34" charset="0"/>
                <a:ea typeface="Calibri" panose="020F0502020204030204" pitchFamily="34" charset="0"/>
                <a:cs typeface="Times New Roman" panose="02020603050405020304" pitchFamily="18" charset="0"/>
              </a:rPr>
              <a:t>From the above model performance comparison it is clear that </a:t>
            </a:r>
            <a:r>
              <a:rPr lang="en-IN" sz="1800" b="1" dirty="0" err="1">
                <a:latin typeface="Calibri" panose="020F0502020204030204" pitchFamily="34" charset="0"/>
                <a:ea typeface="Calibri" panose="020F0502020204030204" pitchFamily="34" charset="0"/>
                <a:cs typeface="Times New Roman" panose="02020603050405020304" pitchFamily="18" charset="0"/>
              </a:rPr>
              <a:t>AdaBoostRegressor</a:t>
            </a:r>
            <a:r>
              <a:rPr lang="en-IN" sz="1800" dirty="0">
                <a:latin typeface="Calibri" panose="020F0502020204030204" pitchFamily="34" charset="0"/>
                <a:ea typeface="Calibri" panose="020F0502020204030204" pitchFamily="34" charset="0"/>
                <a:cs typeface="Times New Roman" panose="02020603050405020304" pitchFamily="18" charset="0"/>
              </a:rPr>
              <a:t> out-performs the other models with </a:t>
            </a:r>
            <a:r>
              <a:rPr lang="en-IN" sz="1800" b="1" dirty="0">
                <a:latin typeface="Calibri" panose="020F0502020204030204" pitchFamily="34" charset="0"/>
                <a:ea typeface="Calibri" panose="020F0502020204030204" pitchFamily="34" charset="0"/>
                <a:cs typeface="Times New Roman" panose="02020603050405020304" pitchFamily="18" charset="0"/>
              </a:rPr>
              <a:t>r2_score of 80.83%</a:t>
            </a:r>
            <a:r>
              <a:rPr lang="en-IN" sz="1800" dirty="0">
                <a:latin typeface="Calibri" panose="020F0502020204030204" pitchFamily="34" charset="0"/>
                <a:ea typeface="Calibri" panose="020F0502020204030204" pitchFamily="34" charset="0"/>
                <a:cs typeface="Times New Roman" panose="02020603050405020304" pitchFamily="18" charset="0"/>
              </a:rPr>
              <a:t> and </a:t>
            </a:r>
            <a:r>
              <a:rPr lang="en-IN" sz="1800" b="1" dirty="0">
                <a:latin typeface="Calibri" panose="020F0502020204030204" pitchFamily="34" charset="0"/>
                <a:ea typeface="Calibri" panose="020F0502020204030204" pitchFamily="34" charset="0"/>
                <a:cs typeface="Times New Roman" panose="02020603050405020304" pitchFamily="18" charset="0"/>
              </a:rPr>
              <a:t>lowest difference between r2_score and </a:t>
            </a:r>
            <a:r>
              <a:rPr lang="en-IN" sz="1800" b="1" dirty="0" err="1">
                <a:latin typeface="Calibri" panose="020F0502020204030204" pitchFamily="34" charset="0"/>
                <a:ea typeface="Calibri" panose="020F0502020204030204" pitchFamily="34" charset="0"/>
                <a:cs typeface="Times New Roman" panose="02020603050405020304" pitchFamily="18" charset="0"/>
              </a:rPr>
              <a:t>cross_val_score</a:t>
            </a:r>
            <a:r>
              <a:rPr lang="en-IN" sz="1800" dirty="0">
                <a:latin typeface="Calibri" panose="020F0502020204030204" pitchFamily="34" charset="0"/>
                <a:ea typeface="Calibri" panose="020F0502020204030204" pitchFamily="34" charset="0"/>
                <a:cs typeface="Times New Roman" panose="02020603050405020304" pitchFamily="18" charset="0"/>
              </a:rPr>
              <a:t>. Therefore, continuing with </a:t>
            </a:r>
            <a:r>
              <a:rPr lang="en-IN" sz="1800" b="1" dirty="0" err="1">
                <a:latin typeface="Calibri" panose="020F0502020204030204" pitchFamily="34" charset="0"/>
                <a:ea typeface="Calibri" panose="020F0502020204030204" pitchFamily="34" charset="0"/>
                <a:cs typeface="Times New Roman" panose="02020603050405020304" pitchFamily="18" charset="0"/>
              </a:rPr>
              <a:t>AdaBoostRegressor</a:t>
            </a:r>
            <a:r>
              <a:rPr lang="en-IN" sz="1800" dirty="0">
                <a:latin typeface="Calibri" panose="020F0502020204030204" pitchFamily="34" charset="0"/>
                <a:ea typeface="Calibri" panose="020F0502020204030204" pitchFamily="34" charset="0"/>
                <a:cs typeface="Times New Roman" panose="02020603050405020304" pitchFamily="18" charset="0"/>
              </a:rPr>
              <a:t> as final model.</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717802688"/>
              </p:ext>
            </p:extLst>
          </p:nvPr>
        </p:nvGraphicFramePr>
        <p:xfrm>
          <a:off x="5735960" y="2613819"/>
          <a:ext cx="5919466" cy="2604990"/>
        </p:xfrm>
        <a:graphic>
          <a:graphicData uri="http://schemas.openxmlformats.org/drawingml/2006/table">
            <a:tbl>
              <a:tblPr/>
              <a:tblGrid>
                <a:gridCol w="845638">
                  <a:extLst>
                    <a:ext uri="{9D8B030D-6E8A-4147-A177-3AD203B41FA5}">
                      <a16:colId xmlns:a16="http://schemas.microsoft.com/office/drawing/2014/main" val="1652949072"/>
                    </a:ext>
                  </a:extLst>
                </a:gridCol>
                <a:gridCol w="845638">
                  <a:extLst>
                    <a:ext uri="{9D8B030D-6E8A-4147-A177-3AD203B41FA5}">
                      <a16:colId xmlns:a16="http://schemas.microsoft.com/office/drawing/2014/main" val="3873907343"/>
                    </a:ext>
                  </a:extLst>
                </a:gridCol>
                <a:gridCol w="845638">
                  <a:extLst>
                    <a:ext uri="{9D8B030D-6E8A-4147-A177-3AD203B41FA5}">
                      <a16:colId xmlns:a16="http://schemas.microsoft.com/office/drawing/2014/main" val="661585207"/>
                    </a:ext>
                  </a:extLst>
                </a:gridCol>
                <a:gridCol w="845638">
                  <a:extLst>
                    <a:ext uri="{9D8B030D-6E8A-4147-A177-3AD203B41FA5}">
                      <a16:colId xmlns:a16="http://schemas.microsoft.com/office/drawing/2014/main" val="1186949713"/>
                    </a:ext>
                  </a:extLst>
                </a:gridCol>
                <a:gridCol w="845638">
                  <a:extLst>
                    <a:ext uri="{9D8B030D-6E8A-4147-A177-3AD203B41FA5}">
                      <a16:colId xmlns:a16="http://schemas.microsoft.com/office/drawing/2014/main" val="3046082196"/>
                    </a:ext>
                  </a:extLst>
                </a:gridCol>
                <a:gridCol w="845638">
                  <a:extLst>
                    <a:ext uri="{9D8B030D-6E8A-4147-A177-3AD203B41FA5}">
                      <a16:colId xmlns:a16="http://schemas.microsoft.com/office/drawing/2014/main" val="3385380215"/>
                    </a:ext>
                  </a:extLst>
                </a:gridCol>
                <a:gridCol w="845638">
                  <a:extLst>
                    <a:ext uri="{9D8B030D-6E8A-4147-A177-3AD203B41FA5}">
                      <a16:colId xmlns:a16="http://schemas.microsoft.com/office/drawing/2014/main" val="383072192"/>
                    </a:ext>
                  </a:extLst>
                </a:gridCol>
              </a:tblGrid>
              <a:tr h="917936">
                <a:tc>
                  <a:txBody>
                    <a:bodyPr/>
                    <a:lstStyle/>
                    <a:p>
                      <a:pPr algn="r" fontAlgn="ctr"/>
                      <a:r>
                        <a:rPr lang="en-IN" sz="1050" b="1" dirty="0">
                          <a:effectLst/>
                        </a:rPr>
                        <a:t/>
                      </a:r>
                      <a:br>
                        <a:rPr lang="en-IN" sz="1050" b="1" dirty="0">
                          <a:effectLst/>
                        </a:rPr>
                      </a:br>
                      <a:r>
                        <a:rPr lang="en-IN" sz="1050" b="1" dirty="0" err="1" smtClean="0">
                          <a:effectLst/>
                        </a:rPr>
                        <a:t>S.No</a:t>
                      </a:r>
                      <a:r>
                        <a:rPr lang="en-IN" sz="1050" b="1" dirty="0" smtClean="0">
                          <a:effectLst/>
                        </a:rPr>
                        <a:t>.</a:t>
                      </a:r>
                      <a:endParaRPr lang="en-IN" sz="1050" b="1" dirty="0">
                        <a:effectLst/>
                      </a:endParaRPr>
                    </a:p>
                  </a:txBody>
                  <a:tcPr anchor="ctr">
                    <a:lnL>
                      <a:noFill/>
                    </a:lnL>
                    <a:lnR>
                      <a:noFill/>
                    </a:lnR>
                    <a:lnT>
                      <a:noFill/>
                    </a:lnT>
                    <a:lnB>
                      <a:noFill/>
                    </a:lnB>
                    <a:solidFill>
                      <a:srgbClr val="FFFFFF"/>
                    </a:solidFill>
                  </a:tcPr>
                </a:tc>
                <a:tc>
                  <a:txBody>
                    <a:bodyPr/>
                    <a:lstStyle/>
                    <a:p>
                      <a:pPr algn="r" fontAlgn="ctr"/>
                      <a:r>
                        <a:rPr lang="en-IN" sz="1050" b="1" dirty="0" smtClean="0">
                          <a:effectLst/>
                        </a:rPr>
                        <a:t>Name</a:t>
                      </a:r>
                      <a:endParaRPr lang="en-IN" sz="1050" b="1" dirty="0">
                        <a:effectLst/>
                      </a:endParaRPr>
                    </a:p>
                  </a:txBody>
                  <a:tcPr anchor="ctr">
                    <a:lnL>
                      <a:noFill/>
                    </a:lnL>
                    <a:lnR>
                      <a:noFill/>
                    </a:lnR>
                    <a:lnT>
                      <a:noFill/>
                    </a:lnT>
                    <a:lnB>
                      <a:noFill/>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1050" b="1" dirty="0" smtClean="0">
                          <a:effectLst/>
                        </a:rPr>
                        <a:t>initial_r2_score</a:t>
                      </a:r>
                    </a:p>
                    <a:p>
                      <a:pPr algn="r" fontAlgn="ctr"/>
                      <a:endParaRPr lang="en-IN" sz="1050" b="1" dirty="0">
                        <a:effectLst/>
                      </a:endParaRPr>
                    </a:p>
                  </a:txBody>
                  <a:tcPr anchor="ctr">
                    <a:lnL>
                      <a:noFill/>
                    </a:lnL>
                    <a:lnR>
                      <a:noFill/>
                    </a:lnR>
                    <a:lnT>
                      <a:noFill/>
                    </a:lnT>
                    <a:lnB>
                      <a:noFill/>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1050" b="1" dirty="0" smtClean="0">
                          <a:effectLst/>
                        </a:rPr>
                        <a:t>final_r2_score</a:t>
                      </a:r>
                    </a:p>
                    <a:p>
                      <a:pPr algn="r" fontAlgn="ctr"/>
                      <a:endParaRPr lang="en-IN" sz="1050" b="1" dirty="0">
                        <a:effectLst/>
                      </a:endParaRPr>
                    </a:p>
                  </a:txBody>
                  <a:tcPr anchor="ctr">
                    <a:lnL>
                      <a:noFill/>
                    </a:lnL>
                    <a:lnR>
                      <a:noFill/>
                    </a:lnR>
                    <a:lnT>
                      <a:noFill/>
                    </a:lnT>
                    <a:lnB>
                      <a:noFill/>
                    </a:lnB>
                    <a:solidFill>
                      <a:srgbClr val="FFFFFF"/>
                    </a:solidFill>
                  </a:tcPr>
                </a:tc>
                <a:tc>
                  <a:txBody>
                    <a:bodyPr/>
                    <a:lstStyle/>
                    <a:p>
                      <a:pPr algn="r" fontAlgn="ctr"/>
                      <a:r>
                        <a:rPr lang="en-IN" sz="1050" b="1" dirty="0" err="1" smtClean="0">
                          <a:effectLst/>
                        </a:rPr>
                        <a:t>cross_val_score</a:t>
                      </a:r>
                      <a:endParaRPr lang="en-IN" sz="1050" b="1" dirty="0">
                        <a:effectLst/>
                      </a:endParaRPr>
                    </a:p>
                  </a:txBody>
                  <a:tcPr anchor="ctr">
                    <a:lnL>
                      <a:noFill/>
                    </a:lnL>
                    <a:lnR>
                      <a:noFill/>
                    </a:lnR>
                    <a:lnT>
                      <a:noFill/>
                    </a:lnT>
                    <a:lnB>
                      <a:noFill/>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1050" b="1" dirty="0" smtClean="0">
                          <a:effectLst/>
                        </a:rPr>
                        <a:t>Difference(final_r2_score-cross_val_score)</a:t>
                      </a:r>
                    </a:p>
                    <a:p>
                      <a:pPr algn="r" fontAlgn="ctr"/>
                      <a:endParaRPr lang="en-IN" sz="1050" b="1" dirty="0">
                        <a:effectLst/>
                      </a:endParaRPr>
                    </a:p>
                  </a:txBody>
                  <a:tcPr anchor="ctr">
                    <a:lnL>
                      <a:noFill/>
                    </a:lnL>
                    <a:lnR>
                      <a:noFill/>
                    </a:lnR>
                    <a:lnT>
                      <a:noFill/>
                    </a:lnT>
                    <a:lnB>
                      <a:noFill/>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b="1" dirty="0" err="1" smtClean="0">
                          <a:effectLst/>
                        </a:rPr>
                        <a:t>build_time</a:t>
                      </a:r>
                      <a:r>
                        <a:rPr lang="en-IN" sz="1050" b="1" dirty="0" smtClean="0">
                          <a:effectLst/>
                        </a:rPr>
                        <a:t>(in seconds)</a:t>
                      </a:r>
                    </a:p>
                    <a:p>
                      <a:endParaRPr lang="en-IN" sz="1050" dirty="0"/>
                    </a:p>
                  </a:txBody>
                  <a:tcPr>
                    <a:lnL>
                      <a:noFill/>
                    </a:lnL>
                  </a:tcPr>
                </a:tc>
                <a:extLst>
                  <a:ext uri="{0D108BD9-81ED-4DB2-BD59-A6C34878D82A}">
                    <a16:rowId xmlns:a16="http://schemas.microsoft.com/office/drawing/2014/main" val="3964749296"/>
                  </a:ext>
                </a:extLst>
              </a:tr>
              <a:tr h="494273">
                <a:tc>
                  <a:txBody>
                    <a:bodyPr/>
                    <a:lstStyle/>
                    <a:p>
                      <a:pPr algn="r" fontAlgn="ctr"/>
                      <a:r>
                        <a:rPr lang="en-IN" sz="1050" b="1">
                          <a:effectLst/>
                        </a:rPr>
                        <a:t>0</a:t>
                      </a:r>
                    </a:p>
                  </a:txBody>
                  <a:tcPr anchor="ctr">
                    <a:lnL>
                      <a:noFill/>
                    </a:lnL>
                    <a:lnR>
                      <a:noFill/>
                    </a:lnR>
                    <a:lnT>
                      <a:noFill/>
                    </a:lnT>
                    <a:lnB>
                      <a:noFill/>
                    </a:lnB>
                    <a:solidFill>
                      <a:srgbClr val="F5F5F5"/>
                    </a:solidFill>
                  </a:tcPr>
                </a:tc>
                <a:tc>
                  <a:txBody>
                    <a:bodyPr/>
                    <a:lstStyle/>
                    <a:p>
                      <a:pPr algn="r" fontAlgn="ctr"/>
                      <a:r>
                        <a:rPr lang="en-IN" sz="1050">
                          <a:effectLst/>
                        </a:rPr>
                        <a:t>LinearRegression</a:t>
                      </a:r>
                    </a:p>
                  </a:txBody>
                  <a:tcPr anchor="ctr">
                    <a:lnL>
                      <a:noFill/>
                    </a:lnL>
                    <a:lnR>
                      <a:noFill/>
                    </a:lnR>
                    <a:lnT>
                      <a:noFill/>
                    </a:lnT>
                    <a:lnB>
                      <a:noFill/>
                    </a:lnB>
                    <a:solidFill>
                      <a:srgbClr val="F5F5F5"/>
                    </a:solidFill>
                  </a:tcPr>
                </a:tc>
                <a:tc>
                  <a:txBody>
                    <a:bodyPr/>
                    <a:lstStyle/>
                    <a:p>
                      <a:pPr algn="r" fontAlgn="ctr"/>
                      <a:r>
                        <a:rPr lang="en-IN" sz="1050">
                          <a:effectLst/>
                        </a:rPr>
                        <a:t>0.835204</a:t>
                      </a:r>
                    </a:p>
                  </a:txBody>
                  <a:tcPr anchor="ctr">
                    <a:lnL>
                      <a:noFill/>
                    </a:lnL>
                    <a:lnR>
                      <a:noFill/>
                    </a:lnR>
                    <a:lnT>
                      <a:noFill/>
                    </a:lnT>
                    <a:lnB>
                      <a:noFill/>
                    </a:lnB>
                    <a:solidFill>
                      <a:srgbClr val="F5F5F5"/>
                    </a:solidFill>
                  </a:tcPr>
                </a:tc>
                <a:tc>
                  <a:txBody>
                    <a:bodyPr/>
                    <a:lstStyle/>
                    <a:p>
                      <a:pPr algn="r" fontAlgn="ctr"/>
                      <a:r>
                        <a:rPr lang="en-IN" sz="1050">
                          <a:effectLst/>
                        </a:rPr>
                        <a:t>0.820169</a:t>
                      </a:r>
                    </a:p>
                  </a:txBody>
                  <a:tcPr anchor="ctr">
                    <a:lnL>
                      <a:noFill/>
                    </a:lnL>
                    <a:lnR>
                      <a:noFill/>
                    </a:lnR>
                    <a:lnT>
                      <a:noFill/>
                    </a:lnT>
                    <a:lnB>
                      <a:noFill/>
                    </a:lnB>
                    <a:solidFill>
                      <a:srgbClr val="F5F5F5"/>
                    </a:solidFill>
                  </a:tcPr>
                </a:tc>
                <a:tc>
                  <a:txBody>
                    <a:bodyPr/>
                    <a:lstStyle/>
                    <a:p>
                      <a:pPr algn="r" fontAlgn="ctr"/>
                      <a:r>
                        <a:rPr lang="en-IN" sz="1050">
                          <a:effectLst/>
                        </a:rPr>
                        <a:t>0.720565</a:t>
                      </a:r>
                    </a:p>
                  </a:txBody>
                  <a:tcPr anchor="ctr">
                    <a:lnL>
                      <a:noFill/>
                    </a:lnL>
                    <a:lnR>
                      <a:noFill/>
                    </a:lnR>
                    <a:lnT>
                      <a:noFill/>
                    </a:lnT>
                    <a:lnB>
                      <a:noFill/>
                    </a:lnB>
                    <a:solidFill>
                      <a:srgbClr val="F5F5F5"/>
                    </a:solidFill>
                  </a:tcPr>
                </a:tc>
                <a:tc>
                  <a:txBody>
                    <a:bodyPr/>
                    <a:lstStyle/>
                    <a:p>
                      <a:pPr algn="r" fontAlgn="ctr"/>
                      <a:r>
                        <a:rPr lang="en-IN" sz="1050">
                          <a:effectLst/>
                        </a:rPr>
                        <a:t>0.099603</a:t>
                      </a:r>
                    </a:p>
                  </a:txBody>
                  <a:tcPr anchor="ctr">
                    <a:lnL>
                      <a:noFill/>
                    </a:lnL>
                    <a:lnR>
                      <a:noFill/>
                    </a:lnR>
                    <a:lnT>
                      <a:noFill/>
                    </a:lnT>
                    <a:lnB>
                      <a:noFill/>
                    </a:lnB>
                    <a:solidFill>
                      <a:srgbClr val="F5F5F5"/>
                    </a:solidFill>
                  </a:tcPr>
                </a:tc>
                <a:tc>
                  <a:txBody>
                    <a:bodyPr/>
                    <a:lstStyle/>
                    <a:p>
                      <a:pPr algn="r" fontAlgn="ctr"/>
                      <a:r>
                        <a:rPr lang="en-IN" sz="1050" dirty="0">
                          <a:effectLst/>
                        </a:rPr>
                        <a:t>3.657814</a:t>
                      </a:r>
                    </a:p>
                  </a:txBody>
                  <a:tcPr anchor="ctr">
                    <a:lnL>
                      <a:noFill/>
                    </a:lnL>
                    <a:lnR>
                      <a:noFill/>
                    </a:lnR>
                    <a:lnB>
                      <a:noFill/>
                    </a:lnB>
                    <a:solidFill>
                      <a:srgbClr val="F5F5F5"/>
                    </a:solidFill>
                  </a:tcPr>
                </a:tc>
                <a:extLst>
                  <a:ext uri="{0D108BD9-81ED-4DB2-BD59-A6C34878D82A}">
                    <a16:rowId xmlns:a16="http://schemas.microsoft.com/office/drawing/2014/main" val="2457712639"/>
                  </a:ext>
                </a:extLst>
              </a:tr>
              <a:tr h="282442">
                <a:tc>
                  <a:txBody>
                    <a:bodyPr/>
                    <a:lstStyle/>
                    <a:p>
                      <a:pPr algn="r" fontAlgn="ctr"/>
                      <a:r>
                        <a:rPr lang="en-IN" sz="1050" b="1">
                          <a:effectLst/>
                        </a:rPr>
                        <a:t>1</a:t>
                      </a:r>
                    </a:p>
                  </a:txBody>
                  <a:tcPr anchor="ctr">
                    <a:lnL>
                      <a:noFill/>
                    </a:lnL>
                    <a:lnR>
                      <a:noFill/>
                    </a:lnR>
                    <a:lnT>
                      <a:noFill/>
                    </a:lnT>
                    <a:lnB>
                      <a:noFill/>
                    </a:lnB>
                    <a:solidFill>
                      <a:srgbClr val="FFFFFF"/>
                    </a:solidFill>
                  </a:tcPr>
                </a:tc>
                <a:tc>
                  <a:txBody>
                    <a:bodyPr/>
                    <a:lstStyle/>
                    <a:p>
                      <a:pPr algn="r" fontAlgn="ctr"/>
                      <a:r>
                        <a:rPr lang="en-IN" sz="1050">
                          <a:effectLst/>
                        </a:rPr>
                        <a:t>Lasso</a:t>
                      </a:r>
                    </a:p>
                  </a:txBody>
                  <a:tcPr anchor="ctr">
                    <a:lnL>
                      <a:noFill/>
                    </a:lnL>
                    <a:lnR>
                      <a:noFill/>
                    </a:lnR>
                    <a:lnT>
                      <a:noFill/>
                    </a:lnT>
                    <a:lnB>
                      <a:noFill/>
                    </a:lnB>
                    <a:solidFill>
                      <a:srgbClr val="FFFFFF"/>
                    </a:solidFill>
                  </a:tcPr>
                </a:tc>
                <a:tc>
                  <a:txBody>
                    <a:bodyPr/>
                    <a:lstStyle/>
                    <a:p>
                      <a:pPr algn="r" fontAlgn="ctr"/>
                      <a:r>
                        <a:rPr lang="en-IN" sz="1050">
                          <a:effectLst/>
                        </a:rPr>
                        <a:t>0.835322</a:t>
                      </a:r>
                    </a:p>
                  </a:txBody>
                  <a:tcPr anchor="ctr">
                    <a:lnL>
                      <a:noFill/>
                    </a:lnL>
                    <a:lnR>
                      <a:noFill/>
                    </a:lnR>
                    <a:lnT>
                      <a:noFill/>
                    </a:lnT>
                    <a:lnB>
                      <a:noFill/>
                    </a:lnB>
                    <a:solidFill>
                      <a:srgbClr val="FFFFFF"/>
                    </a:solidFill>
                  </a:tcPr>
                </a:tc>
                <a:tc>
                  <a:txBody>
                    <a:bodyPr/>
                    <a:lstStyle/>
                    <a:p>
                      <a:pPr algn="r" fontAlgn="ctr"/>
                      <a:r>
                        <a:rPr lang="en-IN" sz="1050">
                          <a:effectLst/>
                        </a:rPr>
                        <a:t>0.821105</a:t>
                      </a:r>
                    </a:p>
                  </a:txBody>
                  <a:tcPr anchor="ctr">
                    <a:lnL>
                      <a:noFill/>
                    </a:lnL>
                    <a:lnR>
                      <a:noFill/>
                    </a:lnR>
                    <a:lnT>
                      <a:noFill/>
                    </a:lnT>
                    <a:lnB>
                      <a:noFill/>
                    </a:lnB>
                    <a:solidFill>
                      <a:srgbClr val="FFFFFF"/>
                    </a:solidFill>
                  </a:tcPr>
                </a:tc>
                <a:tc>
                  <a:txBody>
                    <a:bodyPr/>
                    <a:lstStyle/>
                    <a:p>
                      <a:pPr algn="r" fontAlgn="ctr"/>
                      <a:r>
                        <a:rPr lang="en-IN" sz="1050">
                          <a:effectLst/>
                        </a:rPr>
                        <a:t>0.721745</a:t>
                      </a:r>
                    </a:p>
                  </a:txBody>
                  <a:tcPr anchor="ctr">
                    <a:lnL>
                      <a:noFill/>
                    </a:lnL>
                    <a:lnR>
                      <a:noFill/>
                    </a:lnR>
                    <a:lnT>
                      <a:noFill/>
                    </a:lnT>
                    <a:lnB>
                      <a:noFill/>
                    </a:lnB>
                    <a:solidFill>
                      <a:srgbClr val="FFFFFF"/>
                    </a:solidFill>
                  </a:tcPr>
                </a:tc>
                <a:tc>
                  <a:txBody>
                    <a:bodyPr/>
                    <a:lstStyle/>
                    <a:p>
                      <a:pPr algn="r" fontAlgn="ctr"/>
                      <a:r>
                        <a:rPr lang="en-IN" sz="1050">
                          <a:effectLst/>
                        </a:rPr>
                        <a:t>0.099360</a:t>
                      </a:r>
                    </a:p>
                  </a:txBody>
                  <a:tcPr anchor="ctr">
                    <a:lnL>
                      <a:noFill/>
                    </a:lnL>
                    <a:lnR>
                      <a:noFill/>
                    </a:lnR>
                    <a:lnT>
                      <a:noFill/>
                    </a:lnT>
                    <a:lnB>
                      <a:noFill/>
                    </a:lnB>
                    <a:solidFill>
                      <a:srgbClr val="FFFFFF"/>
                    </a:solidFill>
                  </a:tcPr>
                </a:tc>
                <a:tc>
                  <a:txBody>
                    <a:bodyPr/>
                    <a:lstStyle/>
                    <a:p>
                      <a:pPr algn="r" fontAlgn="ctr"/>
                      <a:r>
                        <a:rPr lang="en-IN" sz="1050">
                          <a:effectLst/>
                        </a:rPr>
                        <a:t>26.300997</a:t>
                      </a:r>
                    </a:p>
                  </a:txBody>
                  <a:tcPr anchor="ctr">
                    <a:lnL>
                      <a:noFill/>
                    </a:lnL>
                    <a:lnR>
                      <a:noFill/>
                    </a:lnR>
                    <a:lnT>
                      <a:noFill/>
                    </a:lnT>
                    <a:lnB>
                      <a:noFill/>
                    </a:lnB>
                    <a:solidFill>
                      <a:srgbClr val="FFFFFF"/>
                    </a:solidFill>
                  </a:tcPr>
                </a:tc>
                <a:extLst>
                  <a:ext uri="{0D108BD9-81ED-4DB2-BD59-A6C34878D82A}">
                    <a16:rowId xmlns:a16="http://schemas.microsoft.com/office/drawing/2014/main" val="3117204237"/>
                  </a:ext>
                </a:extLst>
              </a:tr>
              <a:tr h="282442">
                <a:tc>
                  <a:txBody>
                    <a:bodyPr/>
                    <a:lstStyle/>
                    <a:p>
                      <a:pPr algn="r" fontAlgn="ctr"/>
                      <a:r>
                        <a:rPr lang="en-IN" sz="1050" b="1">
                          <a:effectLst/>
                        </a:rPr>
                        <a:t>2</a:t>
                      </a:r>
                    </a:p>
                  </a:txBody>
                  <a:tcPr anchor="ctr">
                    <a:lnL>
                      <a:noFill/>
                    </a:lnL>
                    <a:lnR>
                      <a:noFill/>
                    </a:lnR>
                    <a:lnT>
                      <a:noFill/>
                    </a:lnT>
                    <a:lnB>
                      <a:noFill/>
                    </a:lnB>
                    <a:solidFill>
                      <a:srgbClr val="F5F5F5"/>
                    </a:solidFill>
                  </a:tcPr>
                </a:tc>
                <a:tc>
                  <a:txBody>
                    <a:bodyPr/>
                    <a:lstStyle/>
                    <a:p>
                      <a:pPr algn="r" fontAlgn="ctr"/>
                      <a:r>
                        <a:rPr lang="en-IN" sz="1050">
                          <a:effectLst/>
                        </a:rPr>
                        <a:t>Ridge</a:t>
                      </a:r>
                    </a:p>
                  </a:txBody>
                  <a:tcPr anchor="ctr">
                    <a:lnL>
                      <a:noFill/>
                    </a:lnL>
                    <a:lnR>
                      <a:noFill/>
                    </a:lnR>
                    <a:lnT>
                      <a:noFill/>
                    </a:lnT>
                    <a:lnB>
                      <a:noFill/>
                    </a:lnB>
                    <a:solidFill>
                      <a:srgbClr val="F5F5F5"/>
                    </a:solidFill>
                  </a:tcPr>
                </a:tc>
                <a:tc>
                  <a:txBody>
                    <a:bodyPr/>
                    <a:lstStyle/>
                    <a:p>
                      <a:pPr algn="r" fontAlgn="ctr"/>
                      <a:r>
                        <a:rPr lang="en-IN" sz="1050">
                          <a:effectLst/>
                        </a:rPr>
                        <a:t>0.837654</a:t>
                      </a:r>
                    </a:p>
                  </a:txBody>
                  <a:tcPr anchor="ctr">
                    <a:lnL>
                      <a:noFill/>
                    </a:lnL>
                    <a:lnR>
                      <a:noFill/>
                    </a:lnR>
                    <a:lnT>
                      <a:noFill/>
                    </a:lnT>
                    <a:lnB>
                      <a:noFill/>
                    </a:lnB>
                    <a:solidFill>
                      <a:srgbClr val="F5F5F5"/>
                    </a:solidFill>
                  </a:tcPr>
                </a:tc>
                <a:tc>
                  <a:txBody>
                    <a:bodyPr/>
                    <a:lstStyle/>
                    <a:p>
                      <a:pPr algn="r" fontAlgn="ctr"/>
                      <a:r>
                        <a:rPr lang="en-IN" sz="1050">
                          <a:effectLst/>
                        </a:rPr>
                        <a:t>0.826868</a:t>
                      </a:r>
                    </a:p>
                  </a:txBody>
                  <a:tcPr anchor="ctr">
                    <a:lnL>
                      <a:noFill/>
                    </a:lnL>
                    <a:lnR>
                      <a:noFill/>
                    </a:lnR>
                    <a:lnT>
                      <a:noFill/>
                    </a:lnT>
                    <a:lnB>
                      <a:noFill/>
                    </a:lnB>
                    <a:solidFill>
                      <a:srgbClr val="F5F5F5"/>
                    </a:solidFill>
                  </a:tcPr>
                </a:tc>
                <a:tc>
                  <a:txBody>
                    <a:bodyPr/>
                    <a:lstStyle/>
                    <a:p>
                      <a:pPr algn="r" fontAlgn="ctr"/>
                      <a:r>
                        <a:rPr lang="en-IN" sz="1050">
                          <a:effectLst/>
                        </a:rPr>
                        <a:t>0.722859</a:t>
                      </a:r>
                    </a:p>
                  </a:txBody>
                  <a:tcPr anchor="ctr">
                    <a:lnL>
                      <a:noFill/>
                    </a:lnL>
                    <a:lnR>
                      <a:noFill/>
                    </a:lnR>
                    <a:lnT>
                      <a:noFill/>
                    </a:lnT>
                    <a:lnB>
                      <a:noFill/>
                    </a:lnB>
                    <a:solidFill>
                      <a:srgbClr val="F5F5F5"/>
                    </a:solidFill>
                  </a:tcPr>
                </a:tc>
                <a:tc>
                  <a:txBody>
                    <a:bodyPr/>
                    <a:lstStyle/>
                    <a:p>
                      <a:pPr algn="r" fontAlgn="ctr"/>
                      <a:r>
                        <a:rPr lang="en-IN" sz="1050">
                          <a:effectLst/>
                        </a:rPr>
                        <a:t>0.104009</a:t>
                      </a:r>
                    </a:p>
                  </a:txBody>
                  <a:tcPr anchor="ctr">
                    <a:lnL>
                      <a:noFill/>
                    </a:lnL>
                    <a:lnR>
                      <a:noFill/>
                    </a:lnR>
                    <a:lnT>
                      <a:noFill/>
                    </a:lnT>
                    <a:lnB>
                      <a:noFill/>
                    </a:lnB>
                    <a:solidFill>
                      <a:srgbClr val="F5F5F5"/>
                    </a:solidFill>
                  </a:tcPr>
                </a:tc>
                <a:tc>
                  <a:txBody>
                    <a:bodyPr/>
                    <a:lstStyle/>
                    <a:p>
                      <a:pPr algn="r" fontAlgn="ctr"/>
                      <a:r>
                        <a:rPr lang="en-IN" sz="1050">
                          <a:effectLst/>
                        </a:rPr>
                        <a:t>99.200210</a:t>
                      </a:r>
                    </a:p>
                  </a:txBody>
                  <a:tcPr anchor="ctr">
                    <a:lnL>
                      <a:noFill/>
                    </a:lnL>
                    <a:lnR>
                      <a:noFill/>
                    </a:lnR>
                    <a:lnT>
                      <a:noFill/>
                    </a:lnT>
                    <a:lnB>
                      <a:noFill/>
                    </a:lnB>
                    <a:solidFill>
                      <a:srgbClr val="F5F5F5"/>
                    </a:solidFill>
                  </a:tcPr>
                </a:tc>
                <a:extLst>
                  <a:ext uri="{0D108BD9-81ED-4DB2-BD59-A6C34878D82A}">
                    <a16:rowId xmlns:a16="http://schemas.microsoft.com/office/drawing/2014/main" val="1054507182"/>
                  </a:ext>
                </a:extLst>
              </a:tr>
              <a:tr h="494273">
                <a:tc>
                  <a:txBody>
                    <a:bodyPr/>
                    <a:lstStyle/>
                    <a:p>
                      <a:pPr algn="r" fontAlgn="ctr"/>
                      <a:r>
                        <a:rPr lang="en-IN" sz="1050" b="1">
                          <a:effectLst/>
                        </a:rPr>
                        <a:t>3</a:t>
                      </a:r>
                    </a:p>
                  </a:txBody>
                  <a:tcPr anchor="ctr">
                    <a:lnL>
                      <a:noFill/>
                    </a:lnL>
                    <a:lnR>
                      <a:noFill/>
                    </a:lnR>
                    <a:lnT>
                      <a:noFill/>
                    </a:lnT>
                    <a:lnB>
                      <a:noFill/>
                    </a:lnB>
                    <a:solidFill>
                      <a:srgbClr val="FFFFFF"/>
                    </a:solidFill>
                  </a:tcPr>
                </a:tc>
                <a:tc>
                  <a:txBody>
                    <a:bodyPr/>
                    <a:lstStyle/>
                    <a:p>
                      <a:pPr algn="r" fontAlgn="ctr"/>
                      <a:r>
                        <a:rPr lang="en-IN" sz="1050">
                          <a:effectLst/>
                        </a:rPr>
                        <a:t>AdaBoostRegressor</a:t>
                      </a:r>
                    </a:p>
                  </a:txBody>
                  <a:tcPr anchor="ctr">
                    <a:lnL>
                      <a:noFill/>
                    </a:lnL>
                    <a:lnR>
                      <a:noFill/>
                    </a:lnR>
                    <a:lnT>
                      <a:noFill/>
                    </a:lnT>
                    <a:lnB>
                      <a:noFill/>
                    </a:lnB>
                    <a:solidFill>
                      <a:srgbClr val="FFFFFF"/>
                    </a:solidFill>
                  </a:tcPr>
                </a:tc>
                <a:tc>
                  <a:txBody>
                    <a:bodyPr/>
                    <a:lstStyle/>
                    <a:p>
                      <a:pPr algn="r" fontAlgn="ctr"/>
                      <a:r>
                        <a:rPr lang="en-IN" sz="1050">
                          <a:effectLst/>
                        </a:rPr>
                        <a:t>0.812375</a:t>
                      </a:r>
                    </a:p>
                  </a:txBody>
                  <a:tcPr anchor="ctr">
                    <a:lnL>
                      <a:noFill/>
                    </a:lnL>
                    <a:lnR>
                      <a:noFill/>
                    </a:lnR>
                    <a:lnT>
                      <a:noFill/>
                    </a:lnT>
                    <a:lnB>
                      <a:noFill/>
                    </a:lnB>
                    <a:solidFill>
                      <a:srgbClr val="FFFFFF"/>
                    </a:solidFill>
                  </a:tcPr>
                </a:tc>
                <a:tc>
                  <a:txBody>
                    <a:bodyPr/>
                    <a:lstStyle/>
                    <a:p>
                      <a:pPr algn="r" fontAlgn="ctr"/>
                      <a:r>
                        <a:rPr lang="en-IN" sz="1050">
                          <a:effectLst/>
                        </a:rPr>
                        <a:t>0.808377</a:t>
                      </a:r>
                    </a:p>
                  </a:txBody>
                  <a:tcPr anchor="ctr">
                    <a:lnL>
                      <a:noFill/>
                    </a:lnL>
                    <a:lnR>
                      <a:noFill/>
                    </a:lnR>
                    <a:lnT>
                      <a:noFill/>
                    </a:lnT>
                    <a:lnB>
                      <a:noFill/>
                    </a:lnB>
                    <a:solidFill>
                      <a:srgbClr val="FFFFFF"/>
                    </a:solidFill>
                  </a:tcPr>
                </a:tc>
                <a:tc>
                  <a:txBody>
                    <a:bodyPr/>
                    <a:lstStyle/>
                    <a:p>
                      <a:pPr algn="r" fontAlgn="ctr"/>
                      <a:r>
                        <a:rPr lang="en-IN" sz="1050">
                          <a:effectLst/>
                        </a:rPr>
                        <a:t>0.775261</a:t>
                      </a:r>
                    </a:p>
                  </a:txBody>
                  <a:tcPr anchor="ctr">
                    <a:lnL>
                      <a:noFill/>
                    </a:lnL>
                    <a:lnR>
                      <a:noFill/>
                    </a:lnR>
                    <a:lnT>
                      <a:noFill/>
                    </a:lnT>
                    <a:lnB>
                      <a:noFill/>
                    </a:lnB>
                    <a:solidFill>
                      <a:srgbClr val="FFFFFF"/>
                    </a:solidFill>
                  </a:tcPr>
                </a:tc>
                <a:tc>
                  <a:txBody>
                    <a:bodyPr/>
                    <a:lstStyle/>
                    <a:p>
                      <a:pPr algn="r" fontAlgn="ctr"/>
                      <a:r>
                        <a:rPr lang="en-IN" sz="1050">
                          <a:effectLst/>
                        </a:rPr>
                        <a:t>0.033116</a:t>
                      </a:r>
                    </a:p>
                  </a:txBody>
                  <a:tcPr anchor="ctr">
                    <a:lnL>
                      <a:noFill/>
                    </a:lnL>
                    <a:lnR>
                      <a:noFill/>
                    </a:lnR>
                    <a:lnT>
                      <a:noFill/>
                    </a:lnT>
                    <a:lnB>
                      <a:noFill/>
                    </a:lnB>
                    <a:solidFill>
                      <a:srgbClr val="FFFFFF"/>
                    </a:solidFill>
                  </a:tcPr>
                </a:tc>
                <a:tc>
                  <a:txBody>
                    <a:bodyPr/>
                    <a:lstStyle/>
                    <a:p>
                      <a:pPr algn="r" fontAlgn="ctr"/>
                      <a:r>
                        <a:rPr lang="en-IN" sz="1050" dirty="0">
                          <a:effectLst/>
                        </a:rPr>
                        <a:t>77.114541</a:t>
                      </a:r>
                    </a:p>
                  </a:txBody>
                  <a:tcPr anchor="ctr">
                    <a:lnL>
                      <a:noFill/>
                    </a:lnL>
                    <a:lnR>
                      <a:noFill/>
                    </a:lnR>
                    <a:lnT>
                      <a:noFill/>
                    </a:lnT>
                    <a:lnB>
                      <a:noFill/>
                    </a:lnB>
                    <a:solidFill>
                      <a:srgbClr val="FFFFFF"/>
                    </a:solidFill>
                  </a:tcPr>
                </a:tc>
                <a:extLst>
                  <a:ext uri="{0D108BD9-81ED-4DB2-BD59-A6C34878D82A}">
                    <a16:rowId xmlns:a16="http://schemas.microsoft.com/office/drawing/2014/main" val="945130411"/>
                  </a:ext>
                </a:extLst>
              </a:tr>
            </a:tbl>
          </a:graphicData>
        </a:graphic>
      </p:graphicFrame>
    </p:spTree>
    <p:extLst>
      <p:ext uri="{BB962C8B-B14F-4D97-AF65-F5344CB8AC3E}">
        <p14:creationId xmlns:p14="http://schemas.microsoft.com/office/powerpoint/2010/main" val="36924551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Conclusion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Key Findings and Conclusions of the Study</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59</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id="{9EBA344F-A60B-40E9-9E93-CBA0BD6A44BF}"/>
              </a:ext>
            </a:extLst>
          </p:cNvPr>
          <p:cNvSpPr>
            <a:spLocks noGrp="1"/>
          </p:cNvSpPr>
          <p:nvPr>
            <p:ph sz="quarter" idx="13"/>
          </p:nvPr>
        </p:nvSpPr>
        <p:spPr>
          <a:xfrm>
            <a:off x="548640" y="2667000"/>
            <a:ext cx="10288692" cy="3660648"/>
          </a:xfrm>
        </p:spPr>
        <p:txBody>
          <a:bodyPr>
            <a:normAutofit/>
          </a:bodyPr>
          <a:lstStyle/>
          <a:p>
            <a:pPr indent="0">
              <a:lnSpc>
                <a:spcPct val="107000"/>
              </a:lnSpc>
              <a:spcAft>
                <a:spcPts val="800"/>
              </a:spcAft>
              <a:buNone/>
            </a:pPr>
            <a:r>
              <a:rPr lang="en-IN" sz="1800" dirty="0">
                <a:latin typeface="Calibri" panose="020F0502020204030204" pitchFamily="34" charset="0"/>
                <a:ea typeface="Calibri" panose="020F0502020204030204" pitchFamily="34" charset="0"/>
                <a:cs typeface="Times New Roman" panose="02020603050405020304" pitchFamily="18" charset="0"/>
              </a:rPr>
              <a:t>From the model performance comparison it is clear that </a:t>
            </a:r>
            <a:r>
              <a:rPr lang="en-IN" sz="1800" b="1" dirty="0" err="1">
                <a:latin typeface="Calibri" panose="020F0502020204030204" pitchFamily="34" charset="0"/>
                <a:ea typeface="Calibri" panose="020F0502020204030204" pitchFamily="34" charset="0"/>
                <a:cs typeface="Times New Roman" panose="02020603050405020304" pitchFamily="18" charset="0"/>
              </a:rPr>
              <a:t>AdaBoostRegressor</a:t>
            </a:r>
            <a:r>
              <a:rPr lang="en-IN" sz="1800" dirty="0">
                <a:latin typeface="Calibri" panose="020F0502020204030204" pitchFamily="34" charset="0"/>
                <a:ea typeface="Calibri" panose="020F0502020204030204" pitchFamily="34" charset="0"/>
                <a:cs typeface="Times New Roman" panose="02020603050405020304" pitchFamily="18" charset="0"/>
              </a:rPr>
              <a:t> out-performs the other models with </a:t>
            </a:r>
            <a:r>
              <a:rPr lang="en-IN" sz="1800" b="1" dirty="0">
                <a:latin typeface="Calibri" panose="020F0502020204030204" pitchFamily="34" charset="0"/>
                <a:ea typeface="Calibri" panose="020F0502020204030204" pitchFamily="34" charset="0"/>
                <a:cs typeface="Times New Roman" panose="02020603050405020304" pitchFamily="18" charset="0"/>
              </a:rPr>
              <a:t>r2_score of 80.83%</a:t>
            </a:r>
            <a:r>
              <a:rPr lang="en-IN" sz="1800" dirty="0">
                <a:latin typeface="Calibri" panose="020F0502020204030204" pitchFamily="34" charset="0"/>
                <a:ea typeface="Calibri" panose="020F0502020204030204" pitchFamily="34" charset="0"/>
                <a:cs typeface="Times New Roman" panose="02020603050405020304" pitchFamily="18" charset="0"/>
              </a:rPr>
              <a:t> and </a:t>
            </a:r>
            <a:r>
              <a:rPr lang="en-IN" sz="1800" b="1" dirty="0">
                <a:latin typeface="Calibri" panose="020F0502020204030204" pitchFamily="34" charset="0"/>
                <a:ea typeface="Calibri" panose="020F0502020204030204" pitchFamily="34" charset="0"/>
                <a:cs typeface="Times New Roman" panose="02020603050405020304" pitchFamily="18" charset="0"/>
              </a:rPr>
              <a:t>lowest difference between r2_score and </a:t>
            </a:r>
            <a:r>
              <a:rPr lang="en-IN" sz="1800" b="1" dirty="0" err="1">
                <a:latin typeface="Calibri" panose="020F0502020204030204" pitchFamily="34" charset="0"/>
                <a:ea typeface="Calibri" panose="020F0502020204030204" pitchFamily="34" charset="0"/>
                <a:cs typeface="Times New Roman" panose="02020603050405020304" pitchFamily="18" charset="0"/>
              </a:rPr>
              <a:t>cross_val_score</a:t>
            </a:r>
            <a:r>
              <a:rPr lang="en-IN" sz="1800" dirty="0">
                <a:latin typeface="Calibri" panose="020F0502020204030204" pitchFamily="34" charset="0"/>
                <a:ea typeface="Calibri" panose="020F0502020204030204" pitchFamily="34" charset="0"/>
                <a:cs typeface="Times New Roman" panose="02020603050405020304" pitchFamily="18" charset="0"/>
              </a:rPr>
              <a:t>. Therefore, continuing with </a:t>
            </a:r>
            <a:r>
              <a:rPr lang="en-IN" sz="1800" b="1" dirty="0" err="1">
                <a:latin typeface="Calibri" panose="020F0502020204030204" pitchFamily="34" charset="0"/>
                <a:ea typeface="Calibri" panose="020F0502020204030204" pitchFamily="34" charset="0"/>
                <a:cs typeface="Times New Roman" panose="02020603050405020304" pitchFamily="18" charset="0"/>
              </a:rPr>
              <a:t>AdaBoostRegressor</a:t>
            </a:r>
            <a:r>
              <a:rPr lang="en-IN" sz="1800" dirty="0">
                <a:latin typeface="Calibri" panose="020F0502020204030204" pitchFamily="34" charset="0"/>
                <a:ea typeface="Calibri" panose="020F0502020204030204" pitchFamily="34" charset="0"/>
                <a:cs typeface="Times New Roman" panose="02020603050405020304" pitchFamily="18" charset="0"/>
              </a:rPr>
              <a:t> as final model.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1926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pPr marL="0" lvl="0" indent="0" algn="just">
              <a:lnSpc>
                <a:spcPct val="107000"/>
              </a:lnSpc>
              <a:spcAft>
                <a:spcPts val="800"/>
              </a:spcAft>
              <a:buNone/>
            </a:pPr>
            <a:r>
              <a:rPr lang="en-IN" dirty="0"/>
              <a:t>This model will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Motivation for the Problem Undertaken</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8349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Conclusion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Learning Outcomes of the Study in respect of Data Science</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60</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id="{9EBA344F-A60B-40E9-9E93-CBA0BD6A44BF}"/>
              </a:ext>
            </a:extLst>
          </p:cNvPr>
          <p:cNvSpPr>
            <a:spLocks noGrp="1"/>
          </p:cNvSpPr>
          <p:nvPr>
            <p:ph sz="quarter" idx="13"/>
          </p:nvPr>
        </p:nvSpPr>
        <p:spPr>
          <a:xfrm>
            <a:off x="548640" y="2667000"/>
            <a:ext cx="10288692" cy="3660648"/>
          </a:xfrm>
        </p:spPr>
        <p:txBody>
          <a:bodyPr>
            <a:normAutofit/>
          </a:bodyPr>
          <a:lstStyle/>
          <a:p>
            <a:pPr indent="0">
              <a:lnSpc>
                <a:spcPct val="107000"/>
              </a:lnSpc>
              <a:spcAft>
                <a:spcPts val="800"/>
              </a:spcAft>
              <a:buNone/>
            </a:pPr>
            <a:r>
              <a:rPr lang="en-IN" dirty="0"/>
              <a:t>During the data analysis, some feature contains null values which I have replaced them with median. But these values can also be replaced with the mean of the feature which might impact the model performance either in positive or negative way. As of now, I am finishing this project with my current approach which gives the </a:t>
            </a:r>
            <a:r>
              <a:rPr lang="en-IN" b="1" dirty="0"/>
              <a:t>final accuracy score of 80.83% and </a:t>
            </a:r>
            <a:r>
              <a:rPr lang="en-IN" b="1" dirty="0" err="1"/>
              <a:t>cross_val_score</a:t>
            </a:r>
            <a:r>
              <a:rPr lang="en-IN" b="1" dirty="0"/>
              <a:t>: 77.53%</a:t>
            </a:r>
            <a:r>
              <a:rPr lang="en-IN" dirty="0"/>
              <a:t> and this can be further improved by training with more specific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88776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Conclusion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Limitations of this work and Scope for Future Work</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61</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id="{9EBA344F-A60B-40E9-9E93-CBA0BD6A44BF}"/>
              </a:ext>
            </a:extLst>
          </p:cNvPr>
          <p:cNvSpPr>
            <a:spLocks noGrp="1"/>
          </p:cNvSpPr>
          <p:nvPr>
            <p:ph sz="quarter" idx="13"/>
          </p:nvPr>
        </p:nvSpPr>
        <p:spPr>
          <a:xfrm>
            <a:off x="548640" y="2667000"/>
            <a:ext cx="10288692" cy="3660648"/>
          </a:xfrm>
        </p:spPr>
        <p:txBody>
          <a:bodyPr>
            <a:normAutofit/>
          </a:bodyPr>
          <a:lstStyle/>
          <a:p>
            <a:pPr indent="0">
              <a:lnSpc>
                <a:spcPct val="107000"/>
              </a:lnSpc>
              <a:spcAft>
                <a:spcPts val="800"/>
              </a:spcAft>
              <a:buNone/>
            </a:pPr>
            <a:r>
              <a:rPr lang="en-IN" dirty="0"/>
              <a:t>Current model is limited to housing prediction data but this can further be improved for other sectors of property price prediction by training the model accordingly. The overall score can also be improved further by training the model with more specific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9206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384286"/>
            <a:ext cx="10288693" cy="3943362"/>
          </a:xfrm>
        </p:spPr>
        <p:txBody>
          <a:bodyPr>
            <a:normAutofit fontScale="85000" lnSpcReduction="20000"/>
          </a:bodyPr>
          <a:lstStyle/>
          <a:p>
            <a:pPr marL="0" indent="0">
              <a:buNone/>
            </a:pPr>
            <a:r>
              <a:rPr lang="en-IN" dirty="0"/>
              <a:t>For checking datatypes and null values, padas.DataFrame.info() method has been used. To change the datatypes </a:t>
            </a:r>
            <a:r>
              <a:rPr lang="en-IN" dirty="0" err="1"/>
              <a:t>pandas.Series.astype</a:t>
            </a:r>
            <a:r>
              <a:rPr lang="en-IN" dirty="0"/>
              <a:t>() method has been used and to change the null values </a:t>
            </a:r>
            <a:r>
              <a:rPr lang="en-IN" dirty="0" err="1"/>
              <a:t>pandas.Series.replace</a:t>
            </a:r>
            <a:r>
              <a:rPr lang="en-IN" dirty="0"/>
              <a:t>() method has been used. To get the statistical summary overview, </a:t>
            </a:r>
            <a:r>
              <a:rPr lang="en-IN" dirty="0" err="1"/>
              <a:t>pandas.DataFrame.describe</a:t>
            </a:r>
            <a:r>
              <a:rPr lang="en-IN" dirty="0"/>
              <a:t>() method has been used to infer the following:</a:t>
            </a:r>
          </a:p>
          <a:p>
            <a:pPr lvl="0"/>
            <a:r>
              <a:rPr lang="en-IN" dirty="0"/>
              <a:t>Count: to count the number of records.</a:t>
            </a:r>
          </a:p>
          <a:p>
            <a:pPr lvl="0"/>
            <a:r>
              <a:rPr lang="en-IN" dirty="0"/>
              <a:t>Mean: to calculate the mean of the feature.</a:t>
            </a:r>
          </a:p>
          <a:p>
            <a:pPr lvl="0"/>
            <a:r>
              <a:rPr lang="en-IN" dirty="0" err="1"/>
              <a:t>Std</a:t>
            </a:r>
            <a:r>
              <a:rPr lang="en-IN" dirty="0"/>
              <a:t>: to calculate the Standard Deviation of the feature.</a:t>
            </a:r>
          </a:p>
          <a:p>
            <a:pPr lvl="0"/>
            <a:r>
              <a:rPr lang="en-IN" dirty="0"/>
              <a:t>Min: to find the minimum value of the feature.</a:t>
            </a:r>
          </a:p>
          <a:p>
            <a:pPr lvl="0"/>
            <a:r>
              <a:rPr lang="en-IN" dirty="0"/>
              <a:t>25% (1</a:t>
            </a:r>
            <a:r>
              <a:rPr lang="en-IN" baseline="30000" dirty="0"/>
              <a:t>st</a:t>
            </a:r>
            <a:r>
              <a:rPr lang="en-IN" dirty="0"/>
              <a:t> Quartile): to find the first quartile of the feature.</a:t>
            </a:r>
          </a:p>
          <a:p>
            <a:pPr lvl="0"/>
            <a:r>
              <a:rPr lang="en-IN" dirty="0"/>
              <a:t>50% (2</a:t>
            </a:r>
            <a:r>
              <a:rPr lang="en-IN" baseline="30000" dirty="0"/>
              <a:t>nd</a:t>
            </a:r>
            <a:r>
              <a:rPr lang="en-IN" dirty="0"/>
              <a:t> Quartile): to find the median or second quartile.</a:t>
            </a:r>
          </a:p>
          <a:p>
            <a:pPr lvl="0"/>
            <a:r>
              <a:rPr lang="en-IN" dirty="0"/>
              <a:t>75% (3</a:t>
            </a:r>
            <a:r>
              <a:rPr lang="en-IN" baseline="30000" dirty="0"/>
              <a:t>rd</a:t>
            </a:r>
            <a:r>
              <a:rPr lang="en-IN" dirty="0"/>
              <a:t> Quartile): to find the third quartile of the feature.</a:t>
            </a:r>
          </a:p>
          <a:p>
            <a:r>
              <a:rPr lang="en-IN" dirty="0"/>
              <a:t>Max: to find the maximum value of the feature.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Mathematical/ Analytical Modeling of the Problem</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28085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1" y="2384286"/>
            <a:ext cx="5461917" cy="3943362"/>
          </a:xfrm>
        </p:spPr>
        <p:txBody>
          <a:bodyPr>
            <a:normAutofit/>
          </a:bodyPr>
          <a:lstStyle/>
          <a:p>
            <a:pPr indent="0" algn="just">
              <a:lnSpc>
                <a:spcPct val="107000"/>
              </a:lnSpc>
              <a:spcAft>
                <a:spcPts val="800"/>
              </a:spcAft>
              <a:buNone/>
            </a:pPr>
            <a:r>
              <a:rPr lang="en-IN" dirty="0"/>
              <a:t>There are 73 input variables needs to be provided to the logic to get the output i.e. </a:t>
            </a:r>
            <a:r>
              <a:rPr lang="en-IN" dirty="0" err="1"/>
              <a:t>SalePrice</a:t>
            </a:r>
            <a:r>
              <a:rPr lang="en-IN" dirty="0"/>
              <a:t>. Logic highlighted in yellow i.e. </a:t>
            </a:r>
            <a:r>
              <a:rPr lang="en-IN" dirty="0" err="1"/>
              <a:t>AdaBoostRegressor</a:t>
            </a:r>
            <a:r>
              <a:rPr lang="en-IN" dirty="0"/>
              <a:t> is the best performing algorithm among all other logics on this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6010559" cy="424732"/>
          </a:xfrm>
        </p:spPr>
        <p:txBody>
          <a:bodyPr/>
          <a:lstStyle/>
          <a:p>
            <a:r>
              <a:rPr lang="en-US" dirty="0"/>
              <a:t>Data Inputs- Logic- Output Relationships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87214372"/>
              </p:ext>
            </p:extLst>
          </p:nvPr>
        </p:nvGraphicFramePr>
        <p:xfrm>
          <a:off x="6074830" y="499490"/>
          <a:ext cx="6117171" cy="6358510"/>
        </p:xfrm>
        <a:graphic>
          <a:graphicData uri="http://schemas.openxmlformats.org/drawingml/2006/table">
            <a:tbl>
              <a:tblPr firstRow="1" firstCol="1" bandRow="1">
                <a:tableStyleId>{BDBED569-4797-4DF1-A0F4-6AAB3CD982D8}</a:tableStyleId>
              </a:tblPr>
              <a:tblGrid>
                <a:gridCol w="2039057">
                  <a:extLst>
                    <a:ext uri="{9D8B030D-6E8A-4147-A177-3AD203B41FA5}">
                      <a16:colId xmlns:a16="http://schemas.microsoft.com/office/drawing/2014/main" val="801648358"/>
                    </a:ext>
                  </a:extLst>
                </a:gridCol>
                <a:gridCol w="2039057">
                  <a:extLst>
                    <a:ext uri="{9D8B030D-6E8A-4147-A177-3AD203B41FA5}">
                      <a16:colId xmlns:a16="http://schemas.microsoft.com/office/drawing/2014/main" val="1837790923"/>
                    </a:ext>
                  </a:extLst>
                </a:gridCol>
                <a:gridCol w="2039057">
                  <a:extLst>
                    <a:ext uri="{9D8B030D-6E8A-4147-A177-3AD203B41FA5}">
                      <a16:colId xmlns:a16="http://schemas.microsoft.com/office/drawing/2014/main" val="1665654950"/>
                    </a:ext>
                  </a:extLst>
                </a:gridCol>
              </a:tblGrid>
              <a:tr h="155506">
                <a:tc>
                  <a:txBody>
                    <a:bodyPr/>
                    <a:lstStyle/>
                    <a:p>
                      <a:pPr>
                        <a:lnSpc>
                          <a:spcPct val="107000"/>
                        </a:lnSpc>
                        <a:spcAft>
                          <a:spcPts val="0"/>
                        </a:spcAft>
                      </a:pPr>
                      <a:r>
                        <a:rPr lang="en-IN" sz="1100">
                          <a:effectLst/>
                        </a:rPr>
                        <a:t>Input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tc>
                <a:tc>
                  <a:txBody>
                    <a:bodyPr/>
                    <a:lstStyle/>
                    <a:p>
                      <a:pPr>
                        <a:lnSpc>
                          <a:spcPct val="107000"/>
                        </a:lnSpc>
                        <a:spcAft>
                          <a:spcPts val="0"/>
                        </a:spcAft>
                      </a:pPr>
                      <a:r>
                        <a:rPr lang="en-IN" sz="1100">
                          <a:effectLst/>
                        </a:rPr>
                        <a:t>Logic (algorithm)</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tc>
                <a:tc>
                  <a:txBody>
                    <a:bodyPr/>
                    <a:lstStyle/>
                    <a:p>
                      <a:pPr>
                        <a:lnSpc>
                          <a:spcPct val="107000"/>
                        </a:lnSpc>
                        <a:spcAft>
                          <a:spcPts val="0"/>
                        </a:spcAft>
                      </a:pPr>
                      <a:r>
                        <a:rPr lang="en-IN" sz="1100">
                          <a:effectLst/>
                        </a:rPr>
                        <a:t>Output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tc>
                <a:extLst>
                  <a:ext uri="{0D108BD9-81ED-4DB2-BD59-A6C34878D82A}">
                    <a16:rowId xmlns:a16="http://schemas.microsoft.com/office/drawing/2014/main" val="1335014649"/>
                  </a:ext>
                </a:extLst>
              </a:tr>
              <a:tr h="4134628">
                <a:tc>
                  <a:txBody>
                    <a:bodyPr/>
                    <a:lstStyle/>
                    <a:p>
                      <a:pPr>
                        <a:lnSpc>
                          <a:spcPct val="107000"/>
                        </a:lnSpc>
                        <a:spcAft>
                          <a:spcPts val="0"/>
                        </a:spcAft>
                      </a:pPr>
                      <a:r>
                        <a:rPr lang="en-IN" sz="800">
                          <a:effectLst/>
                        </a:rPr>
                        <a:t> 0   MSSubClass        object  1   MSZoning          object  2   LotFrontage       float64 3   LotArea           float64 4   Street            object  5   LotShape          object  6   LandContour       object  7   LotConfig         object  8   LandSlope         object  9   Neighborhood      object  10  Condition1        object  11  Condition2        object  12  BldgType          object  13  HouseStyle        object  14  OverallQual       object  15  OverallCond       object  16  YearBuilt         int64   17  YearRemodAdd      int64   18  RoofStyle         object  19  RoofMatl          object  20  Exterior1st       object  21  Exterior2nd       object  22  MasVnrType        object  23  MasVnrArea        float64 24  ExterQual         object  25  ExterCond         object  26  Foundation        object  27  BsmtQual          object  28  BsmtCond          object  29  BsmtExposure      object  30  BsmtFinType1      object  31  BsmtFinSF1        float64 32  BsmtFinType2      object  33  BsmtFinSF2        float64 34  BsmtUnfSF         float64 35  TotalBsmtSF       float64 36  Heating           object  37  HeatingQC         object  38  CentralAir        object  39  Electrical        object  40  1stFlrSF          float64 41  2ndFlrSF          float64 42  LowQualFinSF      float64 43  GrLivArea         float64 44  BsmtFullBath      int64   45  BsmtHalfBath      int64   46  FullBath          int64   47  HalfBath          int64   48  BedroomAbvGr      int64   49  KitchenAbvGr      int64   50  KitchenQual       object  51  TotRmsAbvGrd      int64   52  Functional        object  53  Fireplaces        int64   54  GarageType        object  55  GarageYrBlt       float64 56  GarageFinish      object  57  GarageCars        int64   58  GarageArea        float64 59  GarageQual        object  60  GarageCond        object  61  PavedDrive        object  62  WoodDeckSF        float64 63  OpenPorchSF       float64 64  EnclosedPorch     float64 65  3SsnPorch         float64 66  ScreenPorch       float64 67  PoolArea          float64 68  MiscVal           int64   69  MoSold            int64   70  YrSold            int64   71  SaleType          object  72  SaleCondition     object </a:t>
                      </a:r>
                      <a:r>
                        <a:rPr lang="en-IN" sz="11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tc>
                <a:tc>
                  <a:txBody>
                    <a:bodyPr/>
                    <a:lstStyle/>
                    <a:p>
                      <a:pPr>
                        <a:lnSpc>
                          <a:spcPct val="107000"/>
                        </a:lnSpc>
                        <a:spcAft>
                          <a:spcPts val="0"/>
                        </a:spcAft>
                      </a:pPr>
                      <a:r>
                        <a:rPr lang="en-IN" sz="1100">
                          <a:effectLst/>
                        </a:rPr>
                        <a:t>LinearRegression</a:t>
                      </a:r>
                      <a:endParaRPr lang="en-IN" sz="800">
                        <a:effectLst/>
                      </a:endParaRPr>
                    </a:p>
                    <a:p>
                      <a:pPr>
                        <a:lnSpc>
                          <a:spcPct val="107000"/>
                        </a:lnSpc>
                        <a:spcAft>
                          <a:spcPts val="0"/>
                        </a:spcAft>
                      </a:pPr>
                      <a:r>
                        <a:rPr lang="en-IN" sz="1100">
                          <a:effectLst/>
                        </a:rPr>
                        <a:t> </a:t>
                      </a:r>
                      <a:endParaRPr lang="en-IN" sz="800">
                        <a:effectLst/>
                      </a:endParaRPr>
                    </a:p>
                    <a:p>
                      <a:pPr>
                        <a:lnSpc>
                          <a:spcPct val="107000"/>
                        </a:lnSpc>
                        <a:spcAft>
                          <a:spcPts val="0"/>
                        </a:spcAft>
                      </a:pPr>
                      <a:r>
                        <a:rPr lang="en-IN" sz="1100">
                          <a:effectLst/>
                        </a:rPr>
                        <a:t>Lasso</a:t>
                      </a:r>
                      <a:endParaRPr lang="en-IN" sz="800">
                        <a:effectLst/>
                      </a:endParaRPr>
                    </a:p>
                    <a:p>
                      <a:pPr>
                        <a:lnSpc>
                          <a:spcPct val="107000"/>
                        </a:lnSpc>
                        <a:spcAft>
                          <a:spcPts val="0"/>
                        </a:spcAft>
                      </a:pPr>
                      <a:r>
                        <a:rPr lang="en-IN" sz="1100">
                          <a:effectLst/>
                        </a:rPr>
                        <a:t> </a:t>
                      </a:r>
                      <a:endParaRPr lang="en-IN" sz="800">
                        <a:effectLst/>
                      </a:endParaRPr>
                    </a:p>
                    <a:p>
                      <a:pPr>
                        <a:lnSpc>
                          <a:spcPct val="107000"/>
                        </a:lnSpc>
                        <a:spcAft>
                          <a:spcPts val="0"/>
                        </a:spcAft>
                      </a:pPr>
                      <a:r>
                        <a:rPr lang="en-IN" sz="1100">
                          <a:effectLst/>
                        </a:rPr>
                        <a:t>Ridge</a:t>
                      </a:r>
                      <a:endParaRPr lang="en-IN" sz="800">
                        <a:effectLst/>
                      </a:endParaRPr>
                    </a:p>
                    <a:p>
                      <a:pPr>
                        <a:lnSpc>
                          <a:spcPct val="107000"/>
                        </a:lnSpc>
                        <a:spcAft>
                          <a:spcPts val="0"/>
                        </a:spcAft>
                      </a:pPr>
                      <a:r>
                        <a:rPr lang="en-IN" sz="1100">
                          <a:effectLst/>
                        </a:rPr>
                        <a:t> </a:t>
                      </a:r>
                      <a:endParaRPr lang="en-IN" sz="800">
                        <a:effectLst/>
                      </a:endParaRPr>
                    </a:p>
                    <a:p>
                      <a:pPr>
                        <a:lnSpc>
                          <a:spcPct val="107000"/>
                        </a:lnSpc>
                        <a:spcAft>
                          <a:spcPts val="0"/>
                        </a:spcAft>
                      </a:pPr>
                      <a:r>
                        <a:rPr lang="en-IN" sz="1100">
                          <a:effectLst/>
                          <a:highlight>
                            <a:srgbClr val="FFFF00"/>
                          </a:highlight>
                        </a:rPr>
                        <a:t>AdaBoostRegressor</a:t>
                      </a:r>
                      <a:endParaRPr lang="en-IN" sz="800">
                        <a:effectLst/>
                      </a:endParaRPr>
                    </a:p>
                    <a:p>
                      <a:pPr>
                        <a:lnSpc>
                          <a:spcPct val="107000"/>
                        </a:lnSpc>
                        <a:spcAft>
                          <a:spcPts val="0"/>
                        </a:spcAft>
                      </a:pPr>
                      <a:r>
                        <a:rPr lang="en-IN" sz="11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tc>
                <a:tc>
                  <a:txBody>
                    <a:bodyPr/>
                    <a:lstStyle/>
                    <a:p>
                      <a:pPr>
                        <a:lnSpc>
                          <a:spcPct val="107000"/>
                        </a:lnSpc>
                        <a:spcAft>
                          <a:spcPts val="0"/>
                        </a:spcAft>
                      </a:pPr>
                      <a:r>
                        <a:rPr lang="en-IN" sz="1100" dirty="0">
                          <a:effectLst/>
                        </a:rPr>
                        <a:t> </a:t>
                      </a:r>
                      <a:endParaRPr lang="en-IN" sz="800" dirty="0">
                        <a:effectLst/>
                      </a:endParaRPr>
                    </a:p>
                    <a:p>
                      <a:pPr>
                        <a:lnSpc>
                          <a:spcPct val="107000"/>
                        </a:lnSpc>
                        <a:spcAft>
                          <a:spcPts val="0"/>
                        </a:spcAft>
                      </a:pPr>
                      <a:r>
                        <a:rPr lang="en-IN" sz="1100" dirty="0">
                          <a:effectLst/>
                        </a:rPr>
                        <a:t> </a:t>
                      </a:r>
                      <a:endParaRPr lang="en-IN" sz="800" dirty="0">
                        <a:effectLst/>
                      </a:endParaRPr>
                    </a:p>
                    <a:p>
                      <a:pPr>
                        <a:lnSpc>
                          <a:spcPct val="107000"/>
                        </a:lnSpc>
                        <a:spcAft>
                          <a:spcPts val="0"/>
                        </a:spcAft>
                      </a:pPr>
                      <a:r>
                        <a:rPr lang="en-IN" sz="1100" dirty="0">
                          <a:effectLst/>
                        </a:rPr>
                        <a:t> </a:t>
                      </a:r>
                      <a:endParaRPr lang="en-IN" sz="800" dirty="0">
                        <a:effectLst/>
                      </a:endParaRPr>
                    </a:p>
                    <a:p>
                      <a:pPr>
                        <a:lnSpc>
                          <a:spcPct val="107000"/>
                        </a:lnSpc>
                        <a:spcAft>
                          <a:spcPts val="0"/>
                        </a:spcAft>
                      </a:pPr>
                      <a:r>
                        <a:rPr lang="en-IN" sz="1100" dirty="0" err="1">
                          <a:effectLst/>
                        </a:rPr>
                        <a:t>SalePrice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tc>
                <a:extLst>
                  <a:ext uri="{0D108BD9-81ED-4DB2-BD59-A6C34878D82A}">
                    <a16:rowId xmlns:a16="http://schemas.microsoft.com/office/drawing/2014/main" val="1036728366"/>
                  </a:ext>
                </a:extLst>
              </a:tr>
            </a:tbl>
          </a:graphicData>
        </a:graphic>
      </p:graphicFrame>
    </p:spTree>
    <p:extLst>
      <p:ext uri="{BB962C8B-B14F-4D97-AF65-F5344CB8AC3E}">
        <p14:creationId xmlns:p14="http://schemas.microsoft.com/office/powerpoint/2010/main" val="2494326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384286"/>
            <a:ext cx="10288693" cy="3943362"/>
          </a:xfrm>
        </p:spPr>
        <p:txBody>
          <a:bodyPr>
            <a:normAutofit/>
          </a:bodyPr>
          <a:lstStyle/>
          <a:p>
            <a:pPr indent="0">
              <a:lnSpc>
                <a:spcPct val="107000"/>
              </a:lnSpc>
              <a:spcAft>
                <a:spcPts val="800"/>
              </a:spcAft>
              <a:buNone/>
            </a:pPr>
            <a:r>
              <a:rPr lang="en-IN" dirty="0"/>
              <a:t>The dataset is being provided by </a:t>
            </a:r>
            <a:r>
              <a:rPr lang="en-IN" dirty="0" err="1"/>
              <a:t>Flib</a:t>
            </a:r>
            <a:r>
              <a:rPr lang="en-IN" dirty="0"/>
              <a:t> </a:t>
            </a:r>
            <a:r>
              <a:rPr lang="en-IN" dirty="0" err="1"/>
              <a:t>Robo</a:t>
            </a:r>
            <a:r>
              <a:rPr lang="en-IN" dirty="0"/>
              <a:t> Technologies in .csv (Comma Separated Values) format and contains 1168 records with 81 </a:t>
            </a:r>
            <a:r>
              <a:rPr lang="en-IN" dirty="0" smtClean="0"/>
              <a:t>features.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Data Sources and their formats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213661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06BD98-E608-40A1-98A8-93D5976215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2187</TotalTime>
  <Words>6827</Words>
  <Application>Microsoft Office PowerPoint</Application>
  <PresentationFormat>Widescreen</PresentationFormat>
  <Paragraphs>824</Paragraphs>
  <Slides>61</Slides>
  <Notes>61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61</vt:i4>
      </vt:variant>
    </vt:vector>
  </HeadingPairs>
  <TitlesOfParts>
    <vt:vector size="72" baseType="lpstr">
      <vt:lpstr>Arial</vt:lpstr>
      <vt:lpstr>Arial Unicode MS</vt:lpstr>
      <vt:lpstr>Calibri</vt:lpstr>
      <vt:lpstr>Courier New</vt:lpstr>
      <vt:lpstr>Helvetica</vt:lpstr>
      <vt:lpstr>Symbol</vt:lpstr>
      <vt:lpstr>Times New Roman</vt:lpstr>
      <vt:lpstr>Tw Cen MT</vt:lpstr>
      <vt:lpstr>Tw Cen MT Condensed</vt:lpstr>
      <vt:lpstr>Wingdings 3</vt:lpstr>
      <vt:lpstr>ModernClassicBlock-3</vt:lpstr>
      <vt:lpstr>Housing: price prediction</vt:lpstr>
      <vt:lpstr>ACKNOWLEDGMENT</vt:lpstr>
      <vt:lpstr>introduction</vt:lpstr>
      <vt:lpstr>introduction</vt:lpstr>
      <vt:lpstr>introduction</vt:lpstr>
      <vt:lpstr>introduction</vt:lpstr>
      <vt:lpstr>Analytical Problem Framing</vt:lpstr>
      <vt:lpstr>Analytical Problem Framing</vt:lpstr>
      <vt:lpstr>Analytical Problem Framing</vt:lpstr>
      <vt:lpstr>Analytical Problem Framing</vt:lpstr>
      <vt:lpstr>Analytical Problem Framing</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Model/s Development and Evaluation </vt:lpstr>
      <vt:lpstr>Model/s Development and Evaluation </vt:lpstr>
      <vt:lpstr>Model/s Development and Evaluation </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DEFAULTER MODEL</dc:title>
  <dc:creator>Kumar Ashok Sharma</dc:creator>
  <cp:lastModifiedBy>Developer</cp:lastModifiedBy>
  <cp:revision>41</cp:revision>
  <dcterms:created xsi:type="dcterms:W3CDTF">2021-03-17T19:47:59Z</dcterms:created>
  <dcterms:modified xsi:type="dcterms:W3CDTF">2021-06-09T13:12:46Z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