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2"/>
  </p:notesMasterIdLst>
  <p:handoutMasterIdLst>
    <p:handoutMasterId r:id="rId23"/>
  </p:handoutMasterIdLst>
  <p:sldIdLst>
    <p:sldId id="261" r:id="rId5"/>
    <p:sldId id="273" r:id="rId6"/>
    <p:sldId id="314" r:id="rId7"/>
    <p:sldId id="315" r:id="rId8"/>
    <p:sldId id="316" r:id="rId9"/>
    <p:sldId id="318" r:id="rId10"/>
    <p:sldId id="319" r:id="rId11"/>
    <p:sldId id="320" r:id="rId12"/>
    <p:sldId id="324" r:id="rId13"/>
    <p:sldId id="325" r:id="rId14"/>
    <p:sldId id="329" r:id="rId15"/>
    <p:sldId id="330" r:id="rId16"/>
    <p:sldId id="331" r:id="rId17"/>
    <p:sldId id="336" r:id="rId18"/>
    <p:sldId id="337" r:id="rId19"/>
    <p:sldId id="338" r:id="rId20"/>
    <p:sldId id="33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3C602B-9189-4CCE-A9DA-8691540EE9B3}">
          <p14:sldIdLst>
            <p14:sldId id="261"/>
            <p14:sldId id="273"/>
            <p14:sldId id="314"/>
            <p14:sldId id="315"/>
            <p14:sldId id="316"/>
            <p14:sldId id="318"/>
            <p14:sldId id="319"/>
            <p14:sldId id="320"/>
            <p14:sldId id="324"/>
            <p14:sldId id="325"/>
            <p14:sldId id="329"/>
          </p14:sldIdLst>
        </p14:section>
        <p14:section name="Untitled Section" id="{E8AD38B2-2C81-46E8-A6F5-524A9E2E1375}">
          <p14:sldIdLst>
            <p14:sldId id="330"/>
            <p14:sldId id="331"/>
            <p14:sldId id="336"/>
            <p14:sldId id="337"/>
            <p14:sldId id="338"/>
            <p14:sldId id="33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2" d="100"/>
          <a:sy n="72" d="100"/>
        </p:scale>
        <p:origin x="660" y="7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5/24/2021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5/24/2021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86212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541420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26237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475424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2549667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4122743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3321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it-IT" dirty="0"/>
              <a:t>Customer retention dataset analysis</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By Ashok Kumar Sharma</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1" y="2667000"/>
            <a:ext cx="5547360" cy="3660648"/>
          </a:xfrm>
        </p:spPr>
        <p:txBody>
          <a:bodyPr>
            <a:normAutofit/>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count plot has been used.</a:t>
            </a:r>
          </a:p>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count plot of feature Gender of respondent it is clear that Most of the observations are for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Female with 67.29%</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compared to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Male with 32.71%</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indicates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dataset is imbalanced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needs to be handled accordingly.</a:t>
            </a:r>
            <a:endParaRPr lang="en-IN" dirty="0"/>
          </a:p>
        </p:txBody>
      </p:sp>
      <p:pic>
        <p:nvPicPr>
          <p:cNvPr id="9" name="Picture 8">
            <a:extLst>
              <a:ext uri="{FF2B5EF4-FFF2-40B4-BE49-F238E27FC236}">
                <a16:creationId xmlns:a16="http://schemas.microsoft.com/office/drawing/2014/main" id="{56B4FD06-B0EC-4364-9777-133E8D4E382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60096" y="2667000"/>
            <a:ext cx="4104456" cy="3200400"/>
          </a:xfrm>
          <a:prstGeom prst="rect">
            <a:avLst/>
          </a:prstGeom>
          <a:noFill/>
          <a:ln>
            <a:noFill/>
          </a:ln>
        </p:spPr>
      </p:pic>
    </p:spTree>
    <p:extLst>
      <p:ext uri="{BB962C8B-B14F-4D97-AF65-F5344CB8AC3E}">
        <p14:creationId xmlns:p14="http://schemas.microsoft.com/office/powerpoint/2010/main" val="187035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1" y="2667000"/>
            <a:ext cx="5547360" cy="3660648"/>
          </a:xfrm>
        </p:spPr>
        <p:txBody>
          <a:bodyPr>
            <a:normAutofit/>
          </a:bodyPr>
          <a:lstStyle/>
          <a:p>
            <a:pPr algn="l"/>
            <a:r>
              <a:rPr lang="en-US" sz="1600" b="1" i="0" dirty="0">
                <a:solidFill>
                  <a:srgbClr val="000000"/>
                </a:solidFill>
                <a:effectLst/>
                <a:latin typeface="Helvetica Neue"/>
              </a:rPr>
              <a:t>Remarks:</a:t>
            </a:r>
          </a:p>
          <a:p>
            <a:pPr algn="l">
              <a:buFont typeface="Arial" panose="020B0604020202020204" pitchFamily="34" charset="0"/>
              <a:buChar char="•"/>
            </a:pPr>
            <a:r>
              <a:rPr lang="en-US" sz="1600" b="0" i="0" dirty="0">
                <a:solidFill>
                  <a:srgbClr val="000000"/>
                </a:solidFill>
                <a:effectLst/>
                <a:latin typeface="Helvetica Neue"/>
              </a:rPr>
              <a:t>Most of the records are for ages 21 to 50 years while less number of records are present for ages less than 20 years and greater than 50 years.</a:t>
            </a:r>
          </a:p>
          <a:p>
            <a:pPr algn="l">
              <a:buFont typeface="Arial" panose="020B0604020202020204" pitchFamily="34" charset="0"/>
              <a:buChar char="•"/>
            </a:pPr>
            <a:r>
              <a:rPr lang="en-US" sz="1600" b="0" i="0" dirty="0">
                <a:solidFill>
                  <a:srgbClr val="000000"/>
                </a:solidFill>
                <a:effectLst/>
                <a:latin typeface="Helvetica Neue"/>
              </a:rPr>
              <a:t>Maximum number of records are present for ages 31-40 years while minimum number of records are present for ages 51 years and above.</a:t>
            </a:r>
          </a:p>
        </p:txBody>
      </p:sp>
      <p:pic>
        <p:nvPicPr>
          <p:cNvPr id="11" name="Picture 10">
            <a:extLst>
              <a:ext uri="{FF2B5EF4-FFF2-40B4-BE49-F238E27FC236}">
                <a16:creationId xmlns:a16="http://schemas.microsoft.com/office/drawing/2014/main" id="{14FF97C8-A97A-44C9-8E92-5E8A1A86FD6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51220" y="2402204"/>
            <a:ext cx="5495925" cy="2286000"/>
          </a:xfrm>
          <a:prstGeom prst="rect">
            <a:avLst/>
          </a:prstGeom>
          <a:noFill/>
          <a:ln>
            <a:noFill/>
          </a:ln>
        </p:spPr>
      </p:pic>
    </p:spTree>
    <p:extLst>
      <p:ext uri="{BB962C8B-B14F-4D97-AF65-F5344CB8AC3E}">
        <p14:creationId xmlns:p14="http://schemas.microsoft.com/office/powerpoint/2010/main" val="409068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667000"/>
            <a:ext cx="10288691" cy="1122040"/>
          </a:xfrm>
        </p:spPr>
        <p:txBody>
          <a:bodyPr>
            <a:normAutofit/>
          </a:bodyPr>
          <a:lstStyle/>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 We have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and it’s relationship with features using count plot as shown below:</a:t>
            </a:r>
          </a:p>
        </p:txBody>
      </p:sp>
      <p:pic>
        <p:nvPicPr>
          <p:cNvPr id="16" name="Picture 15">
            <a:extLst>
              <a:ext uri="{FF2B5EF4-FFF2-40B4-BE49-F238E27FC236}">
                <a16:creationId xmlns:a16="http://schemas.microsoft.com/office/drawing/2014/main" id="{E063848C-E11E-4516-9BEB-1C4827E932B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08168" y="3759696"/>
            <a:ext cx="3327400" cy="2422525"/>
          </a:xfrm>
          <a:prstGeom prst="rect">
            <a:avLst/>
          </a:prstGeom>
          <a:noFill/>
          <a:ln>
            <a:noFill/>
          </a:ln>
        </p:spPr>
      </p:pic>
      <p:sp>
        <p:nvSpPr>
          <p:cNvPr id="17" name="Content Placeholder 5">
            <a:extLst>
              <a:ext uri="{FF2B5EF4-FFF2-40B4-BE49-F238E27FC236}">
                <a16:creationId xmlns:a16="http://schemas.microsoft.com/office/drawing/2014/main" id="{FE587C96-D556-49C7-A7AB-B09463483C0F}"/>
              </a:ext>
            </a:extLst>
          </p:cNvPr>
          <p:cNvSpPr txBox="1">
            <a:spLocks/>
          </p:cNvSpPr>
          <p:nvPr/>
        </p:nvSpPr>
        <p:spPr>
          <a:xfrm>
            <a:off x="548639" y="3768323"/>
            <a:ext cx="6699489" cy="242252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200"/>
              </a:spcBef>
              <a:buNone/>
            </a:pPr>
            <a:r>
              <a:rPr lang="en-IN" sz="1800" b="1" dirty="0">
                <a:solidFill>
                  <a:srgbClr val="000000"/>
                </a:solidFill>
                <a:effectLst/>
                <a:latin typeface="Helvetica" panose="020B0604020202020204" pitchFamily="34" charset="0"/>
                <a:ea typeface="Times New Roman" panose="02020603050405020304" pitchFamily="18" charset="0"/>
              </a:rPr>
              <a:t>Remarks: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Majority of Male and Female customers are of ages 21 to 50 years.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Male customers ages from 31 to 40 years.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Maximum number of Female customers ages from 21 to 30 years.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Helvetica" panose="020B0604020202020204" pitchFamily="34" charset="0"/>
                <a:ea typeface="Calibri" panose="020F0502020204030204" pitchFamily="34" charset="0"/>
              </a:rPr>
              <a:t>Minimum number of Male and Female customers are of age less than 20 years.</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72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76AAAB14-9098-4343-B987-6FA949D7E1D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79976" y="2231886"/>
            <a:ext cx="4957356" cy="2709282"/>
          </a:xfrm>
          <a:prstGeom prst="rect">
            <a:avLst/>
          </a:prstGeom>
          <a:noFill/>
          <a:ln>
            <a:noFill/>
          </a:ln>
        </p:spPr>
      </p:pic>
      <p:sp>
        <p:nvSpPr>
          <p:cNvPr id="27" name="Content Placeholder 5">
            <a:extLst>
              <a:ext uri="{FF2B5EF4-FFF2-40B4-BE49-F238E27FC236}">
                <a16:creationId xmlns:a16="http://schemas.microsoft.com/office/drawing/2014/main" id="{60309D6C-8B7C-47D4-AA26-16D6B5D4B383}"/>
              </a:ext>
            </a:extLst>
          </p:cNvPr>
          <p:cNvSpPr txBox="1">
            <a:spLocks/>
          </p:cNvSpPr>
          <p:nvPr/>
        </p:nvSpPr>
        <p:spPr>
          <a:xfrm>
            <a:off x="517065" y="2518644"/>
            <a:ext cx="5362912" cy="3502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200"/>
              </a:spcBef>
              <a:buNone/>
            </a:pPr>
            <a:r>
              <a:rPr lang="en-IN" sz="1800" b="1" dirty="0">
                <a:latin typeface="Calibri" panose="020F0502020204030204" pitchFamily="34" charset="0"/>
                <a:ea typeface="Calibri" panose="020F0502020204030204" pitchFamily="34" charset="0"/>
                <a:cs typeface="Times New Roman" panose="02020603050405020304" pitchFamily="18" charset="0"/>
              </a:rPr>
              <a:t>Remarks:</a:t>
            </a:r>
          </a:p>
          <a:p>
            <a:r>
              <a:rPr lang="en-US" sz="1800" dirty="0">
                <a:latin typeface="Calibri" panose="020F0502020204030204" pitchFamily="34" charset="0"/>
                <a:ea typeface="Calibri" panose="020F0502020204030204" pitchFamily="34" charset="0"/>
                <a:cs typeface="Times New Roman" panose="02020603050405020304" pitchFamily="18" charset="0"/>
              </a:rPr>
              <a:t>Majority of Male customers are from city Delhi and Noida whereas Female customers are from Greater Noida and </a:t>
            </a:r>
            <a:r>
              <a:rPr lang="en-US" sz="1800" dirty="0" err="1">
                <a:latin typeface="Calibri" panose="020F0502020204030204" pitchFamily="34" charset="0"/>
                <a:ea typeface="Calibri" panose="020F0502020204030204" pitchFamily="34" charset="0"/>
                <a:cs typeface="Times New Roman" panose="02020603050405020304" pitchFamily="18" charset="0"/>
              </a:rPr>
              <a:t>Banglore</a:t>
            </a:r>
            <a:r>
              <a:rPr lang="en-US" sz="1800" dirty="0">
                <a:latin typeface="Calibri" panose="020F0502020204030204" pitchFamily="34" charset="0"/>
                <a:ea typeface="Calibri" panose="020F0502020204030204" pitchFamily="34" charset="0"/>
                <a:cs typeface="Times New Roman" panose="02020603050405020304" pitchFamily="18" charset="0"/>
              </a:rPr>
              <a:t>.</a:t>
            </a:r>
          </a:p>
          <a:p>
            <a:r>
              <a:rPr lang="en-US" sz="1800" dirty="0">
                <a:latin typeface="Calibri" panose="020F0502020204030204" pitchFamily="34" charset="0"/>
                <a:ea typeface="Calibri" panose="020F0502020204030204" pitchFamily="34" charset="0"/>
                <a:cs typeface="Times New Roman" panose="02020603050405020304" pitchFamily="18" charset="0"/>
              </a:rPr>
              <a:t>Maximum number of Male customers are form Delhi whereas Female customers are from Greater Noida.</a:t>
            </a:r>
          </a:p>
          <a:p>
            <a:r>
              <a:rPr lang="en-US" sz="1800" dirty="0">
                <a:latin typeface="Calibri" panose="020F0502020204030204" pitchFamily="34" charset="0"/>
                <a:ea typeface="Calibri" panose="020F0502020204030204" pitchFamily="34" charset="0"/>
                <a:cs typeface="Times New Roman" panose="02020603050405020304" pitchFamily="18" charset="0"/>
              </a:rPr>
              <a:t>There are no Male customers from city Solan and </a:t>
            </a:r>
            <a:r>
              <a:rPr lang="en-US" sz="1800" dirty="0" err="1">
                <a:latin typeface="Calibri" panose="020F0502020204030204" pitchFamily="34" charset="0"/>
                <a:ea typeface="Calibri" panose="020F0502020204030204" pitchFamily="34" charset="0"/>
                <a:cs typeface="Times New Roman" panose="02020603050405020304" pitchFamily="18" charset="0"/>
              </a:rPr>
              <a:t>Merrut</a:t>
            </a:r>
            <a:r>
              <a:rPr lang="en-US" sz="1800" dirty="0">
                <a:latin typeface="Calibri" panose="020F0502020204030204" pitchFamily="34" charset="0"/>
                <a:ea typeface="Calibri" panose="020F0502020204030204" pitchFamily="34" charset="0"/>
                <a:cs typeface="Times New Roman" panose="02020603050405020304" pitchFamily="18" charset="0"/>
              </a:rPr>
              <a:t> whereas no Female customers are from Moradabad and Bulandshahr.</a:t>
            </a:r>
          </a:p>
          <a:p>
            <a:pPr marL="0" indent="0">
              <a:spcBef>
                <a:spcPts val="1200"/>
              </a:spcBef>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506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Multivariate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3" name="Content Placeholder 5">
            <a:extLst>
              <a:ext uri="{FF2B5EF4-FFF2-40B4-BE49-F238E27FC236}">
                <a16:creationId xmlns:a16="http://schemas.microsoft.com/office/drawing/2014/main" id="{86FC0219-70B2-4240-A425-D5024F59FF41}"/>
              </a:ext>
            </a:extLst>
          </p:cNvPr>
          <p:cNvSpPr>
            <a:spLocks noGrp="1"/>
          </p:cNvSpPr>
          <p:nvPr>
            <p:ph sz="quarter" idx="13"/>
          </p:nvPr>
        </p:nvSpPr>
        <p:spPr>
          <a:xfrm>
            <a:off x="548640" y="2667000"/>
            <a:ext cx="10288693" cy="3660648"/>
          </a:xfrm>
        </p:spPr>
        <p:txBody>
          <a:bodyPr>
            <a:normAutofit/>
          </a:bodyPr>
          <a:lstStyle/>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Multivariate analysis is based on the principles of multivariate statistics, which involves observation and analysis of more than one statistical outcome variable at a time.</a:t>
            </a:r>
          </a:p>
          <a:p>
            <a:pPr marL="5143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Heatmap is being used to represent the correlation of features from a scale of -1.0 to 1.0.  After going through heatmap it is found that Feature 17 to 28, 47 to 60 and 61 to 68 are positive high correlated to each other while Feature 21 is negatively high correlated to feature 46 to 55.</a:t>
            </a:r>
          </a:p>
        </p:txBody>
      </p:sp>
    </p:spTree>
    <p:extLst>
      <p:ext uri="{BB962C8B-B14F-4D97-AF65-F5344CB8AC3E}">
        <p14:creationId xmlns:p14="http://schemas.microsoft.com/office/powerpoint/2010/main" val="58628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Multivariate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6B493793-7AE8-4498-AD24-8F60BB54641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99656" y="2231886"/>
            <a:ext cx="4556675" cy="4192548"/>
          </a:xfrm>
          <a:prstGeom prst="rect">
            <a:avLst/>
          </a:prstGeom>
          <a:noFill/>
          <a:ln>
            <a:noFill/>
          </a:ln>
        </p:spPr>
      </p:pic>
    </p:spTree>
    <p:extLst>
      <p:ext uri="{BB962C8B-B14F-4D97-AF65-F5344CB8AC3E}">
        <p14:creationId xmlns:p14="http://schemas.microsoft.com/office/powerpoint/2010/main" val="82207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Multivariate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1" y="2667000"/>
            <a:ext cx="5363210" cy="3660648"/>
          </a:xfrm>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getting more accurate details regarding correlation of features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1800" dirty="0">
                <a:effectLst/>
                <a:latin typeface="Calibri" panose="020F0502020204030204" pitchFamily="34" charset="0"/>
                <a:ea typeface="Calibri" panose="020F0502020204030204" pitchFamily="34" charset="0"/>
                <a:cs typeface="Times New Roman" panose="02020603050405020304" pitchFamily="18" charset="0"/>
              </a:rPr>
              <a:t> feature 0, we have used bar plot: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With this plot it is clear that Feature 34, 52, 41, 59, 15, 30, 46, 51 and 53 shows good positive correlation with feature 0 while Feature 28, 6, 23, 24, 17, 3, 68,35, 62,36, 18, 44, 26, 12, 19 and 32 shows negatively good correlation with feature 0.</a:t>
            </a:r>
          </a:p>
          <a:p>
            <a:endParaRPr lang="en-IN" dirty="0"/>
          </a:p>
        </p:txBody>
      </p:sp>
      <p:pic>
        <p:nvPicPr>
          <p:cNvPr id="9" name="Picture 8">
            <a:extLst>
              <a:ext uri="{FF2B5EF4-FFF2-40B4-BE49-F238E27FC236}">
                <a16:creationId xmlns:a16="http://schemas.microsoft.com/office/drawing/2014/main" id="{C2842D29-5300-4358-83A9-5FBDC070CD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86176" y="2383204"/>
            <a:ext cx="5731510" cy="2960370"/>
          </a:xfrm>
          <a:prstGeom prst="rect">
            <a:avLst/>
          </a:prstGeom>
          <a:noFill/>
          <a:ln>
            <a:noFill/>
          </a:ln>
        </p:spPr>
      </p:pic>
    </p:spTree>
    <p:extLst>
      <p:ext uri="{BB962C8B-B14F-4D97-AF65-F5344CB8AC3E}">
        <p14:creationId xmlns:p14="http://schemas.microsoft.com/office/powerpoint/2010/main" val="1091503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Concluding Remarks / CONCLUSION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0" y="2402597"/>
            <a:ext cx="10288691" cy="3925051"/>
          </a:xfrm>
        </p:spPr>
        <p:txBody>
          <a:bodyPr>
            <a:normAutofit fontScale="85000" lnSpcReduction="2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Starting with univariate analysis, we found that dataset is imbalanced by analysing Feature 0: Gender of respondent which consists of 32.71% records of Male and 67.29% of Female. This needs to be handled during the train test spilt part of model training. Moving further with count plot of features, we observed that most of the customers involved are of ages 21 to 50 years from city Delhi, Greater Noida, Karnal, Bangalore and Noida whereas very few involvements was found for city Moradabad,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Merrut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Bulandshahr. We also found that for online shopping mostly mobile internet and Wi-Fi was used with Smartphone and Laptop having operating system Windows and Android and most of the time shopping website was accessed in Google Chrome browser. Also, most of the customers arrive to their favorite online store using Search Engine for the first time and then onwards they mostly use Search Engine, Via Application and Direct URL. We also found that most of customers takes more than 6 minutes to make a purchase decision at e-retail store and for the payment they mostly preferred Credit/Debit Cards and Cash on Delivery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CoD</a:t>
            </a:r>
            <a:r>
              <a:rPr lang="en-IN" sz="1800" dirty="0">
                <a:effectLst/>
                <a:latin typeface="Calibri" panose="020F0502020204030204" pitchFamily="34" charset="0"/>
                <a:ea typeface="Calibri" panose="020F0502020204030204" pitchFamily="34" charset="0"/>
                <a:cs typeface="Times New Roman" panose="02020603050405020304" pitchFamily="18" charset="0"/>
              </a:rPr>
              <a:t>) option. Most of the customers abandon their Shopping Cart because of better alternative offer. We also found that most of customers looks for complete information regarding products, related products for comparison and seller. Most of the customers preferred websites which have ease of navigation, speedy loading, user friendly interface, payment convenient, secure transactions, complete privacy, prompt assistance, return &amp; replacement policy and monitory savings. We also found that most of customers preferred Amazon.in, Flipkart.com, Paytm.com, Myntra.com, Snapdeal.com for online shoppings. After this we came up with bivariate analysis which gives us the close look of relationship between features. By using count plot with hue, we found that most of the male and female involved in online shoppings are of ages 21 to 50 years. Also, male in Delhi and Noida are more prominent to online shopping as compare to females while females in Greater Noida and Bangalore are more prominent to online shoppings than males. We also found that use of Wi-Fi in online shopping is more by female as compare to male. After first visit to online retail store, female preferred to access website Via Application while in case of male, it is Search Engine and Direct URL. Also, it was found that female takes more time than male to make a purchase decision on an online store. On all other aspects of online shopping both male and female have same sort of views with certain differences. Moving further with multi-variate analysis, we found that feature 34, 52, 41, 59, 15, 30, 46, 51 and 53 shows good positive correlation with feature 0 while feature 28, 6, 23, 24, 17, 3, 68,35, 62,36, 18, 44, 26, 12, 19 and 32 shows negatively good correlation with feature 0.</a:t>
            </a:r>
            <a:endParaRPr lang="en-IN" dirty="0"/>
          </a:p>
        </p:txBody>
      </p:sp>
    </p:spTree>
    <p:extLst>
      <p:ext uri="{BB962C8B-B14F-4D97-AF65-F5344CB8AC3E}">
        <p14:creationId xmlns:p14="http://schemas.microsoft.com/office/powerpoint/2010/main" val="384088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98486"/>
            <a:ext cx="10288693" cy="4629162"/>
          </a:xfrm>
        </p:spPr>
        <p:txBody>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would like to express my deep sense of gratitude to my SME (Subject Matter Expert)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Mr. Shubham Yadav</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well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Flip Robo Technologies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who gave me the golden opportunity to do this data science project on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Customer Retention Dataset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also helped me in doing lots of research and I came to know about so many new things.</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am very much thankful to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Deepika, Trainer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DataTrained</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their valuable guidance, keen interest and encouragement at various stages of my training period which eventually helped me a lot in doing this project.</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also acknowledge with thanks for suggestion and timely guidance, which I have received from my SME Mr. Shubham Yadav during this project, which immensely helped me in the evaluation of my ideas on the project.</a:t>
            </a:r>
          </a:p>
          <a:p>
            <a:pPr marL="0" indent="0" algn="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Ashok Kumar Sharma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reduce customer defections. 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What is Customer Retention?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Customer retention refers to the ability of a company or product to retain its customers over some specified period.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Review of Literature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6367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Successful customer retention involves more than giving the customer what they expect. Generating loyal advocates of the brand might mean exceeding customer expectations. Creating customer loyalty puts 'customer value rather than maximizing profits and shareholder value at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centre</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business strategy'. The key differentiation in a competitive environment is often the delivery of a consistently high standard of customer service. Furthermore, in the emerging world of Customer Success, retention is a major 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checking datatypes and null values, padas.DataFrame.info() method has been used. To get the statistical summary overview,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pandas.DataFrame.describe</a:t>
            </a:r>
            <a:r>
              <a:rPr lang="en-IN" sz="1800" dirty="0">
                <a:effectLst/>
                <a:latin typeface="Calibri" panose="020F0502020204030204" pitchFamily="34" charset="0"/>
                <a:ea typeface="Calibri" panose="020F0502020204030204" pitchFamily="34" charset="0"/>
                <a:cs typeface="Times New Roman" panose="02020603050405020304" pitchFamily="18" charset="0"/>
              </a:rPr>
              <a:t>() method has been used to infer the following:</a:t>
            </a:r>
          </a:p>
          <a:p>
            <a:pPr marL="571500" lvl="1" indent="-342900">
              <a:lnSpc>
                <a:spcPct val="107000"/>
              </a:lnSpc>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Count: to count the number of records.</a:t>
            </a:r>
          </a:p>
          <a:p>
            <a:pPr marL="571500" lvl="1" indent="-342900">
              <a:lnSpc>
                <a:spcPct val="107000"/>
              </a:lnSpc>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Mean: to calculate the mean of the feature.</a:t>
            </a:r>
          </a:p>
          <a:p>
            <a:pPr marL="571500" lvl="1" indent="-342900">
              <a:lnSpc>
                <a:spcPct val="107000"/>
              </a:lnSpc>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Std: to calculate the Standard Deviation of the feature.</a:t>
            </a:r>
          </a:p>
          <a:p>
            <a:pPr marL="571500" lvl="1" indent="-342900">
              <a:lnSpc>
                <a:spcPct val="107000"/>
              </a:lnSpc>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Min: to find the minimum value of the feature.</a:t>
            </a:r>
          </a:p>
          <a:p>
            <a:pPr marL="571500" lvl="1" indent="-342900">
              <a:lnSpc>
                <a:spcPct val="107000"/>
              </a:lnSpc>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25% (1</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600" dirty="0">
                <a:effectLst/>
                <a:latin typeface="Calibri" panose="020F0502020204030204" pitchFamily="34" charset="0"/>
                <a:ea typeface="Calibri" panose="020F0502020204030204" pitchFamily="34" charset="0"/>
                <a:cs typeface="Times New Roman" panose="02020603050405020304" pitchFamily="18" charset="0"/>
              </a:rPr>
              <a:t> Quartile): to find the first quartile of the feature.</a:t>
            </a:r>
          </a:p>
          <a:p>
            <a:pPr marL="571500" lvl="1" indent="-342900">
              <a:lnSpc>
                <a:spcPct val="107000"/>
              </a:lnSpc>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50% (2</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IN" sz="1600" dirty="0">
                <a:effectLst/>
                <a:latin typeface="Calibri" panose="020F0502020204030204" pitchFamily="34" charset="0"/>
                <a:ea typeface="Calibri" panose="020F0502020204030204" pitchFamily="34" charset="0"/>
                <a:cs typeface="Times New Roman" panose="02020603050405020304" pitchFamily="18" charset="0"/>
              </a:rPr>
              <a:t> Quartile): to find the median or second quartile.</a:t>
            </a:r>
          </a:p>
          <a:p>
            <a:pPr marL="571500" lvl="1" indent="-342900">
              <a:lnSpc>
                <a:spcPct val="107000"/>
              </a:lnSpc>
              <a:spcAft>
                <a:spcPts val="800"/>
              </a:spcAft>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75% (3</a:t>
            </a:r>
            <a:r>
              <a:rPr lang="en-IN" sz="16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600" dirty="0">
                <a:effectLst/>
                <a:latin typeface="Calibri" panose="020F0502020204030204" pitchFamily="34" charset="0"/>
                <a:ea typeface="Calibri" panose="020F0502020204030204" pitchFamily="34" charset="0"/>
                <a:cs typeface="Times New Roman" panose="02020603050405020304" pitchFamily="18" charset="0"/>
              </a:rPr>
              <a:t> Quartile): to find the third quartile of the feature.</a:t>
            </a:r>
          </a:p>
          <a:p>
            <a:pPr marL="571500" lvl="1" indent="-342900">
              <a:buFont typeface="+mj-lt"/>
              <a:buAutoNum type="arabicPeriod"/>
            </a:pPr>
            <a:r>
              <a:rPr lang="en-IN" sz="1600" dirty="0">
                <a:effectLst/>
                <a:latin typeface="Calibri" panose="020F0502020204030204" pitchFamily="34" charset="0"/>
                <a:ea typeface="Calibri" panose="020F0502020204030204" pitchFamily="34" charset="0"/>
                <a:cs typeface="Times New Roman" panose="02020603050405020304" pitchFamily="18" charset="0"/>
              </a:rPr>
              <a:t>Max: to find the maximum value of the feature.</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is being provided by Flip Robo Technologies in .xlsx (Microsoft Excel) format and contains 269 records with 71 features.</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id="{55FC9B2A-8939-4A75-BC76-4CD6E0A6597A}"/>
              </a:ext>
            </a:extLst>
          </p:cNvPr>
          <p:cNvGraphicFramePr>
            <a:graphicFrameLocks noGrp="1"/>
          </p:cNvGraphicFramePr>
          <p:nvPr>
            <p:ph sz="quarter" idx="13"/>
            <p:extLst>
              <p:ext uri="{D42A27DB-BD31-4B8C-83A1-F6EECF244321}">
                <p14:modId xmlns:p14="http://schemas.microsoft.com/office/powerpoint/2010/main" val="3955187983"/>
              </p:ext>
            </p:extLst>
          </p:nvPr>
        </p:nvGraphicFramePr>
        <p:xfrm>
          <a:off x="549275" y="2667000"/>
          <a:ext cx="10288588" cy="310896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val="3152059847"/>
                    </a:ext>
                  </a:extLst>
                </a:gridCol>
                <a:gridCol w="5144294">
                  <a:extLst>
                    <a:ext uri="{9D8B030D-6E8A-4147-A177-3AD203B41FA5}">
                      <a16:colId xmlns:a16="http://schemas.microsoft.com/office/drawing/2014/main"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GB</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a:t>
                      </a:r>
                      <a:r>
                        <a:rPr lang="en-IN" sz="1800" b="1" kern="1200" dirty="0" err="1">
                          <a:solidFill>
                            <a:schemeClr val="tx1"/>
                          </a:solidFill>
                          <a:effectLst/>
                          <a:latin typeface="+mn-lt"/>
                          <a:ea typeface="+mn-ea"/>
                          <a:cs typeface="+mn-cs"/>
                        </a:rPr>
                        <a:t>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err="1">
                          <a:solidFill>
                            <a:schemeClr val="tx1"/>
                          </a:solidFill>
                          <a:effectLst/>
                          <a:latin typeface="+mn-lt"/>
                          <a:ea typeface="+mn-ea"/>
                          <a:cs typeface="+mn-cs"/>
                        </a:rPr>
                        <a:t>Jupyter</a:t>
                      </a:r>
                      <a:r>
                        <a:rPr lang="en-IN" sz="1800" b="1" kern="1200" dirty="0">
                          <a:solidFill>
                            <a:schemeClr val="tx1"/>
                          </a:solidFill>
                          <a:effectLst/>
                          <a:latin typeface="+mn-lt"/>
                          <a:ea typeface="+mn-ea"/>
                          <a:cs typeface="+mn-cs"/>
                        </a:rPr>
                        <a:t>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Seaborn</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sklearn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4089863906"/>
                  </a:ext>
                </a:extLst>
              </a:tr>
            </a:tbl>
          </a:graphicData>
        </a:graphic>
      </p:graphicFrame>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696</TotalTime>
  <Words>1973</Words>
  <Application>Microsoft Office PowerPoint</Application>
  <PresentationFormat>Widescreen</PresentationFormat>
  <Paragraphs>119</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Helvetica</vt:lpstr>
      <vt:lpstr>Helvetica Neue</vt:lpstr>
      <vt:lpstr>Symbol</vt:lpstr>
      <vt:lpstr>Times New Roman</vt:lpstr>
      <vt:lpstr>Tw Cen MT</vt:lpstr>
      <vt:lpstr>Tw Cen MT Condensed</vt:lpstr>
      <vt:lpstr>Wingdings 3</vt:lpstr>
      <vt:lpstr>ModernClassicBlock-3</vt:lpstr>
      <vt:lpstr>Customer retention dataset analysis</vt:lpstr>
      <vt:lpstr>ACKNOWLEDGMENT</vt:lpstr>
      <vt:lpstr>introduction</vt:lpstr>
      <vt:lpstr>introduction</vt:lpstr>
      <vt:lpstr>introduction</vt:lpstr>
      <vt:lpstr>introduction</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MODEL</dc:title>
  <dc:creator>Kumar Ashok Sharma</dc:creator>
  <cp:lastModifiedBy>Kumar Ashok Sharma</cp:lastModifiedBy>
  <cp:revision>18</cp:revision>
  <dcterms:created xsi:type="dcterms:W3CDTF">2021-03-17T19:47:59Z</dcterms:created>
  <dcterms:modified xsi:type="dcterms:W3CDTF">2021-05-24T18:11:39Z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