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30"/>
  </p:notesMasterIdLst>
  <p:handoutMasterIdLst>
    <p:handoutMasterId r:id="rId31"/>
  </p:handoutMasterIdLst>
  <p:sldIdLst>
    <p:sldId id="261" r:id="rId5"/>
    <p:sldId id="273" r:id="rId6"/>
    <p:sldId id="314" r:id="rId7"/>
    <p:sldId id="315" r:id="rId8"/>
    <p:sldId id="316" r:id="rId9"/>
    <p:sldId id="318" r:id="rId10"/>
    <p:sldId id="319" r:id="rId11"/>
    <p:sldId id="322" r:id="rId12"/>
    <p:sldId id="320" r:id="rId13"/>
    <p:sldId id="321" r:id="rId14"/>
    <p:sldId id="324" r:id="rId15"/>
    <p:sldId id="325" r:id="rId16"/>
    <p:sldId id="343" r:id="rId17"/>
    <p:sldId id="375" r:id="rId18"/>
    <p:sldId id="350" r:id="rId19"/>
    <p:sldId id="376" r:id="rId20"/>
    <p:sldId id="377" r:id="rId21"/>
    <p:sldId id="378" r:id="rId22"/>
    <p:sldId id="339" r:id="rId23"/>
    <p:sldId id="328" r:id="rId24"/>
    <p:sldId id="326" r:id="rId25"/>
    <p:sldId id="327" r:id="rId26"/>
    <p:sldId id="340" r:id="rId27"/>
    <p:sldId id="341" r:id="rId28"/>
    <p:sldId id="34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4" autoAdjust="0"/>
  </p:normalViewPr>
  <p:slideViewPr>
    <p:cSldViewPr>
      <p:cViewPr varScale="1">
        <p:scale>
          <a:sx n="73" d="100"/>
          <a:sy n="73" d="100"/>
        </p:scale>
        <p:origin x="618"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6/26/2021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6/26/2021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8074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257862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18167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3528129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612901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4267018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946081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449846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1925593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340557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1485156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21</a:t>
            </a:fld>
            <a:endParaRPr lang="en-US" noProof="0" dirty="0"/>
          </a:p>
        </p:txBody>
      </p:sp>
    </p:spTree>
    <p:extLst>
      <p:ext uri="{BB962C8B-B14F-4D97-AF65-F5344CB8AC3E}">
        <p14:creationId xmlns:p14="http://schemas.microsoft.com/office/powerpoint/2010/main" val="1803721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1637340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23</a:t>
            </a:fld>
            <a:endParaRPr lang="en-US" noProof="0" dirty="0"/>
          </a:p>
        </p:txBody>
      </p:sp>
    </p:spTree>
    <p:extLst>
      <p:ext uri="{BB962C8B-B14F-4D97-AF65-F5344CB8AC3E}">
        <p14:creationId xmlns:p14="http://schemas.microsoft.com/office/powerpoint/2010/main" val="1880908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24</a:t>
            </a:fld>
            <a:endParaRPr lang="en-US" noProof="0" dirty="0"/>
          </a:p>
        </p:txBody>
      </p:sp>
    </p:spTree>
    <p:extLst>
      <p:ext uri="{BB962C8B-B14F-4D97-AF65-F5344CB8AC3E}">
        <p14:creationId xmlns:p14="http://schemas.microsoft.com/office/powerpoint/2010/main" val="625123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25</a:t>
            </a:fld>
            <a:endParaRPr lang="en-US" noProof="0" dirty="0"/>
          </a:p>
        </p:txBody>
      </p:sp>
    </p:spTree>
    <p:extLst>
      <p:ext uri="{BB962C8B-B14F-4D97-AF65-F5344CB8AC3E}">
        <p14:creationId xmlns:p14="http://schemas.microsoft.com/office/powerpoint/2010/main" val="169454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32010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419520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83321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96360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5980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582278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82827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it-IT" dirty="0" smtClean="0"/>
              <a:t>ratings </a:t>
            </a:r>
            <a:r>
              <a:rPr lang="it-IT" dirty="0" smtClean="0"/>
              <a:t>prediction</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By Ashok Kumar Sharma</a:t>
            </a:r>
          </a:p>
        </p:txBody>
      </p:sp>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fontScale="77500" lnSpcReduction="20000"/>
          </a:bodyPr>
          <a:lstStyle/>
          <a:p>
            <a:pPr marL="0" indent="0">
              <a:buNone/>
            </a:pPr>
            <a:r>
              <a:rPr lang="en-IN" dirty="0"/>
              <a:t>The following pre-processing pipeline is required to perform model prediction:</a:t>
            </a:r>
          </a:p>
          <a:p>
            <a:pPr marL="457200" lvl="0" indent="-457200">
              <a:buFont typeface="+mj-lt"/>
              <a:buAutoNum type="arabicPeriod"/>
            </a:pPr>
            <a:r>
              <a:rPr lang="en-IN" dirty="0"/>
              <a:t>Load Dataset</a:t>
            </a:r>
          </a:p>
          <a:p>
            <a:pPr marL="457200" lvl="0" indent="-457200">
              <a:buFont typeface="+mj-lt"/>
              <a:buAutoNum type="arabicPeriod"/>
            </a:pPr>
            <a:r>
              <a:rPr lang="en-IN" dirty="0"/>
              <a:t>Merge feature Review Titles and Review Descriptions to </a:t>
            </a:r>
            <a:r>
              <a:rPr lang="en-IN" dirty="0" err="1"/>
              <a:t>review_text</a:t>
            </a:r>
            <a:endParaRPr lang="en-IN" dirty="0"/>
          </a:p>
          <a:p>
            <a:pPr marL="457200" lvl="0" indent="-457200">
              <a:buFont typeface="+mj-lt"/>
              <a:buAutoNum type="arabicPeriod"/>
            </a:pPr>
            <a:r>
              <a:rPr lang="en-IN" dirty="0"/>
              <a:t>Drop columns Review Titles and Review Descriptions</a:t>
            </a:r>
          </a:p>
          <a:p>
            <a:pPr marL="457200" lvl="0" indent="-457200">
              <a:buFont typeface="+mj-lt"/>
              <a:buAutoNum type="arabicPeriod"/>
            </a:pPr>
            <a:r>
              <a:rPr lang="en-IN" dirty="0"/>
              <a:t>Treat Null Values by dropping null value rows using pandas </a:t>
            </a:r>
            <a:r>
              <a:rPr lang="en-IN" dirty="0" err="1"/>
              <a:t>dropna</a:t>
            </a:r>
            <a:r>
              <a:rPr lang="en-IN" dirty="0"/>
              <a:t>() method.</a:t>
            </a:r>
          </a:p>
          <a:p>
            <a:pPr marL="457200" lvl="0" indent="-457200">
              <a:buFont typeface="+mj-lt"/>
              <a:buAutoNum type="arabicPeriod"/>
            </a:pPr>
            <a:r>
              <a:rPr lang="en-IN" dirty="0"/>
              <a:t>Convert </a:t>
            </a:r>
            <a:r>
              <a:rPr lang="en-IN" dirty="0" err="1"/>
              <a:t>review_text</a:t>
            </a:r>
            <a:r>
              <a:rPr lang="en-IN" dirty="0"/>
              <a:t> to lower-case.</a:t>
            </a:r>
          </a:p>
          <a:p>
            <a:pPr marL="457200" lvl="0" indent="-457200">
              <a:buFont typeface="+mj-lt"/>
              <a:buAutoNum type="arabicPeriod"/>
            </a:pPr>
            <a:r>
              <a:rPr lang="en-IN" dirty="0"/>
              <a:t>Remove punctuations, leading whitespaces, trailing whitespaces and replace money symbols with 'dollars', numbers with '</a:t>
            </a:r>
            <a:r>
              <a:rPr lang="en-IN" dirty="0" err="1"/>
              <a:t>numbr</a:t>
            </a:r>
            <a:r>
              <a:rPr lang="en-IN" dirty="0"/>
              <a:t>', white space between terms with single space.</a:t>
            </a:r>
          </a:p>
          <a:p>
            <a:pPr marL="457200" lvl="0" indent="-457200">
              <a:buFont typeface="+mj-lt"/>
              <a:buAutoNum type="arabicPeriod"/>
            </a:pPr>
            <a:r>
              <a:rPr lang="en-IN" dirty="0"/>
              <a:t>Remove Stop Words</a:t>
            </a:r>
          </a:p>
          <a:p>
            <a:pPr marL="457200" lvl="0" indent="-457200">
              <a:buFont typeface="+mj-lt"/>
              <a:buAutoNum type="arabicPeriod"/>
            </a:pPr>
            <a:r>
              <a:rPr lang="en-IN" dirty="0"/>
              <a:t>Convert Text into Vectors using </a:t>
            </a:r>
            <a:r>
              <a:rPr lang="en-IN" dirty="0" err="1"/>
              <a:t>TfidfVectorizer</a:t>
            </a:r>
            <a:endParaRPr lang="en-IN" dirty="0"/>
          </a:p>
          <a:p>
            <a:pPr marL="457200" lvl="0" indent="-457200">
              <a:buFont typeface="+mj-lt"/>
              <a:buAutoNum type="arabicPeriod"/>
            </a:pPr>
            <a:r>
              <a:rPr lang="en-IN" dirty="0"/>
              <a:t>Load Serialized Model</a:t>
            </a:r>
          </a:p>
          <a:p>
            <a:pPr marL="457200" indent="-457200">
              <a:buFont typeface="+mj-lt"/>
              <a:buAutoNum type="arabicPeriod"/>
            </a:pPr>
            <a:r>
              <a:rPr lang="en-IN" dirty="0"/>
              <a:t>Predict Output by Supplying Input.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Data Preprocessing Done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93139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graphicFrame>
        <p:nvGraphicFramePr>
          <p:cNvPr id="4" name="Table 4">
            <a:extLst>
              <a:ext uri="{FF2B5EF4-FFF2-40B4-BE49-F238E27FC236}">
                <a16:creationId xmlns:a16="http://schemas.microsoft.com/office/drawing/2014/main" id="{55FC9B2A-8939-4A75-BC76-4CD6E0A6597A}"/>
              </a:ext>
            </a:extLst>
          </p:cNvPr>
          <p:cNvGraphicFramePr>
            <a:graphicFrameLocks noGrp="1"/>
          </p:cNvGraphicFramePr>
          <p:nvPr>
            <p:ph sz="quarter" idx="13"/>
            <p:extLst>
              <p:ext uri="{D42A27DB-BD31-4B8C-83A1-F6EECF244321}">
                <p14:modId xmlns:p14="http://schemas.microsoft.com/office/powerpoint/2010/main" val="149791127"/>
              </p:ext>
            </p:extLst>
          </p:nvPr>
        </p:nvGraphicFramePr>
        <p:xfrm>
          <a:off x="549275" y="2667000"/>
          <a:ext cx="10288588" cy="3383280"/>
        </p:xfrm>
        <a:graphic>
          <a:graphicData uri="http://schemas.openxmlformats.org/drawingml/2006/table">
            <a:tbl>
              <a:tblPr firstRow="1" bandRow="1">
                <a:tableStyleId>{BDBED569-4797-4DF1-A0F4-6AAB3CD982D8}</a:tableStyleId>
              </a:tblPr>
              <a:tblGrid>
                <a:gridCol w="5144294">
                  <a:extLst>
                    <a:ext uri="{9D8B030D-6E8A-4147-A177-3AD203B41FA5}">
                      <a16:colId xmlns:a16="http://schemas.microsoft.com/office/drawing/2014/main" val="3152059847"/>
                    </a:ext>
                  </a:extLst>
                </a:gridCol>
                <a:gridCol w="5144294">
                  <a:extLst>
                    <a:ext uri="{9D8B030D-6E8A-4147-A177-3AD203B41FA5}">
                      <a16:colId xmlns:a16="http://schemas.microsoft.com/office/drawing/2014/main" val="839875612"/>
                    </a:ext>
                  </a:extLst>
                </a:gridCol>
              </a:tblGrid>
              <a:tr h="370840">
                <a:tc>
                  <a:txBody>
                    <a:bodyPr/>
                    <a:lstStyle/>
                    <a:p>
                      <a:r>
                        <a:rPr lang="en-IN" sz="1800" b="1" kern="1200" dirty="0">
                          <a:solidFill>
                            <a:schemeClr val="tx1"/>
                          </a:solidFill>
                          <a:effectLst/>
                          <a:latin typeface="+mn-lt"/>
                          <a:ea typeface="+mn-ea"/>
                          <a:cs typeface="+mn-cs"/>
                        </a:rPr>
                        <a:t>During this project following set of hardware is being used:</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RAM: 8 GB</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CPU: AMD A8 Quad Core 2.2 </a:t>
                      </a:r>
                      <a:r>
                        <a:rPr lang="en-IN" sz="1800" b="1" kern="1200" dirty="0" err="1">
                          <a:solidFill>
                            <a:schemeClr val="tx1"/>
                          </a:solidFill>
                          <a:effectLst/>
                          <a:latin typeface="+mn-lt"/>
                          <a:ea typeface="+mn-ea"/>
                          <a:cs typeface="+mn-cs"/>
                        </a:rPr>
                        <a:t>Ghz</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GPU: AMD Redon R5 Graphics</a:t>
                      </a:r>
                      <a:endParaRPr lang="en-IN" sz="1200" b="1" kern="1200" dirty="0">
                        <a:solidFill>
                          <a:schemeClr val="tx1"/>
                        </a:solidFill>
                        <a:effectLst/>
                        <a:latin typeface="+mn-lt"/>
                        <a:ea typeface="+mn-ea"/>
                        <a:cs typeface="+mn-cs"/>
                      </a:endParaRPr>
                    </a:p>
                    <a:p>
                      <a:endParaRPr lang="en-IN" sz="18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and the following software and tools is being used:</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Python</a:t>
                      </a:r>
                      <a:endParaRPr lang="en-IN" sz="1200" b="1" kern="1200" dirty="0">
                        <a:solidFill>
                          <a:schemeClr val="tx1"/>
                        </a:solidFill>
                        <a:effectLst/>
                        <a:latin typeface="+mn-lt"/>
                        <a:ea typeface="+mn-ea"/>
                        <a:cs typeface="+mn-cs"/>
                      </a:endParaRPr>
                    </a:p>
                    <a:p>
                      <a:pPr lvl="1"/>
                      <a:r>
                        <a:rPr lang="en-IN" sz="1800" b="1" kern="1200" dirty="0" err="1">
                          <a:solidFill>
                            <a:schemeClr val="tx1"/>
                          </a:solidFill>
                          <a:effectLst/>
                          <a:latin typeface="+mn-lt"/>
                          <a:ea typeface="+mn-ea"/>
                          <a:cs typeface="+mn-cs"/>
                        </a:rPr>
                        <a:t>Jupyter</a:t>
                      </a:r>
                      <a:r>
                        <a:rPr lang="en-IN" sz="1800" b="1" kern="1200" dirty="0">
                          <a:solidFill>
                            <a:schemeClr val="tx1"/>
                          </a:solidFill>
                          <a:effectLst/>
                          <a:latin typeface="+mn-lt"/>
                          <a:ea typeface="+mn-ea"/>
                          <a:cs typeface="+mn-cs"/>
                        </a:rPr>
                        <a:t> Notebook</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Anaconda</a:t>
                      </a:r>
                      <a:endParaRPr lang="en-IN" sz="1200" b="1" kern="1200" dirty="0">
                        <a:solidFill>
                          <a:schemeClr val="tx1"/>
                        </a:solidFill>
                        <a:effectLst/>
                        <a:latin typeface="+mn-lt"/>
                        <a:ea typeface="+mn-ea"/>
                        <a:cs typeface="+mn-cs"/>
                      </a:endParaRPr>
                    </a:p>
                    <a:p>
                      <a:endParaRPr lang="en-IN" dirty="0"/>
                    </a:p>
                  </a:txBody>
                  <a:tcPr/>
                </a:tc>
                <a:tc>
                  <a:txBody>
                    <a:bodyPr/>
                    <a:lstStyle/>
                    <a:p>
                      <a:r>
                        <a:rPr lang="en-IN" sz="1800" b="1" kern="1200" dirty="0">
                          <a:solidFill>
                            <a:schemeClr val="tx1"/>
                          </a:solidFill>
                          <a:effectLst/>
                          <a:latin typeface="+mn-lt"/>
                          <a:ea typeface="+mn-ea"/>
                          <a:cs typeface="+mn-cs"/>
                        </a:rPr>
                        <a:t>With following libraries and packages:</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Pandas</a:t>
                      </a:r>
                      <a:endParaRPr lang="en-IN" sz="1200" b="1" kern="1200" dirty="0">
                        <a:solidFill>
                          <a:schemeClr val="tx1"/>
                        </a:solidFill>
                        <a:effectLst/>
                        <a:latin typeface="+mn-lt"/>
                        <a:ea typeface="+mn-ea"/>
                        <a:cs typeface="+mn-cs"/>
                      </a:endParaRPr>
                    </a:p>
                    <a:p>
                      <a:pPr lvl="0"/>
                      <a:r>
                        <a:rPr lang="en-IN" sz="1800" b="1" kern="1200" dirty="0" err="1">
                          <a:solidFill>
                            <a:schemeClr val="tx1"/>
                          </a:solidFill>
                          <a:effectLst/>
                          <a:latin typeface="+mn-lt"/>
                          <a:ea typeface="+mn-ea"/>
                          <a:cs typeface="+mn-cs"/>
                        </a:rPr>
                        <a:t>Numpy</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Matplotlib</a:t>
                      </a:r>
                      <a:endParaRPr lang="en-IN" sz="1200" b="1" kern="1200" dirty="0">
                        <a:solidFill>
                          <a:schemeClr val="tx1"/>
                        </a:solidFill>
                        <a:effectLst/>
                        <a:latin typeface="+mn-lt"/>
                        <a:ea typeface="+mn-ea"/>
                        <a:cs typeface="+mn-cs"/>
                      </a:endParaRPr>
                    </a:p>
                    <a:p>
                      <a:pPr lvl="0"/>
                      <a:r>
                        <a:rPr lang="en-IN" sz="1800" b="1" kern="1200" dirty="0" err="1" smtClean="0">
                          <a:solidFill>
                            <a:schemeClr val="tx1"/>
                          </a:solidFill>
                          <a:effectLst/>
                          <a:latin typeface="+mn-lt"/>
                          <a:ea typeface="+mn-ea"/>
                          <a:cs typeface="+mn-cs"/>
                        </a:rPr>
                        <a:t>Seaborn</a:t>
                      </a:r>
                      <a:endParaRPr lang="en-IN"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nltk</a:t>
                      </a:r>
                      <a:endParaRPr lang="en-US"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wordcloud</a:t>
                      </a:r>
                      <a:endParaRPr lang="en-US" sz="1800" b="1" kern="1200" dirty="0" smtClean="0">
                        <a:solidFill>
                          <a:schemeClr val="tx1"/>
                        </a:solidFill>
                        <a:effectLst/>
                        <a:latin typeface="+mn-lt"/>
                        <a:ea typeface="+mn-ea"/>
                        <a:cs typeface="+mn-cs"/>
                      </a:endParaRPr>
                    </a:p>
                    <a:p>
                      <a:pPr lvl="0"/>
                      <a:r>
                        <a:rPr lang="en-US" sz="1800" b="1" kern="1200" dirty="0" smtClean="0">
                          <a:solidFill>
                            <a:schemeClr val="tx1"/>
                          </a:solidFill>
                          <a:effectLst/>
                          <a:latin typeface="+mn-lt"/>
                          <a:ea typeface="+mn-ea"/>
                          <a:cs typeface="+mn-cs"/>
                        </a:rPr>
                        <a:t>sys</a:t>
                      </a:r>
                    </a:p>
                    <a:p>
                      <a:pPr lvl="0"/>
                      <a:r>
                        <a:rPr lang="en-US" sz="1800" b="1" kern="1200" dirty="0" err="1" smtClean="0">
                          <a:solidFill>
                            <a:schemeClr val="tx1"/>
                          </a:solidFill>
                          <a:effectLst/>
                          <a:latin typeface="+mn-lt"/>
                          <a:ea typeface="+mn-ea"/>
                          <a:cs typeface="+mn-cs"/>
                        </a:rPr>
                        <a:t>Timeit</a:t>
                      </a:r>
                      <a:endParaRPr lang="en-US" sz="1800" b="1" kern="1200" dirty="0" smtClean="0">
                        <a:solidFill>
                          <a:schemeClr val="tx1"/>
                        </a:solidFill>
                        <a:effectLst/>
                        <a:latin typeface="+mn-lt"/>
                        <a:ea typeface="+mn-ea"/>
                        <a:cs typeface="+mn-cs"/>
                      </a:endParaRPr>
                    </a:p>
                    <a:p>
                      <a:pPr lvl="0"/>
                      <a:r>
                        <a:rPr lang="en-US" sz="1800" b="1" kern="1200" dirty="0" err="1" smtClean="0">
                          <a:solidFill>
                            <a:schemeClr val="tx1"/>
                          </a:solidFill>
                          <a:effectLst/>
                          <a:latin typeface="+mn-lt"/>
                          <a:ea typeface="+mn-ea"/>
                          <a:cs typeface="+mn-cs"/>
                        </a:rPr>
                        <a:t>IPython</a:t>
                      </a:r>
                      <a:endParaRPr lang="en-IN" sz="1200" b="1" kern="1200" dirty="0">
                        <a:solidFill>
                          <a:schemeClr val="tx1"/>
                        </a:solidFill>
                        <a:effectLst/>
                        <a:latin typeface="+mn-lt"/>
                        <a:ea typeface="+mn-ea"/>
                        <a:cs typeface="+mn-cs"/>
                      </a:endParaRPr>
                    </a:p>
                    <a:p>
                      <a:pPr lvl="0"/>
                      <a:r>
                        <a:rPr lang="en-IN" sz="1800" b="1" kern="1200" dirty="0" err="1" smtClean="0">
                          <a:solidFill>
                            <a:schemeClr val="tx1"/>
                          </a:solidFill>
                          <a:effectLst/>
                          <a:latin typeface="+mn-lt"/>
                          <a:ea typeface="+mn-ea"/>
                          <a:cs typeface="+mn-cs"/>
                        </a:rPr>
                        <a:t>sklearn</a:t>
                      </a:r>
                      <a:endParaRPr lang="en-IN" sz="1200" b="1" kern="1200" dirty="0">
                        <a:solidFill>
                          <a:schemeClr val="tx1"/>
                        </a:solidFill>
                        <a:effectLst/>
                        <a:latin typeface="+mn-lt"/>
                        <a:ea typeface="+mn-ea"/>
                        <a:cs typeface="+mn-cs"/>
                      </a:endParaRPr>
                    </a:p>
                    <a:p>
                      <a:endParaRPr lang="en-IN" dirty="0"/>
                    </a:p>
                  </a:txBody>
                  <a:tcPr/>
                </a:tc>
                <a:extLst>
                  <a:ext uri="{0D108BD9-81ED-4DB2-BD59-A6C34878D82A}">
                    <a16:rowId xmlns:a16="http://schemas.microsoft.com/office/drawing/2014/main" val="4089863906"/>
                  </a:ext>
                </a:extLst>
              </a:tr>
            </a:tbl>
          </a:graphicData>
        </a:graphic>
      </p:graphicFrame>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Hardware and Software Requirements and Tools Used</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71849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Analysis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0" y="2276872"/>
            <a:ext cx="10288692" cy="1043460"/>
          </a:xfrm>
        </p:spPr>
        <p:txBody>
          <a:bodyPr>
            <a:normAutofit fontScale="92500" lnSpcReduction="20000"/>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Univariate analysis is the simplest form of data analysis where the data being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only one variable. In this project, distribution plot, count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plot, box plot and bar plot </a:t>
            </a:r>
            <a:r>
              <a:rPr lang="en-IN" sz="1800" dirty="0">
                <a:effectLst/>
                <a:latin typeface="Calibri" panose="020F0502020204030204" pitchFamily="34" charset="0"/>
                <a:ea typeface="Calibri" panose="020F0502020204030204" pitchFamily="34" charset="0"/>
                <a:cs typeface="Times New Roman" panose="02020603050405020304" pitchFamily="18" charset="0"/>
              </a:rPr>
              <a:t>has been used</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US" sz="1800" b="1" dirty="0" smtClean="0">
                <a:latin typeface="Calibri" panose="020F0502020204030204" pitchFamily="34" charset="0"/>
                <a:ea typeface="Calibri" panose="020F0502020204030204" pitchFamily="34" charset="0"/>
                <a:cs typeface="Times New Roman" panose="02020603050405020304" pitchFamily="18" charset="0"/>
              </a:rPr>
              <a:t>Count </a:t>
            </a:r>
            <a:r>
              <a:rPr lang="en-US" sz="1800" b="1" dirty="0" smtClean="0">
                <a:latin typeface="Calibri" panose="020F0502020204030204" pitchFamily="34" charset="0"/>
                <a:ea typeface="Calibri" panose="020F0502020204030204" pitchFamily="34" charset="0"/>
                <a:cs typeface="Times New Roman" panose="02020603050405020304" pitchFamily="18" charset="0"/>
              </a:rPr>
              <a:t>Plot: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C:\Users\Developer\AppData\Local\Microsoft\Windows\INetCache\Content.MSO\57A66EE7.tmp"/>
          <p:cNvPicPr/>
          <p:nvPr/>
        </p:nvPicPr>
        <p:blipFill>
          <a:blip r:embed="rId4">
            <a:extLst>
              <a:ext uri="{28A0092B-C50C-407E-A947-70E740481C1C}">
                <a14:useLocalDpi xmlns:a14="http://schemas.microsoft.com/office/drawing/2010/main" val="0"/>
              </a:ext>
            </a:extLst>
          </a:blip>
          <a:srcRect/>
          <a:stretch>
            <a:fillRect/>
          </a:stretch>
        </p:blipFill>
        <p:spPr bwMode="auto">
          <a:xfrm>
            <a:off x="6551082" y="2917686"/>
            <a:ext cx="4286250" cy="3271520"/>
          </a:xfrm>
          <a:prstGeom prst="rect">
            <a:avLst/>
          </a:prstGeom>
          <a:noFill/>
          <a:ln>
            <a:noFill/>
          </a:ln>
        </p:spPr>
      </p:pic>
      <p:sp>
        <p:nvSpPr>
          <p:cNvPr id="4" name="Rectangle 3"/>
          <p:cNvSpPr/>
          <p:nvPr/>
        </p:nvSpPr>
        <p:spPr>
          <a:xfrm>
            <a:off x="779928" y="3496072"/>
            <a:ext cx="5244064" cy="923330"/>
          </a:xfrm>
          <a:prstGeom prst="rect">
            <a:avLst/>
          </a:prstGeom>
        </p:spPr>
        <p:txBody>
          <a:bodyPr wrap="square">
            <a:spAutoFit/>
          </a:bodyPr>
          <a:lstStyle/>
          <a:p>
            <a:pPr>
              <a:spcBef>
                <a:spcPts val="1200"/>
              </a:spcBef>
              <a:spcAft>
                <a:spcPts val="0"/>
              </a:spcAft>
            </a:pPr>
            <a:r>
              <a:rPr lang="en-IN" b="1" dirty="0">
                <a:solidFill>
                  <a:srgbClr val="000000"/>
                </a:solidFill>
                <a:latin typeface="Helvetica" panose="020B0604020202020204" pitchFamily="34" charset="0"/>
                <a:ea typeface="Times New Roman" panose="02020603050405020304" pitchFamily="18" charset="0"/>
              </a:rPr>
              <a:t>Remarks:</a:t>
            </a:r>
            <a:endParaRPr lang="en-IN" sz="2400" b="1" dirty="0">
              <a:latin typeface="Times New Roman" panose="02020603050405020304" pitchFamily="18" charset="0"/>
              <a:ea typeface="Times New Roman" panose="02020603050405020304" pitchFamily="18" charset="0"/>
            </a:endParaRPr>
          </a:p>
          <a:p>
            <a:r>
              <a:rPr lang="en-IN" dirty="0">
                <a:solidFill>
                  <a:srgbClr val="000000"/>
                </a:solidFill>
                <a:latin typeface="Helvetica" panose="020B0604020202020204" pitchFamily="34" charset="0"/>
                <a:ea typeface="Calibri" panose="020F0502020204030204" pitchFamily="34" charset="0"/>
              </a:rPr>
              <a:t>There are almost equal number of records are </a:t>
            </a:r>
            <a:r>
              <a:rPr lang="en-IN" dirty="0" err="1">
                <a:solidFill>
                  <a:srgbClr val="000000"/>
                </a:solidFill>
                <a:latin typeface="Helvetica" panose="020B0604020202020204" pitchFamily="34" charset="0"/>
                <a:ea typeface="Calibri" panose="020F0502020204030204" pitchFamily="34" charset="0"/>
              </a:rPr>
              <a:t>availble</a:t>
            </a:r>
            <a:r>
              <a:rPr lang="en-IN" dirty="0">
                <a:solidFill>
                  <a:srgbClr val="000000"/>
                </a:solidFill>
                <a:latin typeface="Helvetica" panose="020B0604020202020204" pitchFamily="34" charset="0"/>
                <a:ea typeface="Calibri" panose="020F0502020204030204" pitchFamily="34" charset="0"/>
              </a:rPr>
              <a:t> for all ratings i.e. from 1 to 5.</a:t>
            </a:r>
            <a:endParaRPr lang="en-IN" dirty="0"/>
          </a:p>
        </p:txBody>
      </p:sp>
    </p:spTree>
    <p:extLst>
      <p:ext uri="{BB962C8B-B14F-4D97-AF65-F5344CB8AC3E}">
        <p14:creationId xmlns:p14="http://schemas.microsoft.com/office/powerpoint/2010/main" val="1870354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Distribution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1" name="Picture 10" descr="C:\Users\Developer\AppData\Local\Microsoft\Windows\INetCache\Content.MSO\B05BA08D.tmp"/>
          <p:cNvPicPr/>
          <p:nvPr/>
        </p:nvPicPr>
        <p:blipFill>
          <a:blip r:embed="rId4">
            <a:extLst>
              <a:ext uri="{28A0092B-C50C-407E-A947-70E740481C1C}">
                <a14:useLocalDpi xmlns:a14="http://schemas.microsoft.com/office/drawing/2010/main" val="0"/>
              </a:ext>
            </a:extLst>
          </a:blip>
          <a:srcRect/>
          <a:stretch>
            <a:fillRect/>
          </a:stretch>
        </p:blipFill>
        <p:spPr bwMode="auto">
          <a:xfrm>
            <a:off x="5131488" y="2464274"/>
            <a:ext cx="5731510" cy="2362200"/>
          </a:xfrm>
          <a:prstGeom prst="rect">
            <a:avLst/>
          </a:prstGeom>
          <a:noFill/>
          <a:ln>
            <a:noFill/>
          </a:ln>
        </p:spPr>
      </p:pic>
      <p:sp>
        <p:nvSpPr>
          <p:cNvPr id="5" name="Rectangle 4"/>
          <p:cNvSpPr/>
          <p:nvPr/>
        </p:nvSpPr>
        <p:spPr>
          <a:xfrm>
            <a:off x="548640" y="2464274"/>
            <a:ext cx="4539248" cy="1508105"/>
          </a:xfrm>
          <a:prstGeom prst="rect">
            <a:avLst/>
          </a:prstGeom>
        </p:spPr>
        <p:txBody>
          <a:bodyPr wrap="square">
            <a:spAutoFit/>
          </a:bodyPr>
          <a:lstStyle/>
          <a:p>
            <a:pPr>
              <a:spcBef>
                <a:spcPts val="1200"/>
              </a:spcBef>
              <a:spcAft>
                <a:spcPts val="0"/>
              </a:spcAft>
            </a:pPr>
            <a:r>
              <a:rPr lang="en-IN" b="1" dirty="0" smtClean="0">
                <a:solidFill>
                  <a:srgbClr val="000000"/>
                </a:solidFill>
                <a:ea typeface="Times New Roman" panose="02020603050405020304" pitchFamily="18" charset="0"/>
              </a:rPr>
              <a:t>Remarks:</a:t>
            </a:r>
          </a:p>
          <a:p>
            <a:pPr marL="285750" indent="-285750">
              <a:spcBef>
                <a:spcPts val="1200"/>
              </a:spcBef>
              <a:spcAft>
                <a:spcPts val="0"/>
              </a:spcAft>
              <a:buFont typeface="Arial" panose="020B0604020202020204" pitchFamily="34" charset="0"/>
              <a:buChar char="•"/>
            </a:pPr>
            <a:r>
              <a:rPr lang="en-IN" dirty="0" smtClean="0">
                <a:solidFill>
                  <a:srgbClr val="000000"/>
                </a:solidFill>
                <a:ea typeface="Calibri" panose="020F0502020204030204" pitchFamily="34" charset="0"/>
              </a:rPr>
              <a:t>Rating</a:t>
            </a:r>
            <a:r>
              <a:rPr lang="en-IN" dirty="0" smtClean="0">
                <a:solidFill>
                  <a:srgbClr val="000000"/>
                </a:solidFill>
                <a:ea typeface="Calibri" panose="020F0502020204030204" pitchFamily="34" charset="0"/>
                <a:cs typeface="Times New Roman" panose="02020603050405020304" pitchFamily="18" charset="0"/>
              </a:rPr>
              <a:t> </a:t>
            </a:r>
            <a:r>
              <a:rPr lang="en-IN" dirty="0">
                <a:solidFill>
                  <a:srgbClr val="000000"/>
                </a:solidFill>
                <a:ea typeface="Calibri" panose="020F0502020204030204" pitchFamily="34" charset="0"/>
                <a:cs typeface="Times New Roman" panose="02020603050405020304" pitchFamily="18" charset="0"/>
              </a:rPr>
              <a:t>2, 3, 4 has almost </a:t>
            </a:r>
            <a:r>
              <a:rPr lang="en-IN" dirty="0" smtClean="0">
                <a:solidFill>
                  <a:srgbClr val="000000"/>
                </a:solidFill>
                <a:ea typeface="Calibri" panose="020F0502020204030204" pitchFamily="34" charset="0"/>
                <a:cs typeface="Times New Roman" panose="02020603050405020304" pitchFamily="18" charset="0"/>
              </a:rPr>
              <a:t>similar </a:t>
            </a:r>
            <a:r>
              <a:rPr lang="en-IN" dirty="0">
                <a:solidFill>
                  <a:srgbClr val="000000"/>
                </a:solidFill>
                <a:ea typeface="Calibri" panose="020F0502020204030204" pitchFamily="34" charset="0"/>
                <a:cs typeface="Times New Roman" panose="02020603050405020304" pitchFamily="18" charset="0"/>
              </a:rPr>
              <a:t>review text length and higher than Rating 1 and </a:t>
            </a:r>
            <a:r>
              <a:rPr lang="en-IN" dirty="0" smtClean="0">
                <a:solidFill>
                  <a:srgbClr val="000000"/>
                </a:solidFill>
                <a:ea typeface="Calibri" panose="020F0502020204030204" pitchFamily="34" charset="0"/>
                <a:cs typeface="Times New Roman" panose="02020603050405020304" pitchFamily="18" charset="0"/>
              </a:rPr>
              <a:t>5.</a:t>
            </a:r>
          </a:p>
          <a:p>
            <a:pPr marL="285750" indent="-285750">
              <a:spcBef>
                <a:spcPts val="1200"/>
              </a:spcBef>
              <a:spcAft>
                <a:spcPts val="0"/>
              </a:spcAft>
              <a:buFont typeface="Arial" panose="020B0604020202020204" pitchFamily="34" charset="0"/>
              <a:buChar char="•"/>
            </a:pPr>
            <a:r>
              <a:rPr lang="en-IN" dirty="0" smtClean="0">
                <a:solidFill>
                  <a:srgbClr val="000000"/>
                </a:solidFill>
                <a:ea typeface="Calibri" panose="020F0502020204030204" pitchFamily="34" charset="0"/>
              </a:rPr>
              <a:t>Rating </a:t>
            </a:r>
            <a:r>
              <a:rPr lang="en-IN" dirty="0">
                <a:solidFill>
                  <a:srgbClr val="000000"/>
                </a:solidFill>
                <a:ea typeface="Calibri" panose="020F0502020204030204" pitchFamily="34" charset="0"/>
              </a:rPr>
              <a:t>5 has lowest review text lengths.</a:t>
            </a:r>
            <a:endParaRPr lang="en-IN" dirty="0"/>
          </a:p>
        </p:txBody>
      </p:sp>
    </p:spTree>
    <p:extLst>
      <p:ext uri="{BB962C8B-B14F-4D97-AF65-F5344CB8AC3E}">
        <p14:creationId xmlns:p14="http://schemas.microsoft.com/office/powerpoint/2010/main" val="1803764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Distribution Plot</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40" y="2464274"/>
            <a:ext cx="4539248" cy="1354217"/>
          </a:xfrm>
          <a:prstGeom prst="rect">
            <a:avLst/>
          </a:prstGeom>
        </p:spPr>
        <p:txBody>
          <a:bodyPr wrap="square">
            <a:spAutoFit/>
          </a:bodyPr>
          <a:lstStyle/>
          <a:p>
            <a:pPr>
              <a:spcBef>
                <a:spcPts val="1200"/>
              </a:spcBef>
              <a:spcAft>
                <a:spcPts val="0"/>
              </a:spcAft>
            </a:pPr>
            <a:r>
              <a:rPr lang="en-IN" b="1" dirty="0" smtClean="0">
                <a:solidFill>
                  <a:srgbClr val="000000"/>
                </a:solidFill>
                <a:ea typeface="Times New Roman" panose="02020603050405020304" pitchFamily="18" charset="0"/>
              </a:rPr>
              <a:t>Remarks</a:t>
            </a:r>
            <a:r>
              <a:rPr lang="en-IN" b="1" dirty="0" smtClean="0">
                <a:solidFill>
                  <a:srgbClr val="000000"/>
                </a:solidFill>
                <a:latin typeface="Helvetica" panose="020B0604020202020204" pitchFamily="34" charset="0"/>
                <a:ea typeface="Times New Roman" panose="02020603050405020304" pitchFamily="18" charset="0"/>
              </a:rPr>
              <a:t>:</a:t>
            </a:r>
          </a:p>
          <a:p>
            <a:pPr marL="285750" indent="-285750">
              <a:spcBef>
                <a:spcPts val="1200"/>
              </a:spcBef>
              <a:spcAft>
                <a:spcPts val="0"/>
              </a:spcAft>
              <a:buFont typeface="Arial" panose="020B0604020202020204" pitchFamily="34" charset="0"/>
              <a:buChar char="•"/>
            </a:pPr>
            <a:r>
              <a:rPr lang="en-IN" dirty="0"/>
              <a:t>Review text length reduced by almost 1000 characters for Rating 1 to 4 while for Rating 5 it is almost 200 characters</a:t>
            </a:r>
            <a:endParaRPr lang="en-IN" dirty="0"/>
          </a:p>
        </p:txBody>
      </p:sp>
      <p:pic>
        <p:nvPicPr>
          <p:cNvPr id="9" name="Picture 8" descr="C:\Users\Developer\AppData\Local\Microsoft\Windows\INetCache\Content.MSO\24210F23.tmp"/>
          <p:cNvPicPr/>
          <p:nvPr/>
        </p:nvPicPr>
        <p:blipFill>
          <a:blip r:embed="rId4">
            <a:extLst>
              <a:ext uri="{28A0092B-C50C-407E-A947-70E740481C1C}">
                <a14:useLocalDpi xmlns:a14="http://schemas.microsoft.com/office/drawing/2010/main" val="0"/>
              </a:ext>
            </a:extLst>
          </a:blip>
          <a:srcRect/>
          <a:stretch>
            <a:fillRect/>
          </a:stretch>
        </p:blipFill>
        <p:spPr bwMode="auto">
          <a:xfrm>
            <a:off x="5108161" y="2464274"/>
            <a:ext cx="5731510" cy="2332990"/>
          </a:xfrm>
          <a:prstGeom prst="rect">
            <a:avLst/>
          </a:prstGeom>
          <a:noFill/>
          <a:ln>
            <a:noFill/>
          </a:ln>
        </p:spPr>
      </p:pic>
    </p:spTree>
    <p:extLst>
      <p:ext uri="{BB962C8B-B14F-4D97-AF65-F5344CB8AC3E}">
        <p14:creationId xmlns:p14="http://schemas.microsoft.com/office/powerpoint/2010/main" val="2656733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smtClean="0"/>
              <a:t>Word Cloud : Display</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3" name="Picture 12" descr="C:\Users\Developer\AppData\Local\Microsoft\Windows\INetCache\Content.MSO\3004F829.tmp"/>
          <p:cNvPicPr/>
          <p:nvPr/>
        </p:nvPicPr>
        <p:blipFill rotWithShape="1">
          <a:blip r:embed="rId4">
            <a:extLst>
              <a:ext uri="{28A0092B-C50C-407E-A947-70E740481C1C}">
                <a14:useLocalDpi xmlns:a14="http://schemas.microsoft.com/office/drawing/2010/main" val="0"/>
              </a:ext>
            </a:extLst>
          </a:blip>
          <a:srcRect l="-688" t="64" r="-2332" b="68864"/>
          <a:stretch/>
        </p:blipFill>
        <p:spPr bwMode="auto">
          <a:xfrm>
            <a:off x="693060" y="2258174"/>
            <a:ext cx="10144272" cy="4081666"/>
          </a:xfrm>
          <a:prstGeom prst="rect">
            <a:avLst/>
          </a:prstGeom>
          <a:noFill/>
          <a:ln>
            <a:noFill/>
          </a:ln>
        </p:spPr>
      </p:pic>
    </p:spTree>
    <p:extLst>
      <p:ext uri="{BB962C8B-B14F-4D97-AF65-F5344CB8AC3E}">
        <p14:creationId xmlns:p14="http://schemas.microsoft.com/office/powerpoint/2010/main" val="236671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smtClean="0"/>
              <a:t>Word Cloud : Display</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3" name="Picture 12" descr="C:\Users\Developer\AppData\Local\Microsoft\Windows\INetCache\Content.MSO\3004F829.tmp"/>
          <p:cNvPicPr/>
          <p:nvPr/>
        </p:nvPicPr>
        <p:blipFill rotWithShape="1">
          <a:blip r:embed="rId4">
            <a:extLst>
              <a:ext uri="{28A0092B-C50C-407E-A947-70E740481C1C}">
                <a14:useLocalDpi xmlns:a14="http://schemas.microsoft.com/office/drawing/2010/main" val="0"/>
              </a:ext>
            </a:extLst>
          </a:blip>
          <a:srcRect l="-1398" t="34639" r="-1621" b="33916"/>
          <a:stretch/>
        </p:blipFill>
        <p:spPr bwMode="auto">
          <a:xfrm>
            <a:off x="693060" y="2258174"/>
            <a:ext cx="10144272" cy="4081666"/>
          </a:xfrm>
          <a:prstGeom prst="rect">
            <a:avLst/>
          </a:prstGeom>
          <a:noFill/>
          <a:ln>
            <a:noFill/>
          </a:ln>
        </p:spPr>
      </p:pic>
    </p:spTree>
    <p:extLst>
      <p:ext uri="{BB962C8B-B14F-4D97-AF65-F5344CB8AC3E}">
        <p14:creationId xmlns:p14="http://schemas.microsoft.com/office/powerpoint/2010/main" val="2377456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smtClean="0"/>
              <a:t>Word Cloud : Display</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3" name="Picture 12" descr="C:\Users\Developer\AppData\Local\Microsoft\Windows\INetCache\Content.MSO\3004F829.tmp"/>
          <p:cNvPicPr/>
          <p:nvPr/>
        </p:nvPicPr>
        <p:blipFill rotWithShape="1">
          <a:blip r:embed="rId4">
            <a:extLst>
              <a:ext uri="{28A0092B-C50C-407E-A947-70E740481C1C}">
                <a14:useLocalDpi xmlns:a14="http://schemas.microsoft.com/office/drawing/2010/main" val="0"/>
              </a:ext>
            </a:extLst>
          </a:blip>
          <a:srcRect l="-25" t="69199" r="51005" b="-644"/>
          <a:stretch/>
        </p:blipFill>
        <p:spPr bwMode="auto">
          <a:xfrm>
            <a:off x="3005227" y="2231886"/>
            <a:ext cx="4826876" cy="4081666"/>
          </a:xfrm>
          <a:prstGeom prst="rect">
            <a:avLst/>
          </a:prstGeom>
          <a:noFill/>
          <a:ln>
            <a:noFill/>
          </a:ln>
        </p:spPr>
      </p:pic>
    </p:spTree>
    <p:extLst>
      <p:ext uri="{BB962C8B-B14F-4D97-AF65-F5344CB8AC3E}">
        <p14:creationId xmlns:p14="http://schemas.microsoft.com/office/powerpoint/2010/main" val="2310127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smtClean="0"/>
              <a:t>Word Cloud :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 name="Rectangle 1"/>
          <p:cNvSpPr>
            <a:spLocks noChangeArrowheads="1"/>
          </p:cNvSpPr>
          <p:nvPr/>
        </p:nvSpPr>
        <p:spPr bwMode="auto">
          <a:xfrm>
            <a:off x="628788" y="2265882"/>
            <a:ext cx="10208544" cy="35393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for Rating: 1</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ea typeface="Calibri" panose="020F0502020204030204" pitchFamily="34" charset="0"/>
                <a:cs typeface="Times New Roman" panose="02020603050405020304" pitchFamily="18" charset="0"/>
              </a:rPr>
              <a:t>It mostly consists of words like laptop, waste, money, slow, worst, issue, horrible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for Rating: 2</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ea typeface="Calibri" panose="020F0502020204030204" pitchFamily="34" charset="0"/>
                <a:cs typeface="Times New Roman" panose="02020603050405020304" pitchFamily="18" charset="0"/>
              </a:rPr>
              <a:t>It mostly consists of words like phone, good, printer, product, problem, issue, bad, poor, slow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for Rating: 3</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ea typeface="Calibri" panose="020F0502020204030204" pitchFamily="34" charset="0"/>
                <a:cs typeface="Times New Roman" panose="02020603050405020304" pitchFamily="18" charset="0"/>
              </a:rPr>
              <a:t>It mostly consists of words like phone, good, laptop, problem, bad, issue, slow, life, average, nice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for Rating: 4</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ea typeface="Calibri" panose="020F0502020204030204" pitchFamily="34" charset="0"/>
                <a:cs typeface="Times New Roman" panose="02020603050405020304" pitchFamily="18" charset="0"/>
              </a:rPr>
              <a:t>It mostly consists of words like laptop, good, value, money, nice, performance, great, better, wonderful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smtClean="0">
                <a:ln>
                  <a:noFill/>
                </a:ln>
                <a:solidFill>
                  <a:srgbClr val="000000"/>
                </a:solidFill>
                <a:effectLst/>
                <a:ea typeface="Times New Roman" panose="02020603050405020304" pitchFamily="18" charset="0"/>
                <a:cs typeface="Courier New" panose="02070309020205020404" pitchFamily="49" charset="0"/>
              </a:rPr>
              <a:t>for Rating: 5</a:t>
            </a:r>
            <a:endParaRPr kumimoji="0" lang="en-US" altLang="en-US" sz="1400" b="0" i="0" u="none" strike="noStrike" cap="none" normalizeH="0" baseline="0" dirty="0" smtClean="0">
              <a:ln>
                <a:noFill/>
              </a:ln>
              <a:solidFill>
                <a:srgbClr val="000000"/>
              </a:solidFill>
              <a:effectLst/>
              <a:ea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smtClean="0">
                <a:ln>
                  <a:noFill/>
                </a:ln>
                <a:solidFill>
                  <a:srgbClr val="000000"/>
                </a:solidFill>
                <a:effectLst/>
                <a:ea typeface="Calibri" panose="020F0502020204030204" pitchFamily="34" charset="0"/>
              </a:rPr>
              <a:t>It mostly consists of words like laptop, excellent, must buy, great, perfect, super, awesome, mind blowing etc.</a:t>
            </a:r>
            <a:r>
              <a:rPr kumimoji="0" lang="en-US" altLang="en-US"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997378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Exploratory Data analysis (</a:t>
            </a:r>
            <a:r>
              <a:rPr lang="en-US" dirty="0" err="1"/>
              <a:t>eda</a:t>
            </a:r>
            <a:r>
              <a:rPr lang="en-US" dirty="0"/>
              <a:t>) &amp; visualization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Concluding Remarks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id="{8F7C299B-AA8A-4A05-B8A6-328145276EE2}"/>
              </a:ext>
            </a:extLst>
          </p:cNvPr>
          <p:cNvSpPr>
            <a:spLocks noGrp="1"/>
          </p:cNvSpPr>
          <p:nvPr>
            <p:ph sz="quarter" idx="13"/>
          </p:nvPr>
        </p:nvSpPr>
        <p:spPr>
          <a:xfrm>
            <a:off x="548640" y="2276872"/>
            <a:ext cx="10288691" cy="3660648"/>
          </a:xfrm>
        </p:spPr>
        <p:txBody>
          <a:bodyPr>
            <a:noAutofit/>
          </a:bodyPr>
          <a:lstStyle/>
          <a:p>
            <a:pPr marL="0" indent="0">
              <a:buNone/>
            </a:pPr>
            <a:r>
              <a:rPr lang="en-IN" dirty="0"/>
              <a:t>Starting with univariate analysis, with the help of </a:t>
            </a:r>
            <a:r>
              <a:rPr lang="en-IN" dirty="0" err="1"/>
              <a:t>countplot</a:t>
            </a:r>
            <a:r>
              <a:rPr lang="en-IN" dirty="0"/>
              <a:t>, it was found that the data consists of almost in equal amount for each rating (i.e., from 1 to 5). Moving further with the removal and replacement of certain terms (like, punctuations, extra spaces, numbers, money symbols) as well as removal of stop words, it was evident that the length of review text decreases by a large amount. This was also </a:t>
            </a:r>
            <a:r>
              <a:rPr lang="en-IN" dirty="0" smtClean="0"/>
              <a:t>depicted </a:t>
            </a:r>
            <a:r>
              <a:rPr lang="en-IN" dirty="0"/>
              <a:t>by using distribution plot. With the help of </a:t>
            </a:r>
            <a:r>
              <a:rPr lang="en-IN" dirty="0" err="1"/>
              <a:t>wordcloud</a:t>
            </a:r>
            <a:r>
              <a:rPr lang="en-IN" dirty="0"/>
              <a:t>, it was found that the rating 1 consists of words like waste, money, slow, worst, issue, horrible </a:t>
            </a:r>
            <a:r>
              <a:rPr lang="en-IN" dirty="0" smtClean="0"/>
              <a:t>etc., </a:t>
            </a:r>
            <a:r>
              <a:rPr lang="en-IN" dirty="0"/>
              <a:t>rating 2 consists of words like problem, issue, bad, poor, slow etc., rating 3 consists of word like problem, bad, issue, slow, life, average, nice </a:t>
            </a:r>
            <a:r>
              <a:rPr lang="en-IN" dirty="0" smtClean="0"/>
              <a:t>etc., </a:t>
            </a:r>
            <a:r>
              <a:rPr lang="en-IN" dirty="0"/>
              <a:t>rating 4 consists of word like good, value, money, nice, performance, great, better, wonderful etc. and rating 5 consists of words like excellent, must buy, great, perfect, super, awesome, mind blowing etc.</a:t>
            </a:r>
            <a:endParaRPr lang="en-IN" sz="1400" dirty="0"/>
          </a:p>
        </p:txBody>
      </p:sp>
    </p:spTree>
    <p:extLst>
      <p:ext uri="{BB962C8B-B14F-4D97-AF65-F5344CB8AC3E}">
        <p14:creationId xmlns:p14="http://schemas.microsoft.com/office/powerpoint/2010/main" val="3840886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ACKNOWLEDGMENT</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1698486"/>
            <a:ext cx="10288693" cy="4629162"/>
          </a:xfrm>
        </p:spPr>
        <p:txBody>
          <a:bodyPr/>
          <a:lstStyle/>
          <a:p>
            <a:pPr marL="0" indent="0">
              <a:buNone/>
            </a:pPr>
            <a:r>
              <a:rPr lang="en-IN" dirty="0"/>
              <a:t>I would like to express my deep sense of gratitude to my SME (Subject Matter Expert) </a:t>
            </a:r>
            <a:r>
              <a:rPr lang="en-IN" b="1" dirty="0"/>
              <a:t>Mr. </a:t>
            </a:r>
            <a:r>
              <a:rPr lang="en-IN" b="1" dirty="0" err="1"/>
              <a:t>Shubham</a:t>
            </a:r>
            <a:r>
              <a:rPr lang="en-IN" b="1" dirty="0"/>
              <a:t> Yadav</a:t>
            </a:r>
            <a:r>
              <a:rPr lang="en-IN" dirty="0"/>
              <a:t> as well as </a:t>
            </a:r>
            <a:r>
              <a:rPr lang="en-IN" b="1" dirty="0"/>
              <a:t>Flip </a:t>
            </a:r>
            <a:r>
              <a:rPr lang="en-IN" b="1" dirty="0" err="1"/>
              <a:t>Robo</a:t>
            </a:r>
            <a:r>
              <a:rPr lang="en-IN" b="1" dirty="0"/>
              <a:t> Technologies</a:t>
            </a:r>
            <a:r>
              <a:rPr lang="en-IN" dirty="0"/>
              <a:t> who gave me the golden opportunity to do this data scraping and analysis project on </a:t>
            </a:r>
            <a:r>
              <a:rPr lang="en-IN" b="1" dirty="0"/>
              <a:t>Ratings Prediction</a:t>
            </a:r>
            <a:r>
              <a:rPr lang="en-IN" dirty="0"/>
              <a:t>, which also helped me in doing lots of research and I came to know about so many new things.</a:t>
            </a:r>
          </a:p>
          <a:p>
            <a:pPr marL="0" indent="0">
              <a:buNone/>
            </a:pPr>
            <a:r>
              <a:rPr lang="en-IN" dirty="0"/>
              <a:t>I am very much thankful to </a:t>
            </a:r>
            <a:r>
              <a:rPr lang="en-IN" b="1" dirty="0"/>
              <a:t>Mr. </a:t>
            </a:r>
            <a:r>
              <a:rPr lang="en-IN" b="1" dirty="0" err="1"/>
              <a:t>Shankargouda</a:t>
            </a:r>
            <a:r>
              <a:rPr lang="en-IN" b="1" dirty="0"/>
              <a:t> </a:t>
            </a:r>
            <a:r>
              <a:rPr lang="en-IN" b="1" dirty="0" err="1"/>
              <a:t>Tegginmani</a:t>
            </a:r>
            <a:r>
              <a:rPr lang="en-IN" b="1" dirty="0"/>
              <a:t>, Trainer (</a:t>
            </a:r>
            <a:r>
              <a:rPr lang="en-IN" b="1" dirty="0" err="1"/>
              <a:t>DataTrained</a:t>
            </a:r>
            <a:r>
              <a:rPr lang="en-IN" b="1" dirty="0"/>
              <a:t>)</a:t>
            </a:r>
            <a:r>
              <a:rPr lang="en-IN" dirty="0"/>
              <a:t>, for their valuable guidance, keen interest and encouragement at various stages of my training period which eventually helped me a lot in doing this project.</a:t>
            </a:r>
          </a:p>
          <a:p>
            <a:pPr marL="0" indent="0">
              <a:buNone/>
            </a:pPr>
            <a:r>
              <a:rPr lang="en-IN" dirty="0"/>
              <a:t>I also acknowledge with thanks for suggestion and timely guidance, which I have received from my SME Mr. </a:t>
            </a:r>
            <a:r>
              <a:rPr lang="en-IN" dirty="0" err="1"/>
              <a:t>Shubham</a:t>
            </a:r>
            <a:r>
              <a:rPr lang="en-IN" dirty="0"/>
              <a:t> Yadav during this project, which immensely helped me in the evaluation of my ideas on the project.</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7000"/>
              </a:lnSpc>
              <a:spcAft>
                <a:spcPts val="800"/>
              </a:spcAft>
              <a:buNone/>
            </a:pPr>
            <a:r>
              <a:rPr lang="en-IN" dirty="0" smtClean="0">
                <a:effectLst/>
                <a:ea typeface="Calibri" panose="020F0502020204030204" pitchFamily="34" charset="0"/>
                <a:cs typeface="Times New Roman" panose="02020603050405020304" pitchFamily="18" charset="0"/>
              </a:rPr>
              <a:t>Ashok </a:t>
            </a:r>
            <a:r>
              <a:rPr lang="en-IN" dirty="0">
                <a:effectLst/>
                <a:ea typeface="Calibri" panose="020F0502020204030204" pitchFamily="34" charset="0"/>
                <a:cs typeface="Times New Roman" panose="02020603050405020304" pitchFamily="18" charset="0"/>
              </a:rPr>
              <a:t>Kumar Sharma</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Identification of possible problem-solving approaches (methods)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a:xfrm>
            <a:off x="548640" y="2360640"/>
            <a:ext cx="10288693" cy="3660648"/>
          </a:xfrm>
        </p:spPr>
        <p:txBody>
          <a:bodyPr>
            <a:normAutofit lnSpcReduction="10000"/>
          </a:bodyPr>
          <a:lstStyle/>
          <a:p>
            <a:pPr marL="0" indent="0">
              <a:buNone/>
            </a:pPr>
            <a:r>
              <a:rPr lang="en-IN" dirty="0"/>
              <a:t>To solve this problem following steps are used:</a:t>
            </a:r>
          </a:p>
          <a:p>
            <a:pPr marL="685800" lvl="1" indent="-457200">
              <a:buFont typeface="+mj-lt"/>
              <a:buAutoNum type="arabicPeriod"/>
            </a:pPr>
            <a:r>
              <a:rPr lang="en-IN" dirty="0"/>
              <a:t>Load Dataset using pandas</a:t>
            </a:r>
          </a:p>
          <a:p>
            <a:pPr marL="685800" lvl="1" indent="-457200">
              <a:buFont typeface="+mj-lt"/>
              <a:buAutoNum type="arabicPeriod"/>
            </a:pPr>
            <a:r>
              <a:rPr lang="en-IN" dirty="0"/>
              <a:t>Merge feature </a:t>
            </a:r>
            <a:r>
              <a:rPr lang="en-IN" b="1" dirty="0"/>
              <a:t>Review Titles and Review Descriptions</a:t>
            </a:r>
            <a:r>
              <a:rPr lang="en-IN" dirty="0"/>
              <a:t> to </a:t>
            </a:r>
            <a:r>
              <a:rPr lang="en-IN" b="1" i="1" dirty="0" err="1"/>
              <a:t>review_text</a:t>
            </a:r>
            <a:r>
              <a:rPr lang="en-IN" dirty="0"/>
              <a:t>.</a:t>
            </a:r>
          </a:p>
          <a:p>
            <a:pPr marL="685800" lvl="1" indent="-457200">
              <a:buFont typeface="+mj-lt"/>
              <a:buAutoNum type="arabicPeriod"/>
            </a:pPr>
            <a:r>
              <a:rPr lang="en-IN" dirty="0"/>
              <a:t>Drop columns Review Titles and Review Descriptions.</a:t>
            </a:r>
          </a:p>
          <a:p>
            <a:pPr marL="685800" lvl="1" indent="-457200">
              <a:buFont typeface="+mj-lt"/>
              <a:buAutoNum type="arabicPeriod"/>
            </a:pPr>
            <a:r>
              <a:rPr lang="en-IN" dirty="0"/>
              <a:t>Treat Null Values by dropping null value rows using pandas </a:t>
            </a:r>
            <a:r>
              <a:rPr lang="en-IN" dirty="0" err="1"/>
              <a:t>dropna</a:t>
            </a:r>
            <a:r>
              <a:rPr lang="en-IN" dirty="0"/>
              <a:t>() method.</a:t>
            </a:r>
          </a:p>
          <a:p>
            <a:pPr marL="685800" lvl="1" indent="-457200">
              <a:buFont typeface="+mj-lt"/>
              <a:buAutoNum type="arabicPeriod"/>
            </a:pPr>
            <a:r>
              <a:rPr lang="en-IN" dirty="0"/>
              <a:t>Convert </a:t>
            </a:r>
            <a:r>
              <a:rPr lang="en-IN" dirty="0" err="1"/>
              <a:t>review_text</a:t>
            </a:r>
            <a:r>
              <a:rPr lang="en-IN" dirty="0"/>
              <a:t> to lower-case.</a:t>
            </a:r>
          </a:p>
          <a:p>
            <a:pPr marL="685800" lvl="1" indent="-457200">
              <a:buFont typeface="+mj-lt"/>
              <a:buAutoNum type="arabicPeriod"/>
            </a:pPr>
            <a:r>
              <a:rPr lang="en-IN" dirty="0"/>
              <a:t>Remove punctuations, leading whitespaces, trailing whitespaces and replace money symbols with 'dollars', numbers with '</a:t>
            </a:r>
            <a:r>
              <a:rPr lang="en-IN" dirty="0" err="1"/>
              <a:t>numbr</a:t>
            </a:r>
            <a:r>
              <a:rPr lang="en-IN" dirty="0"/>
              <a:t>', white space between terms with single space.</a:t>
            </a:r>
          </a:p>
          <a:p>
            <a:pPr marL="685800" lvl="1" indent="-457200">
              <a:buFont typeface="+mj-lt"/>
              <a:buAutoNum type="arabicPeriod"/>
            </a:pPr>
            <a:r>
              <a:rPr lang="en-IN" dirty="0"/>
              <a:t>Remove Stop Words.</a:t>
            </a:r>
          </a:p>
          <a:p>
            <a:pPr marL="685800" lvl="1" indent="-457200">
              <a:buFont typeface="+mj-lt"/>
              <a:buAutoNum type="arabicPeriod"/>
            </a:pPr>
            <a:r>
              <a:rPr lang="en-IN" dirty="0"/>
              <a:t>Convert Text into Vectors using </a:t>
            </a:r>
            <a:r>
              <a:rPr lang="en-IN" dirty="0" err="1"/>
              <a:t>TfidfVectorizer</a:t>
            </a:r>
            <a:r>
              <a:rPr lang="en-IN" dirty="0"/>
              <a:t>.</a:t>
            </a:r>
          </a:p>
          <a:p>
            <a:pPr marL="685800" lvl="1" indent="-457200">
              <a:buFont typeface="+mj-lt"/>
              <a:buAutoNum type="arabicPeriod"/>
            </a:pPr>
            <a:r>
              <a:rPr lang="en-IN" dirty="0"/>
              <a:t>Separate Input and Output Variables.</a:t>
            </a:r>
          </a:p>
          <a:p>
            <a:pPr marL="685800" lvl="1" indent="-457200">
              <a:buFont typeface="+mj-lt"/>
              <a:buAutoNum type="arabicPeriod"/>
            </a:pPr>
            <a:r>
              <a:rPr lang="en-IN" dirty="0"/>
              <a:t>Train &amp; Test the Model by supplying Input and Output Variables.</a:t>
            </a:r>
            <a:endParaRPr lang="en-IN" dirty="0"/>
          </a:p>
        </p:txBody>
      </p:sp>
    </p:spTree>
    <p:extLst>
      <p:ext uri="{BB962C8B-B14F-4D97-AF65-F5344CB8AC3E}">
        <p14:creationId xmlns:p14="http://schemas.microsoft.com/office/powerpoint/2010/main" val="28075534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Testing of Identified Approaches (Algorithms)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21</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C400DD06-3408-4F53-8F0F-0B0B6E8F21E7}"/>
              </a:ext>
            </a:extLst>
          </p:cNvPr>
          <p:cNvSpPr>
            <a:spLocks noGrp="1"/>
          </p:cNvSpPr>
          <p:nvPr>
            <p:ph sz="quarter" idx="13"/>
          </p:nvPr>
        </p:nvSpPr>
        <p:spPr/>
        <p:txBody>
          <a:bodyPr>
            <a:normAutofit/>
          </a:bodyPr>
          <a:lstStyle/>
          <a:p>
            <a:pPr marL="0" indent="0">
              <a:buNone/>
            </a:pPr>
            <a:r>
              <a:rPr lang="en-IN" dirty="0"/>
              <a:t>Following are the list of algorithms used for training and testing:</a:t>
            </a:r>
          </a:p>
          <a:p>
            <a:pPr marL="685800" lvl="1" indent="-457200">
              <a:buFont typeface="+mj-lt"/>
              <a:buAutoNum type="arabicPeriod"/>
            </a:pPr>
            <a:r>
              <a:rPr lang="en-IN" dirty="0" err="1"/>
              <a:t>MultinomialNB</a:t>
            </a:r>
            <a:endParaRPr lang="en-IN" dirty="0"/>
          </a:p>
          <a:p>
            <a:pPr marL="685800" lvl="1" indent="-457200">
              <a:buFont typeface="+mj-lt"/>
              <a:buAutoNum type="arabicPeriod"/>
            </a:pPr>
            <a:r>
              <a:rPr lang="en-IN" dirty="0" err="1"/>
              <a:t>SGDClassifier</a:t>
            </a:r>
            <a:endParaRPr lang="en-IN" dirty="0"/>
          </a:p>
          <a:p>
            <a:pPr marL="685800" lvl="1" indent="-457200">
              <a:buFont typeface="+mj-lt"/>
              <a:buAutoNum type="arabicPeriod"/>
            </a:pPr>
            <a:r>
              <a:rPr lang="en-IN" dirty="0" err="1"/>
              <a:t>KNeighborsClassifier</a:t>
            </a:r>
            <a:endParaRPr lang="en-IN" dirty="0"/>
          </a:p>
          <a:p>
            <a:pPr marL="685800" lvl="1" indent="-457200">
              <a:buFont typeface="+mj-lt"/>
              <a:buAutoNum type="arabicPeriod"/>
            </a:pPr>
            <a:r>
              <a:rPr lang="en-IN" dirty="0" err="1"/>
              <a:t>DecisionTreeClassifier</a:t>
            </a:r>
            <a:endParaRPr lang="en-IN" dirty="0"/>
          </a:p>
        </p:txBody>
      </p:sp>
    </p:spTree>
    <p:extLst>
      <p:ext uri="{BB962C8B-B14F-4D97-AF65-F5344CB8AC3E}">
        <p14:creationId xmlns:p14="http://schemas.microsoft.com/office/powerpoint/2010/main" val="293367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Run and Evaluate selected models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4323184"/>
            <a:ext cx="10288692" cy="1986136"/>
          </a:xfrm>
        </p:spPr>
        <p:txBody>
          <a:bodyPr>
            <a:normAutofit/>
          </a:bodyPr>
          <a:lstStyle/>
          <a:p>
            <a:pPr indent="0">
              <a:lnSpc>
                <a:spcPct val="107000"/>
              </a:lnSpc>
              <a:spcAft>
                <a:spcPts val="800"/>
              </a:spcAft>
              <a:buNone/>
            </a:pPr>
            <a:r>
              <a:rPr lang="en-IN" dirty="0"/>
              <a:t>A total of 4 algorithm has been used on this dataset for training testing purpose, these are </a:t>
            </a:r>
            <a:r>
              <a:rPr lang="en-IN" dirty="0" err="1"/>
              <a:t>MultinomialNB</a:t>
            </a:r>
            <a:r>
              <a:rPr lang="en-IN" dirty="0"/>
              <a:t>, </a:t>
            </a:r>
            <a:r>
              <a:rPr lang="en-IN" dirty="0" err="1"/>
              <a:t>SGDDClassifier</a:t>
            </a:r>
            <a:r>
              <a:rPr lang="en-IN" dirty="0"/>
              <a:t>, </a:t>
            </a:r>
            <a:r>
              <a:rPr lang="en-IN" dirty="0" err="1"/>
              <a:t>KNeighborsClassifier</a:t>
            </a:r>
            <a:r>
              <a:rPr lang="en-IN" dirty="0"/>
              <a:t> and </a:t>
            </a:r>
            <a:r>
              <a:rPr lang="en-IN" dirty="0" err="1"/>
              <a:t>DecisionTreeClassifier</a:t>
            </a:r>
            <a:r>
              <a:rPr lang="en-IN" dirty="0"/>
              <a:t>. From the above model performance comparison it is clear that </a:t>
            </a:r>
            <a:r>
              <a:rPr lang="en-IN" b="1" dirty="0" err="1"/>
              <a:t>SGDClassifier</a:t>
            </a:r>
            <a:r>
              <a:rPr lang="en-IN" dirty="0"/>
              <a:t> out-performs the other models with </a:t>
            </a:r>
            <a:r>
              <a:rPr lang="en-IN" b="1" dirty="0" err="1"/>
              <a:t>accuracy_score</a:t>
            </a:r>
            <a:r>
              <a:rPr lang="en-IN" b="1" dirty="0"/>
              <a:t> of 75.92%</a:t>
            </a:r>
            <a:r>
              <a:rPr lang="en-IN" dirty="0"/>
              <a:t> and </a:t>
            </a:r>
            <a:r>
              <a:rPr lang="en-IN" b="1" dirty="0"/>
              <a:t>lowest difference between </a:t>
            </a:r>
            <a:r>
              <a:rPr lang="en-IN" b="1" dirty="0" err="1"/>
              <a:t>accuracy_score</a:t>
            </a:r>
            <a:r>
              <a:rPr lang="en-IN" b="1" dirty="0"/>
              <a:t> and </a:t>
            </a:r>
            <a:r>
              <a:rPr lang="en-IN" b="1" dirty="0" err="1"/>
              <a:t>cross_val_score</a:t>
            </a:r>
            <a:r>
              <a:rPr lang="en-IN" dirty="0"/>
              <a:t>. Therefore, continuing with </a:t>
            </a:r>
            <a:r>
              <a:rPr lang="en-IN" b="1" dirty="0" err="1"/>
              <a:t>SGDClassifier</a:t>
            </a:r>
            <a:r>
              <a:rPr lang="en-IN" dirty="0"/>
              <a:t> as final model.</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974836355"/>
              </p:ext>
            </p:extLst>
          </p:nvPr>
        </p:nvGraphicFramePr>
        <p:xfrm>
          <a:off x="548641" y="2231886"/>
          <a:ext cx="10289813" cy="1916087"/>
        </p:xfrm>
        <a:graphic>
          <a:graphicData uri="http://schemas.openxmlformats.org/drawingml/2006/table">
            <a:tbl>
              <a:tblPr firstRow="1" firstCol="1" bandRow="1">
                <a:tableStyleId>{BDBED569-4797-4DF1-A0F4-6AAB3CD982D8}</a:tableStyleId>
              </a:tblPr>
              <a:tblGrid>
                <a:gridCol w="540000">
                  <a:extLst>
                    <a:ext uri="{9D8B030D-6E8A-4147-A177-3AD203B41FA5}">
                      <a16:colId xmlns:a16="http://schemas.microsoft.com/office/drawing/2014/main" val="772358648"/>
                    </a:ext>
                  </a:extLst>
                </a:gridCol>
                <a:gridCol w="1469813">
                  <a:extLst>
                    <a:ext uri="{9D8B030D-6E8A-4147-A177-3AD203B41FA5}">
                      <a16:colId xmlns:a16="http://schemas.microsoft.com/office/drawing/2014/main" val="1782930603"/>
                    </a:ext>
                  </a:extLst>
                </a:gridCol>
                <a:gridCol w="1152000">
                  <a:extLst>
                    <a:ext uri="{9D8B030D-6E8A-4147-A177-3AD203B41FA5}">
                      <a16:colId xmlns:a16="http://schemas.microsoft.com/office/drawing/2014/main" val="1527660249"/>
                    </a:ext>
                  </a:extLst>
                </a:gridCol>
                <a:gridCol w="1440000">
                  <a:extLst>
                    <a:ext uri="{9D8B030D-6E8A-4147-A177-3AD203B41FA5}">
                      <a16:colId xmlns:a16="http://schemas.microsoft.com/office/drawing/2014/main" val="4006470345"/>
                    </a:ext>
                  </a:extLst>
                </a:gridCol>
                <a:gridCol w="1440000">
                  <a:extLst>
                    <a:ext uri="{9D8B030D-6E8A-4147-A177-3AD203B41FA5}">
                      <a16:colId xmlns:a16="http://schemas.microsoft.com/office/drawing/2014/main" val="2461328464"/>
                    </a:ext>
                  </a:extLst>
                </a:gridCol>
                <a:gridCol w="2016000">
                  <a:extLst>
                    <a:ext uri="{9D8B030D-6E8A-4147-A177-3AD203B41FA5}">
                      <a16:colId xmlns:a16="http://schemas.microsoft.com/office/drawing/2014/main" val="1795740210"/>
                    </a:ext>
                  </a:extLst>
                </a:gridCol>
                <a:gridCol w="2232000">
                  <a:extLst>
                    <a:ext uri="{9D8B030D-6E8A-4147-A177-3AD203B41FA5}">
                      <a16:colId xmlns:a16="http://schemas.microsoft.com/office/drawing/2014/main" val="3945349264"/>
                    </a:ext>
                  </a:extLst>
                </a:gridCol>
              </a:tblGrid>
              <a:tr h="477508">
                <a:tc>
                  <a:txBody>
                    <a:bodyPr/>
                    <a:lstStyle/>
                    <a:p>
                      <a:pPr>
                        <a:lnSpc>
                          <a:spcPct val="107000"/>
                        </a:lnSpc>
                      </a:pPr>
                      <a:endParaRPr lang="en-IN" sz="1100">
                        <a:effectLst/>
                        <a:latin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dirty="0">
                          <a:effectLst/>
                        </a:rPr>
                        <a:t>Initial 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dirty="0">
                          <a:effectLst/>
                        </a:rPr>
                        <a:t>Cross Val 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dirty="0">
                          <a:effectLst/>
                        </a:rPr>
                        <a:t>Final 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Build 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dirty="0">
                          <a:effectLst/>
                        </a:rPr>
                        <a:t>Difference (Final Score - Cross Val 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257491236"/>
                  </a:ext>
                </a:extLst>
              </a:tr>
              <a:tr h="320357">
                <a:tc>
                  <a:txBody>
                    <a:bodyPr/>
                    <a:lstStyle/>
                    <a:p>
                      <a:pPr algn="r">
                        <a:lnSpc>
                          <a:spcPct val="107000"/>
                        </a:lnSpc>
                        <a:spcBef>
                          <a:spcPts val="1200"/>
                        </a:spcBef>
                        <a:spcAft>
                          <a:spcPts val="0"/>
                        </a:spcAft>
                      </a:pPr>
                      <a:r>
                        <a:rPr lang="en-IN" sz="9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MultinomialNB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0.734999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0.724785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0.734999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dirty="0">
                          <a:effectLst/>
                        </a:rPr>
                        <a:t>4.174949800000007 (in sec.)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dirty="0">
                          <a:effectLst/>
                        </a:rPr>
                        <a:t>0.010214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862816438"/>
                  </a:ext>
                </a:extLst>
              </a:tr>
              <a:tr h="320357">
                <a:tc>
                  <a:txBody>
                    <a:bodyPr/>
                    <a:lstStyle/>
                    <a:p>
                      <a:pPr algn="r">
                        <a:lnSpc>
                          <a:spcPct val="107000"/>
                        </a:lnSpc>
                        <a:spcBef>
                          <a:spcPts val="1200"/>
                        </a:spcBef>
                        <a:spcAft>
                          <a:spcPts val="0"/>
                        </a:spcAft>
                      </a:pPr>
                      <a:r>
                        <a:rPr lang="en-IN" sz="9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SGDClassifier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0.751617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0.750877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dirty="0">
                          <a:effectLst/>
                        </a:rPr>
                        <a:t>0.759229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94.5427563 (in sec.)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0.008352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387874994"/>
                  </a:ext>
                </a:extLst>
              </a:tr>
              <a:tr h="320357">
                <a:tc>
                  <a:txBody>
                    <a:bodyPr/>
                    <a:lstStyle/>
                    <a:p>
                      <a:pPr algn="r">
                        <a:lnSpc>
                          <a:spcPct val="107000"/>
                        </a:lnSpc>
                        <a:spcBef>
                          <a:spcPts val="1200"/>
                        </a:spcBef>
                        <a:spcAft>
                          <a:spcPts val="0"/>
                        </a:spcAft>
                      </a:pPr>
                      <a:r>
                        <a:rPr lang="en-IN" sz="9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KNeighborsClassifier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0.436128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0.587389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0.550679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1241.6716397 (in sec.)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-0.036710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277423140"/>
                  </a:ext>
                </a:extLst>
              </a:tr>
              <a:tr h="477508">
                <a:tc>
                  <a:txBody>
                    <a:bodyPr/>
                    <a:lstStyle/>
                    <a:p>
                      <a:pPr algn="r">
                        <a:lnSpc>
                          <a:spcPct val="107000"/>
                        </a:lnSpc>
                        <a:spcBef>
                          <a:spcPts val="1200"/>
                        </a:spcBef>
                        <a:spcAft>
                          <a:spcPts val="0"/>
                        </a:spcAft>
                      </a:pPr>
                      <a:r>
                        <a:rPr lang="en-IN" sz="9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DecisionTreeClassifier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0.672460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0.662916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0.677280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a:effectLst/>
                        </a:rPr>
                        <a:t>2772.7051459000004 (in sec.)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r">
                        <a:lnSpc>
                          <a:spcPct val="107000"/>
                        </a:lnSpc>
                        <a:spcBef>
                          <a:spcPts val="1200"/>
                        </a:spcBef>
                        <a:spcAft>
                          <a:spcPts val="0"/>
                        </a:spcAft>
                      </a:pPr>
                      <a:r>
                        <a:rPr lang="en-IN" sz="900" dirty="0">
                          <a:effectLst/>
                        </a:rPr>
                        <a:t>0.014364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990284982"/>
                  </a:ext>
                </a:extLst>
              </a:tr>
            </a:tbl>
          </a:graphicData>
        </a:graphic>
      </p:graphicFrame>
    </p:spTree>
    <p:extLst>
      <p:ext uri="{BB962C8B-B14F-4D97-AF65-F5344CB8AC3E}">
        <p14:creationId xmlns:p14="http://schemas.microsoft.com/office/powerpoint/2010/main" val="3692455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Key Findings and Conclusions of the Study</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From the model performance comparison it is clear that </a:t>
            </a:r>
            <a:r>
              <a:rPr lang="en-IN" b="1" dirty="0" err="1"/>
              <a:t>SGDClassifier</a:t>
            </a:r>
            <a:r>
              <a:rPr lang="en-IN" dirty="0"/>
              <a:t> out-performs the other models with </a:t>
            </a:r>
            <a:r>
              <a:rPr lang="en-IN" b="1" dirty="0" err="1"/>
              <a:t>accuracy_score</a:t>
            </a:r>
            <a:r>
              <a:rPr lang="en-IN" b="1" dirty="0"/>
              <a:t> of 75.92%</a:t>
            </a:r>
            <a:r>
              <a:rPr lang="en-IN" dirty="0"/>
              <a:t> and </a:t>
            </a:r>
            <a:r>
              <a:rPr lang="en-IN" b="1" dirty="0"/>
              <a:t>lowest difference between </a:t>
            </a:r>
            <a:r>
              <a:rPr lang="en-IN" b="1" dirty="0" err="1"/>
              <a:t>accuracy_score</a:t>
            </a:r>
            <a:r>
              <a:rPr lang="en-IN" b="1" dirty="0"/>
              <a:t> and </a:t>
            </a:r>
            <a:r>
              <a:rPr lang="en-IN" b="1" dirty="0" err="1"/>
              <a:t>cross_val_score</a:t>
            </a:r>
            <a:r>
              <a:rPr lang="en-IN" dirty="0"/>
              <a:t>. Therefore, continuing with </a:t>
            </a:r>
            <a:r>
              <a:rPr lang="en-IN" b="1" dirty="0" err="1"/>
              <a:t>SGDClassifier</a:t>
            </a:r>
            <a:r>
              <a:rPr lang="en-IN" dirty="0"/>
              <a:t> as final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1926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Learning Outcomes of the Study in respect of Data Science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During the data analysis, </a:t>
            </a:r>
            <a:r>
              <a:rPr lang="en-IN" dirty="0" err="1"/>
              <a:t>review_text</a:t>
            </a:r>
            <a:r>
              <a:rPr lang="en-IN" dirty="0"/>
              <a:t> feature contains null values which I have dropped. But these values can also be replaced with some other values which might impact the model performance either in positive or negative way. As of now, I am finishing this project with my current approach which gives the </a:t>
            </a:r>
            <a:r>
              <a:rPr lang="en-IN" b="1" dirty="0"/>
              <a:t>final accuracy score of 75.92% and </a:t>
            </a:r>
            <a:r>
              <a:rPr lang="en-IN" b="1" dirty="0" err="1"/>
              <a:t>cross_val_score</a:t>
            </a:r>
            <a:r>
              <a:rPr lang="en-IN" b="1" dirty="0"/>
              <a:t>: 75.08%</a:t>
            </a:r>
            <a:r>
              <a:rPr lang="en-IN" dirty="0"/>
              <a:t> and this can be further improved by training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8877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10837333" cy="424732"/>
          </a:xfrm>
        </p:spPr>
        <p:txBody>
          <a:bodyPr/>
          <a:lstStyle/>
          <a:p>
            <a:r>
              <a:rPr lang="en-US" dirty="0"/>
              <a:t>Limitations of this work and Scope for Future Work</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Current model is limited to technical product rating(s) and reviews data but this can further be improved for other sectors of ecommerce rating(s) prediction by training the model accordingly. The overall score can also be improved further by training the model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2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lnSpcReduction="10000"/>
          </a:bodyPr>
          <a:lstStyle/>
          <a:p>
            <a:pPr indent="0" algn="just">
              <a:lnSpc>
                <a:spcPct val="107000"/>
              </a:lnSpc>
              <a:spcAft>
                <a:spcPts val="800"/>
              </a:spcAft>
              <a:buNone/>
            </a:pPr>
            <a:r>
              <a:rPr lang="en-IN" dirty="0"/>
              <a:t>Websites and online stores increasingly rely on rating systems and interactive elements for visitors and customers: users leave ratings on websites or give their opinions on products and companies using the comment boxes embedded on the page. The added value for users is clear: Customers and website visitors often gain important information through ratings and can read other user’s experiences before investing in a product, service, or company. Since it’s not possible to take a closer look at products online, these ratings and reviews fill information gaps. Online shopping is convenient, practical, and fast, but nonetheless there’s a distance between the provider and the customer. However, if a website contains </a:t>
            </a:r>
            <a:r>
              <a:rPr lang="en-IN" b="1" dirty="0"/>
              <a:t>ratings or a comment box</a:t>
            </a:r>
            <a:r>
              <a:rPr lang="en-IN" dirty="0"/>
              <a:t>, this can help to close the distance between the provider and the customer: Customers can then use the feedback to help each other decide whether to go ahead with the purchase by providing information on the function, range, and value of a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Business Problem Framing</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48725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indent="0" algn="just">
              <a:lnSpc>
                <a:spcPct val="107000"/>
              </a:lnSpc>
              <a:spcAft>
                <a:spcPts val="800"/>
              </a:spcAft>
              <a:buNone/>
            </a:pPr>
            <a:r>
              <a:rPr lang="en-IN" dirty="0"/>
              <a:t>This project is related a website where people write different reviews for technical products. Now a new feature has been added to website i.e., the reviewer will have to add stars (rating) as well with the review. The rating is out 5 stars and it only has 5 options available 1 star, 2 stars, 3 stars, 4 stars, 5 stars. Now the requirement is to predict ratings for the reviews which were written in the past for which website don’t have a rating. So, we have to build an application which can predict the rating by seeing the review.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Conceptual Background of the Domain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54975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457200" lvl="0" indent="-457200">
              <a:buFont typeface="+mj-lt"/>
              <a:buAutoNum type="arabicPeriod"/>
            </a:pPr>
            <a:r>
              <a:rPr lang="en-IN" dirty="0"/>
              <a:t>What is rating?</a:t>
            </a:r>
          </a:p>
          <a:p>
            <a:pPr marL="457200" lvl="2" indent="0">
              <a:buNone/>
            </a:pPr>
            <a:r>
              <a:rPr lang="en-IN" b="1" dirty="0"/>
              <a:t>Rating </a:t>
            </a:r>
            <a:r>
              <a:rPr lang="en-IN" dirty="0"/>
              <a:t>is a classification or ranking of someone or something based on a comparative assessment of their quality, standard, or performance.</a:t>
            </a:r>
            <a:endParaRPr lang="en-IN" sz="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Review of Literature</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63678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lvl="0" indent="0" algn="just">
              <a:lnSpc>
                <a:spcPct val="107000"/>
              </a:lnSpc>
              <a:spcAft>
                <a:spcPts val="800"/>
              </a:spcAft>
              <a:buNone/>
            </a:pPr>
            <a:r>
              <a:rPr lang="en-IN" dirty="0"/>
              <a:t>This model will be used by the websites where reviews are available but not the corresponding rating(s). This will help in assigning particular rating(s) for the given reviews.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Motivation for the Problem Undertaken</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83492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a:bodyPr>
          <a:lstStyle/>
          <a:p>
            <a:pPr marL="0" indent="0">
              <a:buNone/>
            </a:pPr>
            <a:r>
              <a:rPr lang="en-IN" dirty="0"/>
              <a:t>For checking datatypes and null values, pandas.DataFrame.info() method has been used. To change the column name </a:t>
            </a:r>
            <a:r>
              <a:rPr lang="en-IN" dirty="0" err="1"/>
              <a:t>pandas.DataFrame.rename</a:t>
            </a:r>
            <a:r>
              <a:rPr lang="en-IN" dirty="0"/>
              <a:t>() method has been used and to drop the null values </a:t>
            </a:r>
            <a:r>
              <a:rPr lang="en-IN" dirty="0" err="1"/>
              <a:t>pandas.DataFrame.dropna</a:t>
            </a:r>
            <a:r>
              <a:rPr lang="en-IN" dirty="0"/>
              <a:t>() method has been used. To replace and remove the certain terms and punctuations, </a:t>
            </a:r>
            <a:r>
              <a:rPr lang="en-IN" dirty="0" err="1"/>
              <a:t>pandas.Series.str.replace</a:t>
            </a:r>
            <a:r>
              <a:rPr lang="en-IN" dirty="0"/>
              <a:t>() method with regular expression has been used. To get rid of stop words, </a:t>
            </a:r>
            <a:r>
              <a:rPr lang="en-IN" dirty="0" err="1"/>
              <a:t>nltk.corpus.stopwords</a:t>
            </a:r>
            <a:r>
              <a:rPr lang="en-IN" dirty="0"/>
              <a:t>() method has been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Mathematical/ Analytical Modeling of the Problem</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28085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1" y="2384286"/>
            <a:ext cx="5461917" cy="3943362"/>
          </a:xfrm>
        </p:spPr>
        <p:txBody>
          <a:bodyPr>
            <a:normAutofit/>
          </a:bodyPr>
          <a:lstStyle/>
          <a:p>
            <a:pPr indent="0" algn="just">
              <a:lnSpc>
                <a:spcPct val="107000"/>
              </a:lnSpc>
              <a:spcAft>
                <a:spcPts val="800"/>
              </a:spcAft>
              <a:buNone/>
            </a:pPr>
            <a:r>
              <a:rPr lang="en-IN" dirty="0"/>
              <a:t>There is 1 input variable needs to be provided to the logic to get the output i.e. rating. Logic highlighted in </a:t>
            </a:r>
            <a:r>
              <a:rPr lang="en-IN" dirty="0" smtClean="0"/>
              <a:t>bold </a:t>
            </a:r>
            <a:r>
              <a:rPr lang="en-IN" dirty="0"/>
              <a:t>i.e. </a:t>
            </a:r>
            <a:r>
              <a:rPr lang="en-IN" dirty="0" err="1"/>
              <a:t>SGDClassifier</a:t>
            </a:r>
            <a:r>
              <a:rPr lang="en-IN" dirty="0"/>
              <a:t> is the best performing algorithm among all other logics on this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a:xfrm>
            <a:off x="-1" y="1676400"/>
            <a:ext cx="6010559" cy="424732"/>
          </a:xfrm>
        </p:spPr>
        <p:txBody>
          <a:bodyPr/>
          <a:lstStyle/>
          <a:p>
            <a:r>
              <a:rPr lang="en-US" dirty="0"/>
              <a:t>Data Inputs- Logic- Output Relationships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9696965"/>
              </p:ext>
            </p:extLst>
          </p:nvPr>
        </p:nvGraphicFramePr>
        <p:xfrm>
          <a:off x="6010558" y="1698486"/>
          <a:ext cx="6117171" cy="4314016"/>
        </p:xfrm>
        <a:graphic>
          <a:graphicData uri="http://schemas.openxmlformats.org/drawingml/2006/table">
            <a:tbl>
              <a:tblPr firstRow="1" firstCol="1" bandRow="1">
                <a:tableStyleId>{BDBED569-4797-4DF1-A0F4-6AAB3CD982D8}</a:tableStyleId>
              </a:tblPr>
              <a:tblGrid>
                <a:gridCol w="2039057">
                  <a:extLst>
                    <a:ext uri="{9D8B030D-6E8A-4147-A177-3AD203B41FA5}">
                      <a16:colId xmlns:a16="http://schemas.microsoft.com/office/drawing/2014/main" val="801648358"/>
                    </a:ext>
                  </a:extLst>
                </a:gridCol>
                <a:gridCol w="2039057">
                  <a:extLst>
                    <a:ext uri="{9D8B030D-6E8A-4147-A177-3AD203B41FA5}">
                      <a16:colId xmlns:a16="http://schemas.microsoft.com/office/drawing/2014/main" val="1837790923"/>
                    </a:ext>
                  </a:extLst>
                </a:gridCol>
                <a:gridCol w="2039057">
                  <a:extLst>
                    <a:ext uri="{9D8B030D-6E8A-4147-A177-3AD203B41FA5}">
                      <a16:colId xmlns:a16="http://schemas.microsoft.com/office/drawing/2014/main" val="1665654950"/>
                    </a:ext>
                  </a:extLst>
                </a:gridCol>
              </a:tblGrid>
              <a:tr h="155506">
                <a:tc>
                  <a:txBody>
                    <a:bodyPr/>
                    <a:lstStyle/>
                    <a:p>
                      <a:pPr algn="ctr">
                        <a:lnSpc>
                          <a:spcPct val="107000"/>
                        </a:lnSpc>
                        <a:spcAft>
                          <a:spcPts val="0"/>
                        </a:spcAft>
                      </a:pPr>
                      <a:r>
                        <a:rPr lang="en-IN" sz="1100">
                          <a:effectLst/>
                        </a:rPr>
                        <a:t>Input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tc>
                  <a:txBody>
                    <a:bodyPr/>
                    <a:lstStyle/>
                    <a:p>
                      <a:pPr algn="ctr">
                        <a:lnSpc>
                          <a:spcPct val="107000"/>
                        </a:lnSpc>
                        <a:spcAft>
                          <a:spcPts val="0"/>
                        </a:spcAft>
                      </a:pPr>
                      <a:r>
                        <a:rPr lang="en-IN" sz="1100">
                          <a:effectLst/>
                        </a:rPr>
                        <a:t>Logic (algorithm)</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tc>
                  <a:txBody>
                    <a:bodyPr/>
                    <a:lstStyle/>
                    <a:p>
                      <a:pPr algn="ctr">
                        <a:lnSpc>
                          <a:spcPct val="107000"/>
                        </a:lnSpc>
                        <a:spcAft>
                          <a:spcPts val="0"/>
                        </a:spcAft>
                      </a:pPr>
                      <a:r>
                        <a:rPr lang="en-IN" sz="1100">
                          <a:effectLst/>
                        </a:rPr>
                        <a:t>Output</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extLst>
                  <a:ext uri="{0D108BD9-81ED-4DB2-BD59-A6C34878D82A}">
                    <a16:rowId xmlns:a16="http://schemas.microsoft.com/office/drawing/2014/main" val="1335014649"/>
                  </a:ext>
                </a:extLst>
              </a:tr>
              <a:tr h="4134628">
                <a:tc>
                  <a:txBody>
                    <a:bodyPr/>
                    <a:lstStyle/>
                    <a:p>
                      <a:pPr algn="ctr">
                        <a:lnSpc>
                          <a:spcPct val="107000"/>
                        </a:lnSpc>
                        <a:spcAft>
                          <a:spcPts val="0"/>
                        </a:spcAft>
                      </a:pPr>
                      <a:r>
                        <a:rPr lang="en-IN" sz="1800" b="1" kern="1200" dirty="0" err="1" smtClean="0">
                          <a:solidFill>
                            <a:schemeClr val="tx1"/>
                          </a:solidFill>
                          <a:effectLst/>
                          <a:latin typeface="+mn-lt"/>
                          <a:ea typeface="+mn-ea"/>
                          <a:cs typeface="+mn-cs"/>
                        </a:rPr>
                        <a:t>Review_text</a:t>
                      </a:r>
                      <a:r>
                        <a:rPr lang="en-IN" sz="1800" b="1" kern="1200" dirty="0" smtClean="0">
                          <a:solidFill>
                            <a:schemeClr val="tx1"/>
                          </a:solidFill>
                          <a:effectLst/>
                          <a:latin typeface="+mn-lt"/>
                          <a:ea typeface="+mn-ea"/>
                          <a:cs typeface="+mn-cs"/>
                        </a:rPr>
                        <a:t> (object)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solidFill>
                      <a:schemeClr val="accent3">
                        <a:lumMod val="20000"/>
                        <a:lumOff val="80000"/>
                        <a:alpha val="20000"/>
                      </a:schemeClr>
                    </a:solidFill>
                  </a:tcPr>
                </a:tc>
                <a:tc>
                  <a:txBody>
                    <a:bodyPr/>
                    <a:lstStyle/>
                    <a:p>
                      <a:pPr algn="ctr"/>
                      <a:r>
                        <a:rPr lang="en-IN" sz="1800" kern="1200" dirty="0" err="1" smtClean="0">
                          <a:solidFill>
                            <a:schemeClr val="tx1"/>
                          </a:solidFill>
                          <a:effectLst/>
                          <a:latin typeface="+mn-lt"/>
                          <a:ea typeface="+mn-ea"/>
                          <a:cs typeface="+mn-cs"/>
                        </a:rPr>
                        <a:t>MultinomialNB</a:t>
                      </a:r>
                      <a:endParaRPr lang="en-IN" sz="1800" kern="1200" dirty="0" smtClean="0">
                        <a:solidFill>
                          <a:schemeClr val="tx1"/>
                        </a:solidFill>
                        <a:effectLst/>
                        <a:latin typeface="+mn-lt"/>
                        <a:ea typeface="+mn-ea"/>
                        <a:cs typeface="+mn-cs"/>
                      </a:endParaRPr>
                    </a:p>
                    <a:p>
                      <a:pPr algn="ctr"/>
                      <a:r>
                        <a:rPr lang="en-IN" sz="1800" kern="1200" dirty="0" smtClean="0">
                          <a:solidFill>
                            <a:schemeClr val="tx1"/>
                          </a:solidFill>
                          <a:effectLst/>
                          <a:latin typeface="+mn-lt"/>
                          <a:ea typeface="+mn-ea"/>
                          <a:cs typeface="+mn-cs"/>
                        </a:rPr>
                        <a:t> </a:t>
                      </a:r>
                    </a:p>
                    <a:p>
                      <a:pPr algn="ctr"/>
                      <a:r>
                        <a:rPr lang="en-IN" sz="1800" b="1" kern="1200" dirty="0" err="1" smtClean="0">
                          <a:solidFill>
                            <a:schemeClr val="tx1"/>
                          </a:solidFill>
                          <a:effectLst/>
                          <a:latin typeface="+mn-lt"/>
                          <a:ea typeface="+mn-ea"/>
                          <a:cs typeface="+mn-cs"/>
                        </a:rPr>
                        <a:t>SGDClassifier</a:t>
                      </a:r>
                      <a:endParaRPr lang="en-IN" sz="1800" kern="1200" dirty="0" smtClean="0">
                        <a:solidFill>
                          <a:schemeClr val="tx1"/>
                        </a:solidFill>
                        <a:effectLst/>
                        <a:latin typeface="+mn-lt"/>
                        <a:ea typeface="+mn-ea"/>
                        <a:cs typeface="+mn-cs"/>
                      </a:endParaRPr>
                    </a:p>
                    <a:p>
                      <a:pPr algn="ctr"/>
                      <a:r>
                        <a:rPr lang="en-IN" sz="1800" kern="1200" dirty="0" smtClean="0">
                          <a:solidFill>
                            <a:schemeClr val="tx1"/>
                          </a:solidFill>
                          <a:effectLst/>
                          <a:latin typeface="+mn-lt"/>
                          <a:ea typeface="+mn-ea"/>
                          <a:cs typeface="+mn-cs"/>
                        </a:rPr>
                        <a:t> </a:t>
                      </a:r>
                    </a:p>
                    <a:p>
                      <a:pPr algn="ctr"/>
                      <a:r>
                        <a:rPr lang="en-IN" sz="1800" kern="1200" dirty="0" err="1" smtClean="0">
                          <a:solidFill>
                            <a:schemeClr val="tx1"/>
                          </a:solidFill>
                          <a:effectLst/>
                          <a:latin typeface="+mn-lt"/>
                          <a:ea typeface="+mn-ea"/>
                          <a:cs typeface="+mn-cs"/>
                        </a:rPr>
                        <a:t>KNeighborsClassifier</a:t>
                      </a:r>
                      <a:endParaRPr lang="en-IN" sz="1800" kern="1200" dirty="0" smtClean="0">
                        <a:solidFill>
                          <a:schemeClr val="tx1"/>
                        </a:solidFill>
                        <a:effectLst/>
                        <a:latin typeface="+mn-lt"/>
                        <a:ea typeface="+mn-ea"/>
                        <a:cs typeface="+mn-cs"/>
                      </a:endParaRPr>
                    </a:p>
                    <a:p>
                      <a:pPr algn="ctr"/>
                      <a:r>
                        <a:rPr lang="en-IN" sz="1800" kern="1200" dirty="0" smtClean="0">
                          <a:solidFill>
                            <a:schemeClr val="tx1"/>
                          </a:solidFill>
                          <a:effectLst/>
                          <a:latin typeface="+mn-lt"/>
                          <a:ea typeface="+mn-ea"/>
                          <a:cs typeface="+mn-cs"/>
                        </a:rPr>
                        <a:t> </a:t>
                      </a:r>
                    </a:p>
                    <a:p>
                      <a:pPr algn="ctr"/>
                      <a:r>
                        <a:rPr lang="en-IN" sz="1800" kern="1200" dirty="0" err="1" smtClean="0">
                          <a:solidFill>
                            <a:schemeClr val="tx1"/>
                          </a:solidFill>
                          <a:effectLst/>
                          <a:latin typeface="+mn-lt"/>
                          <a:ea typeface="+mn-ea"/>
                          <a:cs typeface="+mn-cs"/>
                        </a:rPr>
                        <a:t>DecisionTreeClassifier</a:t>
                      </a:r>
                      <a:endParaRPr lang="en-IN" sz="1800" kern="1200" dirty="0" smtClean="0">
                        <a:solidFill>
                          <a:schemeClr val="tx1"/>
                        </a:solidFill>
                        <a:effectLst/>
                        <a:latin typeface="+mn-lt"/>
                        <a:ea typeface="+mn-ea"/>
                        <a:cs typeface="+mn-cs"/>
                      </a:endParaRPr>
                    </a:p>
                    <a:p>
                      <a:pPr algn="ctr">
                        <a:lnSpc>
                          <a:spcPct val="107000"/>
                        </a:lnSpc>
                        <a:spcAft>
                          <a:spcPts val="0"/>
                        </a:spcAft>
                      </a:pP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solidFill>
                      <a:schemeClr val="accent2">
                        <a:lumMod val="40000"/>
                        <a:lumOff val="60000"/>
                        <a:alpha val="20000"/>
                      </a:schemeClr>
                    </a:solidFill>
                  </a:tcPr>
                </a:tc>
                <a:tc>
                  <a:txBody>
                    <a:bodyPr/>
                    <a:lstStyle/>
                    <a:p>
                      <a:pPr algn="ctr">
                        <a:lnSpc>
                          <a:spcPct val="107000"/>
                        </a:lnSpc>
                        <a:spcAft>
                          <a:spcPts val="0"/>
                        </a:spcAft>
                      </a:pPr>
                      <a:r>
                        <a:rPr lang="en-IN" sz="1800" kern="1200" dirty="0" smtClean="0">
                          <a:solidFill>
                            <a:schemeClr val="tx1"/>
                          </a:solidFill>
                          <a:effectLst/>
                          <a:latin typeface="+mn-lt"/>
                          <a:ea typeface="+mn-ea"/>
                          <a:cs typeface="+mn-cs"/>
                        </a:rPr>
                        <a:t>rating</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solidFill>
                      <a:srgbClr val="00B050">
                        <a:alpha val="20000"/>
                      </a:srgbClr>
                    </a:solidFill>
                  </a:tcPr>
                </a:tc>
                <a:extLst>
                  <a:ext uri="{0D108BD9-81ED-4DB2-BD59-A6C34878D82A}">
                    <a16:rowId xmlns:a16="http://schemas.microsoft.com/office/drawing/2014/main" val="1036728366"/>
                  </a:ext>
                </a:extLst>
              </a:tr>
            </a:tbl>
          </a:graphicData>
        </a:graphic>
      </p:graphicFrame>
    </p:spTree>
    <p:extLst>
      <p:ext uri="{BB962C8B-B14F-4D97-AF65-F5344CB8AC3E}">
        <p14:creationId xmlns:p14="http://schemas.microsoft.com/office/powerpoint/2010/main" val="2494326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384286"/>
            <a:ext cx="10288693" cy="3943362"/>
          </a:xfrm>
        </p:spPr>
        <p:txBody>
          <a:bodyPr>
            <a:normAutofit/>
          </a:bodyPr>
          <a:lstStyle/>
          <a:p>
            <a:pPr indent="0">
              <a:lnSpc>
                <a:spcPct val="107000"/>
              </a:lnSpc>
              <a:spcAft>
                <a:spcPts val="800"/>
              </a:spcAft>
              <a:buNone/>
            </a:pPr>
            <a:r>
              <a:rPr lang="en-IN" dirty="0"/>
              <a:t>The dataset is being created by scrapping different e-commerce websites and saved in .CSV (Comma Separated Values) format. Dataset consists of 31585 rows with 3 </a:t>
            </a:r>
            <a:r>
              <a:rPr lang="en-IN" dirty="0" smtClean="0"/>
              <a:t>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id="{20A68D60-3DD7-447D-9A27-4BB945C0689F}"/>
              </a:ext>
            </a:extLst>
          </p:cNvPr>
          <p:cNvSpPr>
            <a:spLocks noGrp="1"/>
          </p:cNvSpPr>
          <p:nvPr>
            <p:ph type="body" sz="quarter" idx="16"/>
          </p:nvPr>
        </p:nvSpPr>
        <p:spPr/>
        <p:txBody>
          <a:bodyPr/>
          <a:lstStyle/>
          <a:p>
            <a:r>
              <a:rPr lang="en-US" dirty="0"/>
              <a:t>Data Sources and their formats</a:t>
            </a:r>
            <a:endParaRPr lang="en-IN"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213661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2229</TotalTime>
  <Words>1984</Words>
  <Application>Microsoft Office PowerPoint</Application>
  <PresentationFormat>Widescreen</PresentationFormat>
  <Paragraphs>231</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Courier New</vt:lpstr>
      <vt:lpstr>Helvetica</vt:lpstr>
      <vt:lpstr>Times New Roman</vt:lpstr>
      <vt:lpstr>Tw Cen MT</vt:lpstr>
      <vt:lpstr>Tw Cen MT Condensed</vt:lpstr>
      <vt:lpstr>Wingdings 3</vt:lpstr>
      <vt:lpstr>ModernClassicBlock-3</vt:lpstr>
      <vt:lpstr>ratings prediction</vt:lpstr>
      <vt:lpstr>ACKNOWLEDGMENT</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Model/s Development and Evaluation </vt:lpstr>
      <vt:lpstr>Model/s Development and Evaluation </vt:lpstr>
      <vt:lpstr>Model/s Development and Evaluation </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 MODEL</dc:title>
  <dc:creator>Kumar Ashok Sharma</dc:creator>
  <cp:lastModifiedBy>Developer</cp:lastModifiedBy>
  <cp:revision>54</cp:revision>
  <dcterms:created xsi:type="dcterms:W3CDTF">2021-03-17T19:47:59Z</dcterms:created>
  <dcterms:modified xsi:type="dcterms:W3CDTF">2021-06-26T10:36:58Z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