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8"/>
  </p:notesMasterIdLst>
  <p:handoutMasterIdLst>
    <p:handoutMasterId r:id="rId29"/>
  </p:handoutMasterIdLst>
  <p:sldIdLst>
    <p:sldId id="261" r:id="rId5"/>
    <p:sldId id="273" r:id="rId6"/>
    <p:sldId id="314" r:id="rId7"/>
    <p:sldId id="315" r:id="rId8"/>
    <p:sldId id="316" r:id="rId9"/>
    <p:sldId id="318" r:id="rId10"/>
    <p:sldId id="319" r:id="rId11"/>
    <p:sldId id="322" r:id="rId12"/>
    <p:sldId id="320" r:id="rId13"/>
    <p:sldId id="321" r:id="rId14"/>
    <p:sldId id="324" r:id="rId15"/>
    <p:sldId id="325" r:id="rId16"/>
    <p:sldId id="343" r:id="rId17"/>
    <p:sldId id="350" r:id="rId18"/>
    <p:sldId id="376" r:id="rId19"/>
    <p:sldId id="378" r:id="rId20"/>
    <p:sldId id="339" r:id="rId21"/>
    <p:sldId id="328" r:id="rId22"/>
    <p:sldId id="326" r:id="rId23"/>
    <p:sldId id="327" r:id="rId24"/>
    <p:sldId id="340" r:id="rId25"/>
    <p:sldId id="341" r:id="rId26"/>
    <p:sldId id="34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7/11/2021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8074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52812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4267018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94608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19255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48515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180372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63734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188090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62512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6945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3321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58227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it-IT" dirty="0" smtClean="0"/>
              <a:t>Malignant comments classifier</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By Ashok Kumar Sharma</a:t>
            </a:r>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The following pre-processing pipeline is required to perform model prediction:</a:t>
            </a:r>
          </a:p>
          <a:p>
            <a:pPr lvl="1"/>
            <a:r>
              <a:rPr lang="en-IN" dirty="0"/>
              <a:t>Load dataset</a:t>
            </a:r>
          </a:p>
          <a:p>
            <a:pPr lvl="1"/>
            <a:r>
              <a:rPr lang="en-IN" dirty="0"/>
              <a:t>Remove null values</a:t>
            </a:r>
          </a:p>
          <a:p>
            <a:pPr lvl="1"/>
            <a:r>
              <a:rPr lang="en-IN" dirty="0"/>
              <a:t>Drop column id</a:t>
            </a:r>
          </a:p>
          <a:p>
            <a:pPr lvl="1"/>
            <a:r>
              <a:rPr lang="en-IN" dirty="0"/>
              <a:t>Convert comment text to lower case and replace '\n' with single space.</a:t>
            </a:r>
          </a:p>
          <a:p>
            <a:pPr lvl="1"/>
            <a:r>
              <a:rPr lang="en-IN" dirty="0"/>
              <a:t>Keep only text data </a:t>
            </a:r>
            <a:r>
              <a:rPr lang="en-IN" dirty="0" err="1"/>
              <a:t>ie</a:t>
            </a:r>
            <a:r>
              <a:rPr lang="en-IN" dirty="0"/>
              <a:t>. a-z' and remove other data from comment text.</a:t>
            </a:r>
          </a:p>
          <a:p>
            <a:pPr lvl="1"/>
            <a:r>
              <a:rPr lang="en-IN" dirty="0"/>
              <a:t>Remove stop words and punctuations</a:t>
            </a:r>
          </a:p>
          <a:p>
            <a:pPr lvl="1"/>
            <a:r>
              <a:rPr lang="en-IN" dirty="0"/>
              <a:t>Apply Stemming using </a:t>
            </a:r>
            <a:r>
              <a:rPr lang="en-IN" dirty="0" err="1"/>
              <a:t>SnowballStemmer</a:t>
            </a:r>
            <a:endParaRPr lang="en-IN" dirty="0"/>
          </a:p>
          <a:p>
            <a:pPr lvl="1"/>
            <a:r>
              <a:rPr lang="en-IN" dirty="0"/>
              <a:t>Covert text to vectors using </a:t>
            </a:r>
            <a:r>
              <a:rPr lang="en-IN" dirty="0" err="1"/>
              <a:t>TfidfVectorizer</a:t>
            </a:r>
            <a:endParaRPr lang="en-IN" dirty="0"/>
          </a:p>
          <a:p>
            <a:pPr lvl="1"/>
            <a:r>
              <a:rPr lang="en-IN" dirty="0"/>
              <a:t>Load saved or serialized model</a:t>
            </a:r>
          </a:p>
          <a:p>
            <a:pPr lvl="1"/>
            <a:r>
              <a:rPr lang="en-IN" dirty="0"/>
              <a:t>Predict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Preprocessing Done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9313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id="{55FC9B2A-8939-4A75-BC76-4CD6E0A6597A}"/>
              </a:ext>
            </a:extLst>
          </p:cNvPr>
          <p:cNvGraphicFramePr>
            <a:graphicFrameLocks noGrp="1"/>
          </p:cNvGraphicFramePr>
          <p:nvPr>
            <p:ph sz="quarter" idx="13"/>
            <p:extLst>
              <p:ext uri="{D42A27DB-BD31-4B8C-83A1-F6EECF244321}">
                <p14:modId xmlns:p14="http://schemas.microsoft.com/office/powerpoint/2010/main" val="1607151949"/>
              </p:ext>
            </p:extLst>
          </p:nvPr>
        </p:nvGraphicFramePr>
        <p:xfrm>
          <a:off x="549275" y="2667000"/>
          <a:ext cx="10288588" cy="365760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val="3152059847"/>
                    </a:ext>
                  </a:extLst>
                </a:gridCol>
                <a:gridCol w="5144294">
                  <a:extLst>
                    <a:ext uri="{9D8B030D-6E8A-4147-A177-3AD203B41FA5}">
                      <a16:colId xmlns:a16="http://schemas.microsoft.com/office/drawing/2014/main"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GB</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a:t>
                      </a:r>
                      <a:r>
                        <a:rPr lang="en-IN" sz="1800" b="1" kern="1200" dirty="0" err="1">
                          <a:solidFill>
                            <a:schemeClr val="tx1"/>
                          </a:solidFill>
                          <a:effectLst/>
                          <a:latin typeface="+mn-lt"/>
                          <a:ea typeface="+mn-ea"/>
                          <a:cs typeface="+mn-cs"/>
                        </a:rPr>
                        <a:t>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err="1">
                          <a:solidFill>
                            <a:schemeClr val="tx1"/>
                          </a:solidFill>
                          <a:effectLst/>
                          <a:latin typeface="+mn-lt"/>
                          <a:ea typeface="+mn-ea"/>
                          <a:cs typeface="+mn-cs"/>
                        </a:rPr>
                        <a:t>Jupyter</a:t>
                      </a:r>
                      <a:r>
                        <a:rPr lang="en-IN" sz="1800" b="1" kern="1200" dirty="0">
                          <a:solidFill>
                            <a:schemeClr val="tx1"/>
                          </a:solidFill>
                          <a:effectLst/>
                          <a:latin typeface="+mn-lt"/>
                          <a:ea typeface="+mn-ea"/>
                          <a:cs typeface="+mn-cs"/>
                        </a:rPr>
                        <a:t>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Numpy</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Seaborn</a:t>
                      </a:r>
                      <a:endParaRPr lang="en-IN"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nltk</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wordcloud</a:t>
                      </a:r>
                      <a:endParaRPr lang="en-US" sz="1800" b="1" kern="1200" dirty="0" smtClean="0">
                        <a:solidFill>
                          <a:schemeClr val="tx1"/>
                        </a:solidFill>
                        <a:effectLst/>
                        <a:latin typeface="+mn-lt"/>
                        <a:ea typeface="+mn-ea"/>
                        <a:cs typeface="+mn-cs"/>
                      </a:endParaRPr>
                    </a:p>
                    <a:p>
                      <a:pPr lvl="0"/>
                      <a:r>
                        <a:rPr lang="en-US" sz="1800" b="1" kern="1200" dirty="0" smtClean="0">
                          <a:solidFill>
                            <a:schemeClr val="tx1"/>
                          </a:solidFill>
                          <a:effectLst/>
                          <a:latin typeface="+mn-lt"/>
                          <a:ea typeface="+mn-ea"/>
                          <a:cs typeface="+mn-cs"/>
                        </a:rPr>
                        <a:t>sys</a:t>
                      </a:r>
                    </a:p>
                    <a:p>
                      <a:pPr lvl="0"/>
                      <a:r>
                        <a:rPr lang="en-US" sz="1800" b="1" kern="1200" dirty="0" err="1" smtClean="0">
                          <a:solidFill>
                            <a:schemeClr val="tx1"/>
                          </a:solidFill>
                          <a:effectLst/>
                          <a:latin typeface="+mn-lt"/>
                          <a:ea typeface="+mn-ea"/>
                          <a:cs typeface="+mn-cs"/>
                        </a:rPr>
                        <a:t>Timeit</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tqdm.notebook</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sklearn</a:t>
                      </a:r>
                      <a:endParaRPr lang="en-IN"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skmultilearn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4089863906"/>
                  </a:ext>
                </a:extLst>
              </a:tr>
            </a:tbl>
          </a:graphicData>
        </a:graphic>
      </p:graphicFrame>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276872"/>
            <a:ext cx="10288692" cy="1043460"/>
          </a:xfrm>
        </p:spPr>
        <p:txBody>
          <a:bodyPr>
            <a:normAutofit fontScale="92500" lnSpcReduction="2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smtClean="0">
                <a:latin typeface="Calibri" panose="020F0502020204030204" pitchFamily="34" charset="0"/>
                <a:ea typeface="Calibri" panose="020F0502020204030204" pitchFamily="34" charset="0"/>
                <a:cs typeface="Times New Roman" panose="02020603050405020304" pitchFamily="18" charset="0"/>
              </a:rPr>
              <a:t>Count 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C:\Users\Developer\AppData\Local\Microsoft\Windows\INetCache\Content.MSO\20F356D5.tmp"/>
          <p:cNvPicPr/>
          <p:nvPr/>
        </p:nvPicPr>
        <p:blipFill>
          <a:blip r:embed="rId4">
            <a:extLst>
              <a:ext uri="{28A0092B-C50C-407E-A947-70E740481C1C}">
                <a14:useLocalDpi xmlns:a14="http://schemas.microsoft.com/office/drawing/2010/main" val="0"/>
              </a:ext>
            </a:extLst>
          </a:blip>
          <a:srcRect/>
          <a:stretch>
            <a:fillRect/>
          </a:stretch>
        </p:blipFill>
        <p:spPr bwMode="auto">
          <a:xfrm>
            <a:off x="5692986" y="3401075"/>
            <a:ext cx="5731510" cy="2112010"/>
          </a:xfrm>
          <a:prstGeom prst="rect">
            <a:avLst/>
          </a:prstGeom>
          <a:noFill/>
          <a:ln>
            <a:noFill/>
          </a:ln>
        </p:spPr>
      </p:pic>
      <p:sp>
        <p:nvSpPr>
          <p:cNvPr id="7" name="Rectangle 2"/>
          <p:cNvSpPr>
            <a:spLocks noChangeArrowheads="1"/>
          </p:cNvSpPr>
          <p:nvPr/>
        </p:nvSpPr>
        <p:spPr bwMode="auto">
          <a:xfrm>
            <a:off x="836479" y="3447046"/>
            <a:ext cx="4683457" cy="2862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Remarks: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Dataset consists of higher number of</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Normal Comments</a:t>
            </a:r>
            <a:r>
              <a:rPr kumimoji="0" lang="en-US" altLang="en-US" sz="1400" b="1"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than</a:t>
            </a:r>
            <a:r>
              <a:rPr kumimoji="0" lang="en-US" altLang="en-US" sz="1400" b="1"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Bad or Malignant Comments</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*Therefore, it is clear that dataset is imbalanced and needs to be handle accordingly.</a:t>
            </a:r>
            <a:endParaRPr kumimoji="0" lang="en-US" altLang="en-US"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bad comments are of type</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malignant</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while least number of type</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threat</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is present in dataset.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Majority of bad comments are of type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malignant</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rude</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 and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abuse</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035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4539248" cy="1631216"/>
          </a:xfrm>
          <a:prstGeom prst="rect">
            <a:avLst/>
          </a:prstGeom>
        </p:spPr>
        <p:txBody>
          <a:bodyPr wrap="square">
            <a:spAutoFit/>
          </a:bodyPr>
          <a:lstStyle/>
          <a:p>
            <a:pPr>
              <a:spcBef>
                <a:spcPts val="1200"/>
              </a:spcBef>
              <a:spcAft>
                <a:spcPts val="0"/>
              </a:spcAft>
            </a:pPr>
            <a:r>
              <a:rPr lang="en-IN" b="1" dirty="0" smtClean="0">
                <a:solidFill>
                  <a:srgbClr val="000000"/>
                </a:solidFill>
                <a:ea typeface="Times New Roman" panose="02020603050405020304" pitchFamily="18" charset="0"/>
              </a:rPr>
              <a:t>Remarks:</a:t>
            </a:r>
          </a:p>
          <a:p>
            <a:pPr marL="285750" indent="-285750">
              <a:spcBef>
                <a:spcPts val="1200"/>
              </a:spcBef>
              <a:spcAft>
                <a:spcPts val="0"/>
              </a:spcAft>
              <a:buFont typeface="Arial" panose="020B0604020202020204" pitchFamily="34" charset="0"/>
              <a:buChar char="•"/>
            </a:pPr>
            <a:r>
              <a:rPr lang="en-IN" dirty="0"/>
              <a:t>Before cleaning comment text, most of the comment's length lies between 0 to 1100 while after cleaning, it lies between 0 to 900</a:t>
            </a:r>
            <a:r>
              <a:rPr lang="en-IN" dirty="0" smtClean="0">
                <a:solidFill>
                  <a:srgbClr val="000000"/>
                </a:solidFill>
                <a:ea typeface="Calibri" panose="020F0502020204030204" pitchFamily="34" charset="0"/>
                <a:cs typeface="Times New Roman" panose="02020603050405020304" pitchFamily="18" charset="0"/>
              </a:rPr>
              <a:t>.</a:t>
            </a:r>
            <a:endParaRPr lang="en-IN" dirty="0" smtClean="0">
              <a:solidFill>
                <a:srgbClr val="000000"/>
              </a:solidFill>
              <a:ea typeface="Calibri" panose="020F0502020204030204" pitchFamily="34" charset="0"/>
              <a:cs typeface="Times New Roman" panose="02020603050405020304" pitchFamily="18" charset="0"/>
            </a:endParaRPr>
          </a:p>
        </p:txBody>
      </p:sp>
      <p:pic>
        <p:nvPicPr>
          <p:cNvPr id="9" name="Picture 8" descr="C:\Users\Developer\AppData\Local\Microsoft\Windows\INetCache\Content.MSO\558A44AB.tmp"/>
          <p:cNvPicPr/>
          <p:nvPr/>
        </p:nvPicPr>
        <p:blipFill>
          <a:blip r:embed="rId4">
            <a:extLst>
              <a:ext uri="{28A0092B-C50C-407E-A947-70E740481C1C}">
                <a14:useLocalDpi xmlns:a14="http://schemas.microsoft.com/office/drawing/2010/main" val="0"/>
              </a:ext>
            </a:extLst>
          </a:blip>
          <a:srcRect/>
          <a:stretch>
            <a:fillRect/>
          </a:stretch>
        </p:blipFill>
        <p:spPr bwMode="auto">
          <a:xfrm>
            <a:off x="5231904" y="2708920"/>
            <a:ext cx="5731510" cy="2346325"/>
          </a:xfrm>
          <a:prstGeom prst="rect">
            <a:avLst/>
          </a:prstGeom>
          <a:noFill/>
          <a:ln>
            <a:noFill/>
          </a:ln>
        </p:spPr>
      </p:pic>
    </p:spTree>
    <p:extLst>
      <p:ext uri="{BB962C8B-B14F-4D97-AF65-F5344CB8AC3E}">
        <p14:creationId xmlns:p14="http://schemas.microsoft.com/office/powerpoint/2010/main" val="180376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descr="C:\Users\Developer\AppData\Local\Microsoft\Windows\INetCache\Content.MSO\8B762EF1.tmp"/>
          <p:cNvPicPr/>
          <p:nvPr/>
        </p:nvPicPr>
        <p:blipFill>
          <a:blip r:embed="rId4">
            <a:extLst>
              <a:ext uri="{28A0092B-C50C-407E-A947-70E740481C1C}">
                <a14:useLocalDpi xmlns:a14="http://schemas.microsoft.com/office/drawing/2010/main" val="0"/>
              </a:ext>
            </a:extLst>
          </a:blip>
          <a:srcRect/>
          <a:stretch>
            <a:fillRect/>
          </a:stretch>
        </p:blipFill>
        <p:spPr bwMode="auto">
          <a:xfrm>
            <a:off x="1703512" y="2173690"/>
            <a:ext cx="7848872" cy="4107954"/>
          </a:xfrm>
          <a:prstGeom prst="rect">
            <a:avLst/>
          </a:prstGeom>
          <a:noFill/>
          <a:ln>
            <a:noFill/>
          </a:ln>
        </p:spPr>
      </p:pic>
    </p:spTree>
    <p:extLst>
      <p:ext uri="{BB962C8B-B14F-4D97-AF65-F5344CB8AC3E}">
        <p14:creationId xmlns:p14="http://schemas.microsoft.com/office/powerpoint/2010/main" val="23667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descr="C:\Users\Developer\AppData\Local\Microsoft\Windows\INetCache\Content.MSO\3004F829.tmp"/>
          <p:cNvPicPr/>
          <p:nvPr/>
        </p:nvPicPr>
        <p:blipFill rotWithShape="1">
          <a:blip r:embed="rId4">
            <a:extLst>
              <a:ext uri="{28A0092B-C50C-407E-A947-70E740481C1C}">
                <a14:useLocalDpi xmlns:a14="http://schemas.microsoft.com/office/drawing/2010/main" val="0"/>
              </a:ext>
            </a:extLst>
          </a:blip>
          <a:srcRect l="-1398" t="34639" r="-1621" b="33916"/>
          <a:stretch/>
        </p:blipFill>
        <p:spPr bwMode="auto">
          <a:xfrm>
            <a:off x="693060" y="2258174"/>
            <a:ext cx="10144272" cy="4081666"/>
          </a:xfrm>
          <a:prstGeom prst="rect">
            <a:avLst/>
          </a:prstGeom>
          <a:noFill/>
          <a:ln>
            <a:noFill/>
          </a:ln>
        </p:spPr>
      </p:pic>
    </p:spTree>
    <p:extLst>
      <p:ext uri="{BB962C8B-B14F-4D97-AF65-F5344CB8AC3E}">
        <p14:creationId xmlns:p14="http://schemas.microsoft.com/office/powerpoint/2010/main" val="2377456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sp>
        <p:nvSpPr>
          <p:cNvPr id="6" name="Content Placeholder 5"/>
          <p:cNvSpPr>
            <a:spLocks noGrp="1"/>
          </p:cNvSpPr>
          <p:nvPr>
            <p:ph sz="quarter" idx="13"/>
          </p:nvPr>
        </p:nvSpPr>
        <p:spPr/>
        <p:txBody>
          <a:bodyPr>
            <a:normAutofit fontScale="85000" lnSpcReduction="10000"/>
          </a:bodyPr>
          <a:lstStyle/>
          <a:p>
            <a:pPr marL="0" indent="0">
              <a:buNone/>
            </a:pPr>
            <a:r>
              <a:rPr lang="en-US" dirty="0" smtClean="0"/>
              <a:t>Remarks:</a:t>
            </a:r>
            <a:endParaRPr lang="en-US" dirty="0"/>
          </a:p>
          <a:p>
            <a:r>
              <a:rPr lang="en-US" dirty="0" smtClean="0"/>
              <a:t>From </a:t>
            </a:r>
            <a:r>
              <a:rPr lang="en-US" dirty="0" err="1"/>
              <a:t>wordcloud</a:t>
            </a:r>
            <a:r>
              <a:rPr lang="en-US" dirty="0"/>
              <a:t> of malignant comments, it is clear that it mostly consists of words like fuck, nigger, moron, hate, suck </a:t>
            </a:r>
            <a:r>
              <a:rPr lang="en-US" dirty="0" err="1" smtClean="0"/>
              <a:t>ect</a:t>
            </a:r>
            <a:r>
              <a:rPr lang="en-US" dirty="0" smtClean="0"/>
              <a:t>.</a:t>
            </a:r>
          </a:p>
          <a:p>
            <a:r>
              <a:rPr lang="en-US" dirty="0" smtClean="0"/>
              <a:t>From </a:t>
            </a:r>
            <a:r>
              <a:rPr lang="en-US" dirty="0" err="1"/>
              <a:t>wordcloud</a:t>
            </a:r>
            <a:r>
              <a:rPr lang="en-US" dirty="0"/>
              <a:t> of </a:t>
            </a:r>
            <a:r>
              <a:rPr lang="en-US" dirty="0" err="1"/>
              <a:t>highly_malignant</a:t>
            </a:r>
            <a:r>
              <a:rPr lang="en-US" dirty="0"/>
              <a:t> comments, it is clear that it mostly consists of words like ass, fuck, bitch, shit, die, suck, faggot </a:t>
            </a:r>
            <a:r>
              <a:rPr lang="en-US" dirty="0" err="1" smtClean="0"/>
              <a:t>ect</a:t>
            </a:r>
            <a:r>
              <a:rPr lang="en-US" dirty="0" smtClean="0"/>
              <a:t>.</a:t>
            </a:r>
          </a:p>
          <a:p>
            <a:r>
              <a:rPr lang="en-US" dirty="0" smtClean="0"/>
              <a:t>From </a:t>
            </a:r>
            <a:r>
              <a:rPr lang="en-US" dirty="0" err="1"/>
              <a:t>wordcloud</a:t>
            </a:r>
            <a:r>
              <a:rPr lang="en-US" dirty="0"/>
              <a:t> of rude comments, it is clear that it mostly consists of words like nigger, ass, fuck, suck, bullshit, bitch </a:t>
            </a:r>
            <a:r>
              <a:rPr lang="en-US" dirty="0" smtClean="0"/>
              <a:t>etc.</a:t>
            </a:r>
          </a:p>
          <a:p>
            <a:r>
              <a:rPr lang="en-US" dirty="0" smtClean="0"/>
              <a:t>From </a:t>
            </a:r>
            <a:r>
              <a:rPr lang="en-US" dirty="0" err="1"/>
              <a:t>wordcloud</a:t>
            </a:r>
            <a:r>
              <a:rPr lang="en-US" dirty="0"/>
              <a:t> of threat comments, it is clear that it mostly consists of words like die, must die, kill, murder </a:t>
            </a:r>
            <a:r>
              <a:rPr lang="en-US" dirty="0" smtClean="0"/>
              <a:t>etc.</a:t>
            </a:r>
          </a:p>
          <a:p>
            <a:r>
              <a:rPr lang="en-US" dirty="0" smtClean="0"/>
              <a:t>From </a:t>
            </a:r>
            <a:r>
              <a:rPr lang="en-US" dirty="0" err="1"/>
              <a:t>wordcloud</a:t>
            </a:r>
            <a:r>
              <a:rPr lang="en-US" dirty="0"/>
              <a:t> of abuse comments, it is clear that it mostly consists of words like moron, nigger, fat, </a:t>
            </a:r>
            <a:r>
              <a:rPr lang="en-US" dirty="0" err="1"/>
              <a:t>jew</a:t>
            </a:r>
            <a:r>
              <a:rPr lang="en-US" dirty="0"/>
              <a:t>, bitch etc</a:t>
            </a:r>
            <a:r>
              <a:rPr lang="en-US" dirty="0" smtClean="0"/>
              <a:t>.</a:t>
            </a:r>
          </a:p>
          <a:p>
            <a:r>
              <a:rPr lang="en-US" dirty="0" smtClean="0"/>
              <a:t>From </a:t>
            </a:r>
            <a:r>
              <a:rPr lang="en-US" dirty="0" err="1"/>
              <a:t>wordcloud</a:t>
            </a:r>
            <a:r>
              <a:rPr lang="en-US" dirty="0"/>
              <a:t> of loathe comments, it is clear that it mostly consists of words like nigga, stupid, nigger, die, gay cunt etc.</a:t>
            </a:r>
            <a:endParaRPr lang="en-IN"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smtClean="0"/>
              <a:t>Word Cloud :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97378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Concluding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0" y="2276872"/>
            <a:ext cx="10288691" cy="3660648"/>
          </a:xfrm>
        </p:spPr>
        <p:txBody>
          <a:bodyPr>
            <a:noAutofit/>
          </a:bodyPr>
          <a:lstStyle/>
          <a:p>
            <a:pPr marL="0" indent="0">
              <a:buNone/>
            </a:pPr>
            <a:r>
              <a:rPr lang="en-US" dirty="0"/>
              <a:t>Starting with univariate analysis, with the help of count plot it was found that dataset is imbalanced with having higher number of records for normal comments than bad comments (including malignant, highly malignant, rude, threat, abuse and loathe). Also, with the help of distribution plot for comments length, it was found that after cleaning, most of comments length decreases from range 0-1100 to 0-900. Moving further with </a:t>
            </a:r>
            <a:r>
              <a:rPr lang="en-US" dirty="0" err="1"/>
              <a:t>wordcloud</a:t>
            </a:r>
            <a:r>
              <a:rPr lang="en-US" dirty="0"/>
              <a:t>, it was found that malignant comments consists of words like fuck, nigger, moron, hate, suck </a:t>
            </a:r>
            <a:r>
              <a:rPr lang="en-US" dirty="0" err="1"/>
              <a:t>ect</a:t>
            </a:r>
            <a:r>
              <a:rPr lang="en-US" dirty="0"/>
              <a:t>., </a:t>
            </a:r>
            <a:r>
              <a:rPr lang="en-US" dirty="0" err="1"/>
              <a:t>highly_malignant</a:t>
            </a:r>
            <a:r>
              <a:rPr lang="en-US" dirty="0"/>
              <a:t> comments consists of words like ass, fuck, bitch, shit, die, suck, faggot </a:t>
            </a:r>
            <a:r>
              <a:rPr lang="en-US" dirty="0" err="1"/>
              <a:t>ect</a:t>
            </a:r>
            <a:r>
              <a:rPr lang="en-US" dirty="0"/>
              <a:t>., rude comments consists of words like nigger, ass, fuck, suck, bullshit, bitch etc., threat comments consists of words like die, must die, kill, murder etc., abuse comments consists of words like moron, nigger, fat, </a:t>
            </a:r>
            <a:r>
              <a:rPr lang="en-US" dirty="0" err="1"/>
              <a:t>jew</a:t>
            </a:r>
            <a:r>
              <a:rPr lang="en-US" dirty="0"/>
              <a:t>, bitch etc. and loathe comments consists of words like nigga, stupid, nigger, die, gay cunt etc.</a:t>
            </a:r>
            <a:endParaRPr lang="en-IN" sz="1400" dirty="0"/>
          </a:p>
        </p:txBody>
      </p:sp>
    </p:spTree>
    <p:extLst>
      <p:ext uri="{BB962C8B-B14F-4D97-AF65-F5344CB8AC3E}">
        <p14:creationId xmlns:p14="http://schemas.microsoft.com/office/powerpoint/2010/main" val="3840886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Identification of possible problem-solving approaches (methods)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360640"/>
            <a:ext cx="10288693" cy="3660648"/>
          </a:xfrm>
        </p:spPr>
        <p:txBody>
          <a:bodyPr>
            <a:normAutofit/>
          </a:bodyPr>
          <a:lstStyle/>
          <a:p>
            <a:pPr marL="0" indent="0">
              <a:buNone/>
            </a:pPr>
            <a:r>
              <a:rPr lang="en-IN" dirty="0"/>
              <a:t>To solve this problem following steps are used:</a:t>
            </a:r>
          </a:p>
          <a:p>
            <a:pPr marL="685800" lvl="1" indent="-457200">
              <a:buFont typeface="+mj-lt"/>
              <a:buAutoNum type="arabicPeriod"/>
            </a:pPr>
            <a:r>
              <a:rPr lang="en-US" dirty="0" smtClean="0"/>
              <a:t>Load </a:t>
            </a:r>
            <a:r>
              <a:rPr lang="en-US" dirty="0"/>
              <a:t>Dataset using pandas</a:t>
            </a:r>
          </a:p>
          <a:p>
            <a:pPr marL="685800" lvl="1" indent="-457200">
              <a:buFont typeface="+mj-lt"/>
              <a:buAutoNum type="arabicPeriod"/>
            </a:pPr>
            <a:r>
              <a:rPr lang="en-US" dirty="0" smtClean="0"/>
              <a:t>Remove </a:t>
            </a:r>
            <a:r>
              <a:rPr lang="en-US" dirty="0"/>
              <a:t>null values</a:t>
            </a:r>
          </a:p>
          <a:p>
            <a:pPr marL="685800" lvl="1" indent="-457200">
              <a:buFont typeface="+mj-lt"/>
              <a:buAutoNum type="arabicPeriod"/>
            </a:pPr>
            <a:r>
              <a:rPr lang="en-US" dirty="0" smtClean="0"/>
              <a:t>Drop </a:t>
            </a:r>
            <a:r>
              <a:rPr lang="en-US" dirty="0"/>
              <a:t>column id</a:t>
            </a:r>
          </a:p>
          <a:p>
            <a:pPr marL="685800" lvl="1" indent="-457200">
              <a:buFont typeface="+mj-lt"/>
              <a:buAutoNum type="arabicPeriod"/>
            </a:pPr>
            <a:r>
              <a:rPr lang="en-US" dirty="0" smtClean="0"/>
              <a:t>Convert </a:t>
            </a:r>
            <a:r>
              <a:rPr lang="en-US" dirty="0"/>
              <a:t>comment text to lower case and replace '\n' with single space.</a:t>
            </a:r>
          </a:p>
          <a:p>
            <a:pPr marL="685800" lvl="1" indent="-457200">
              <a:buFont typeface="+mj-lt"/>
              <a:buAutoNum type="arabicPeriod"/>
            </a:pPr>
            <a:r>
              <a:rPr lang="en-US" dirty="0" smtClean="0"/>
              <a:t>Keep </a:t>
            </a:r>
            <a:r>
              <a:rPr lang="en-US" dirty="0"/>
              <a:t>only text data </a:t>
            </a:r>
            <a:r>
              <a:rPr lang="en-US" dirty="0" err="1"/>
              <a:t>ie</a:t>
            </a:r>
            <a:r>
              <a:rPr lang="en-US" dirty="0"/>
              <a:t>. a-z' and remove other data from comment text.</a:t>
            </a:r>
          </a:p>
          <a:p>
            <a:pPr marL="685800" lvl="1" indent="-457200">
              <a:buFont typeface="+mj-lt"/>
              <a:buAutoNum type="arabicPeriod"/>
            </a:pPr>
            <a:r>
              <a:rPr lang="en-US" dirty="0" smtClean="0"/>
              <a:t>Remove </a:t>
            </a:r>
            <a:r>
              <a:rPr lang="en-US" dirty="0"/>
              <a:t>stop words and punctuations</a:t>
            </a:r>
          </a:p>
          <a:p>
            <a:pPr marL="685800" lvl="1" indent="-457200">
              <a:buFont typeface="+mj-lt"/>
              <a:buAutoNum type="arabicPeriod"/>
            </a:pPr>
            <a:r>
              <a:rPr lang="en-US" dirty="0" smtClean="0"/>
              <a:t>Apply </a:t>
            </a:r>
            <a:r>
              <a:rPr lang="en-US" dirty="0"/>
              <a:t>Stemming using </a:t>
            </a:r>
            <a:r>
              <a:rPr lang="en-US" dirty="0" err="1"/>
              <a:t>SnowballStemmer</a:t>
            </a:r>
            <a:endParaRPr lang="en-US" dirty="0"/>
          </a:p>
          <a:p>
            <a:pPr marL="685800" lvl="1" indent="-457200">
              <a:buFont typeface="+mj-lt"/>
              <a:buAutoNum type="arabicPeriod"/>
            </a:pPr>
            <a:r>
              <a:rPr lang="en-US" dirty="0" smtClean="0"/>
              <a:t>Covert </a:t>
            </a:r>
            <a:r>
              <a:rPr lang="en-US" dirty="0"/>
              <a:t>text to vectors using </a:t>
            </a:r>
            <a:r>
              <a:rPr lang="en-US" dirty="0" err="1"/>
              <a:t>TfidfVectorizer</a:t>
            </a:r>
            <a:endParaRPr lang="en-US" dirty="0"/>
          </a:p>
          <a:p>
            <a:pPr marL="685800" lvl="1" indent="-457200">
              <a:buFont typeface="+mj-lt"/>
              <a:buAutoNum type="arabicPeriod"/>
            </a:pPr>
            <a:r>
              <a:rPr lang="en-US" dirty="0" smtClean="0"/>
              <a:t>Separate </a:t>
            </a:r>
            <a:r>
              <a:rPr lang="en-US" dirty="0"/>
              <a:t>Input and Output Variables.</a:t>
            </a:r>
          </a:p>
          <a:p>
            <a:pPr marL="685800" lvl="1" indent="-457200">
              <a:buFont typeface="+mj-lt"/>
              <a:buAutoNum type="arabicPeriod"/>
            </a:pPr>
            <a:r>
              <a:rPr lang="en-US" dirty="0" smtClean="0"/>
              <a:t>Train </a:t>
            </a:r>
            <a:r>
              <a:rPr lang="en-US" dirty="0"/>
              <a:t>&amp; Test the Model by supplying Input and Output Variables.</a:t>
            </a:r>
          </a:p>
          <a:p>
            <a:pPr marL="685800" lvl="1" indent="-457200">
              <a:buFont typeface="+mj-lt"/>
              <a:buAutoNum type="arabicPeriod"/>
            </a:pPr>
            <a:endParaRPr lang="en-IN" dirty="0"/>
          </a:p>
        </p:txBody>
      </p:sp>
    </p:spTree>
    <p:extLst>
      <p:ext uri="{BB962C8B-B14F-4D97-AF65-F5344CB8AC3E}">
        <p14:creationId xmlns:p14="http://schemas.microsoft.com/office/powerpoint/2010/main" val="2807553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Testing of Identified Approaches (Algorithms)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p:txBody>
          <a:bodyPr>
            <a:normAutofit/>
          </a:bodyPr>
          <a:lstStyle/>
          <a:p>
            <a:pPr marL="0" indent="0">
              <a:buNone/>
            </a:pPr>
            <a:r>
              <a:rPr lang="en-IN" dirty="0"/>
              <a:t>Following are the list of algorithms used for training and testing:</a:t>
            </a:r>
          </a:p>
          <a:p>
            <a:pPr marL="685800" lvl="1" indent="-457200">
              <a:buFont typeface="+mj-lt"/>
              <a:buAutoNum type="arabicPeriod"/>
            </a:pPr>
            <a:r>
              <a:rPr lang="en-IN" dirty="0" err="1" smtClean="0"/>
              <a:t>GaussianNB</a:t>
            </a:r>
            <a:endParaRPr lang="en-IN" dirty="0"/>
          </a:p>
          <a:p>
            <a:pPr marL="685800" lvl="1" indent="-457200">
              <a:buFont typeface="+mj-lt"/>
              <a:buAutoNum type="arabicPeriod"/>
            </a:pPr>
            <a:r>
              <a:rPr lang="en-IN" dirty="0" err="1" smtClean="0"/>
              <a:t>MultinomialNB</a:t>
            </a:r>
            <a:endParaRPr lang="en-IN" dirty="0"/>
          </a:p>
        </p:txBody>
      </p:sp>
    </p:spTree>
    <p:extLst>
      <p:ext uri="{BB962C8B-B14F-4D97-AF65-F5344CB8AC3E}">
        <p14:creationId xmlns:p14="http://schemas.microsoft.com/office/powerpoint/2010/main" val="293367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98486"/>
            <a:ext cx="10288693" cy="4629162"/>
          </a:xfrm>
        </p:spPr>
        <p:txBody>
          <a:bodyPr/>
          <a:lstStyle/>
          <a:p>
            <a:pPr marL="0" indent="0">
              <a:buNone/>
            </a:pPr>
            <a:r>
              <a:rPr lang="en-IN" dirty="0"/>
              <a:t>I would like to express my deep sense of gratitude to my SME (Subject Matter Expert) </a:t>
            </a:r>
            <a:r>
              <a:rPr lang="en-IN" b="1" dirty="0"/>
              <a:t>Mr. </a:t>
            </a:r>
            <a:r>
              <a:rPr lang="en-IN" b="1" dirty="0" err="1"/>
              <a:t>Shubham</a:t>
            </a:r>
            <a:r>
              <a:rPr lang="en-IN" b="1" dirty="0"/>
              <a:t> Yadav</a:t>
            </a:r>
            <a:r>
              <a:rPr lang="en-IN" dirty="0"/>
              <a:t> as well as </a:t>
            </a:r>
            <a:r>
              <a:rPr lang="en-IN" b="1" dirty="0"/>
              <a:t>Flip </a:t>
            </a:r>
            <a:r>
              <a:rPr lang="en-IN" b="1" dirty="0" err="1"/>
              <a:t>Robo</a:t>
            </a:r>
            <a:r>
              <a:rPr lang="en-IN" b="1" dirty="0"/>
              <a:t> Technologies</a:t>
            </a:r>
            <a:r>
              <a:rPr lang="en-IN" dirty="0"/>
              <a:t> who gave me the golden opportunity to project on </a:t>
            </a:r>
            <a:r>
              <a:rPr lang="en-IN" b="1" dirty="0"/>
              <a:t>Malignant Comments Classifier</a:t>
            </a:r>
            <a:r>
              <a:rPr lang="en-IN" dirty="0"/>
              <a:t>, which also helped me in doing lots of research and I came to know about so many new things.</a:t>
            </a:r>
          </a:p>
          <a:p>
            <a:pPr marL="0" indent="0">
              <a:buNone/>
            </a:pPr>
            <a:r>
              <a:rPr lang="en-IN" dirty="0"/>
              <a:t>I am very much thankful to </a:t>
            </a:r>
            <a:r>
              <a:rPr lang="en-IN" b="1" dirty="0"/>
              <a:t>Mr. </a:t>
            </a:r>
            <a:r>
              <a:rPr lang="en-IN" b="1" dirty="0" err="1"/>
              <a:t>Shankargouda</a:t>
            </a:r>
            <a:r>
              <a:rPr lang="en-IN" b="1" dirty="0"/>
              <a:t> </a:t>
            </a:r>
            <a:r>
              <a:rPr lang="en-IN" b="1" dirty="0" err="1"/>
              <a:t>Tegginmani</a:t>
            </a:r>
            <a:r>
              <a:rPr lang="en-IN" b="1" dirty="0"/>
              <a:t>, Trainer (</a:t>
            </a:r>
            <a:r>
              <a:rPr lang="en-IN" b="1" dirty="0" err="1"/>
              <a:t>DataTrained</a:t>
            </a:r>
            <a:r>
              <a:rPr lang="en-IN" b="1" dirty="0"/>
              <a:t>)</a:t>
            </a:r>
            <a:r>
              <a:rPr lang="en-IN" dirty="0"/>
              <a:t>, for their valuable guidance, keen interest and encouragement at various stages of my training period which eventually helped me a lot in doing this project.</a:t>
            </a:r>
          </a:p>
          <a:p>
            <a:pPr marL="0" indent="0">
              <a:buNone/>
            </a:pPr>
            <a:r>
              <a:rPr lang="en-IN" dirty="0"/>
              <a:t>I also acknowledge with thanks for suggestion and timely guidance, which I have received from my SME Mr. </a:t>
            </a:r>
            <a:r>
              <a:rPr lang="en-IN" dirty="0" err="1"/>
              <a:t>Shubham</a:t>
            </a:r>
            <a:r>
              <a:rPr lang="en-IN" dirty="0"/>
              <a:t> Yadav during this project, which immensely helped me in the evaluation of my ideas on the project.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7000"/>
              </a:lnSpc>
              <a:spcAft>
                <a:spcPts val="800"/>
              </a:spcAft>
              <a:buNone/>
            </a:pPr>
            <a:r>
              <a:rPr lang="en-IN" dirty="0" smtClean="0">
                <a:effectLst/>
                <a:ea typeface="Calibri" panose="020F0502020204030204" pitchFamily="34" charset="0"/>
                <a:cs typeface="Times New Roman" panose="02020603050405020304" pitchFamily="18" charset="0"/>
              </a:rPr>
              <a:t>Ashok </a:t>
            </a:r>
            <a:r>
              <a:rPr lang="en-IN" dirty="0">
                <a:effectLst/>
                <a:ea typeface="Calibri" panose="020F0502020204030204" pitchFamily="34" charset="0"/>
                <a:cs typeface="Times New Roman" panose="02020603050405020304" pitchFamily="18" charset="0"/>
              </a:rPr>
              <a:t>Kumar Sharma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Run and Evaluate selected models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625285" y="2564904"/>
            <a:ext cx="10288692" cy="1986136"/>
          </a:xfrm>
        </p:spPr>
        <p:txBody>
          <a:bodyPr>
            <a:normAutofit/>
          </a:bodyPr>
          <a:lstStyle/>
          <a:p>
            <a:pPr indent="0">
              <a:lnSpc>
                <a:spcPct val="107000"/>
              </a:lnSpc>
              <a:spcAft>
                <a:spcPts val="800"/>
              </a:spcAft>
              <a:buNone/>
            </a:pPr>
            <a:r>
              <a:rPr lang="en-IN" dirty="0"/>
              <a:t>A total of 2 algorithm has been used on this dataset for training testing purpose, these are </a:t>
            </a:r>
            <a:r>
              <a:rPr lang="en-IN" dirty="0" err="1"/>
              <a:t>GaussianNB</a:t>
            </a:r>
            <a:r>
              <a:rPr lang="en-IN" dirty="0"/>
              <a:t> and </a:t>
            </a:r>
            <a:r>
              <a:rPr lang="en-IN" dirty="0" err="1"/>
              <a:t>MultinomialNB</a:t>
            </a:r>
            <a:r>
              <a:rPr lang="en-IN" dirty="0"/>
              <a:t>.</a:t>
            </a:r>
            <a:r>
              <a:rPr lang="en-IN" dirty="0" smtClean="0"/>
              <a:t> </a:t>
            </a:r>
            <a:r>
              <a:rPr lang="en-IN" dirty="0"/>
              <a:t>From </a:t>
            </a:r>
            <a:r>
              <a:rPr lang="en-IN" dirty="0" smtClean="0"/>
              <a:t>the model </a:t>
            </a:r>
            <a:r>
              <a:rPr lang="en-IN" dirty="0"/>
              <a:t>performance comparison it is clear that </a:t>
            </a:r>
            <a:r>
              <a:rPr lang="en-IN" b="1" dirty="0" err="1" smtClean="0"/>
              <a:t>MultinomialNB</a:t>
            </a:r>
            <a:r>
              <a:rPr lang="en-IN" dirty="0"/>
              <a:t> out-performs the other models with </a:t>
            </a:r>
            <a:r>
              <a:rPr lang="en-IN" b="1" dirty="0" err="1"/>
              <a:t>accuracy_score</a:t>
            </a:r>
            <a:r>
              <a:rPr lang="en-IN" b="1" dirty="0"/>
              <a:t> of </a:t>
            </a:r>
            <a:r>
              <a:rPr lang="en-IN" b="1" dirty="0" smtClean="0"/>
              <a:t>90.74%</a:t>
            </a:r>
            <a:r>
              <a:rPr lang="en-IN" dirty="0"/>
              <a:t> and </a:t>
            </a:r>
            <a:r>
              <a:rPr lang="en-IN" b="1" dirty="0" smtClean="0"/>
              <a:t>hamming loss: 2.4%.</a:t>
            </a:r>
            <a:r>
              <a:rPr lang="en-IN" dirty="0" smtClean="0"/>
              <a:t> </a:t>
            </a:r>
            <a:r>
              <a:rPr lang="en-IN" dirty="0"/>
              <a:t>Therefore, continuing with </a:t>
            </a:r>
            <a:r>
              <a:rPr lang="en-IN" b="1" dirty="0" err="1" smtClean="0"/>
              <a:t>MultinomialNB</a:t>
            </a:r>
            <a:r>
              <a:rPr lang="en-IN" dirty="0"/>
              <a:t> as final model.</a:t>
            </a:r>
          </a:p>
        </p:txBody>
      </p:sp>
    </p:spTree>
    <p:extLst>
      <p:ext uri="{BB962C8B-B14F-4D97-AF65-F5344CB8AC3E}">
        <p14:creationId xmlns:p14="http://schemas.microsoft.com/office/powerpoint/2010/main" val="3692455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Key Findings and Conclusions of the Study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From the </a:t>
            </a:r>
            <a:r>
              <a:rPr lang="en-IN" dirty="0" smtClean="0"/>
              <a:t>model comparison </a:t>
            </a:r>
            <a:r>
              <a:rPr lang="en-IN" dirty="0"/>
              <a:t>it is clear that </a:t>
            </a:r>
            <a:r>
              <a:rPr lang="en-IN" dirty="0" err="1"/>
              <a:t>MultinomialNB</a:t>
            </a:r>
            <a:r>
              <a:rPr lang="en-IN" dirty="0"/>
              <a:t> performs better with </a:t>
            </a:r>
            <a:r>
              <a:rPr lang="en-IN" b="1" dirty="0"/>
              <a:t>Accuracy Score: 90.74%</a:t>
            </a:r>
            <a:r>
              <a:rPr lang="en-IN" dirty="0"/>
              <a:t> and </a:t>
            </a:r>
            <a:r>
              <a:rPr lang="en-IN" b="1" dirty="0"/>
              <a:t>Hamming Loss: 2.4% </a:t>
            </a:r>
            <a:r>
              <a:rPr lang="en-IN" dirty="0"/>
              <a:t>than other models. Therefore, proceeding with </a:t>
            </a:r>
            <a:r>
              <a:rPr lang="en-IN" dirty="0" err="1"/>
              <a:t>MultinoimialNB</a:t>
            </a:r>
            <a:r>
              <a:rPr lang="en-IN" dirty="0"/>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926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Learning Outcomes of the Study in respect of Data Science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During the data analysis, </a:t>
            </a:r>
            <a:r>
              <a:rPr lang="en-IN" dirty="0" err="1"/>
              <a:t>comment_text</a:t>
            </a:r>
            <a:r>
              <a:rPr lang="en-IN" dirty="0"/>
              <a:t> feature contains text as well as numbers but I have only taken text and discarded the numbers. But these numbers can also be replaced with some other text which might impact the model performance either in positive or negative way. As of now, I am finishing this project with my current approach which gives the </a:t>
            </a:r>
            <a:r>
              <a:rPr lang="en-IN" b="1" dirty="0"/>
              <a:t>final accuracy score of 90.74% and hamming loss: 2.4%</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7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Limitations of this work and Scope for Future Work</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Current model is limited to comments text data but this can further be improved for other sectors of foul language detection by training the model accordingly. The overall score can also be improved further by training the model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buNone/>
            </a:pPr>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a:t>
            </a:r>
          </a:p>
          <a:p>
            <a:pPr marL="0" indent="0">
              <a:buNone/>
            </a:pPr>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t>unoffensive</a:t>
            </a:r>
            <a:r>
              <a:rPr lang="en-IN" dirty="0"/>
              <a:t>, but “u are an idiot” is clearly offensive. Our goal is to build a prototype of online hate and abuse comment classifier which can used to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457200" lvl="0" indent="-457200">
              <a:buFont typeface="+mj-lt"/>
              <a:buAutoNum type="arabicPeriod"/>
            </a:pPr>
            <a:r>
              <a:rPr lang="en-IN" dirty="0"/>
              <a:t>What is Comment?</a:t>
            </a:r>
          </a:p>
          <a:p>
            <a:pPr marL="228600" lvl="1" indent="0">
              <a:buNone/>
            </a:pPr>
            <a:r>
              <a:rPr lang="en-IN" b="1" dirty="0"/>
              <a:t>A comment </a:t>
            </a:r>
            <a:r>
              <a:rPr lang="en-IN" dirty="0"/>
              <a:t>is a remark or observation that expresses a person's observation or criticism.</a:t>
            </a:r>
            <a:endParaRPr lang="en-IN" sz="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Review of Literature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6367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IN" dirty="0"/>
              <a:t>This model can be used by the social media websites where user expresses their opinion by commenting text. This model can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For checking datatypes and null values, pandas.DataFrame.info() and </a:t>
            </a:r>
            <a:r>
              <a:rPr lang="en-IN" dirty="0" err="1"/>
              <a:t>pandas.Series.isnull</a:t>
            </a:r>
            <a:r>
              <a:rPr lang="en-IN" dirty="0"/>
              <a:t>().sum() method has been used. To drop the null values </a:t>
            </a:r>
            <a:r>
              <a:rPr lang="en-IN" dirty="0" err="1"/>
              <a:t>pandas.DataFrame.dropna</a:t>
            </a:r>
            <a:r>
              <a:rPr lang="en-IN" dirty="0"/>
              <a:t>() method has been used. To replace and remove the certain terms and punctuations, </a:t>
            </a:r>
            <a:r>
              <a:rPr lang="en-IN" dirty="0" err="1"/>
              <a:t>pandas.Series.str.replace</a:t>
            </a:r>
            <a:r>
              <a:rPr lang="en-IN" dirty="0"/>
              <a:t>() method with regular expression has been used. To get rid of stop words, </a:t>
            </a:r>
            <a:r>
              <a:rPr lang="en-IN" dirty="0" err="1"/>
              <a:t>nltk.corpus.stopwords</a:t>
            </a:r>
            <a:r>
              <a:rPr lang="en-IN" dirty="0"/>
              <a:t>() method has been used. For stemming words, </a:t>
            </a:r>
            <a:r>
              <a:rPr lang="en-IN" dirty="0" err="1"/>
              <a:t>nltk.stem.SnowballStemmer</a:t>
            </a:r>
            <a:r>
              <a:rPr lang="en-IN" dirty="0"/>
              <a:t>() has been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1" y="2384286"/>
            <a:ext cx="5461917" cy="3943362"/>
          </a:xfrm>
        </p:spPr>
        <p:txBody>
          <a:bodyPr>
            <a:normAutofit/>
          </a:bodyPr>
          <a:lstStyle/>
          <a:p>
            <a:pPr indent="0" algn="just">
              <a:lnSpc>
                <a:spcPct val="107000"/>
              </a:lnSpc>
              <a:spcAft>
                <a:spcPts val="800"/>
              </a:spcAft>
              <a:buNone/>
            </a:pPr>
            <a:r>
              <a:rPr lang="en-IN" dirty="0"/>
              <a:t>There is 1 input variable needs to be provided to the logic to get the output i.e. [malignant, </a:t>
            </a:r>
            <a:r>
              <a:rPr lang="en-IN" dirty="0" err="1"/>
              <a:t>highly_malignant</a:t>
            </a:r>
            <a:r>
              <a:rPr lang="en-IN" dirty="0"/>
              <a:t>, rude, threat, abuse, loathe]. Logic highlighted in </a:t>
            </a:r>
            <a:r>
              <a:rPr lang="en-IN" dirty="0" smtClean="0"/>
              <a:t>bold </a:t>
            </a:r>
            <a:r>
              <a:rPr lang="en-IN" dirty="0"/>
              <a:t>i.e. </a:t>
            </a:r>
            <a:r>
              <a:rPr lang="en-IN" dirty="0" err="1"/>
              <a:t>MultinomialNB</a:t>
            </a:r>
            <a:r>
              <a:rPr lang="en-IN" dirty="0"/>
              <a:t> is the best performing algorithm among all other logics on this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6010559" cy="424732"/>
          </a:xfrm>
        </p:spPr>
        <p:txBody>
          <a:bodyPr/>
          <a:lstStyle/>
          <a:p>
            <a:r>
              <a:rPr lang="en-US" dirty="0"/>
              <a:t>Data Inputs- Logic- Output Relationships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33541781"/>
              </p:ext>
            </p:extLst>
          </p:nvPr>
        </p:nvGraphicFramePr>
        <p:xfrm>
          <a:off x="6010558" y="1698486"/>
          <a:ext cx="6117171" cy="4314016"/>
        </p:xfrm>
        <a:graphic>
          <a:graphicData uri="http://schemas.openxmlformats.org/drawingml/2006/table">
            <a:tbl>
              <a:tblPr firstRow="1" firstCol="1" bandRow="1">
                <a:tableStyleId>{BDBED569-4797-4DF1-A0F4-6AAB3CD982D8}</a:tableStyleId>
              </a:tblPr>
              <a:tblGrid>
                <a:gridCol w="2039057">
                  <a:extLst>
                    <a:ext uri="{9D8B030D-6E8A-4147-A177-3AD203B41FA5}">
                      <a16:colId xmlns:a16="http://schemas.microsoft.com/office/drawing/2014/main" val="801648358"/>
                    </a:ext>
                  </a:extLst>
                </a:gridCol>
                <a:gridCol w="2039057">
                  <a:extLst>
                    <a:ext uri="{9D8B030D-6E8A-4147-A177-3AD203B41FA5}">
                      <a16:colId xmlns:a16="http://schemas.microsoft.com/office/drawing/2014/main" val="1837790923"/>
                    </a:ext>
                  </a:extLst>
                </a:gridCol>
                <a:gridCol w="2039057">
                  <a:extLst>
                    <a:ext uri="{9D8B030D-6E8A-4147-A177-3AD203B41FA5}">
                      <a16:colId xmlns:a16="http://schemas.microsoft.com/office/drawing/2014/main" val="1665654950"/>
                    </a:ext>
                  </a:extLst>
                </a:gridCol>
              </a:tblGrid>
              <a:tr h="155506">
                <a:tc>
                  <a:txBody>
                    <a:bodyPr/>
                    <a:lstStyle/>
                    <a:p>
                      <a:pPr algn="ctr">
                        <a:lnSpc>
                          <a:spcPct val="107000"/>
                        </a:lnSpc>
                        <a:spcAft>
                          <a:spcPts val="0"/>
                        </a:spcAft>
                      </a:pPr>
                      <a:r>
                        <a:rPr lang="en-IN" sz="1100">
                          <a:effectLst/>
                        </a:rPr>
                        <a:t>Input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dirty="0">
                          <a:effectLst/>
                        </a:rPr>
                        <a:t>Logic (algorithm)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a:effectLst/>
                        </a:rPr>
                        <a:t>Output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extLst>
                  <a:ext uri="{0D108BD9-81ED-4DB2-BD59-A6C34878D82A}">
                    <a16:rowId xmlns:a16="http://schemas.microsoft.com/office/drawing/2014/main" val="1335014649"/>
                  </a:ext>
                </a:extLst>
              </a:tr>
              <a:tr h="4134628">
                <a:tc>
                  <a:txBody>
                    <a:bodyPr/>
                    <a:lstStyle/>
                    <a:p>
                      <a:pPr algn="ctr">
                        <a:lnSpc>
                          <a:spcPct val="107000"/>
                        </a:lnSpc>
                        <a:spcAft>
                          <a:spcPts val="0"/>
                        </a:spcAft>
                      </a:pPr>
                      <a:r>
                        <a:rPr lang="en-IN" sz="1800" b="1" kern="1200" dirty="0" err="1" smtClean="0">
                          <a:solidFill>
                            <a:schemeClr val="tx1"/>
                          </a:solidFill>
                          <a:effectLst/>
                          <a:latin typeface="+mn-lt"/>
                          <a:ea typeface="+mn-ea"/>
                          <a:cs typeface="+mn-cs"/>
                        </a:rPr>
                        <a:t>comment_text</a:t>
                      </a:r>
                      <a:r>
                        <a:rPr lang="en-IN" sz="1800" b="1" kern="1200" dirty="0" smtClean="0">
                          <a:solidFill>
                            <a:schemeClr val="tx1"/>
                          </a:solidFill>
                          <a:effectLst/>
                          <a:latin typeface="+mn-lt"/>
                          <a:ea typeface="+mn-ea"/>
                          <a:cs typeface="+mn-cs"/>
                        </a:rPr>
                        <a:t> </a:t>
                      </a:r>
                      <a:r>
                        <a:rPr lang="en-IN" sz="1800" b="1" kern="1200" dirty="0" smtClean="0">
                          <a:solidFill>
                            <a:schemeClr val="tx1"/>
                          </a:solidFill>
                          <a:effectLst/>
                          <a:latin typeface="+mn-lt"/>
                          <a:ea typeface="+mn-ea"/>
                          <a:cs typeface="+mn-cs"/>
                        </a:rPr>
                        <a:t>(object)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chemeClr val="accent3">
                        <a:lumMod val="20000"/>
                        <a:lumOff val="80000"/>
                        <a:alpha val="20000"/>
                      </a:schemeClr>
                    </a:solidFill>
                  </a:tcPr>
                </a:tc>
                <a:tc>
                  <a:txBody>
                    <a:bodyPr/>
                    <a:lstStyle/>
                    <a:p>
                      <a:pPr algn="ctr"/>
                      <a:r>
                        <a:rPr lang="en-US" sz="1800" kern="1200" dirty="0" err="1" smtClean="0">
                          <a:solidFill>
                            <a:schemeClr val="tx1"/>
                          </a:solidFill>
                          <a:effectLst/>
                          <a:latin typeface="+mn-lt"/>
                          <a:ea typeface="+mn-ea"/>
                          <a:cs typeface="+mn-cs"/>
                        </a:rPr>
                        <a:t>GaussianNB</a:t>
                      </a:r>
                      <a:endParaRPr lang="en-IN" sz="1800" kern="1200" dirty="0" smtClean="0">
                        <a:solidFill>
                          <a:schemeClr val="tx1"/>
                        </a:solidFill>
                        <a:effectLst/>
                        <a:latin typeface="+mn-lt"/>
                        <a:ea typeface="+mn-ea"/>
                        <a:cs typeface="+mn-cs"/>
                      </a:endParaRPr>
                    </a:p>
                    <a:p>
                      <a:pPr algn="ctr"/>
                      <a:r>
                        <a:rPr lang="en-IN" sz="1800" b="1" kern="1200" dirty="0" err="1" smtClean="0">
                          <a:solidFill>
                            <a:schemeClr val="tx1"/>
                          </a:solidFill>
                          <a:effectLst/>
                          <a:latin typeface="+mn-lt"/>
                          <a:ea typeface="+mn-ea"/>
                          <a:cs typeface="+mn-cs"/>
                        </a:rPr>
                        <a:t>MultinomialNB</a:t>
                      </a:r>
                      <a:endParaRPr lang="en-IN" sz="1800" b="1" kern="1200" dirty="0" smtClean="0">
                        <a:solidFill>
                          <a:schemeClr val="tx1"/>
                        </a:solidFill>
                        <a:effectLst/>
                        <a:latin typeface="+mn-lt"/>
                        <a:ea typeface="+mn-ea"/>
                        <a:cs typeface="+mn-cs"/>
                      </a:endParaRPr>
                    </a:p>
                  </a:txBody>
                  <a:tcPr marL="49944" marR="49944" marT="0" marB="0" anchor="ctr">
                    <a:solidFill>
                      <a:schemeClr val="accent2">
                        <a:lumMod val="40000"/>
                        <a:lumOff val="60000"/>
                        <a:alpha val="20000"/>
                      </a:schemeClr>
                    </a:solidFill>
                  </a:tcPr>
                </a:tc>
                <a:tc>
                  <a:txBody>
                    <a:bodyPr/>
                    <a:lstStyle/>
                    <a:p>
                      <a:pPr algn="ctr">
                        <a:lnSpc>
                          <a:spcPct val="107000"/>
                        </a:lnSpc>
                        <a:spcAft>
                          <a:spcPts val="0"/>
                        </a:spcAft>
                      </a:pPr>
                      <a:r>
                        <a:rPr lang="en-IN" dirty="0" smtClean="0"/>
                        <a:t>[malignant, </a:t>
                      </a:r>
                      <a:r>
                        <a:rPr lang="en-IN" dirty="0" err="1" smtClean="0"/>
                        <a:t>highly_malignant</a:t>
                      </a:r>
                      <a:r>
                        <a:rPr lang="en-IN" dirty="0" smtClean="0"/>
                        <a:t>, rude, threat, abuse, loathe]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rgbClr val="00B050">
                        <a:alpha val="20000"/>
                      </a:srgbClr>
                    </a:solidFill>
                  </a:tcPr>
                </a:tc>
                <a:extLst>
                  <a:ext uri="{0D108BD9-81ED-4DB2-BD59-A6C34878D82A}">
                    <a16:rowId xmlns:a16="http://schemas.microsoft.com/office/drawing/2014/main" val="1036728366"/>
                  </a:ext>
                </a:extLst>
              </a:tr>
            </a:tbl>
          </a:graphicData>
        </a:graphic>
      </p:graphicFrame>
    </p:spTree>
    <p:extLst>
      <p:ext uri="{BB962C8B-B14F-4D97-AF65-F5344CB8AC3E}">
        <p14:creationId xmlns:p14="http://schemas.microsoft.com/office/powerpoint/2010/main" val="2494326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fontScale="92500" lnSpcReduction="20000"/>
          </a:bodyPr>
          <a:lstStyle/>
          <a:p>
            <a:pPr indent="0">
              <a:lnSpc>
                <a:spcPct val="107000"/>
              </a:lnSpc>
              <a:spcAft>
                <a:spcPts val="800"/>
              </a:spcAft>
              <a:buNone/>
            </a:pPr>
            <a:r>
              <a:rPr lang="en-IN" dirty="0"/>
              <a:t>The data set contains the training set, which has approximately 1,59,571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a:t>
            </a:r>
            <a:r>
              <a:rPr lang="en-IN" dirty="0" smtClean="0"/>
              <a:t>.</a:t>
            </a:r>
          </a:p>
          <a:p>
            <a:pPr marL="0" indent="0">
              <a:buNone/>
            </a:pPr>
            <a:r>
              <a:rPr lang="en-IN" dirty="0"/>
              <a:t>The data set includes:</a:t>
            </a:r>
          </a:p>
          <a:p>
            <a:pPr lvl="1"/>
            <a:r>
              <a:rPr lang="en-IN" b="1" dirty="0"/>
              <a:t>Malignant:</a:t>
            </a:r>
            <a:r>
              <a:rPr lang="en-IN" dirty="0"/>
              <a:t> It is the Label column, which includes values 0 and 1, denoting if the comment is malignant or not.</a:t>
            </a:r>
          </a:p>
          <a:p>
            <a:pPr lvl="1"/>
            <a:r>
              <a:rPr lang="en-IN" b="1" dirty="0"/>
              <a:t>Highly Malignant:</a:t>
            </a:r>
            <a:r>
              <a:rPr lang="en-IN" dirty="0"/>
              <a:t> It denotes comments that are highly malignant and hurtful.</a:t>
            </a:r>
          </a:p>
          <a:p>
            <a:pPr lvl="1"/>
            <a:r>
              <a:rPr lang="en-IN" b="1" dirty="0"/>
              <a:t>Rude:</a:t>
            </a:r>
            <a:r>
              <a:rPr lang="en-IN" dirty="0"/>
              <a:t> It denotes comments that are very rude and offensive.</a:t>
            </a:r>
          </a:p>
          <a:p>
            <a:pPr lvl="1"/>
            <a:r>
              <a:rPr lang="en-IN" b="1" dirty="0"/>
              <a:t>Threat:</a:t>
            </a:r>
            <a:r>
              <a:rPr lang="en-IN" dirty="0"/>
              <a:t> It contains indication of the comments that are giving any threat to someone.</a:t>
            </a:r>
          </a:p>
          <a:p>
            <a:pPr lvl="1"/>
            <a:r>
              <a:rPr lang="en-IN" b="1" dirty="0"/>
              <a:t>Abuse:</a:t>
            </a:r>
            <a:r>
              <a:rPr lang="en-IN" dirty="0"/>
              <a:t> It is for comments that are abusive in nature.</a:t>
            </a:r>
          </a:p>
          <a:p>
            <a:pPr lvl="1"/>
            <a:r>
              <a:rPr lang="en-IN" b="1" dirty="0"/>
              <a:t>Loathe:</a:t>
            </a:r>
            <a:r>
              <a:rPr lang="en-IN" dirty="0"/>
              <a:t> It describes the comments which are hateful and loathing in nature.</a:t>
            </a:r>
          </a:p>
          <a:p>
            <a:pPr lvl="1"/>
            <a:r>
              <a:rPr lang="en-IN" b="1" dirty="0"/>
              <a:t>ID:</a:t>
            </a:r>
            <a:r>
              <a:rPr lang="en-IN" dirty="0"/>
              <a:t> It includes unique Ids associated with each comment text given.</a:t>
            </a:r>
          </a:p>
          <a:p>
            <a:pPr lvl="1"/>
            <a:r>
              <a:rPr lang="en-IN" b="1" dirty="0"/>
              <a:t>Comment text:</a:t>
            </a:r>
            <a:r>
              <a:rPr lang="en-IN" dirty="0"/>
              <a:t> This column contains the comments extracted from various social media platforms.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2250</TotalTime>
  <Words>2085</Words>
  <Application>Microsoft Office PowerPoint</Application>
  <PresentationFormat>Widescreen</PresentationFormat>
  <Paragraphs>187</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Unicode MS</vt:lpstr>
      <vt:lpstr>Calibri</vt:lpstr>
      <vt:lpstr>Courier New</vt:lpstr>
      <vt:lpstr>Helvetica</vt:lpstr>
      <vt:lpstr>Times New Roman</vt:lpstr>
      <vt:lpstr>Tw Cen MT</vt:lpstr>
      <vt:lpstr>Tw Cen MT Condensed</vt:lpstr>
      <vt:lpstr>Wingdings 3</vt:lpstr>
      <vt:lpstr>ModernClassicBlock-3</vt:lpstr>
      <vt:lpstr>Malignant comments classifier</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Model/s Development and Evaluation </vt:lpstr>
      <vt:lpstr>Model/s Development and Evaluation </vt:lpstr>
      <vt:lpstr>Model/s Development and Evaluation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Ashok Kumar Sharma</dc:creator>
  <cp:lastModifiedBy>Developer</cp:lastModifiedBy>
  <cp:revision>70</cp:revision>
  <dcterms:created xsi:type="dcterms:W3CDTF">2021-03-17T19:47:59Z</dcterms:created>
  <dcterms:modified xsi:type="dcterms:W3CDTF">2021-07-11T16:42:09Z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