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42"/>
  </p:notesMasterIdLst>
  <p:handoutMasterIdLst>
    <p:handoutMasterId r:id="rId43"/>
  </p:handoutMasterIdLst>
  <p:sldIdLst>
    <p:sldId id="261" r:id="rId5"/>
    <p:sldId id="273" r:id="rId6"/>
    <p:sldId id="314" r:id="rId7"/>
    <p:sldId id="315" r:id="rId8"/>
    <p:sldId id="318" r:id="rId9"/>
    <p:sldId id="319" r:id="rId10"/>
    <p:sldId id="322" r:id="rId11"/>
    <p:sldId id="320" r:id="rId12"/>
    <p:sldId id="321" r:id="rId13"/>
    <p:sldId id="324" r:id="rId14"/>
    <p:sldId id="325" r:id="rId15"/>
    <p:sldId id="343" r:id="rId16"/>
    <p:sldId id="380" r:id="rId17"/>
    <p:sldId id="379" r:id="rId18"/>
    <p:sldId id="382" r:id="rId19"/>
    <p:sldId id="381"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50" r:id="rId34"/>
    <p:sldId id="339" r:id="rId35"/>
    <p:sldId id="328" r:id="rId36"/>
    <p:sldId id="326" r:id="rId37"/>
    <p:sldId id="327" r:id="rId38"/>
    <p:sldId id="340" r:id="rId39"/>
    <p:sldId id="341" r:id="rId40"/>
    <p:sldId id="34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4" autoAdjust="0"/>
  </p:normalViewPr>
  <p:slideViewPr>
    <p:cSldViewPr>
      <p:cViewPr varScale="1">
        <p:scale>
          <a:sx n="73" d="100"/>
          <a:sy n="73" d="100"/>
        </p:scale>
        <p:origin x="618" y="7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8/9/2021</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8/9/2021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2578620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218167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3528129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3198256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1422334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1131559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4162224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17</a:t>
            </a:fld>
            <a:endParaRPr lang="en-US" noProof="0" dirty="0"/>
          </a:p>
        </p:txBody>
      </p:sp>
    </p:spTree>
    <p:extLst>
      <p:ext uri="{BB962C8B-B14F-4D97-AF65-F5344CB8AC3E}">
        <p14:creationId xmlns:p14="http://schemas.microsoft.com/office/powerpoint/2010/main" val="3980706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18</a:t>
            </a:fld>
            <a:endParaRPr lang="en-US" noProof="0" dirty="0"/>
          </a:p>
        </p:txBody>
      </p:sp>
    </p:spTree>
    <p:extLst>
      <p:ext uri="{BB962C8B-B14F-4D97-AF65-F5344CB8AC3E}">
        <p14:creationId xmlns:p14="http://schemas.microsoft.com/office/powerpoint/2010/main" val="4186959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19</a:t>
            </a:fld>
            <a:endParaRPr lang="en-US" noProof="0" dirty="0"/>
          </a:p>
        </p:txBody>
      </p:sp>
    </p:spTree>
    <p:extLst>
      <p:ext uri="{BB962C8B-B14F-4D97-AF65-F5344CB8AC3E}">
        <p14:creationId xmlns:p14="http://schemas.microsoft.com/office/powerpoint/2010/main" val="505988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20</a:t>
            </a:fld>
            <a:endParaRPr lang="en-US" noProof="0" dirty="0"/>
          </a:p>
        </p:txBody>
      </p:sp>
    </p:spTree>
    <p:extLst>
      <p:ext uri="{BB962C8B-B14F-4D97-AF65-F5344CB8AC3E}">
        <p14:creationId xmlns:p14="http://schemas.microsoft.com/office/powerpoint/2010/main" val="4152618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21</a:t>
            </a:fld>
            <a:endParaRPr lang="en-US" noProof="0" dirty="0"/>
          </a:p>
        </p:txBody>
      </p:sp>
    </p:spTree>
    <p:extLst>
      <p:ext uri="{BB962C8B-B14F-4D97-AF65-F5344CB8AC3E}">
        <p14:creationId xmlns:p14="http://schemas.microsoft.com/office/powerpoint/2010/main" val="3963791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22</a:t>
            </a:fld>
            <a:endParaRPr lang="en-US" noProof="0" dirty="0"/>
          </a:p>
        </p:txBody>
      </p:sp>
    </p:spTree>
    <p:extLst>
      <p:ext uri="{BB962C8B-B14F-4D97-AF65-F5344CB8AC3E}">
        <p14:creationId xmlns:p14="http://schemas.microsoft.com/office/powerpoint/2010/main" val="4081733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23</a:t>
            </a:fld>
            <a:endParaRPr lang="en-US" noProof="0" dirty="0"/>
          </a:p>
        </p:txBody>
      </p:sp>
    </p:spTree>
    <p:extLst>
      <p:ext uri="{BB962C8B-B14F-4D97-AF65-F5344CB8AC3E}">
        <p14:creationId xmlns:p14="http://schemas.microsoft.com/office/powerpoint/2010/main" val="3041180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24</a:t>
            </a:fld>
            <a:endParaRPr lang="en-US" noProof="0" dirty="0"/>
          </a:p>
        </p:txBody>
      </p:sp>
    </p:spTree>
    <p:extLst>
      <p:ext uri="{BB962C8B-B14F-4D97-AF65-F5344CB8AC3E}">
        <p14:creationId xmlns:p14="http://schemas.microsoft.com/office/powerpoint/2010/main" val="598267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25</a:t>
            </a:fld>
            <a:endParaRPr lang="en-US" noProof="0" dirty="0"/>
          </a:p>
        </p:txBody>
      </p:sp>
    </p:spTree>
    <p:extLst>
      <p:ext uri="{BB962C8B-B14F-4D97-AF65-F5344CB8AC3E}">
        <p14:creationId xmlns:p14="http://schemas.microsoft.com/office/powerpoint/2010/main" val="1701305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26</a:t>
            </a:fld>
            <a:endParaRPr lang="en-US" noProof="0" dirty="0"/>
          </a:p>
        </p:txBody>
      </p:sp>
    </p:spTree>
    <p:extLst>
      <p:ext uri="{BB962C8B-B14F-4D97-AF65-F5344CB8AC3E}">
        <p14:creationId xmlns:p14="http://schemas.microsoft.com/office/powerpoint/2010/main" val="476862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27</a:t>
            </a:fld>
            <a:endParaRPr lang="en-US" noProof="0" dirty="0"/>
          </a:p>
        </p:txBody>
      </p:sp>
    </p:spTree>
    <p:extLst>
      <p:ext uri="{BB962C8B-B14F-4D97-AF65-F5344CB8AC3E}">
        <p14:creationId xmlns:p14="http://schemas.microsoft.com/office/powerpoint/2010/main" val="7683607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28</a:t>
            </a:fld>
            <a:endParaRPr lang="en-US" noProof="0" dirty="0"/>
          </a:p>
        </p:txBody>
      </p:sp>
    </p:spTree>
    <p:extLst>
      <p:ext uri="{BB962C8B-B14F-4D97-AF65-F5344CB8AC3E}">
        <p14:creationId xmlns:p14="http://schemas.microsoft.com/office/powerpoint/2010/main" val="189402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29</a:t>
            </a:fld>
            <a:endParaRPr lang="en-US" noProof="0" dirty="0"/>
          </a:p>
        </p:txBody>
      </p:sp>
    </p:spTree>
    <p:extLst>
      <p:ext uri="{BB962C8B-B14F-4D97-AF65-F5344CB8AC3E}">
        <p14:creationId xmlns:p14="http://schemas.microsoft.com/office/powerpoint/2010/main" val="105058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320102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30</a:t>
            </a:fld>
            <a:endParaRPr lang="en-US" noProof="0" dirty="0"/>
          </a:p>
        </p:txBody>
      </p:sp>
    </p:spTree>
    <p:extLst>
      <p:ext uri="{BB962C8B-B14F-4D97-AF65-F5344CB8AC3E}">
        <p14:creationId xmlns:p14="http://schemas.microsoft.com/office/powerpoint/2010/main" val="4267018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31</a:t>
            </a:fld>
            <a:endParaRPr lang="en-US" noProof="0" dirty="0"/>
          </a:p>
        </p:txBody>
      </p:sp>
    </p:spTree>
    <p:extLst>
      <p:ext uri="{BB962C8B-B14F-4D97-AF65-F5344CB8AC3E}">
        <p14:creationId xmlns:p14="http://schemas.microsoft.com/office/powerpoint/2010/main" val="3405579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32</a:t>
            </a:fld>
            <a:endParaRPr lang="en-US" noProof="0" dirty="0"/>
          </a:p>
        </p:txBody>
      </p:sp>
    </p:spTree>
    <p:extLst>
      <p:ext uri="{BB962C8B-B14F-4D97-AF65-F5344CB8AC3E}">
        <p14:creationId xmlns:p14="http://schemas.microsoft.com/office/powerpoint/2010/main" val="1485156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33</a:t>
            </a:fld>
            <a:endParaRPr lang="en-US" noProof="0" dirty="0"/>
          </a:p>
        </p:txBody>
      </p:sp>
    </p:spTree>
    <p:extLst>
      <p:ext uri="{BB962C8B-B14F-4D97-AF65-F5344CB8AC3E}">
        <p14:creationId xmlns:p14="http://schemas.microsoft.com/office/powerpoint/2010/main" val="18037212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34</a:t>
            </a:fld>
            <a:endParaRPr lang="en-US" noProof="0" dirty="0"/>
          </a:p>
        </p:txBody>
      </p:sp>
    </p:spTree>
    <p:extLst>
      <p:ext uri="{BB962C8B-B14F-4D97-AF65-F5344CB8AC3E}">
        <p14:creationId xmlns:p14="http://schemas.microsoft.com/office/powerpoint/2010/main" val="1637340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35</a:t>
            </a:fld>
            <a:endParaRPr lang="en-US" noProof="0" dirty="0"/>
          </a:p>
        </p:txBody>
      </p:sp>
    </p:spTree>
    <p:extLst>
      <p:ext uri="{BB962C8B-B14F-4D97-AF65-F5344CB8AC3E}">
        <p14:creationId xmlns:p14="http://schemas.microsoft.com/office/powerpoint/2010/main" val="1880908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36</a:t>
            </a:fld>
            <a:endParaRPr lang="en-US" noProof="0" dirty="0"/>
          </a:p>
        </p:txBody>
      </p:sp>
    </p:spTree>
    <p:extLst>
      <p:ext uri="{BB962C8B-B14F-4D97-AF65-F5344CB8AC3E}">
        <p14:creationId xmlns:p14="http://schemas.microsoft.com/office/powerpoint/2010/main" val="6251231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37</a:t>
            </a:fld>
            <a:endParaRPr lang="en-US" noProof="0" dirty="0"/>
          </a:p>
        </p:txBody>
      </p:sp>
    </p:spTree>
    <p:extLst>
      <p:ext uri="{BB962C8B-B14F-4D97-AF65-F5344CB8AC3E}">
        <p14:creationId xmlns:p14="http://schemas.microsoft.com/office/powerpoint/2010/main" val="1694541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419520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3963606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59802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582278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828278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380748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xmlns=""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xmlns=""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xmlns=""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xmlns=""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xmlns=""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xmlns=""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xmlns=""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xmlns=""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xmlns=""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xmlns=""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xmlns=""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xmlns=""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xmlns=""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xmlns=""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xmlns=""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xmlns=""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xmlns=""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xmlns=""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xmlns=""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xmlns=""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xmlns=""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xmlns=""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xmlns=""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xmlns=""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xmlns=""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xmlns=""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xmlns=""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xmlns=""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xmlns=""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xmlns=""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xmlns=""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xmlns=""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xmlns=""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xmlns=""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xmlns=""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xmlns=""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xmlns=""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it-IT" dirty="0" smtClean="0"/>
              <a:t>Car price prediction</a:t>
            </a: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en-US" dirty="0"/>
              <a:t>By Ashok Kumar Sharma</a:t>
            </a:r>
          </a:p>
        </p:txBody>
      </p:sp>
    </p:spTree>
    <p:extLst>
      <p:ext uri="{BB962C8B-B14F-4D97-AF65-F5344CB8AC3E}">
        <p14:creationId xmlns:p14="http://schemas.microsoft.com/office/powerpoint/2010/main" val="313522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graphicFrame>
        <p:nvGraphicFramePr>
          <p:cNvPr id="4" name="Table 4">
            <a:extLst>
              <a:ext uri="{FF2B5EF4-FFF2-40B4-BE49-F238E27FC236}">
                <a16:creationId xmlns:a16="http://schemas.microsoft.com/office/drawing/2014/main" id="{55FC9B2A-8939-4A75-BC76-4CD6E0A6597A}"/>
              </a:ext>
            </a:extLst>
          </p:cNvPr>
          <p:cNvGraphicFramePr>
            <a:graphicFrameLocks noGrp="1"/>
          </p:cNvGraphicFramePr>
          <p:nvPr>
            <p:ph sz="quarter" idx="13"/>
            <p:extLst>
              <p:ext uri="{D42A27DB-BD31-4B8C-83A1-F6EECF244321}">
                <p14:modId xmlns:p14="http://schemas.microsoft.com/office/powerpoint/2010/main" val="2996626925"/>
              </p:ext>
            </p:extLst>
          </p:nvPr>
        </p:nvGraphicFramePr>
        <p:xfrm>
          <a:off x="549275" y="2667000"/>
          <a:ext cx="10288588" cy="3383280"/>
        </p:xfrm>
        <a:graphic>
          <a:graphicData uri="http://schemas.openxmlformats.org/drawingml/2006/table">
            <a:tbl>
              <a:tblPr firstRow="1" bandRow="1">
                <a:tableStyleId>{BDBED569-4797-4DF1-A0F4-6AAB3CD982D8}</a:tableStyleId>
              </a:tblPr>
              <a:tblGrid>
                <a:gridCol w="5144294">
                  <a:extLst>
                    <a:ext uri="{9D8B030D-6E8A-4147-A177-3AD203B41FA5}">
                      <a16:colId xmlns:a16="http://schemas.microsoft.com/office/drawing/2014/main" val="3152059847"/>
                    </a:ext>
                  </a:extLst>
                </a:gridCol>
                <a:gridCol w="5144294">
                  <a:extLst>
                    <a:ext uri="{9D8B030D-6E8A-4147-A177-3AD203B41FA5}">
                      <a16:colId xmlns:a16="http://schemas.microsoft.com/office/drawing/2014/main" val="839875612"/>
                    </a:ext>
                  </a:extLst>
                </a:gridCol>
              </a:tblGrid>
              <a:tr h="370840">
                <a:tc>
                  <a:txBody>
                    <a:bodyPr/>
                    <a:lstStyle/>
                    <a:p>
                      <a:r>
                        <a:rPr lang="en-IN" sz="1800" b="1" kern="1200" dirty="0">
                          <a:solidFill>
                            <a:schemeClr val="tx1"/>
                          </a:solidFill>
                          <a:effectLst/>
                          <a:latin typeface="+mn-lt"/>
                          <a:ea typeface="+mn-ea"/>
                          <a:cs typeface="+mn-cs"/>
                        </a:rPr>
                        <a:t>During this project following set of hardware is being used:</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RAM: 8 </a:t>
                      </a:r>
                      <a:r>
                        <a:rPr lang="en-IN" sz="1800" b="1" kern="1200" dirty="0" smtClean="0">
                          <a:solidFill>
                            <a:schemeClr val="tx1"/>
                          </a:solidFill>
                          <a:effectLst/>
                          <a:latin typeface="+mn-lt"/>
                          <a:ea typeface="+mn-ea"/>
                          <a:cs typeface="+mn-cs"/>
                        </a:rPr>
                        <a:t>GB</a:t>
                      </a:r>
                    </a:p>
                    <a:p>
                      <a:r>
                        <a:rPr lang="en-US" sz="1800" b="1" kern="1200" dirty="0" smtClean="0">
                          <a:solidFill>
                            <a:schemeClr val="tx1"/>
                          </a:solidFill>
                          <a:effectLst/>
                          <a:latin typeface="+mn-lt"/>
                          <a:ea typeface="+mn-ea"/>
                          <a:cs typeface="+mn-cs"/>
                        </a:rPr>
                        <a:t>PAGE_FILE:</a:t>
                      </a:r>
                      <a:r>
                        <a:rPr lang="en-US" sz="1800" b="1" kern="1200" baseline="0" dirty="0" smtClean="0">
                          <a:solidFill>
                            <a:schemeClr val="tx1"/>
                          </a:solidFill>
                          <a:effectLst/>
                          <a:latin typeface="+mn-lt"/>
                          <a:ea typeface="+mn-ea"/>
                          <a:cs typeface="+mn-cs"/>
                        </a:rPr>
                        <a:t> 90 GB of SSD</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CPU: AMD A8 Quad Core 2.2 </a:t>
                      </a:r>
                      <a:r>
                        <a:rPr lang="en-IN" sz="1800" b="1" kern="1200" dirty="0" err="1">
                          <a:solidFill>
                            <a:schemeClr val="tx1"/>
                          </a:solidFill>
                          <a:effectLst/>
                          <a:latin typeface="+mn-lt"/>
                          <a:ea typeface="+mn-ea"/>
                          <a:cs typeface="+mn-cs"/>
                        </a:rPr>
                        <a:t>Ghz</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GPU: AMD Redon R5 Graphics</a:t>
                      </a:r>
                      <a:endParaRPr lang="en-IN" sz="1200" b="1" kern="1200" dirty="0">
                        <a:solidFill>
                          <a:schemeClr val="tx1"/>
                        </a:solidFill>
                        <a:effectLst/>
                        <a:latin typeface="+mn-lt"/>
                        <a:ea typeface="+mn-ea"/>
                        <a:cs typeface="+mn-cs"/>
                      </a:endParaRPr>
                    </a:p>
                    <a:p>
                      <a:endParaRPr lang="en-IN" sz="18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and the following software and tools is being used:</a:t>
                      </a:r>
                      <a:endParaRPr lang="en-IN" sz="1200" b="1" kern="1200" dirty="0">
                        <a:solidFill>
                          <a:schemeClr val="tx1"/>
                        </a:solidFill>
                        <a:effectLst/>
                        <a:latin typeface="+mn-lt"/>
                        <a:ea typeface="+mn-ea"/>
                        <a:cs typeface="+mn-cs"/>
                      </a:endParaRPr>
                    </a:p>
                    <a:p>
                      <a:pPr lvl="1"/>
                      <a:r>
                        <a:rPr lang="en-IN" sz="1800" b="1" kern="1200" dirty="0">
                          <a:solidFill>
                            <a:schemeClr val="tx1"/>
                          </a:solidFill>
                          <a:effectLst/>
                          <a:latin typeface="+mn-lt"/>
                          <a:ea typeface="+mn-ea"/>
                          <a:cs typeface="+mn-cs"/>
                        </a:rPr>
                        <a:t>Python</a:t>
                      </a:r>
                      <a:endParaRPr lang="en-IN" sz="1200" b="1" kern="1200" dirty="0">
                        <a:solidFill>
                          <a:schemeClr val="tx1"/>
                        </a:solidFill>
                        <a:effectLst/>
                        <a:latin typeface="+mn-lt"/>
                        <a:ea typeface="+mn-ea"/>
                        <a:cs typeface="+mn-cs"/>
                      </a:endParaRPr>
                    </a:p>
                    <a:p>
                      <a:pPr lvl="1"/>
                      <a:r>
                        <a:rPr lang="en-IN" sz="1800" b="1" kern="1200" dirty="0" err="1">
                          <a:solidFill>
                            <a:schemeClr val="tx1"/>
                          </a:solidFill>
                          <a:effectLst/>
                          <a:latin typeface="+mn-lt"/>
                          <a:ea typeface="+mn-ea"/>
                          <a:cs typeface="+mn-cs"/>
                        </a:rPr>
                        <a:t>Jupyter</a:t>
                      </a:r>
                      <a:r>
                        <a:rPr lang="en-IN" sz="1800" b="1" kern="1200" dirty="0">
                          <a:solidFill>
                            <a:schemeClr val="tx1"/>
                          </a:solidFill>
                          <a:effectLst/>
                          <a:latin typeface="+mn-lt"/>
                          <a:ea typeface="+mn-ea"/>
                          <a:cs typeface="+mn-cs"/>
                        </a:rPr>
                        <a:t> Notebook</a:t>
                      </a:r>
                      <a:endParaRPr lang="en-IN" sz="1200" b="1" kern="1200" dirty="0">
                        <a:solidFill>
                          <a:schemeClr val="tx1"/>
                        </a:solidFill>
                        <a:effectLst/>
                        <a:latin typeface="+mn-lt"/>
                        <a:ea typeface="+mn-ea"/>
                        <a:cs typeface="+mn-cs"/>
                      </a:endParaRPr>
                    </a:p>
                    <a:p>
                      <a:pPr lvl="1"/>
                      <a:r>
                        <a:rPr lang="en-IN" sz="1800" b="1" kern="1200" dirty="0">
                          <a:solidFill>
                            <a:schemeClr val="tx1"/>
                          </a:solidFill>
                          <a:effectLst/>
                          <a:latin typeface="+mn-lt"/>
                          <a:ea typeface="+mn-ea"/>
                          <a:cs typeface="+mn-cs"/>
                        </a:rPr>
                        <a:t>Anaconda</a:t>
                      </a:r>
                      <a:endParaRPr lang="en-IN" sz="1200" b="1" kern="1200" dirty="0">
                        <a:solidFill>
                          <a:schemeClr val="tx1"/>
                        </a:solidFill>
                        <a:effectLst/>
                        <a:latin typeface="+mn-lt"/>
                        <a:ea typeface="+mn-ea"/>
                        <a:cs typeface="+mn-cs"/>
                      </a:endParaRPr>
                    </a:p>
                    <a:p>
                      <a:endParaRPr lang="en-IN" dirty="0"/>
                    </a:p>
                  </a:txBody>
                  <a:tcPr/>
                </a:tc>
                <a:tc>
                  <a:txBody>
                    <a:bodyPr/>
                    <a:lstStyle/>
                    <a:p>
                      <a:r>
                        <a:rPr lang="en-IN" sz="1800" b="1" kern="1200" dirty="0">
                          <a:solidFill>
                            <a:schemeClr val="tx1"/>
                          </a:solidFill>
                          <a:effectLst/>
                          <a:latin typeface="+mn-lt"/>
                          <a:ea typeface="+mn-ea"/>
                          <a:cs typeface="+mn-cs"/>
                        </a:rPr>
                        <a:t>With following libraries and packages:</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Pandas</a:t>
                      </a:r>
                      <a:endParaRPr lang="en-IN" sz="1200" b="1" kern="1200" dirty="0">
                        <a:solidFill>
                          <a:schemeClr val="tx1"/>
                        </a:solidFill>
                        <a:effectLst/>
                        <a:latin typeface="+mn-lt"/>
                        <a:ea typeface="+mn-ea"/>
                        <a:cs typeface="+mn-cs"/>
                      </a:endParaRPr>
                    </a:p>
                    <a:p>
                      <a:pPr lvl="0"/>
                      <a:r>
                        <a:rPr lang="en-IN" sz="1800" b="1" kern="1200" dirty="0" err="1">
                          <a:solidFill>
                            <a:schemeClr val="tx1"/>
                          </a:solidFill>
                          <a:effectLst/>
                          <a:latin typeface="+mn-lt"/>
                          <a:ea typeface="+mn-ea"/>
                          <a:cs typeface="+mn-cs"/>
                        </a:rPr>
                        <a:t>Numpy</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Matplotlib</a:t>
                      </a:r>
                      <a:endParaRPr lang="en-IN" sz="1200" b="1" kern="1200" dirty="0">
                        <a:solidFill>
                          <a:schemeClr val="tx1"/>
                        </a:solidFill>
                        <a:effectLst/>
                        <a:latin typeface="+mn-lt"/>
                        <a:ea typeface="+mn-ea"/>
                        <a:cs typeface="+mn-cs"/>
                      </a:endParaRPr>
                    </a:p>
                    <a:p>
                      <a:pPr lvl="0"/>
                      <a:r>
                        <a:rPr lang="en-IN" sz="1800" b="1" kern="1200" dirty="0" err="1" smtClean="0">
                          <a:solidFill>
                            <a:schemeClr val="tx1"/>
                          </a:solidFill>
                          <a:effectLst/>
                          <a:latin typeface="+mn-lt"/>
                          <a:ea typeface="+mn-ea"/>
                          <a:cs typeface="+mn-cs"/>
                        </a:rPr>
                        <a:t>Seaborn</a:t>
                      </a:r>
                      <a:endParaRPr lang="en-IN" sz="1800" b="1" kern="1200" dirty="0" smtClean="0">
                        <a:solidFill>
                          <a:schemeClr val="tx1"/>
                        </a:solidFill>
                        <a:effectLst/>
                        <a:latin typeface="+mn-lt"/>
                        <a:ea typeface="+mn-ea"/>
                        <a:cs typeface="+mn-cs"/>
                      </a:endParaRPr>
                    </a:p>
                    <a:p>
                      <a:pPr lvl="0"/>
                      <a:r>
                        <a:rPr lang="en-US" sz="1800" b="1" kern="1200" dirty="0" err="1" smtClean="0">
                          <a:solidFill>
                            <a:schemeClr val="tx1"/>
                          </a:solidFill>
                          <a:effectLst/>
                          <a:latin typeface="+mn-lt"/>
                          <a:ea typeface="+mn-ea"/>
                          <a:cs typeface="+mn-cs"/>
                        </a:rPr>
                        <a:t>scipy</a:t>
                      </a:r>
                      <a:endParaRPr lang="en-US" sz="1800" b="1" kern="1200" dirty="0" smtClean="0">
                        <a:solidFill>
                          <a:schemeClr val="tx1"/>
                        </a:solidFill>
                        <a:effectLst/>
                        <a:latin typeface="+mn-lt"/>
                        <a:ea typeface="+mn-ea"/>
                        <a:cs typeface="+mn-cs"/>
                      </a:endParaRPr>
                    </a:p>
                    <a:p>
                      <a:pPr lvl="0"/>
                      <a:r>
                        <a:rPr lang="en-US" sz="1800" b="1" kern="1200" dirty="0" smtClean="0">
                          <a:solidFill>
                            <a:schemeClr val="tx1"/>
                          </a:solidFill>
                          <a:effectLst/>
                          <a:latin typeface="+mn-lt"/>
                          <a:ea typeface="+mn-ea"/>
                          <a:cs typeface="+mn-cs"/>
                        </a:rPr>
                        <a:t>sys</a:t>
                      </a:r>
                      <a:endParaRPr lang="en-US" sz="1800" b="1" kern="1200" dirty="0" smtClean="0">
                        <a:solidFill>
                          <a:schemeClr val="tx1"/>
                        </a:solidFill>
                        <a:effectLst/>
                        <a:latin typeface="+mn-lt"/>
                        <a:ea typeface="+mn-ea"/>
                        <a:cs typeface="+mn-cs"/>
                      </a:endParaRPr>
                    </a:p>
                    <a:p>
                      <a:pPr lvl="0"/>
                      <a:r>
                        <a:rPr lang="en-US" sz="1800" b="1" kern="1200" dirty="0" err="1" smtClean="0">
                          <a:solidFill>
                            <a:schemeClr val="tx1"/>
                          </a:solidFill>
                          <a:effectLst/>
                          <a:latin typeface="+mn-lt"/>
                          <a:ea typeface="+mn-ea"/>
                          <a:cs typeface="+mn-cs"/>
                        </a:rPr>
                        <a:t>Timeit</a:t>
                      </a:r>
                      <a:endParaRPr lang="en-US" sz="1800" b="1" kern="1200" dirty="0" smtClean="0">
                        <a:solidFill>
                          <a:schemeClr val="tx1"/>
                        </a:solidFill>
                        <a:effectLst/>
                        <a:latin typeface="+mn-lt"/>
                        <a:ea typeface="+mn-ea"/>
                        <a:cs typeface="+mn-cs"/>
                      </a:endParaRPr>
                    </a:p>
                    <a:p>
                      <a:pPr lvl="0"/>
                      <a:r>
                        <a:rPr lang="en-US" sz="1800" b="1" kern="1200" dirty="0" err="1" smtClean="0">
                          <a:solidFill>
                            <a:schemeClr val="tx1"/>
                          </a:solidFill>
                          <a:effectLst/>
                          <a:latin typeface="+mn-lt"/>
                          <a:ea typeface="+mn-ea"/>
                          <a:cs typeface="+mn-cs"/>
                        </a:rPr>
                        <a:t>tqdm.notebook</a:t>
                      </a:r>
                      <a:endParaRPr lang="en-IN" sz="1200" b="1" kern="1200" dirty="0">
                        <a:solidFill>
                          <a:schemeClr val="tx1"/>
                        </a:solidFill>
                        <a:effectLst/>
                        <a:latin typeface="+mn-lt"/>
                        <a:ea typeface="+mn-ea"/>
                        <a:cs typeface="+mn-cs"/>
                      </a:endParaRPr>
                    </a:p>
                    <a:p>
                      <a:pPr lvl="0"/>
                      <a:r>
                        <a:rPr lang="en-IN" sz="1800" b="1" kern="1200" dirty="0" err="1" smtClean="0">
                          <a:solidFill>
                            <a:schemeClr val="tx1"/>
                          </a:solidFill>
                          <a:effectLst/>
                          <a:latin typeface="+mn-lt"/>
                          <a:ea typeface="+mn-ea"/>
                          <a:cs typeface="+mn-cs"/>
                        </a:rPr>
                        <a:t>sklearn</a:t>
                      </a:r>
                      <a:endParaRPr lang="en-IN" sz="1200" b="1" kern="1200" dirty="0">
                        <a:solidFill>
                          <a:schemeClr val="tx1"/>
                        </a:solidFill>
                        <a:effectLst/>
                        <a:latin typeface="+mn-lt"/>
                        <a:ea typeface="+mn-ea"/>
                        <a:cs typeface="+mn-cs"/>
                      </a:endParaRPr>
                    </a:p>
                    <a:p>
                      <a:endParaRPr lang="en-IN" dirty="0"/>
                    </a:p>
                  </a:txBody>
                  <a:tcPr/>
                </a:tc>
                <a:extLst>
                  <a:ext uri="{0D108BD9-81ED-4DB2-BD59-A6C34878D82A}">
                    <a16:rowId xmlns:a16="http://schemas.microsoft.com/office/drawing/2014/main" val="4089863906"/>
                  </a:ext>
                </a:extLst>
              </a:tr>
            </a:tbl>
          </a:graphicData>
        </a:graphic>
      </p:graphicFrame>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Hardware and Software Requirements and Tools Used</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71849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a:xfrm>
            <a:off x="548640" y="2276872"/>
            <a:ext cx="10288692" cy="1043460"/>
          </a:xfrm>
        </p:spPr>
        <p:txBody>
          <a:bodyPr>
            <a:normAutofit fontScale="92500" lnSpcReduction="20000"/>
          </a:bodyPr>
          <a:lstStyle/>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Univariate analysis is the simplest form of data analysis where the data being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IN" sz="1800" dirty="0">
                <a:effectLst/>
                <a:latin typeface="Calibri" panose="020F0502020204030204" pitchFamily="34" charset="0"/>
                <a:ea typeface="Calibri" panose="020F0502020204030204" pitchFamily="34" charset="0"/>
                <a:cs typeface="Times New Roman" panose="02020603050405020304" pitchFamily="18" charset="0"/>
              </a:rPr>
              <a:t> contains only one variable. In this project, distribution plot, count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plot, box plot and bar plot </a:t>
            </a:r>
            <a:r>
              <a:rPr lang="en-IN" sz="1800" dirty="0">
                <a:effectLst/>
                <a:latin typeface="Calibri" panose="020F0502020204030204" pitchFamily="34" charset="0"/>
                <a:ea typeface="Calibri" panose="020F0502020204030204" pitchFamily="34" charset="0"/>
                <a:cs typeface="Times New Roman" panose="02020603050405020304" pitchFamily="18" charset="0"/>
              </a:rPr>
              <a:t>has been used</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a:t>
            </a:r>
          </a:p>
          <a:p>
            <a:pPr indent="0">
              <a:lnSpc>
                <a:spcPct val="107000"/>
              </a:lnSpc>
              <a:spcAft>
                <a:spcPts val="800"/>
              </a:spcAft>
              <a:buNone/>
            </a:pPr>
            <a:r>
              <a:rPr lang="en-US" sz="1800" b="1" dirty="0" err="1" smtClean="0">
                <a:latin typeface="Calibri" panose="020F0502020204030204" pitchFamily="34" charset="0"/>
                <a:ea typeface="Calibri" panose="020F0502020204030204" pitchFamily="34" charset="0"/>
                <a:cs typeface="Times New Roman" panose="02020603050405020304" pitchFamily="18" charset="0"/>
              </a:rPr>
              <a:t>DisPlot</a:t>
            </a:r>
            <a:r>
              <a:rPr lang="en-US" sz="1800" b="1" dirty="0" smtClean="0">
                <a:latin typeface="Calibri" panose="020F0502020204030204" pitchFamily="34" charset="0"/>
                <a:ea typeface="Calibri" panose="020F0502020204030204" pitchFamily="34" charset="0"/>
                <a:cs typeface="Times New Roman" panose="02020603050405020304" pitchFamily="18" charset="0"/>
              </a:rPr>
              <a: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836479" y="3423483"/>
            <a:ext cx="5691569" cy="12618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0" numCol="1" anchor="ctr" anchorCtr="0" compatLnSpc="1">
            <a:prstTxWarp prst="textNoShape">
              <a:avLst/>
            </a:prstTxWarp>
            <a:spAutoFit/>
          </a:bodyPr>
          <a:lstStyle/>
          <a:p>
            <a:r>
              <a:rPr lang="en-IN" b="1" dirty="0"/>
              <a:t>Remarks:</a:t>
            </a:r>
          </a:p>
          <a:p>
            <a:pPr marL="285750" indent="-285750">
              <a:buFont typeface="Arial" panose="020B0604020202020204" pitchFamily="34" charset="0"/>
              <a:buChar char="•"/>
            </a:pPr>
            <a:r>
              <a:rPr lang="en-IN" dirty="0"/>
              <a:t>Most of car </a:t>
            </a:r>
            <a:r>
              <a:rPr lang="en-IN" b="1" dirty="0"/>
              <a:t>price lies between 40000 to 2000000</a:t>
            </a:r>
            <a:r>
              <a:rPr lang="en-IN" dirty="0"/>
              <a:t>.</a:t>
            </a:r>
          </a:p>
          <a:p>
            <a:pPr marL="285750" indent="-285750">
              <a:buFont typeface="Arial" panose="020B0604020202020204" pitchFamily="34" charset="0"/>
              <a:buChar char="•"/>
            </a:pPr>
            <a:r>
              <a:rPr lang="en-IN" b="1" dirty="0" err="1"/>
              <a:t>Mininum</a:t>
            </a:r>
            <a:r>
              <a:rPr lang="en-IN" dirty="0"/>
              <a:t> price of car is </a:t>
            </a:r>
            <a:r>
              <a:rPr lang="en-IN" b="1" dirty="0"/>
              <a:t>40000</a:t>
            </a:r>
            <a:r>
              <a:rPr lang="en-IN" dirty="0"/>
              <a:t> and </a:t>
            </a:r>
            <a:r>
              <a:rPr lang="en-IN" b="1" dirty="0"/>
              <a:t>Maximum</a:t>
            </a:r>
            <a:r>
              <a:rPr lang="en-IN" dirty="0"/>
              <a:t> price is </a:t>
            </a:r>
            <a:r>
              <a:rPr lang="en-IN" b="1" dirty="0"/>
              <a:t>15000000</a:t>
            </a:r>
            <a:r>
              <a:rPr lang="en-IN" dirty="0"/>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pic>
        <p:nvPicPr>
          <p:cNvPr id="13" name="Picture 12" descr="C:\Users\Developer\AppData\Local\Microsoft\Windows\INetCache\Content.MSO\3B28F62C.tmp"/>
          <p:cNvPicPr/>
          <p:nvPr/>
        </p:nvPicPr>
        <p:blipFill>
          <a:blip r:embed="rId4">
            <a:extLst>
              <a:ext uri="{28A0092B-C50C-407E-A947-70E740481C1C}">
                <a14:useLocalDpi xmlns:a14="http://schemas.microsoft.com/office/drawing/2010/main" val="0"/>
              </a:ext>
            </a:extLst>
          </a:blip>
          <a:srcRect/>
          <a:stretch>
            <a:fillRect/>
          </a:stretch>
        </p:blipFill>
        <p:spPr bwMode="auto">
          <a:xfrm>
            <a:off x="7248128" y="3259994"/>
            <a:ext cx="2724150" cy="2944495"/>
          </a:xfrm>
          <a:prstGeom prst="rect">
            <a:avLst/>
          </a:prstGeom>
          <a:noFill/>
          <a:ln>
            <a:noFill/>
          </a:ln>
        </p:spPr>
      </p:pic>
    </p:spTree>
    <p:extLst>
      <p:ext uri="{BB962C8B-B14F-4D97-AF65-F5344CB8AC3E}">
        <p14:creationId xmlns:p14="http://schemas.microsoft.com/office/powerpoint/2010/main" val="1870354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Distribution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40" y="2464274"/>
            <a:ext cx="6627480" cy="1754326"/>
          </a:xfrm>
          <a:prstGeom prst="rect">
            <a:avLst/>
          </a:prstGeom>
        </p:spPr>
        <p:txBody>
          <a:bodyPr wrap="square">
            <a:spAutoFit/>
          </a:bodyPr>
          <a:lstStyle/>
          <a:p>
            <a:r>
              <a:rPr lang="en-IN" b="1" dirty="0"/>
              <a:t>Remarks:</a:t>
            </a:r>
          </a:p>
          <a:p>
            <a:pPr marL="285750" lvl="0" indent="-285750">
              <a:buFont typeface="Arial" panose="020B0604020202020204" pitchFamily="34" charset="0"/>
              <a:buChar char="•"/>
            </a:pPr>
            <a:r>
              <a:rPr lang="en-IN" dirty="0"/>
              <a:t>Data is </a:t>
            </a:r>
            <a:r>
              <a:rPr lang="en-IN" b="1" dirty="0"/>
              <a:t>not distributed normally</a:t>
            </a:r>
            <a:r>
              <a:rPr lang="en-IN" dirty="0"/>
              <a:t> or not in bell-curve.</a:t>
            </a:r>
          </a:p>
          <a:p>
            <a:pPr marL="285750" lvl="0" indent="-285750">
              <a:buFont typeface="Arial" panose="020B0604020202020204" pitchFamily="34" charset="0"/>
              <a:buChar char="•"/>
            </a:pPr>
            <a:r>
              <a:rPr lang="en-IN" dirty="0"/>
              <a:t>Data is </a:t>
            </a:r>
            <a:r>
              <a:rPr lang="en-IN" b="1" dirty="0"/>
              <a:t>highly spread</a:t>
            </a:r>
            <a:r>
              <a:rPr lang="en-IN" dirty="0"/>
              <a:t>.</a:t>
            </a:r>
          </a:p>
          <a:p>
            <a:pPr marL="285750" lvl="0" indent="-285750">
              <a:buFont typeface="Arial" panose="020B0604020202020204" pitchFamily="34" charset="0"/>
              <a:buChar char="•"/>
            </a:pPr>
            <a:r>
              <a:rPr lang="en-IN" dirty="0"/>
              <a:t>Data is </a:t>
            </a:r>
            <a:r>
              <a:rPr lang="en-IN" b="1" dirty="0"/>
              <a:t>positively skewed</a:t>
            </a:r>
            <a:r>
              <a:rPr lang="en-IN" dirty="0"/>
              <a:t> and needs to be treated accordingly before providing to for model training.</a:t>
            </a:r>
          </a:p>
          <a:p>
            <a:pPr marL="285750" indent="-285750">
              <a:buFont typeface="Arial" panose="020B0604020202020204" pitchFamily="34" charset="0"/>
              <a:buChar char="•"/>
            </a:pPr>
            <a:r>
              <a:rPr lang="en-IN" dirty="0" err="1"/>
              <a:t>Mininum</a:t>
            </a:r>
            <a:r>
              <a:rPr lang="en-IN" dirty="0"/>
              <a:t> driven </a:t>
            </a:r>
            <a:r>
              <a:rPr lang="en-IN" dirty="0" err="1"/>
              <a:t>kilometer</a:t>
            </a:r>
            <a:r>
              <a:rPr lang="en-IN" dirty="0"/>
              <a:t> is 674 while maximum is 36 lakh.</a:t>
            </a:r>
            <a:endParaRPr lang="en-IN" sz="1600" dirty="0" smtClean="0">
              <a:solidFill>
                <a:srgbClr val="000000"/>
              </a:solidFill>
              <a:ea typeface="Calibri" panose="020F0502020204030204" pitchFamily="34" charset="0"/>
              <a:cs typeface="Times New Roman" panose="02020603050405020304" pitchFamily="18" charset="0"/>
            </a:endParaRPr>
          </a:p>
        </p:txBody>
      </p:sp>
      <p:pic>
        <p:nvPicPr>
          <p:cNvPr id="9" name="Picture 8" descr="C:\Users\Developer\AppData\Local\Microsoft\Windows\INetCache\Content.MSO\943BB91A.tmp"/>
          <p:cNvPicPr/>
          <p:nvPr/>
        </p:nvPicPr>
        <p:blipFill>
          <a:blip r:embed="rId4">
            <a:extLst>
              <a:ext uri="{28A0092B-C50C-407E-A947-70E740481C1C}">
                <a14:useLocalDpi xmlns:a14="http://schemas.microsoft.com/office/drawing/2010/main" val="0"/>
              </a:ext>
            </a:extLst>
          </a:blip>
          <a:srcRect/>
          <a:stretch>
            <a:fillRect/>
          </a:stretch>
        </p:blipFill>
        <p:spPr bwMode="auto">
          <a:xfrm>
            <a:off x="7392144" y="2384286"/>
            <a:ext cx="2200275" cy="2528570"/>
          </a:xfrm>
          <a:prstGeom prst="rect">
            <a:avLst/>
          </a:prstGeom>
          <a:noFill/>
          <a:ln>
            <a:noFill/>
          </a:ln>
        </p:spPr>
      </p:pic>
    </p:spTree>
    <p:extLst>
      <p:ext uri="{BB962C8B-B14F-4D97-AF65-F5344CB8AC3E}">
        <p14:creationId xmlns:p14="http://schemas.microsoft.com/office/powerpoint/2010/main" val="1803764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Distribution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40" y="2464274"/>
            <a:ext cx="6627480" cy="1200329"/>
          </a:xfrm>
          <a:prstGeom prst="rect">
            <a:avLst/>
          </a:prstGeom>
        </p:spPr>
        <p:txBody>
          <a:bodyPr wrap="square">
            <a:spAutoFit/>
          </a:bodyPr>
          <a:lstStyle/>
          <a:p>
            <a:r>
              <a:rPr lang="en-IN" b="1" dirty="0"/>
              <a:t>Remarks:</a:t>
            </a:r>
          </a:p>
          <a:p>
            <a:pPr marL="285750" lvl="0" indent="-285750">
              <a:buFont typeface="Arial" panose="020B0604020202020204" pitchFamily="34" charset="0"/>
              <a:buChar char="•"/>
            </a:pPr>
            <a:r>
              <a:rPr lang="en-IN" dirty="0"/>
              <a:t>Most of the cars are from year 2012 to 2019.</a:t>
            </a:r>
          </a:p>
          <a:p>
            <a:pPr marL="285750" lvl="0" indent="-285750">
              <a:buFont typeface="Arial" panose="020B0604020202020204" pitchFamily="34" charset="0"/>
              <a:buChar char="•"/>
            </a:pPr>
            <a:r>
              <a:rPr lang="en-IN" dirty="0"/>
              <a:t>Maximum number of cars are of manufacture year 2015.</a:t>
            </a:r>
          </a:p>
          <a:p>
            <a:pPr marL="285750" indent="-285750">
              <a:buFont typeface="Arial" panose="020B0604020202020204" pitchFamily="34" charset="0"/>
              <a:buChar char="•"/>
            </a:pPr>
            <a:r>
              <a:rPr lang="en-IN" dirty="0"/>
              <a:t>Minimum number of cars are of manufacture year 2000.</a:t>
            </a:r>
            <a:endParaRPr lang="en-IN" sz="1600" dirty="0" smtClean="0">
              <a:solidFill>
                <a:srgbClr val="000000"/>
              </a:solidFill>
              <a:ea typeface="Calibri" panose="020F0502020204030204" pitchFamily="34" charset="0"/>
              <a:cs typeface="Times New Roman" panose="02020603050405020304" pitchFamily="18" charset="0"/>
            </a:endParaRPr>
          </a:p>
        </p:txBody>
      </p:sp>
      <p:pic>
        <p:nvPicPr>
          <p:cNvPr id="11" name="Picture 10" descr="C:\Users\Developer\AppData\Local\Microsoft\Windows\INetCache\Content.MSO\25BBF038.tmp"/>
          <p:cNvPicPr/>
          <p:nvPr/>
        </p:nvPicPr>
        <p:blipFill>
          <a:blip r:embed="rId4">
            <a:extLst>
              <a:ext uri="{28A0092B-C50C-407E-A947-70E740481C1C}">
                <a14:useLocalDpi xmlns:a14="http://schemas.microsoft.com/office/drawing/2010/main" val="0"/>
              </a:ext>
            </a:extLst>
          </a:blip>
          <a:srcRect/>
          <a:stretch>
            <a:fillRect/>
          </a:stretch>
        </p:blipFill>
        <p:spPr bwMode="auto">
          <a:xfrm>
            <a:off x="8329286" y="2464274"/>
            <a:ext cx="2346960" cy="2457450"/>
          </a:xfrm>
          <a:prstGeom prst="rect">
            <a:avLst/>
          </a:prstGeom>
          <a:noFill/>
          <a:ln>
            <a:noFill/>
          </a:ln>
        </p:spPr>
      </p:pic>
    </p:spTree>
    <p:extLst>
      <p:ext uri="{BB962C8B-B14F-4D97-AF65-F5344CB8AC3E}">
        <p14:creationId xmlns:p14="http://schemas.microsoft.com/office/powerpoint/2010/main" val="1343601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a:t>
            </a:r>
            <a:r>
              <a:rPr lang="en-US" dirty="0" smtClean="0"/>
              <a:t>Count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39" y="2464274"/>
            <a:ext cx="4870025" cy="2031325"/>
          </a:xfrm>
          <a:prstGeom prst="rect">
            <a:avLst/>
          </a:prstGeom>
        </p:spPr>
        <p:txBody>
          <a:bodyPr wrap="square">
            <a:spAutoFit/>
          </a:bodyPr>
          <a:lstStyle/>
          <a:p>
            <a:r>
              <a:rPr lang="en-IN" b="1" dirty="0"/>
              <a:t>Remarks:</a:t>
            </a:r>
          </a:p>
          <a:p>
            <a:pPr marL="285750" indent="-285750">
              <a:buFont typeface="Arial" panose="020B0604020202020204" pitchFamily="34" charset="0"/>
              <a:buChar char="•"/>
            </a:pPr>
            <a:r>
              <a:rPr lang="en-IN" dirty="0"/>
              <a:t>Most of the records are of brand </a:t>
            </a:r>
            <a:r>
              <a:rPr lang="en-IN" b="1" dirty="0" err="1"/>
              <a:t>maruti</a:t>
            </a:r>
            <a:r>
              <a:rPr lang="en-IN" b="1" dirty="0"/>
              <a:t>, </a:t>
            </a:r>
            <a:r>
              <a:rPr lang="en-IN" b="1" dirty="0" err="1"/>
              <a:t>hyundai</a:t>
            </a:r>
            <a:r>
              <a:rPr lang="en-IN" b="1" dirty="0"/>
              <a:t>, </a:t>
            </a:r>
            <a:r>
              <a:rPr lang="en-IN" b="1" dirty="0" err="1"/>
              <a:t>honda</a:t>
            </a:r>
            <a:r>
              <a:rPr lang="en-IN" b="1" dirty="0"/>
              <a:t>, </a:t>
            </a:r>
            <a:r>
              <a:rPr lang="en-IN" b="1" dirty="0" err="1"/>
              <a:t>toyota</a:t>
            </a:r>
            <a:r>
              <a:rPr lang="en-IN" b="1" dirty="0"/>
              <a:t>, ford, </a:t>
            </a:r>
            <a:r>
              <a:rPr lang="en-IN" b="1" dirty="0" err="1"/>
              <a:t>mahindra</a:t>
            </a:r>
            <a:r>
              <a:rPr lang="en-IN" b="1" dirty="0"/>
              <a:t> &amp; </a:t>
            </a:r>
            <a:r>
              <a:rPr lang="en-IN" b="1" dirty="0" err="1"/>
              <a:t>volkswagen</a:t>
            </a:r>
            <a:r>
              <a:rPr lang="en-IN" dirty="0" smtClean="0"/>
              <a:t>.</a:t>
            </a:r>
          </a:p>
          <a:p>
            <a:pPr marL="285750" lvl="0" indent="-285750">
              <a:buFont typeface="Arial" panose="020B0604020202020204" pitchFamily="34" charset="0"/>
              <a:buChar char="•"/>
            </a:pPr>
            <a:r>
              <a:rPr lang="en-IN" dirty="0"/>
              <a:t>Maximum number of records are of brand </a:t>
            </a:r>
            <a:r>
              <a:rPr lang="en-IN" b="1" dirty="0" err="1"/>
              <a:t>maruti</a:t>
            </a:r>
            <a:r>
              <a:rPr lang="en-IN" dirty="0"/>
              <a:t>.</a:t>
            </a:r>
          </a:p>
          <a:p>
            <a:pPr marL="285750" indent="-285750">
              <a:buFont typeface="Arial" panose="020B0604020202020204" pitchFamily="34" charset="0"/>
              <a:buChar char="•"/>
            </a:pPr>
            <a:r>
              <a:rPr lang="en-IN" dirty="0"/>
              <a:t>Minimum number of records are of brand </a:t>
            </a:r>
            <a:r>
              <a:rPr lang="en-IN" b="1" dirty="0" err="1"/>
              <a:t>isuzu</a:t>
            </a:r>
            <a:r>
              <a:rPr lang="en-IN" dirty="0"/>
              <a:t>.</a:t>
            </a:r>
            <a:endParaRPr lang="en-IN" sz="1600" dirty="0" smtClean="0">
              <a:solidFill>
                <a:srgbClr val="000000"/>
              </a:solidFill>
              <a:ea typeface="Calibri" panose="020F0502020204030204" pitchFamily="34" charset="0"/>
              <a:cs typeface="Times New Roman" panose="02020603050405020304" pitchFamily="18" charset="0"/>
            </a:endParaRPr>
          </a:p>
        </p:txBody>
      </p:sp>
      <p:pic>
        <p:nvPicPr>
          <p:cNvPr id="11" name="Picture 10" descr="C:\Users\Developer\AppData\Local\Microsoft\Windows\INetCache\Content.MSO\7BF1B06.tmp"/>
          <p:cNvPicPr/>
          <p:nvPr/>
        </p:nvPicPr>
        <p:blipFill>
          <a:blip r:embed="rId4">
            <a:extLst>
              <a:ext uri="{28A0092B-C50C-407E-A947-70E740481C1C}">
                <a14:useLocalDpi xmlns:a14="http://schemas.microsoft.com/office/drawing/2010/main" val="0"/>
              </a:ext>
            </a:extLst>
          </a:blip>
          <a:srcRect/>
          <a:stretch>
            <a:fillRect/>
          </a:stretch>
        </p:blipFill>
        <p:spPr bwMode="auto">
          <a:xfrm>
            <a:off x="5418665" y="2384286"/>
            <a:ext cx="5731510" cy="3493135"/>
          </a:xfrm>
          <a:prstGeom prst="rect">
            <a:avLst/>
          </a:prstGeom>
          <a:noFill/>
          <a:ln>
            <a:noFill/>
          </a:ln>
        </p:spPr>
      </p:pic>
    </p:spTree>
    <p:extLst>
      <p:ext uri="{BB962C8B-B14F-4D97-AF65-F5344CB8AC3E}">
        <p14:creationId xmlns:p14="http://schemas.microsoft.com/office/powerpoint/2010/main" val="2968828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a:t>
            </a:r>
            <a:r>
              <a:rPr lang="en-US" dirty="0" smtClean="0"/>
              <a:t>Count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9" name="Picture 8"/>
          <p:cNvPicPr/>
          <p:nvPr/>
        </p:nvPicPr>
        <p:blipFill>
          <a:blip r:embed="rId4"/>
          <a:stretch>
            <a:fillRect/>
          </a:stretch>
        </p:blipFill>
        <p:spPr>
          <a:xfrm>
            <a:off x="672722" y="2159111"/>
            <a:ext cx="4919222" cy="2278000"/>
          </a:xfrm>
          <a:prstGeom prst="rect">
            <a:avLst/>
          </a:prstGeom>
        </p:spPr>
      </p:pic>
      <p:pic>
        <p:nvPicPr>
          <p:cNvPr id="13" name="Picture 12"/>
          <p:cNvPicPr/>
          <p:nvPr/>
        </p:nvPicPr>
        <p:blipFill>
          <a:blip r:embed="rId5"/>
          <a:stretch>
            <a:fillRect/>
          </a:stretch>
        </p:blipFill>
        <p:spPr>
          <a:xfrm>
            <a:off x="5807968" y="2314250"/>
            <a:ext cx="5029364" cy="2122862"/>
          </a:xfrm>
          <a:prstGeom prst="rect">
            <a:avLst/>
          </a:prstGeom>
        </p:spPr>
      </p:pic>
      <p:pic>
        <p:nvPicPr>
          <p:cNvPr id="14" name="Picture 13"/>
          <p:cNvPicPr/>
          <p:nvPr/>
        </p:nvPicPr>
        <p:blipFill>
          <a:blip r:embed="rId6"/>
          <a:stretch>
            <a:fillRect/>
          </a:stretch>
        </p:blipFill>
        <p:spPr>
          <a:xfrm>
            <a:off x="548640" y="4437112"/>
            <a:ext cx="5259328" cy="1872209"/>
          </a:xfrm>
          <a:prstGeom prst="rect">
            <a:avLst/>
          </a:prstGeom>
        </p:spPr>
      </p:pic>
      <p:pic>
        <p:nvPicPr>
          <p:cNvPr id="15" name="Picture 14"/>
          <p:cNvPicPr/>
          <p:nvPr/>
        </p:nvPicPr>
        <p:blipFill>
          <a:blip r:embed="rId7"/>
          <a:stretch>
            <a:fillRect/>
          </a:stretch>
        </p:blipFill>
        <p:spPr>
          <a:xfrm>
            <a:off x="5807968" y="4437111"/>
            <a:ext cx="5029364" cy="1872210"/>
          </a:xfrm>
          <a:prstGeom prst="rect">
            <a:avLst/>
          </a:prstGeom>
        </p:spPr>
      </p:pic>
    </p:spTree>
    <p:extLst>
      <p:ext uri="{BB962C8B-B14F-4D97-AF65-F5344CB8AC3E}">
        <p14:creationId xmlns:p14="http://schemas.microsoft.com/office/powerpoint/2010/main" val="4034010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a:t>
            </a:r>
            <a:r>
              <a:rPr lang="en-US" dirty="0" smtClean="0"/>
              <a:t>Count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3" name="Picture 12"/>
          <p:cNvPicPr/>
          <p:nvPr/>
        </p:nvPicPr>
        <p:blipFill>
          <a:blip r:embed="rId4"/>
          <a:stretch>
            <a:fillRect/>
          </a:stretch>
        </p:blipFill>
        <p:spPr>
          <a:xfrm>
            <a:off x="548640" y="2159878"/>
            <a:ext cx="5187320" cy="2061210"/>
          </a:xfrm>
          <a:prstGeom prst="rect">
            <a:avLst/>
          </a:prstGeom>
        </p:spPr>
      </p:pic>
      <p:pic>
        <p:nvPicPr>
          <p:cNvPr id="14" name="Picture 13"/>
          <p:cNvPicPr/>
          <p:nvPr/>
        </p:nvPicPr>
        <p:blipFill>
          <a:blip r:embed="rId5"/>
          <a:stretch>
            <a:fillRect/>
          </a:stretch>
        </p:blipFill>
        <p:spPr>
          <a:xfrm>
            <a:off x="5735960" y="2159877"/>
            <a:ext cx="5101372" cy="2061211"/>
          </a:xfrm>
          <a:prstGeom prst="rect">
            <a:avLst/>
          </a:prstGeom>
        </p:spPr>
      </p:pic>
      <p:pic>
        <p:nvPicPr>
          <p:cNvPr id="15" name="Picture 14"/>
          <p:cNvPicPr/>
          <p:nvPr/>
        </p:nvPicPr>
        <p:blipFill>
          <a:blip r:embed="rId6"/>
          <a:stretch>
            <a:fillRect/>
          </a:stretch>
        </p:blipFill>
        <p:spPr>
          <a:xfrm>
            <a:off x="693060" y="4174361"/>
            <a:ext cx="5042900" cy="2062951"/>
          </a:xfrm>
          <a:prstGeom prst="rect">
            <a:avLst/>
          </a:prstGeom>
        </p:spPr>
      </p:pic>
      <p:pic>
        <p:nvPicPr>
          <p:cNvPr id="16" name="Picture 15"/>
          <p:cNvPicPr/>
          <p:nvPr/>
        </p:nvPicPr>
        <p:blipFill>
          <a:blip r:embed="rId7"/>
          <a:stretch>
            <a:fillRect/>
          </a:stretch>
        </p:blipFill>
        <p:spPr>
          <a:xfrm>
            <a:off x="5709375" y="4205064"/>
            <a:ext cx="5127957" cy="2030507"/>
          </a:xfrm>
          <a:prstGeom prst="rect">
            <a:avLst/>
          </a:prstGeom>
        </p:spPr>
      </p:pic>
    </p:spTree>
    <p:extLst>
      <p:ext uri="{BB962C8B-B14F-4D97-AF65-F5344CB8AC3E}">
        <p14:creationId xmlns:p14="http://schemas.microsoft.com/office/powerpoint/2010/main" val="2639293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a:t>
            </a:r>
            <a:r>
              <a:rPr lang="en-US" dirty="0" smtClean="0"/>
              <a:t>Count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8" name="Picture 7"/>
          <p:cNvPicPr/>
          <p:nvPr/>
        </p:nvPicPr>
        <p:blipFill>
          <a:blip r:embed="rId4"/>
          <a:stretch>
            <a:fillRect/>
          </a:stretch>
        </p:blipFill>
        <p:spPr>
          <a:xfrm>
            <a:off x="548640" y="2264543"/>
            <a:ext cx="5259328" cy="1956545"/>
          </a:xfrm>
          <a:prstGeom prst="rect">
            <a:avLst/>
          </a:prstGeom>
        </p:spPr>
      </p:pic>
      <p:pic>
        <p:nvPicPr>
          <p:cNvPr id="9" name="Picture 8"/>
          <p:cNvPicPr/>
          <p:nvPr/>
        </p:nvPicPr>
        <p:blipFill>
          <a:blip r:embed="rId5"/>
          <a:stretch>
            <a:fillRect/>
          </a:stretch>
        </p:blipFill>
        <p:spPr>
          <a:xfrm>
            <a:off x="5807968" y="2264543"/>
            <a:ext cx="5256584" cy="1956545"/>
          </a:xfrm>
          <a:prstGeom prst="rect">
            <a:avLst/>
          </a:prstGeom>
        </p:spPr>
      </p:pic>
      <p:pic>
        <p:nvPicPr>
          <p:cNvPr id="11" name="Picture 10"/>
          <p:cNvPicPr/>
          <p:nvPr/>
        </p:nvPicPr>
        <p:blipFill>
          <a:blip r:embed="rId6"/>
          <a:stretch>
            <a:fillRect/>
          </a:stretch>
        </p:blipFill>
        <p:spPr>
          <a:xfrm>
            <a:off x="548640" y="4147309"/>
            <a:ext cx="5259328" cy="2017995"/>
          </a:xfrm>
          <a:prstGeom prst="rect">
            <a:avLst/>
          </a:prstGeom>
        </p:spPr>
      </p:pic>
      <p:pic>
        <p:nvPicPr>
          <p:cNvPr id="13" name="Picture 12"/>
          <p:cNvPicPr/>
          <p:nvPr/>
        </p:nvPicPr>
        <p:blipFill>
          <a:blip r:embed="rId7"/>
          <a:stretch>
            <a:fillRect/>
          </a:stretch>
        </p:blipFill>
        <p:spPr>
          <a:xfrm>
            <a:off x="5777163" y="4221088"/>
            <a:ext cx="5287389" cy="1944216"/>
          </a:xfrm>
          <a:prstGeom prst="rect">
            <a:avLst/>
          </a:prstGeom>
        </p:spPr>
      </p:pic>
    </p:spTree>
    <p:extLst>
      <p:ext uri="{BB962C8B-B14F-4D97-AF65-F5344CB8AC3E}">
        <p14:creationId xmlns:p14="http://schemas.microsoft.com/office/powerpoint/2010/main" val="845574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a:t>
            </a:r>
            <a:r>
              <a:rPr lang="en-US" dirty="0" smtClean="0"/>
              <a:t>Count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8" name="Picture 7"/>
          <p:cNvPicPr/>
          <p:nvPr/>
        </p:nvPicPr>
        <p:blipFill>
          <a:blip r:embed="rId4"/>
          <a:stretch>
            <a:fillRect/>
          </a:stretch>
        </p:blipFill>
        <p:spPr>
          <a:xfrm>
            <a:off x="548640" y="2204864"/>
            <a:ext cx="5187320" cy="2304256"/>
          </a:xfrm>
          <a:prstGeom prst="rect">
            <a:avLst/>
          </a:prstGeom>
        </p:spPr>
      </p:pic>
      <p:pic>
        <p:nvPicPr>
          <p:cNvPr id="9" name="Picture 8"/>
          <p:cNvPicPr/>
          <p:nvPr/>
        </p:nvPicPr>
        <p:blipFill>
          <a:blip r:embed="rId5"/>
          <a:stretch>
            <a:fillRect/>
          </a:stretch>
        </p:blipFill>
        <p:spPr>
          <a:xfrm>
            <a:off x="5807968" y="2364692"/>
            <a:ext cx="5184576" cy="2141220"/>
          </a:xfrm>
          <a:prstGeom prst="rect">
            <a:avLst/>
          </a:prstGeom>
        </p:spPr>
      </p:pic>
      <p:pic>
        <p:nvPicPr>
          <p:cNvPr id="11" name="Picture 10"/>
          <p:cNvPicPr/>
          <p:nvPr/>
        </p:nvPicPr>
        <p:blipFill>
          <a:blip r:embed="rId6"/>
          <a:stretch>
            <a:fillRect/>
          </a:stretch>
        </p:blipFill>
        <p:spPr>
          <a:xfrm>
            <a:off x="547936" y="4438163"/>
            <a:ext cx="5188024" cy="1901677"/>
          </a:xfrm>
          <a:prstGeom prst="rect">
            <a:avLst/>
          </a:prstGeom>
        </p:spPr>
      </p:pic>
      <p:pic>
        <p:nvPicPr>
          <p:cNvPr id="13" name="Picture 12"/>
          <p:cNvPicPr/>
          <p:nvPr/>
        </p:nvPicPr>
        <p:blipFill>
          <a:blip r:embed="rId7"/>
          <a:stretch>
            <a:fillRect/>
          </a:stretch>
        </p:blipFill>
        <p:spPr>
          <a:xfrm>
            <a:off x="5735960" y="4438163"/>
            <a:ext cx="3556967" cy="1901677"/>
          </a:xfrm>
          <a:prstGeom prst="rect">
            <a:avLst/>
          </a:prstGeom>
        </p:spPr>
      </p:pic>
    </p:spTree>
    <p:extLst>
      <p:ext uri="{BB962C8B-B14F-4D97-AF65-F5344CB8AC3E}">
        <p14:creationId xmlns:p14="http://schemas.microsoft.com/office/powerpoint/2010/main" val="1925760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a:t>
            </a:r>
            <a:r>
              <a:rPr lang="en-US" dirty="0" smtClean="0"/>
              <a:t>Count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39" y="2464274"/>
            <a:ext cx="4870025" cy="1477328"/>
          </a:xfrm>
          <a:prstGeom prst="rect">
            <a:avLst/>
          </a:prstGeom>
        </p:spPr>
        <p:txBody>
          <a:bodyPr wrap="square">
            <a:spAutoFit/>
          </a:bodyPr>
          <a:lstStyle/>
          <a:p>
            <a:r>
              <a:rPr lang="en-IN" b="1" dirty="0"/>
              <a:t>Remarks:</a:t>
            </a:r>
          </a:p>
          <a:p>
            <a:pPr marL="285750" lvl="0" indent="-285750">
              <a:buFont typeface="Arial" panose="020B0604020202020204" pitchFamily="34" charset="0"/>
              <a:buChar char="•"/>
            </a:pPr>
            <a:r>
              <a:rPr lang="en-IN" dirty="0"/>
              <a:t>Most of the records are for </a:t>
            </a:r>
            <a:r>
              <a:rPr lang="en-IN" b="1" dirty="0"/>
              <a:t>petrol and diesel</a:t>
            </a:r>
            <a:r>
              <a:rPr lang="en-IN" dirty="0"/>
              <a:t> engine type cars.</a:t>
            </a:r>
          </a:p>
          <a:p>
            <a:pPr marL="285750" lvl="0" indent="-285750">
              <a:buFont typeface="Arial" panose="020B0604020202020204" pitchFamily="34" charset="0"/>
              <a:buChar char="•"/>
            </a:pPr>
            <a:r>
              <a:rPr lang="en-IN" dirty="0"/>
              <a:t>Maximum number of cars are of </a:t>
            </a:r>
            <a:r>
              <a:rPr lang="en-IN" b="1" dirty="0"/>
              <a:t>petrol</a:t>
            </a:r>
            <a:r>
              <a:rPr lang="en-IN" dirty="0"/>
              <a:t> engine.</a:t>
            </a:r>
          </a:p>
          <a:p>
            <a:pPr marL="285750" indent="-285750">
              <a:buFont typeface="Arial" panose="020B0604020202020204" pitchFamily="34" charset="0"/>
              <a:buChar char="•"/>
            </a:pPr>
            <a:r>
              <a:rPr lang="en-IN" dirty="0"/>
              <a:t>Minimum number of cars are of </a:t>
            </a:r>
            <a:r>
              <a:rPr lang="en-IN" b="1" dirty="0" err="1"/>
              <a:t>lpg</a:t>
            </a:r>
            <a:r>
              <a:rPr lang="en-IN" dirty="0"/>
              <a:t> engine.</a:t>
            </a:r>
            <a:endParaRPr lang="en-IN" sz="1600" dirty="0" smtClean="0">
              <a:solidFill>
                <a:srgbClr val="000000"/>
              </a:solidFill>
              <a:ea typeface="Calibri" panose="020F0502020204030204" pitchFamily="34" charset="0"/>
              <a:cs typeface="Times New Roman" panose="02020603050405020304" pitchFamily="18" charset="0"/>
            </a:endParaRPr>
          </a:p>
        </p:txBody>
      </p:sp>
      <p:pic>
        <p:nvPicPr>
          <p:cNvPr id="8" name="Picture 7" descr="C:\Users\Developer\AppData\Local\Microsoft\Windows\INetCache\Content.MSO\3E486504.tmp"/>
          <p:cNvPicPr/>
          <p:nvPr/>
        </p:nvPicPr>
        <p:blipFill>
          <a:blip r:embed="rId4">
            <a:extLst>
              <a:ext uri="{28A0092B-C50C-407E-A947-70E740481C1C}">
                <a14:useLocalDpi xmlns:a14="http://schemas.microsoft.com/office/drawing/2010/main" val="0"/>
              </a:ext>
            </a:extLst>
          </a:blip>
          <a:srcRect/>
          <a:stretch>
            <a:fillRect/>
          </a:stretch>
        </p:blipFill>
        <p:spPr bwMode="auto">
          <a:xfrm>
            <a:off x="5463531" y="2231886"/>
            <a:ext cx="5731510" cy="3589020"/>
          </a:xfrm>
          <a:prstGeom prst="rect">
            <a:avLst/>
          </a:prstGeom>
          <a:noFill/>
          <a:ln>
            <a:noFill/>
          </a:ln>
        </p:spPr>
      </p:pic>
    </p:spTree>
    <p:extLst>
      <p:ext uri="{BB962C8B-B14F-4D97-AF65-F5344CB8AC3E}">
        <p14:creationId xmlns:p14="http://schemas.microsoft.com/office/powerpoint/2010/main" val="1232573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ACKNOWLEDGMENT</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698486"/>
            <a:ext cx="10288693" cy="4629162"/>
          </a:xfrm>
        </p:spPr>
        <p:txBody>
          <a:bodyPr/>
          <a:lstStyle/>
          <a:p>
            <a:pPr marL="0" indent="0">
              <a:buNone/>
            </a:pPr>
            <a:r>
              <a:rPr lang="en-IN" dirty="0"/>
              <a:t>I would like to express my deep sense of gratitude to my SME (Subject Matter Expert) </a:t>
            </a:r>
            <a:r>
              <a:rPr lang="en-IN" b="1" dirty="0"/>
              <a:t>Ms. </a:t>
            </a:r>
            <a:r>
              <a:rPr lang="en-IN" b="1" dirty="0" err="1"/>
              <a:t>Rashi</a:t>
            </a:r>
            <a:r>
              <a:rPr lang="en-IN" b="1" dirty="0"/>
              <a:t> </a:t>
            </a:r>
            <a:r>
              <a:rPr lang="en-IN" b="1" dirty="0" err="1"/>
              <a:t>Mathur</a:t>
            </a:r>
            <a:r>
              <a:rPr lang="en-IN" dirty="0"/>
              <a:t> as well as </a:t>
            </a:r>
            <a:r>
              <a:rPr lang="en-IN" b="1" dirty="0"/>
              <a:t>Flip </a:t>
            </a:r>
            <a:r>
              <a:rPr lang="en-IN" b="1" dirty="0" err="1"/>
              <a:t>Robo</a:t>
            </a:r>
            <a:r>
              <a:rPr lang="en-IN" b="1" dirty="0"/>
              <a:t> Technologies</a:t>
            </a:r>
            <a:r>
              <a:rPr lang="en-IN" dirty="0"/>
              <a:t> who gave me the golden opportunity to do project on </a:t>
            </a:r>
            <a:r>
              <a:rPr lang="en-IN" b="1" dirty="0" smtClean="0"/>
              <a:t>Car Price Prediction</a:t>
            </a:r>
            <a:r>
              <a:rPr lang="en-IN" dirty="0" smtClean="0"/>
              <a:t>, </a:t>
            </a:r>
            <a:r>
              <a:rPr lang="en-IN" dirty="0"/>
              <a:t>which also helped me in doing lots of research and I came to know about so many new things.</a:t>
            </a:r>
          </a:p>
          <a:p>
            <a:pPr marL="0" indent="0">
              <a:buNone/>
            </a:pPr>
            <a:r>
              <a:rPr lang="en-IN" dirty="0"/>
              <a:t>I am very much thankful to </a:t>
            </a:r>
            <a:r>
              <a:rPr lang="en-IN" b="1" dirty="0"/>
              <a:t>Mr. </a:t>
            </a:r>
            <a:r>
              <a:rPr lang="en-IN" b="1" dirty="0" err="1" smtClean="0"/>
              <a:t>Deepika</a:t>
            </a:r>
            <a:r>
              <a:rPr lang="en-IN" b="1" dirty="0" smtClean="0"/>
              <a:t> Sharma, </a:t>
            </a:r>
            <a:r>
              <a:rPr lang="en-IN" b="1" dirty="0"/>
              <a:t>Trainer (</a:t>
            </a:r>
            <a:r>
              <a:rPr lang="en-IN" b="1" dirty="0" err="1"/>
              <a:t>DataTrained</a:t>
            </a:r>
            <a:r>
              <a:rPr lang="en-IN" b="1" dirty="0"/>
              <a:t>)</a:t>
            </a:r>
            <a:r>
              <a:rPr lang="en-IN" dirty="0"/>
              <a:t>, for their valuable guidance, keen interest and encouragement at various stages of my training period which eventually helped me a lot in doing this project.</a:t>
            </a:r>
          </a:p>
          <a:p>
            <a:pPr marL="0" indent="0">
              <a:buNone/>
            </a:pPr>
            <a:r>
              <a:rPr lang="en-IN" dirty="0"/>
              <a:t>I also acknowledge with thanks for suggestion and timely guidance, which I have received from my SME Ms. </a:t>
            </a:r>
            <a:r>
              <a:rPr lang="en-IN" dirty="0" err="1"/>
              <a:t>Rashi</a:t>
            </a:r>
            <a:r>
              <a:rPr lang="en-IN" dirty="0"/>
              <a:t> </a:t>
            </a:r>
            <a:r>
              <a:rPr lang="en-IN" dirty="0" err="1"/>
              <a:t>Mathur</a:t>
            </a:r>
            <a:r>
              <a:rPr lang="en-IN" dirty="0"/>
              <a:t> during this project, which immensely helped me in the evaluation of my ideas on the project.</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7000"/>
              </a:lnSpc>
              <a:spcAft>
                <a:spcPts val="800"/>
              </a:spcAft>
              <a:buNone/>
            </a:pPr>
            <a:r>
              <a:rPr lang="en-IN" dirty="0" smtClean="0">
                <a:effectLst/>
                <a:ea typeface="Calibri" panose="020F0502020204030204" pitchFamily="34" charset="0"/>
                <a:cs typeface="Times New Roman" panose="02020603050405020304" pitchFamily="18" charset="0"/>
              </a:rPr>
              <a:t>Ashok </a:t>
            </a:r>
            <a:r>
              <a:rPr lang="en-IN" dirty="0">
                <a:effectLst/>
                <a:ea typeface="Calibri" panose="020F0502020204030204" pitchFamily="34" charset="0"/>
                <a:cs typeface="Times New Roman" panose="02020603050405020304" pitchFamily="18" charset="0"/>
              </a:rPr>
              <a:t>Kumar Sharma</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a:t>
            </a:r>
            <a:r>
              <a:rPr lang="en-US" dirty="0" smtClean="0"/>
              <a:t>Count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39" y="2464274"/>
            <a:ext cx="4870025" cy="1477328"/>
          </a:xfrm>
          <a:prstGeom prst="rect">
            <a:avLst/>
          </a:prstGeom>
        </p:spPr>
        <p:txBody>
          <a:bodyPr wrap="square">
            <a:spAutoFit/>
          </a:bodyPr>
          <a:lstStyle/>
          <a:p>
            <a:r>
              <a:rPr lang="en-IN" b="1" dirty="0"/>
              <a:t>Remarks:</a:t>
            </a:r>
          </a:p>
          <a:p>
            <a:pPr marL="285750" lvl="0" indent="-285750">
              <a:buFont typeface="Arial" panose="020B0604020202020204" pitchFamily="34" charset="0"/>
              <a:buChar char="•"/>
            </a:pPr>
            <a:r>
              <a:rPr lang="en-IN" dirty="0"/>
              <a:t>Most of the records are for </a:t>
            </a:r>
            <a:r>
              <a:rPr lang="en-IN" b="1" dirty="0"/>
              <a:t>first and second</a:t>
            </a:r>
            <a:r>
              <a:rPr lang="en-IN" dirty="0"/>
              <a:t> owner.</a:t>
            </a:r>
          </a:p>
          <a:p>
            <a:pPr marL="285750" lvl="0" indent="-285750">
              <a:buFont typeface="Arial" panose="020B0604020202020204" pitchFamily="34" charset="0"/>
              <a:buChar char="•"/>
            </a:pPr>
            <a:r>
              <a:rPr lang="en-IN" dirty="0"/>
              <a:t>Maximum number of cars are of </a:t>
            </a:r>
            <a:r>
              <a:rPr lang="en-IN" b="1" dirty="0"/>
              <a:t>first</a:t>
            </a:r>
            <a:r>
              <a:rPr lang="en-IN" dirty="0"/>
              <a:t> owner.</a:t>
            </a:r>
          </a:p>
          <a:p>
            <a:pPr marL="285750" indent="-285750">
              <a:buFont typeface="Arial" panose="020B0604020202020204" pitchFamily="34" charset="0"/>
              <a:buChar char="•"/>
            </a:pPr>
            <a:r>
              <a:rPr lang="en-IN" dirty="0"/>
              <a:t>Minimum number of cars are of </a:t>
            </a:r>
            <a:r>
              <a:rPr lang="en-IN" b="1" dirty="0"/>
              <a:t>test driver</a:t>
            </a:r>
            <a:r>
              <a:rPr lang="en-IN" dirty="0"/>
              <a:t>.</a:t>
            </a:r>
            <a:endParaRPr lang="en-IN" sz="1600" dirty="0" smtClean="0">
              <a:solidFill>
                <a:srgbClr val="000000"/>
              </a:solidFill>
              <a:ea typeface="Calibri" panose="020F0502020204030204" pitchFamily="34" charset="0"/>
              <a:cs typeface="Times New Roman" panose="02020603050405020304" pitchFamily="18" charset="0"/>
            </a:endParaRPr>
          </a:p>
        </p:txBody>
      </p:sp>
      <p:pic>
        <p:nvPicPr>
          <p:cNvPr id="9" name="Picture 8" descr="C:\Users\Developer\AppData\Local\Microsoft\Windows\INetCache\Content.MSO\971185B2.tmp"/>
          <p:cNvPicPr/>
          <p:nvPr/>
        </p:nvPicPr>
        <p:blipFill>
          <a:blip r:embed="rId4">
            <a:extLst>
              <a:ext uri="{28A0092B-C50C-407E-A947-70E740481C1C}">
                <a14:useLocalDpi xmlns:a14="http://schemas.microsoft.com/office/drawing/2010/main" val="0"/>
              </a:ext>
            </a:extLst>
          </a:blip>
          <a:srcRect/>
          <a:stretch>
            <a:fillRect/>
          </a:stretch>
        </p:blipFill>
        <p:spPr bwMode="auto">
          <a:xfrm>
            <a:off x="5622290" y="2464274"/>
            <a:ext cx="5731510" cy="3589020"/>
          </a:xfrm>
          <a:prstGeom prst="rect">
            <a:avLst/>
          </a:prstGeom>
          <a:noFill/>
          <a:ln>
            <a:noFill/>
          </a:ln>
        </p:spPr>
      </p:pic>
    </p:spTree>
    <p:extLst>
      <p:ext uri="{BB962C8B-B14F-4D97-AF65-F5344CB8AC3E}">
        <p14:creationId xmlns:p14="http://schemas.microsoft.com/office/powerpoint/2010/main" val="749803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a:t>
            </a:r>
            <a:r>
              <a:rPr lang="en-US" dirty="0" smtClean="0"/>
              <a:t>Count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39" y="2464274"/>
            <a:ext cx="4870025" cy="2031325"/>
          </a:xfrm>
          <a:prstGeom prst="rect">
            <a:avLst/>
          </a:prstGeom>
        </p:spPr>
        <p:txBody>
          <a:bodyPr wrap="square">
            <a:spAutoFit/>
          </a:bodyPr>
          <a:lstStyle/>
          <a:p>
            <a:r>
              <a:rPr lang="en-IN" b="1" dirty="0"/>
              <a:t>Remarks:</a:t>
            </a:r>
          </a:p>
          <a:p>
            <a:pPr marL="285750" lvl="0" indent="-285750">
              <a:buFont typeface="Arial" panose="020B0604020202020204" pitchFamily="34" charset="0"/>
              <a:buChar char="•"/>
            </a:pPr>
            <a:r>
              <a:rPr lang="en-IN" dirty="0"/>
              <a:t>Most of the records are for </a:t>
            </a:r>
            <a:r>
              <a:rPr lang="en-IN" b="1" dirty="0"/>
              <a:t>hatchback, </a:t>
            </a:r>
            <a:r>
              <a:rPr lang="en-IN" b="1" dirty="0" err="1"/>
              <a:t>suv</a:t>
            </a:r>
            <a:r>
              <a:rPr lang="en-IN" b="1" dirty="0"/>
              <a:t>, sedan, luxury &amp; </a:t>
            </a:r>
            <a:r>
              <a:rPr lang="en-IN" b="1" dirty="0" err="1"/>
              <a:t>muv</a:t>
            </a:r>
            <a:r>
              <a:rPr lang="en-IN" dirty="0"/>
              <a:t>.</a:t>
            </a:r>
          </a:p>
          <a:p>
            <a:pPr marL="285750" lvl="0" indent="-285750">
              <a:buFont typeface="Arial" panose="020B0604020202020204" pitchFamily="34" charset="0"/>
              <a:buChar char="•"/>
            </a:pPr>
            <a:r>
              <a:rPr lang="en-IN" dirty="0"/>
              <a:t>Maximum number of cars are of </a:t>
            </a:r>
            <a:r>
              <a:rPr lang="en-IN" b="1" dirty="0"/>
              <a:t>hatchback</a:t>
            </a:r>
            <a:r>
              <a:rPr lang="en-IN" dirty="0"/>
              <a:t> owner.</a:t>
            </a:r>
          </a:p>
          <a:p>
            <a:pPr marL="285750" indent="-285750">
              <a:buFont typeface="Arial" panose="020B0604020202020204" pitchFamily="34" charset="0"/>
              <a:buChar char="•"/>
            </a:pPr>
            <a:r>
              <a:rPr lang="en-IN" dirty="0"/>
              <a:t>Minimum number of cars are of </a:t>
            </a:r>
            <a:r>
              <a:rPr lang="en-IN" b="1" dirty="0"/>
              <a:t>super </a:t>
            </a:r>
            <a:r>
              <a:rPr lang="en-IN" b="1" dirty="0" err="1"/>
              <a:t>luxury</a:t>
            </a:r>
            <a:r>
              <a:rPr lang="en-IN" dirty="0" err="1"/>
              <a:t>.</a:t>
            </a:r>
            <a:r>
              <a:rPr lang="en-IN" dirty="0" err="1" smtClean="0"/>
              <a:t>are</a:t>
            </a:r>
            <a:r>
              <a:rPr lang="en-IN" dirty="0" smtClean="0"/>
              <a:t> </a:t>
            </a:r>
            <a:r>
              <a:rPr lang="en-IN" dirty="0"/>
              <a:t>of </a:t>
            </a:r>
            <a:r>
              <a:rPr lang="en-IN" b="1" dirty="0"/>
              <a:t>test driver</a:t>
            </a:r>
            <a:r>
              <a:rPr lang="en-IN" dirty="0"/>
              <a:t>.</a:t>
            </a:r>
            <a:endParaRPr lang="en-IN" sz="1600" dirty="0" smtClean="0">
              <a:solidFill>
                <a:srgbClr val="000000"/>
              </a:solidFill>
              <a:ea typeface="Calibri" panose="020F0502020204030204" pitchFamily="34" charset="0"/>
              <a:cs typeface="Times New Roman" panose="02020603050405020304" pitchFamily="18" charset="0"/>
            </a:endParaRPr>
          </a:p>
        </p:txBody>
      </p:sp>
      <p:pic>
        <p:nvPicPr>
          <p:cNvPr id="11" name="Picture 10" descr="C:\Users\Developer\AppData\Local\Microsoft\Windows\INetCache\Content.MSO\43A6A090.tmp"/>
          <p:cNvPicPr/>
          <p:nvPr/>
        </p:nvPicPr>
        <p:blipFill>
          <a:blip r:embed="rId4">
            <a:extLst>
              <a:ext uri="{28A0092B-C50C-407E-A947-70E740481C1C}">
                <a14:useLocalDpi xmlns:a14="http://schemas.microsoft.com/office/drawing/2010/main" val="0"/>
              </a:ext>
            </a:extLst>
          </a:blip>
          <a:srcRect/>
          <a:stretch>
            <a:fillRect/>
          </a:stretch>
        </p:blipFill>
        <p:spPr bwMode="auto">
          <a:xfrm>
            <a:off x="5303912" y="2464274"/>
            <a:ext cx="5731510" cy="3589020"/>
          </a:xfrm>
          <a:prstGeom prst="rect">
            <a:avLst/>
          </a:prstGeom>
          <a:noFill/>
          <a:ln>
            <a:noFill/>
          </a:ln>
        </p:spPr>
      </p:pic>
    </p:spTree>
    <p:extLst>
      <p:ext uri="{BB962C8B-B14F-4D97-AF65-F5344CB8AC3E}">
        <p14:creationId xmlns:p14="http://schemas.microsoft.com/office/powerpoint/2010/main" val="2190513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a:t>
            </a:r>
            <a:r>
              <a:rPr lang="en-US" dirty="0" smtClean="0"/>
              <a:t>Count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39" y="2464274"/>
            <a:ext cx="4870025" cy="1477328"/>
          </a:xfrm>
          <a:prstGeom prst="rect">
            <a:avLst/>
          </a:prstGeom>
        </p:spPr>
        <p:txBody>
          <a:bodyPr wrap="square">
            <a:spAutoFit/>
          </a:bodyPr>
          <a:lstStyle/>
          <a:p>
            <a:r>
              <a:rPr lang="en-IN" b="1" dirty="0"/>
              <a:t>Remarks:</a:t>
            </a:r>
          </a:p>
          <a:p>
            <a:pPr marL="285750" lvl="0" indent="-285750">
              <a:buFont typeface="Arial" panose="020B0604020202020204" pitchFamily="34" charset="0"/>
              <a:buChar char="•"/>
            </a:pPr>
            <a:r>
              <a:rPr lang="en-IN" dirty="0"/>
              <a:t>Most of the records are for </a:t>
            </a:r>
            <a:r>
              <a:rPr lang="en-IN" b="1" dirty="0" err="1"/>
              <a:t>delhi</a:t>
            </a:r>
            <a:r>
              <a:rPr lang="en-IN" b="1" dirty="0"/>
              <a:t> </a:t>
            </a:r>
            <a:r>
              <a:rPr lang="en-IN" b="1" dirty="0" err="1"/>
              <a:t>ncr</a:t>
            </a:r>
            <a:r>
              <a:rPr lang="en-IN" b="1" dirty="0"/>
              <a:t>, </a:t>
            </a:r>
            <a:r>
              <a:rPr lang="en-IN" b="1" dirty="0" err="1"/>
              <a:t>delhi</a:t>
            </a:r>
            <a:r>
              <a:rPr lang="en-IN" b="1" dirty="0"/>
              <a:t>, </a:t>
            </a:r>
            <a:r>
              <a:rPr lang="en-IN" b="1" dirty="0" err="1"/>
              <a:t>mumbai</a:t>
            </a:r>
            <a:r>
              <a:rPr lang="en-IN" b="1" dirty="0"/>
              <a:t>, </a:t>
            </a:r>
            <a:r>
              <a:rPr lang="en-IN" b="1" dirty="0" err="1"/>
              <a:t>noida</a:t>
            </a:r>
            <a:r>
              <a:rPr lang="en-IN" b="1" dirty="0"/>
              <a:t>, </a:t>
            </a:r>
            <a:r>
              <a:rPr lang="en-IN" b="1" dirty="0" err="1"/>
              <a:t>gurgaon</a:t>
            </a:r>
            <a:r>
              <a:rPr lang="en-IN" b="1" dirty="0"/>
              <a:t> &amp; </a:t>
            </a:r>
            <a:r>
              <a:rPr lang="en-IN" b="1" dirty="0" err="1"/>
              <a:t>pune</a:t>
            </a:r>
            <a:r>
              <a:rPr lang="en-IN" dirty="0"/>
              <a:t>.</a:t>
            </a:r>
          </a:p>
          <a:p>
            <a:pPr marL="285750" lvl="0" indent="-285750">
              <a:buFont typeface="Arial" panose="020B0604020202020204" pitchFamily="34" charset="0"/>
              <a:buChar char="•"/>
            </a:pPr>
            <a:r>
              <a:rPr lang="en-IN" dirty="0"/>
              <a:t>Maximum number of cars are of </a:t>
            </a:r>
            <a:r>
              <a:rPr lang="en-IN" b="1" dirty="0" err="1"/>
              <a:t>delhi</a:t>
            </a:r>
            <a:r>
              <a:rPr lang="en-IN" b="1" dirty="0"/>
              <a:t> </a:t>
            </a:r>
            <a:r>
              <a:rPr lang="en-IN" b="1" dirty="0" err="1"/>
              <a:t>ncr</a:t>
            </a:r>
            <a:r>
              <a:rPr lang="en-IN" dirty="0"/>
              <a:t>.</a:t>
            </a:r>
          </a:p>
          <a:p>
            <a:pPr marL="285750" indent="-285750">
              <a:buFont typeface="Arial" panose="020B0604020202020204" pitchFamily="34" charset="0"/>
              <a:buChar char="•"/>
            </a:pPr>
            <a:r>
              <a:rPr lang="en-IN" dirty="0"/>
              <a:t>Minimum number of cars are of </a:t>
            </a:r>
            <a:r>
              <a:rPr lang="en-IN" b="1" dirty="0" err="1"/>
              <a:t>chennai</a:t>
            </a:r>
            <a:r>
              <a:rPr lang="en-IN" dirty="0"/>
              <a:t>.</a:t>
            </a:r>
            <a:endParaRPr lang="en-IN" sz="1600" dirty="0" smtClean="0">
              <a:solidFill>
                <a:srgbClr val="000000"/>
              </a:solidFill>
              <a:ea typeface="Calibri" panose="020F0502020204030204" pitchFamily="34" charset="0"/>
              <a:cs typeface="Times New Roman" panose="02020603050405020304" pitchFamily="18" charset="0"/>
            </a:endParaRPr>
          </a:p>
        </p:txBody>
      </p:sp>
      <p:pic>
        <p:nvPicPr>
          <p:cNvPr id="9" name="Picture 8" descr="C:\Users\Developer\AppData\Local\Microsoft\Windows\INetCache\Content.MSO\9A4D251E.tmp"/>
          <p:cNvPicPr/>
          <p:nvPr/>
        </p:nvPicPr>
        <p:blipFill>
          <a:blip r:embed="rId4">
            <a:extLst>
              <a:ext uri="{28A0092B-C50C-407E-A947-70E740481C1C}">
                <a14:useLocalDpi xmlns:a14="http://schemas.microsoft.com/office/drawing/2010/main" val="0"/>
              </a:ext>
            </a:extLst>
          </a:blip>
          <a:srcRect/>
          <a:stretch>
            <a:fillRect/>
          </a:stretch>
        </p:blipFill>
        <p:spPr bwMode="auto">
          <a:xfrm>
            <a:off x="5463531" y="2464274"/>
            <a:ext cx="5731510" cy="3589020"/>
          </a:xfrm>
          <a:prstGeom prst="rect">
            <a:avLst/>
          </a:prstGeom>
          <a:noFill/>
          <a:ln>
            <a:noFill/>
          </a:ln>
        </p:spPr>
      </p:pic>
    </p:spTree>
    <p:extLst>
      <p:ext uri="{BB962C8B-B14F-4D97-AF65-F5344CB8AC3E}">
        <p14:creationId xmlns:p14="http://schemas.microsoft.com/office/powerpoint/2010/main" val="581254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a:t>
            </a:r>
            <a:r>
              <a:rPr lang="en-US" dirty="0" smtClean="0"/>
              <a:t>ivariate </a:t>
            </a:r>
            <a:r>
              <a:rPr lang="en-US" dirty="0" smtClean="0"/>
              <a:t>Analysis: </a:t>
            </a:r>
            <a:r>
              <a:rPr lang="en-US" dirty="0" smtClean="0"/>
              <a:t>Scatterplot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39" y="2204864"/>
            <a:ext cx="4827281" cy="4201150"/>
          </a:xfrm>
          <a:prstGeom prst="rect">
            <a:avLst/>
          </a:prstGeom>
        </p:spPr>
        <p:txBody>
          <a:bodyPr wrap="square">
            <a:spAutoFit/>
          </a:bodyPr>
          <a:lstStyle/>
          <a:p>
            <a:r>
              <a:rPr lang="en-IN" sz="1100" b="1" dirty="0"/>
              <a:t>Remarks:</a:t>
            </a:r>
          </a:p>
          <a:p>
            <a:pPr marL="285750" lvl="0" indent="-285750">
              <a:buFont typeface="Arial" panose="020B0604020202020204" pitchFamily="34" charset="0"/>
              <a:buChar char="•"/>
            </a:pPr>
            <a:r>
              <a:rPr lang="en-IN" sz="800" dirty="0"/>
              <a:t>Most of the car price ranges from 40000 to 2000000.</a:t>
            </a:r>
          </a:p>
          <a:p>
            <a:pPr marL="285750" lvl="0" indent="-285750">
              <a:buFont typeface="Arial" panose="020B0604020202020204" pitchFamily="34" charset="0"/>
              <a:buChar char="•"/>
            </a:pPr>
            <a:r>
              <a:rPr lang="en-IN" sz="800" b="1" dirty="0" err="1"/>
              <a:t>Maruti</a:t>
            </a:r>
            <a:r>
              <a:rPr lang="en-IN" sz="800" dirty="0"/>
              <a:t> brand car </a:t>
            </a:r>
            <a:r>
              <a:rPr lang="en-IN" sz="800" b="1" dirty="0"/>
              <a:t>price ranges from 40000 to 1500000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Hyundai</a:t>
            </a:r>
            <a:r>
              <a:rPr lang="en-IN" sz="800" dirty="0"/>
              <a:t> brand car </a:t>
            </a:r>
            <a:r>
              <a:rPr lang="en-IN" sz="800" b="1" dirty="0"/>
              <a:t>price ranges from 40000 to 2200000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Honda</a:t>
            </a:r>
            <a:r>
              <a:rPr lang="en-IN" sz="800" dirty="0"/>
              <a:t> brand car </a:t>
            </a:r>
            <a:r>
              <a:rPr lang="en-IN" sz="800" b="1" dirty="0"/>
              <a:t>price ranges from 40000 to 3000000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Datsun</a:t>
            </a:r>
            <a:r>
              <a:rPr lang="en-IN" sz="800" dirty="0"/>
              <a:t> brand car </a:t>
            </a:r>
            <a:r>
              <a:rPr lang="en-IN" sz="800" b="1" dirty="0"/>
              <a:t>price ranges from 100000 to 500000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Renault</a:t>
            </a:r>
            <a:r>
              <a:rPr lang="en-IN" sz="800" dirty="0"/>
              <a:t> brand car </a:t>
            </a:r>
            <a:r>
              <a:rPr lang="en-IN" sz="800" b="1" dirty="0"/>
              <a:t>price ranges from 80000 to 1800000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Volkswagen</a:t>
            </a:r>
            <a:r>
              <a:rPr lang="en-IN" sz="800" dirty="0"/>
              <a:t> brand car </a:t>
            </a:r>
            <a:r>
              <a:rPr lang="en-IN" sz="800" b="1" dirty="0"/>
              <a:t>price ranges from 100000 to 2500000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Toyota</a:t>
            </a:r>
            <a:r>
              <a:rPr lang="en-IN" sz="800" dirty="0"/>
              <a:t> brand car </a:t>
            </a:r>
            <a:r>
              <a:rPr lang="en-IN" sz="800" b="1" dirty="0"/>
              <a:t>price ranges from 100000 to 3800000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Tata</a:t>
            </a:r>
            <a:r>
              <a:rPr lang="en-IN" sz="800" dirty="0"/>
              <a:t> brand car </a:t>
            </a:r>
            <a:r>
              <a:rPr lang="en-IN" sz="800" b="1" dirty="0"/>
              <a:t>price ranges from 40000 to 1800000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Fiat</a:t>
            </a:r>
            <a:r>
              <a:rPr lang="en-IN" sz="800" dirty="0"/>
              <a:t> brand car </a:t>
            </a:r>
            <a:r>
              <a:rPr lang="en-IN" sz="800" b="1" dirty="0"/>
              <a:t>price ranges from 400000 to 500000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Ford</a:t>
            </a:r>
            <a:r>
              <a:rPr lang="en-IN" sz="800" dirty="0"/>
              <a:t> brand car </a:t>
            </a:r>
            <a:r>
              <a:rPr lang="en-IN" sz="800" b="1" dirty="0"/>
              <a:t>price ranges from 300000 to 4000000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Chevrolet</a:t>
            </a:r>
            <a:r>
              <a:rPr lang="en-IN" sz="800" dirty="0"/>
              <a:t> brand car </a:t>
            </a:r>
            <a:r>
              <a:rPr lang="en-IN" sz="800" b="1" dirty="0"/>
              <a:t>price ranges from 100000 to 500000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Skoda</a:t>
            </a:r>
            <a:r>
              <a:rPr lang="en-IN" sz="800" dirty="0"/>
              <a:t> brand car </a:t>
            </a:r>
            <a:r>
              <a:rPr lang="en-IN" sz="800" b="1" dirty="0"/>
              <a:t>price ranges from 400000 to 3500000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Nissan</a:t>
            </a:r>
            <a:r>
              <a:rPr lang="en-IN" sz="800" dirty="0"/>
              <a:t> brand car </a:t>
            </a:r>
            <a:r>
              <a:rPr lang="en-IN" sz="800" b="1" dirty="0"/>
              <a:t>price ranges from 400000 to 1200000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Mahindra</a:t>
            </a:r>
            <a:r>
              <a:rPr lang="en-IN" sz="800" dirty="0"/>
              <a:t> brand car </a:t>
            </a:r>
            <a:r>
              <a:rPr lang="en-IN" sz="800" b="1" dirty="0"/>
              <a:t>price ranges from 400000 to 1800000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Mercedes</a:t>
            </a:r>
            <a:r>
              <a:rPr lang="en-IN" sz="800" dirty="0"/>
              <a:t> brand car </a:t>
            </a:r>
            <a:r>
              <a:rPr lang="en-IN" sz="800" b="1" dirty="0"/>
              <a:t>price ranges from 1000000 to 2000000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Audi</a:t>
            </a:r>
            <a:r>
              <a:rPr lang="en-IN" sz="800" dirty="0"/>
              <a:t> brand car </a:t>
            </a:r>
            <a:r>
              <a:rPr lang="en-IN" sz="800" b="1" dirty="0"/>
              <a:t>price ranges from 400000 to 13000000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BMW</a:t>
            </a:r>
            <a:r>
              <a:rPr lang="en-IN" sz="800" dirty="0"/>
              <a:t> brand car </a:t>
            </a:r>
            <a:r>
              <a:rPr lang="en-IN" sz="800" b="1" dirty="0"/>
              <a:t>price ranges from 400000 to 10000000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err="1"/>
              <a:t>ssangyong</a:t>
            </a:r>
            <a:r>
              <a:rPr lang="en-IN" sz="800" dirty="0"/>
              <a:t> brand car </a:t>
            </a:r>
            <a:r>
              <a:rPr lang="en-IN" sz="800" b="1" dirty="0"/>
              <a:t>price ranges from 400000 to 500000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Jaguar</a:t>
            </a:r>
            <a:r>
              <a:rPr lang="en-IN" sz="800" dirty="0"/>
              <a:t> brand car </a:t>
            </a:r>
            <a:r>
              <a:rPr lang="en-IN" sz="800" b="1" dirty="0"/>
              <a:t>price ranges from 1200000 to 5800000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Jeep</a:t>
            </a:r>
            <a:r>
              <a:rPr lang="en-IN" sz="800" dirty="0"/>
              <a:t> brand car </a:t>
            </a:r>
            <a:r>
              <a:rPr lang="en-IN" sz="800" b="1" dirty="0"/>
              <a:t>price ranges from 1000000 to 1500000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Kia</a:t>
            </a:r>
            <a:r>
              <a:rPr lang="en-IN" sz="800" dirty="0"/>
              <a:t> brand car </a:t>
            </a:r>
            <a:r>
              <a:rPr lang="en-IN" sz="800" b="1" dirty="0"/>
              <a:t>price ranges from 1000000 to 2400000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Volvo</a:t>
            </a:r>
            <a:r>
              <a:rPr lang="en-IN" sz="800" dirty="0"/>
              <a:t> brand car </a:t>
            </a:r>
            <a:r>
              <a:rPr lang="en-IN" sz="800" b="1" dirty="0"/>
              <a:t>price ranges from 8000000 to 4500000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Mercedes-Benz</a:t>
            </a:r>
            <a:r>
              <a:rPr lang="en-IN" sz="800" dirty="0"/>
              <a:t> brand car </a:t>
            </a:r>
            <a:r>
              <a:rPr lang="en-IN" sz="800" b="1" dirty="0"/>
              <a:t>price ranges from 600000 to 12000000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Mini</a:t>
            </a:r>
            <a:r>
              <a:rPr lang="en-IN" sz="800" dirty="0"/>
              <a:t> brand car </a:t>
            </a:r>
            <a:r>
              <a:rPr lang="en-IN" sz="800" b="1" dirty="0"/>
              <a:t>price ranges from 1800000 to 3800000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MG</a:t>
            </a:r>
            <a:r>
              <a:rPr lang="en-IN" sz="800" dirty="0"/>
              <a:t> brand car </a:t>
            </a:r>
            <a:r>
              <a:rPr lang="en-IN" sz="800" b="1" dirty="0"/>
              <a:t>price ranges from 1200000 to 2000000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Land</a:t>
            </a:r>
            <a:r>
              <a:rPr lang="en-IN" sz="800" dirty="0"/>
              <a:t> brand car </a:t>
            </a:r>
            <a:r>
              <a:rPr lang="en-IN" sz="800" b="1" dirty="0"/>
              <a:t>price ranges from 1000000 to 16000000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Lexus</a:t>
            </a:r>
            <a:r>
              <a:rPr lang="en-IN" sz="800" dirty="0"/>
              <a:t> brand car </a:t>
            </a:r>
            <a:r>
              <a:rPr lang="en-IN" sz="800" b="1" dirty="0"/>
              <a:t>price ranges from 4000000 to 6200000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Porsche</a:t>
            </a:r>
            <a:r>
              <a:rPr lang="en-IN" sz="800" dirty="0"/>
              <a:t> brand car </a:t>
            </a:r>
            <a:r>
              <a:rPr lang="en-IN" sz="800" b="1" dirty="0"/>
              <a:t>price ranges from 3000000 to 7200000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Mitsubishi</a:t>
            </a:r>
            <a:r>
              <a:rPr lang="en-IN" sz="800" dirty="0"/>
              <a:t> brand car </a:t>
            </a:r>
            <a:r>
              <a:rPr lang="en-IN" sz="800" b="1" dirty="0"/>
              <a:t>price ranges from 1200000 to 1500000</a:t>
            </a:r>
            <a:r>
              <a:rPr lang="en-IN" sz="800" dirty="0"/>
              <a:t> (</a:t>
            </a:r>
            <a:r>
              <a:rPr lang="en-IN" sz="800" dirty="0" err="1"/>
              <a:t>aproximately</a:t>
            </a:r>
            <a:r>
              <a:rPr lang="en-IN" sz="800" dirty="0"/>
              <a:t>).</a:t>
            </a:r>
          </a:p>
          <a:p>
            <a:pPr marL="285750" lvl="0" indent="-285750">
              <a:buFont typeface="Arial" panose="020B0604020202020204" pitchFamily="34" charset="0"/>
              <a:buChar char="•"/>
            </a:pPr>
            <a:r>
              <a:rPr lang="en-IN" sz="800" b="1" dirty="0"/>
              <a:t>Isuzu</a:t>
            </a:r>
            <a:r>
              <a:rPr lang="en-IN" sz="800" dirty="0"/>
              <a:t> brand car </a:t>
            </a:r>
            <a:r>
              <a:rPr lang="en-IN" sz="800" b="1" dirty="0"/>
              <a:t>price ranges from 1200000 to 1400000</a:t>
            </a:r>
            <a:r>
              <a:rPr lang="en-IN" sz="800" dirty="0"/>
              <a:t> (</a:t>
            </a:r>
            <a:r>
              <a:rPr lang="en-IN" sz="800" dirty="0" err="1"/>
              <a:t>aproximately</a:t>
            </a:r>
            <a:r>
              <a:rPr lang="en-IN" sz="800" dirty="0"/>
              <a:t>).</a:t>
            </a:r>
          </a:p>
          <a:p>
            <a:pPr marL="285750" indent="-285750">
              <a:buFont typeface="Arial" panose="020B0604020202020204" pitchFamily="34" charset="0"/>
              <a:buChar char="•"/>
            </a:pPr>
            <a:r>
              <a:rPr lang="en-IN" sz="800" b="1" dirty="0"/>
              <a:t>Bentley</a:t>
            </a:r>
            <a:r>
              <a:rPr lang="en-IN" sz="800" dirty="0"/>
              <a:t> brand car </a:t>
            </a:r>
            <a:r>
              <a:rPr lang="en-IN" sz="800" b="1" dirty="0"/>
              <a:t>price ranges from 6000000 to 12000000</a:t>
            </a:r>
            <a:r>
              <a:rPr lang="en-IN" sz="800" dirty="0"/>
              <a:t> (</a:t>
            </a:r>
            <a:r>
              <a:rPr lang="en-IN" sz="800" dirty="0" err="1"/>
              <a:t>aproximately</a:t>
            </a:r>
            <a:r>
              <a:rPr lang="en-IN" sz="800" dirty="0"/>
              <a:t>).</a:t>
            </a:r>
            <a:endParaRPr lang="en-IN" sz="700" dirty="0" smtClean="0">
              <a:solidFill>
                <a:srgbClr val="000000"/>
              </a:solidFill>
              <a:ea typeface="Calibri" panose="020F0502020204030204" pitchFamily="34" charset="0"/>
              <a:cs typeface="Times New Roman" panose="02020603050405020304" pitchFamily="18" charset="0"/>
            </a:endParaRPr>
          </a:p>
        </p:txBody>
      </p:sp>
      <p:pic>
        <p:nvPicPr>
          <p:cNvPr id="11" name="Picture 10" descr="C:\Users\Developer\AppData\Local\Microsoft\Windows\INetCache\Content.MSO\66EDAEDC.tmp"/>
          <p:cNvPicPr/>
          <p:nvPr/>
        </p:nvPicPr>
        <p:blipFill>
          <a:blip r:embed="rId4">
            <a:extLst>
              <a:ext uri="{28A0092B-C50C-407E-A947-70E740481C1C}">
                <a14:useLocalDpi xmlns:a14="http://schemas.microsoft.com/office/drawing/2010/main" val="0"/>
              </a:ext>
            </a:extLst>
          </a:blip>
          <a:srcRect/>
          <a:stretch>
            <a:fillRect/>
          </a:stretch>
        </p:blipFill>
        <p:spPr bwMode="auto">
          <a:xfrm>
            <a:off x="5375920" y="2187173"/>
            <a:ext cx="6302456" cy="3186043"/>
          </a:xfrm>
          <a:prstGeom prst="rect">
            <a:avLst/>
          </a:prstGeom>
          <a:noFill/>
          <a:ln>
            <a:noFill/>
          </a:ln>
        </p:spPr>
      </p:pic>
    </p:spTree>
    <p:extLst>
      <p:ext uri="{BB962C8B-B14F-4D97-AF65-F5344CB8AC3E}">
        <p14:creationId xmlns:p14="http://schemas.microsoft.com/office/powerpoint/2010/main" val="3456956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a:t>
            </a:r>
            <a:r>
              <a:rPr lang="en-US" dirty="0" smtClean="0"/>
              <a:t>ivariate </a:t>
            </a:r>
            <a:r>
              <a:rPr lang="en-US" dirty="0" smtClean="0"/>
              <a:t>Analysis: </a:t>
            </a:r>
            <a:r>
              <a:rPr lang="en-US" dirty="0" smtClean="0"/>
              <a:t>Scatterplot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39" y="2204864"/>
            <a:ext cx="5547361" cy="646331"/>
          </a:xfrm>
          <a:prstGeom prst="rect">
            <a:avLst/>
          </a:prstGeom>
        </p:spPr>
        <p:txBody>
          <a:bodyPr wrap="square">
            <a:spAutoFit/>
          </a:bodyPr>
          <a:lstStyle/>
          <a:p>
            <a:r>
              <a:rPr lang="en-IN" b="1" dirty="0"/>
              <a:t>Remarks:</a:t>
            </a:r>
          </a:p>
          <a:p>
            <a:pPr marL="285750" indent="-285750">
              <a:buFont typeface="Arial" panose="020B0604020202020204" pitchFamily="34" charset="0"/>
              <a:buChar char="•"/>
            </a:pPr>
            <a:r>
              <a:rPr lang="en-IN" b="1" dirty="0"/>
              <a:t>Price decreases as the Driven </a:t>
            </a:r>
            <a:r>
              <a:rPr lang="en-IN" b="1" dirty="0" err="1"/>
              <a:t>Kilometers</a:t>
            </a:r>
            <a:r>
              <a:rPr lang="en-IN" b="1" dirty="0"/>
              <a:t> increases.</a:t>
            </a:r>
            <a:endParaRPr lang="en-IN" sz="700" dirty="0" smtClean="0">
              <a:solidFill>
                <a:srgbClr val="000000"/>
              </a:solidFill>
              <a:ea typeface="Calibri" panose="020F0502020204030204" pitchFamily="34" charset="0"/>
              <a:cs typeface="Times New Roman" panose="02020603050405020304" pitchFamily="18" charset="0"/>
            </a:endParaRPr>
          </a:p>
        </p:txBody>
      </p:sp>
      <p:pic>
        <p:nvPicPr>
          <p:cNvPr id="9" name="Picture 8" descr="C:\Users\Developer\AppData\Local\Microsoft\Windows\INetCache\Content.MSO\61F8E54A.tmp"/>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246085"/>
            <a:ext cx="4905375" cy="3609975"/>
          </a:xfrm>
          <a:prstGeom prst="rect">
            <a:avLst/>
          </a:prstGeom>
          <a:noFill/>
          <a:ln>
            <a:noFill/>
          </a:ln>
        </p:spPr>
      </p:pic>
    </p:spTree>
    <p:extLst>
      <p:ext uri="{BB962C8B-B14F-4D97-AF65-F5344CB8AC3E}">
        <p14:creationId xmlns:p14="http://schemas.microsoft.com/office/powerpoint/2010/main" val="4014621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a:t>
            </a:r>
            <a:r>
              <a:rPr lang="en-US" dirty="0" smtClean="0"/>
              <a:t>ivariate </a:t>
            </a:r>
            <a:r>
              <a:rPr lang="en-US" dirty="0" smtClean="0"/>
              <a:t>Analysis: </a:t>
            </a:r>
            <a:r>
              <a:rPr lang="en-US" dirty="0" smtClean="0"/>
              <a:t>Scatterplot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39" y="2204864"/>
            <a:ext cx="5547361" cy="923330"/>
          </a:xfrm>
          <a:prstGeom prst="rect">
            <a:avLst/>
          </a:prstGeom>
        </p:spPr>
        <p:txBody>
          <a:bodyPr wrap="square">
            <a:spAutoFit/>
          </a:bodyPr>
          <a:lstStyle/>
          <a:p>
            <a:r>
              <a:rPr lang="en-IN" b="1" dirty="0"/>
              <a:t>Remarks:</a:t>
            </a:r>
          </a:p>
          <a:p>
            <a:pPr marL="285750" indent="-285750">
              <a:buFont typeface="Arial" panose="020B0604020202020204" pitchFamily="34" charset="0"/>
              <a:buChar char="•"/>
            </a:pPr>
            <a:r>
              <a:rPr lang="en-IN" b="1" dirty="0"/>
              <a:t>Price increases as the number of year increases, i.e., newer the car higher the price.</a:t>
            </a:r>
            <a:endParaRPr lang="en-IN" sz="700" dirty="0" smtClean="0">
              <a:solidFill>
                <a:srgbClr val="000000"/>
              </a:solidFill>
              <a:ea typeface="Calibri" panose="020F0502020204030204" pitchFamily="34" charset="0"/>
              <a:cs typeface="Times New Roman" panose="02020603050405020304" pitchFamily="18" charset="0"/>
            </a:endParaRPr>
          </a:p>
        </p:txBody>
      </p:sp>
      <p:pic>
        <p:nvPicPr>
          <p:cNvPr id="11" name="Picture 10" descr="C:\Users\Developer\AppData\Local\Microsoft\Windows\INetCache\Content.MSO\EDFF5BE8.tmp"/>
          <p:cNvPicPr/>
          <p:nvPr/>
        </p:nvPicPr>
        <p:blipFill>
          <a:blip r:embed="rId4">
            <a:extLst>
              <a:ext uri="{28A0092B-C50C-407E-A947-70E740481C1C}">
                <a14:useLocalDpi xmlns:a14="http://schemas.microsoft.com/office/drawing/2010/main" val="0"/>
              </a:ext>
            </a:extLst>
          </a:blip>
          <a:srcRect/>
          <a:stretch>
            <a:fillRect/>
          </a:stretch>
        </p:blipFill>
        <p:spPr bwMode="auto">
          <a:xfrm>
            <a:off x="6113025" y="2259148"/>
            <a:ext cx="4905375" cy="3733800"/>
          </a:xfrm>
          <a:prstGeom prst="rect">
            <a:avLst/>
          </a:prstGeom>
          <a:noFill/>
          <a:ln>
            <a:noFill/>
          </a:ln>
        </p:spPr>
      </p:pic>
    </p:spTree>
    <p:extLst>
      <p:ext uri="{BB962C8B-B14F-4D97-AF65-F5344CB8AC3E}">
        <p14:creationId xmlns:p14="http://schemas.microsoft.com/office/powerpoint/2010/main" val="2932055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a:t>
            </a:r>
            <a:r>
              <a:rPr lang="en-US" dirty="0" smtClean="0"/>
              <a:t>ivariate </a:t>
            </a:r>
            <a:r>
              <a:rPr lang="en-US" dirty="0" smtClean="0"/>
              <a:t>Analysis: </a:t>
            </a:r>
            <a:r>
              <a:rPr lang="en-US" dirty="0" smtClean="0"/>
              <a:t>Scatterplot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39" y="2204864"/>
            <a:ext cx="5547361" cy="923330"/>
          </a:xfrm>
          <a:prstGeom prst="rect">
            <a:avLst/>
          </a:prstGeom>
        </p:spPr>
        <p:txBody>
          <a:bodyPr wrap="square">
            <a:spAutoFit/>
          </a:bodyPr>
          <a:lstStyle/>
          <a:p>
            <a:r>
              <a:rPr lang="en-IN" b="1" dirty="0"/>
              <a:t>Remarks:</a:t>
            </a:r>
          </a:p>
          <a:p>
            <a:pPr marL="285750" indent="-285750">
              <a:buFont typeface="Arial" panose="020B0604020202020204" pitchFamily="34" charset="0"/>
              <a:buChar char="•"/>
            </a:pPr>
            <a:r>
              <a:rPr lang="en-IN" dirty="0"/>
              <a:t>Price of </a:t>
            </a:r>
            <a:r>
              <a:rPr lang="en-IN" b="1" dirty="0"/>
              <a:t>petrol and diesel cars are higher</a:t>
            </a:r>
            <a:r>
              <a:rPr lang="en-IN" dirty="0"/>
              <a:t> as compared to the price of </a:t>
            </a:r>
            <a:r>
              <a:rPr lang="en-IN" dirty="0" err="1"/>
              <a:t>petrol+cng</a:t>
            </a:r>
            <a:r>
              <a:rPr lang="en-IN" dirty="0"/>
              <a:t>, </a:t>
            </a:r>
            <a:r>
              <a:rPr lang="en-IN" dirty="0" err="1"/>
              <a:t>cng</a:t>
            </a:r>
            <a:r>
              <a:rPr lang="en-IN" dirty="0"/>
              <a:t> and </a:t>
            </a:r>
            <a:r>
              <a:rPr lang="en-IN" dirty="0" err="1"/>
              <a:t>lpg</a:t>
            </a:r>
            <a:r>
              <a:rPr lang="en-IN" b="1" dirty="0" smtClean="0"/>
              <a:t>.</a:t>
            </a:r>
            <a:endParaRPr lang="en-IN" sz="700" dirty="0" smtClean="0">
              <a:solidFill>
                <a:srgbClr val="000000"/>
              </a:solidFill>
              <a:ea typeface="Calibri" panose="020F0502020204030204" pitchFamily="34" charset="0"/>
              <a:cs typeface="Times New Roman" panose="02020603050405020304" pitchFamily="18" charset="0"/>
            </a:endParaRPr>
          </a:p>
        </p:txBody>
      </p:sp>
      <p:pic>
        <p:nvPicPr>
          <p:cNvPr id="9" name="Picture 8" descr="C:\Users\Developer\AppData\Local\Microsoft\Windows\INetCache\Content.MSO\D5747236.tmp"/>
          <p:cNvPicPr/>
          <p:nvPr/>
        </p:nvPicPr>
        <p:blipFill>
          <a:blip r:embed="rId4">
            <a:extLst>
              <a:ext uri="{28A0092B-C50C-407E-A947-70E740481C1C}">
                <a14:useLocalDpi xmlns:a14="http://schemas.microsoft.com/office/drawing/2010/main" val="0"/>
              </a:ext>
            </a:extLst>
          </a:blip>
          <a:srcRect/>
          <a:stretch>
            <a:fillRect/>
          </a:stretch>
        </p:blipFill>
        <p:spPr bwMode="auto">
          <a:xfrm>
            <a:off x="6448425" y="2145721"/>
            <a:ext cx="4905375" cy="4191000"/>
          </a:xfrm>
          <a:prstGeom prst="rect">
            <a:avLst/>
          </a:prstGeom>
          <a:noFill/>
          <a:ln>
            <a:noFill/>
          </a:ln>
        </p:spPr>
      </p:pic>
    </p:spTree>
    <p:extLst>
      <p:ext uri="{BB962C8B-B14F-4D97-AF65-F5344CB8AC3E}">
        <p14:creationId xmlns:p14="http://schemas.microsoft.com/office/powerpoint/2010/main" val="1253069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a:t>
            </a:r>
            <a:r>
              <a:rPr lang="en-US" dirty="0" smtClean="0"/>
              <a:t>ivariate </a:t>
            </a:r>
            <a:r>
              <a:rPr lang="en-US" dirty="0" smtClean="0"/>
              <a:t>Analysis: </a:t>
            </a:r>
            <a:r>
              <a:rPr lang="en-US" dirty="0" smtClean="0"/>
              <a:t>Scatterplot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39" y="2204864"/>
            <a:ext cx="5547361" cy="1200329"/>
          </a:xfrm>
          <a:prstGeom prst="rect">
            <a:avLst/>
          </a:prstGeom>
        </p:spPr>
        <p:txBody>
          <a:bodyPr wrap="square">
            <a:spAutoFit/>
          </a:bodyPr>
          <a:lstStyle/>
          <a:p>
            <a:r>
              <a:rPr lang="en-IN" b="1" dirty="0"/>
              <a:t>Remarks:</a:t>
            </a:r>
          </a:p>
          <a:p>
            <a:pPr marL="285750" indent="-285750">
              <a:buFont typeface="Arial" panose="020B0604020202020204" pitchFamily="34" charset="0"/>
              <a:buChar char="•"/>
            </a:pPr>
            <a:r>
              <a:rPr lang="en-IN" dirty="0"/>
              <a:t>Price of </a:t>
            </a:r>
            <a:r>
              <a:rPr lang="en-IN" b="1" dirty="0"/>
              <a:t>SUV and Luxury are on higher side</a:t>
            </a:r>
            <a:r>
              <a:rPr lang="en-IN" dirty="0"/>
              <a:t> as compared to others while Price of luxury sedan and luxury </a:t>
            </a:r>
            <a:r>
              <a:rPr lang="en-IN" dirty="0" err="1"/>
              <a:t>suv</a:t>
            </a:r>
            <a:r>
              <a:rPr lang="en-IN" dirty="0"/>
              <a:t> are on lower side</a:t>
            </a:r>
            <a:r>
              <a:rPr lang="en-IN" b="1" dirty="0" smtClean="0"/>
              <a:t>.</a:t>
            </a:r>
            <a:endParaRPr lang="en-IN" sz="700" dirty="0" smtClean="0">
              <a:solidFill>
                <a:srgbClr val="000000"/>
              </a:solidFill>
              <a:ea typeface="Calibri" panose="020F0502020204030204" pitchFamily="34" charset="0"/>
              <a:cs typeface="Times New Roman" panose="02020603050405020304" pitchFamily="18" charset="0"/>
            </a:endParaRPr>
          </a:p>
        </p:txBody>
      </p:sp>
      <p:pic>
        <p:nvPicPr>
          <p:cNvPr id="11" name="Picture 10" descr="C:\Users\Developer\AppData\Local\Microsoft\Windows\INetCache\Content.MSO\98D433B4.tmp"/>
          <p:cNvPicPr/>
          <p:nvPr/>
        </p:nvPicPr>
        <p:blipFill>
          <a:blip r:embed="rId4">
            <a:extLst>
              <a:ext uri="{28A0092B-C50C-407E-A947-70E740481C1C}">
                <a14:useLocalDpi xmlns:a14="http://schemas.microsoft.com/office/drawing/2010/main" val="0"/>
              </a:ext>
            </a:extLst>
          </a:blip>
          <a:srcRect/>
          <a:stretch>
            <a:fillRect/>
          </a:stretch>
        </p:blipFill>
        <p:spPr bwMode="auto">
          <a:xfrm>
            <a:off x="6448425" y="2184945"/>
            <a:ext cx="4905375" cy="4229100"/>
          </a:xfrm>
          <a:prstGeom prst="rect">
            <a:avLst/>
          </a:prstGeom>
          <a:noFill/>
          <a:ln>
            <a:noFill/>
          </a:ln>
        </p:spPr>
      </p:pic>
    </p:spTree>
    <p:extLst>
      <p:ext uri="{BB962C8B-B14F-4D97-AF65-F5344CB8AC3E}">
        <p14:creationId xmlns:p14="http://schemas.microsoft.com/office/powerpoint/2010/main" val="19565369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a:t>
            </a:r>
            <a:r>
              <a:rPr lang="en-US" dirty="0" smtClean="0"/>
              <a:t>ivariate </a:t>
            </a:r>
            <a:r>
              <a:rPr lang="en-US" dirty="0" smtClean="0"/>
              <a:t>Analysis: </a:t>
            </a:r>
            <a:r>
              <a:rPr lang="en-US" dirty="0" smtClean="0"/>
              <a:t>Scatterplot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39" y="2204864"/>
            <a:ext cx="5547361" cy="2308324"/>
          </a:xfrm>
          <a:prstGeom prst="rect">
            <a:avLst/>
          </a:prstGeom>
        </p:spPr>
        <p:txBody>
          <a:bodyPr wrap="square">
            <a:spAutoFit/>
          </a:bodyPr>
          <a:lstStyle/>
          <a:p>
            <a:r>
              <a:rPr lang="en-IN" b="1" dirty="0"/>
              <a:t>Remarks:</a:t>
            </a:r>
          </a:p>
          <a:p>
            <a:pPr marL="285750" indent="-285750">
              <a:buFont typeface="Arial" panose="020B0604020202020204" pitchFamily="34" charset="0"/>
              <a:buChar char="•"/>
            </a:pPr>
            <a:r>
              <a:rPr lang="en-IN" dirty="0"/>
              <a:t>Price of car in </a:t>
            </a:r>
            <a:r>
              <a:rPr lang="en-IN" dirty="0" err="1"/>
              <a:t>delhi</a:t>
            </a:r>
            <a:r>
              <a:rPr lang="en-IN" dirty="0"/>
              <a:t> </a:t>
            </a:r>
            <a:r>
              <a:rPr lang="en-IN" dirty="0" err="1"/>
              <a:t>ncr</a:t>
            </a:r>
            <a:r>
              <a:rPr lang="en-IN" dirty="0"/>
              <a:t> ranges from as low as 40000 to as high as 13000000. </a:t>
            </a:r>
            <a:r>
              <a:rPr lang="en-IN" dirty="0" err="1"/>
              <a:t>Similerly</a:t>
            </a:r>
            <a:r>
              <a:rPr lang="en-IN" dirty="0"/>
              <a:t> in </a:t>
            </a:r>
            <a:r>
              <a:rPr lang="en-IN" dirty="0" err="1"/>
              <a:t>bangalore</a:t>
            </a:r>
            <a:r>
              <a:rPr lang="en-IN" dirty="0"/>
              <a:t> it ranges from 80000 to 9000000, in </a:t>
            </a:r>
            <a:r>
              <a:rPr lang="en-IN" dirty="0" err="1"/>
              <a:t>ahmedabad</a:t>
            </a:r>
            <a:r>
              <a:rPr lang="en-IN" dirty="0"/>
              <a:t> it ranges from 40000 to 8000000, in </a:t>
            </a:r>
            <a:r>
              <a:rPr lang="en-IN" dirty="0" err="1"/>
              <a:t>hyderabad</a:t>
            </a:r>
            <a:r>
              <a:rPr lang="en-IN" dirty="0"/>
              <a:t> it ranges from 80000 to 7000000 and in </a:t>
            </a:r>
            <a:r>
              <a:rPr lang="en-IN" dirty="0" err="1"/>
              <a:t>chennai</a:t>
            </a:r>
            <a:r>
              <a:rPr lang="en-IN" dirty="0"/>
              <a:t> it ranges from 80000 to 6000000 while in all other location it ranges from 40000 to 3000000</a:t>
            </a:r>
            <a:r>
              <a:rPr lang="en-IN" dirty="0" smtClean="0"/>
              <a:t>.</a:t>
            </a:r>
            <a:endParaRPr lang="en-IN" sz="700" dirty="0" smtClean="0">
              <a:solidFill>
                <a:srgbClr val="000000"/>
              </a:solidFill>
              <a:ea typeface="Calibri" panose="020F0502020204030204" pitchFamily="34" charset="0"/>
              <a:cs typeface="Times New Roman" panose="02020603050405020304" pitchFamily="18" charset="0"/>
            </a:endParaRPr>
          </a:p>
        </p:txBody>
      </p:sp>
      <p:pic>
        <p:nvPicPr>
          <p:cNvPr id="9" name="Picture 8" descr="C:\Users\Developer\AppData\Local\Microsoft\Windows\INetCache\Content.MSO\A22437E2.tmp"/>
          <p:cNvPicPr/>
          <p:nvPr/>
        </p:nvPicPr>
        <p:blipFill>
          <a:blip r:embed="rId4">
            <a:extLst>
              <a:ext uri="{28A0092B-C50C-407E-A947-70E740481C1C}">
                <a14:useLocalDpi xmlns:a14="http://schemas.microsoft.com/office/drawing/2010/main" val="0"/>
              </a:ext>
            </a:extLst>
          </a:blip>
          <a:srcRect/>
          <a:stretch>
            <a:fillRect/>
          </a:stretch>
        </p:blipFill>
        <p:spPr bwMode="auto">
          <a:xfrm>
            <a:off x="6448425" y="2177415"/>
            <a:ext cx="4905375" cy="4162425"/>
          </a:xfrm>
          <a:prstGeom prst="rect">
            <a:avLst/>
          </a:prstGeom>
          <a:noFill/>
          <a:ln>
            <a:noFill/>
          </a:ln>
        </p:spPr>
      </p:pic>
    </p:spTree>
    <p:extLst>
      <p:ext uri="{BB962C8B-B14F-4D97-AF65-F5344CB8AC3E}">
        <p14:creationId xmlns:p14="http://schemas.microsoft.com/office/powerpoint/2010/main" val="17231467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B</a:t>
            </a:r>
            <a:r>
              <a:rPr lang="en-US" dirty="0" smtClean="0"/>
              <a:t>ivariate </a:t>
            </a:r>
            <a:r>
              <a:rPr lang="en-US" dirty="0" smtClean="0"/>
              <a:t>Analysis: </a:t>
            </a:r>
            <a:r>
              <a:rPr lang="en-US" dirty="0" smtClean="0"/>
              <a:t>Scatterplot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39" y="2204864"/>
            <a:ext cx="5547361" cy="923330"/>
          </a:xfrm>
          <a:prstGeom prst="rect">
            <a:avLst/>
          </a:prstGeom>
        </p:spPr>
        <p:txBody>
          <a:bodyPr wrap="square">
            <a:spAutoFit/>
          </a:bodyPr>
          <a:lstStyle/>
          <a:p>
            <a:r>
              <a:rPr lang="en-IN" b="1" dirty="0"/>
              <a:t>Remarks:</a:t>
            </a:r>
          </a:p>
          <a:p>
            <a:pPr marL="285750" indent="-285750">
              <a:buFont typeface="Arial" panose="020B0604020202020204" pitchFamily="34" charset="0"/>
              <a:buChar char="•"/>
            </a:pPr>
            <a:r>
              <a:rPr lang="en-IN" b="1" dirty="0"/>
              <a:t>As the number of owner increases, price of car decreases.</a:t>
            </a:r>
            <a:endParaRPr lang="en-IN" sz="700" dirty="0" smtClean="0">
              <a:solidFill>
                <a:srgbClr val="000000"/>
              </a:solidFill>
              <a:ea typeface="Calibri" panose="020F0502020204030204" pitchFamily="34" charset="0"/>
              <a:cs typeface="Times New Roman" panose="02020603050405020304" pitchFamily="18" charset="0"/>
            </a:endParaRPr>
          </a:p>
        </p:txBody>
      </p:sp>
      <p:pic>
        <p:nvPicPr>
          <p:cNvPr id="11" name="Picture 10" descr="C:\Users\Developer\AppData\Local\Microsoft\Windows\INetCache\Content.MSO\95878240.tmp"/>
          <p:cNvPicPr/>
          <p:nvPr/>
        </p:nvPicPr>
        <p:blipFill>
          <a:blip r:embed="rId4">
            <a:extLst>
              <a:ext uri="{28A0092B-C50C-407E-A947-70E740481C1C}">
                <a14:useLocalDpi xmlns:a14="http://schemas.microsoft.com/office/drawing/2010/main" val="0"/>
              </a:ext>
            </a:extLst>
          </a:blip>
          <a:srcRect/>
          <a:stretch>
            <a:fillRect/>
          </a:stretch>
        </p:blipFill>
        <p:spPr bwMode="auto">
          <a:xfrm>
            <a:off x="6727723" y="2204864"/>
            <a:ext cx="4112071" cy="3890217"/>
          </a:xfrm>
          <a:prstGeom prst="rect">
            <a:avLst/>
          </a:prstGeom>
          <a:noFill/>
          <a:ln>
            <a:noFill/>
          </a:ln>
        </p:spPr>
      </p:pic>
    </p:spTree>
    <p:extLst>
      <p:ext uri="{BB962C8B-B14F-4D97-AF65-F5344CB8AC3E}">
        <p14:creationId xmlns:p14="http://schemas.microsoft.com/office/powerpoint/2010/main" val="4080218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0" indent="0">
              <a:buNone/>
            </a:pPr>
            <a:r>
              <a:rPr lang="en-IN" dirty="0"/>
              <a:t>With the </a:t>
            </a:r>
            <a:r>
              <a:rPr lang="en-IN" dirty="0" err="1"/>
              <a:t>Covid</a:t>
            </a:r>
            <a:r>
              <a:rPr lang="en-IN" dirty="0"/>
              <a:t> 19 impact in the market, we have seen lot of changes in the car market. Now some cars are in demand hence making them costly and some are not in demand hence cheaper. With the change in market due to </a:t>
            </a:r>
            <a:r>
              <a:rPr lang="en-IN" dirty="0" err="1"/>
              <a:t>Covid</a:t>
            </a:r>
            <a:r>
              <a:rPr lang="en-IN" dirty="0"/>
              <a:t> 19 impact, small traders are facing problems with their previous car price valuation machine learning models. So, they are looking for new machine learning models from new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Business Problem Framing</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48725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smtClean="0"/>
              <a:t>Multivariate Analysis: Correlation using </a:t>
            </a:r>
            <a:r>
              <a:rPr lang="en-US" dirty="0" err="1" smtClean="0"/>
              <a:t>Heatmap</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1" name="Rectangle 10"/>
          <p:cNvSpPr/>
          <p:nvPr/>
        </p:nvSpPr>
        <p:spPr>
          <a:xfrm>
            <a:off x="548640" y="2464274"/>
            <a:ext cx="4539248" cy="1477328"/>
          </a:xfrm>
          <a:prstGeom prst="rect">
            <a:avLst/>
          </a:prstGeom>
        </p:spPr>
        <p:txBody>
          <a:bodyPr wrap="square">
            <a:spAutoFit/>
          </a:bodyPr>
          <a:lstStyle/>
          <a:p>
            <a:r>
              <a:rPr lang="en-IN" b="1" dirty="0"/>
              <a:t>Remarks:</a:t>
            </a:r>
          </a:p>
          <a:p>
            <a:pPr marL="285750" lvl="0" indent="-285750">
              <a:buFont typeface="Arial" panose="020B0604020202020204" pitchFamily="34" charset="0"/>
              <a:buChar char="•"/>
            </a:pPr>
            <a:r>
              <a:rPr lang="en-IN" b="1" dirty="0"/>
              <a:t>Manufacture Year is positively good correlated to Price</a:t>
            </a:r>
            <a:r>
              <a:rPr lang="en-IN" dirty="0"/>
              <a:t>.</a:t>
            </a:r>
            <a:endParaRPr lang="en-IN" sz="2000" dirty="0"/>
          </a:p>
          <a:p>
            <a:pPr marL="285750" indent="-285750">
              <a:buFont typeface="Arial" panose="020B0604020202020204" pitchFamily="34" charset="0"/>
              <a:buChar char="•"/>
            </a:pPr>
            <a:r>
              <a:rPr lang="en-IN" b="1" dirty="0"/>
              <a:t>Driven </a:t>
            </a:r>
            <a:r>
              <a:rPr lang="en-IN" b="1" dirty="0" err="1"/>
              <a:t>Kilometers</a:t>
            </a:r>
            <a:r>
              <a:rPr lang="en-IN" b="1" dirty="0"/>
              <a:t> is negatively correlated to Price</a:t>
            </a:r>
            <a:r>
              <a:rPr lang="en-IN" dirty="0"/>
              <a:t>.</a:t>
            </a:r>
            <a:endParaRPr lang="en-IN" sz="3200" dirty="0" smtClean="0">
              <a:solidFill>
                <a:srgbClr val="000000"/>
              </a:solidFill>
              <a:ea typeface="Calibri" panose="020F0502020204030204" pitchFamily="34" charset="0"/>
              <a:cs typeface="Times New Roman" panose="02020603050405020304" pitchFamily="18" charset="0"/>
            </a:endParaRPr>
          </a:p>
        </p:txBody>
      </p:sp>
      <p:pic>
        <p:nvPicPr>
          <p:cNvPr id="13" name="Picture 12" descr="C:\Users\Developer\AppData\Local\Microsoft\Windows\INetCache\Content.MSO\A75D624E.tmp"/>
          <p:cNvPicPr/>
          <p:nvPr/>
        </p:nvPicPr>
        <p:blipFill>
          <a:blip r:embed="rId4">
            <a:extLst>
              <a:ext uri="{28A0092B-C50C-407E-A947-70E740481C1C}">
                <a14:useLocalDpi xmlns:a14="http://schemas.microsoft.com/office/drawing/2010/main" val="0"/>
              </a:ext>
            </a:extLst>
          </a:blip>
          <a:srcRect/>
          <a:stretch>
            <a:fillRect/>
          </a:stretch>
        </p:blipFill>
        <p:spPr bwMode="auto">
          <a:xfrm>
            <a:off x="5571798" y="2636912"/>
            <a:ext cx="5514975" cy="3200400"/>
          </a:xfrm>
          <a:prstGeom prst="rect">
            <a:avLst/>
          </a:prstGeom>
          <a:noFill/>
          <a:ln>
            <a:noFill/>
          </a:ln>
        </p:spPr>
      </p:pic>
    </p:spTree>
    <p:extLst>
      <p:ext uri="{BB962C8B-B14F-4D97-AF65-F5344CB8AC3E}">
        <p14:creationId xmlns:p14="http://schemas.microsoft.com/office/powerpoint/2010/main" val="2366714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Concluding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id="{8F7C299B-AA8A-4A05-B8A6-328145276EE2}"/>
              </a:ext>
            </a:extLst>
          </p:cNvPr>
          <p:cNvSpPr>
            <a:spLocks noGrp="1"/>
          </p:cNvSpPr>
          <p:nvPr>
            <p:ph sz="quarter" idx="13"/>
          </p:nvPr>
        </p:nvSpPr>
        <p:spPr>
          <a:xfrm>
            <a:off x="548640" y="2276872"/>
            <a:ext cx="10288691" cy="3660648"/>
          </a:xfrm>
        </p:spPr>
        <p:txBody>
          <a:bodyPr>
            <a:noAutofit/>
          </a:bodyPr>
          <a:lstStyle/>
          <a:p>
            <a:pPr marL="0" indent="0">
              <a:buNone/>
            </a:pPr>
            <a:r>
              <a:rPr lang="en-IN" sz="1200" dirty="0"/>
              <a:t>Starting with univariate analysis, with the help of </a:t>
            </a:r>
            <a:r>
              <a:rPr lang="en-IN" sz="1200" dirty="0" err="1"/>
              <a:t>distplot</a:t>
            </a:r>
            <a:r>
              <a:rPr lang="en-IN" sz="1200" dirty="0"/>
              <a:t>, it was found that the minimum price of a car in the dataset is 40,000 while maximum is 1.5 Crore. It was also found that the data is positively skewed in Driven </a:t>
            </a:r>
            <a:r>
              <a:rPr lang="en-IN" sz="1200" dirty="0" err="1"/>
              <a:t>Kilometers</a:t>
            </a:r>
            <a:r>
              <a:rPr lang="en-IN" sz="1200" dirty="0"/>
              <a:t> and in Manufacture Year, the oldest car is of year 2000 and the newest car is of year 2021. Moving further with </a:t>
            </a:r>
            <a:r>
              <a:rPr lang="en-IN" sz="1200" dirty="0" err="1"/>
              <a:t>countplot</a:t>
            </a:r>
            <a:r>
              <a:rPr lang="en-IN" sz="1200" dirty="0"/>
              <a:t>, it was found that the most of the records in the dataset are of </a:t>
            </a:r>
            <a:r>
              <a:rPr lang="en-IN" sz="1200" dirty="0" err="1"/>
              <a:t>Maruti</a:t>
            </a:r>
            <a:r>
              <a:rPr lang="en-IN" sz="1200" dirty="0"/>
              <a:t>, Hyundai, Honda, Toyota, Ford, Mahindra &amp; Volkswagen. Also, the maximum number of records are of </a:t>
            </a:r>
            <a:r>
              <a:rPr lang="en-IN" sz="1200" dirty="0" err="1"/>
              <a:t>Maruti</a:t>
            </a:r>
            <a:r>
              <a:rPr lang="en-IN" sz="1200" dirty="0"/>
              <a:t> and minimum numbers are for Isuzu. Also, with bivariate analysis, with the help of scatterplot, it was found that </a:t>
            </a:r>
            <a:r>
              <a:rPr lang="en-IN" sz="1200" dirty="0" err="1"/>
              <a:t>Maruti</a:t>
            </a:r>
            <a:r>
              <a:rPr lang="en-IN" sz="1200" dirty="0"/>
              <a:t> brand car price ranges from 40000 to 1500000 (</a:t>
            </a:r>
            <a:r>
              <a:rPr lang="en-IN" sz="1200" dirty="0" err="1"/>
              <a:t>aproximately</a:t>
            </a:r>
            <a:r>
              <a:rPr lang="en-IN" sz="1200" dirty="0"/>
              <a:t>), Hyundai brand car price ranges from 40000 to 2200000 (</a:t>
            </a:r>
            <a:r>
              <a:rPr lang="en-IN" sz="1200" dirty="0" err="1"/>
              <a:t>aproximately</a:t>
            </a:r>
            <a:r>
              <a:rPr lang="en-IN" sz="1200" dirty="0"/>
              <a:t>), Honda brand car price ranges from 40000 to 3000000 (</a:t>
            </a:r>
            <a:r>
              <a:rPr lang="en-IN" sz="1200" dirty="0" err="1"/>
              <a:t>aproximately</a:t>
            </a:r>
            <a:r>
              <a:rPr lang="en-IN" sz="1200" dirty="0"/>
              <a:t>), Datsun brand car price ranges from 100000 to 500000 (</a:t>
            </a:r>
            <a:r>
              <a:rPr lang="en-IN" sz="1200" dirty="0" err="1"/>
              <a:t>aproximately</a:t>
            </a:r>
            <a:r>
              <a:rPr lang="en-IN" sz="1200" dirty="0"/>
              <a:t>), Renault brand car price ranges from 80000 to 1800000 (</a:t>
            </a:r>
            <a:r>
              <a:rPr lang="en-IN" sz="1200" dirty="0" err="1"/>
              <a:t>aproximately</a:t>
            </a:r>
            <a:r>
              <a:rPr lang="en-IN" sz="1200" dirty="0"/>
              <a:t>), Volkswagen brand car price ranges from 100000 to 2500000 (</a:t>
            </a:r>
            <a:r>
              <a:rPr lang="en-IN" sz="1200" dirty="0" err="1"/>
              <a:t>aproximately</a:t>
            </a:r>
            <a:r>
              <a:rPr lang="en-IN" sz="1200" dirty="0"/>
              <a:t>), Toyota brand car price ranges from 100000 to 3800000 (</a:t>
            </a:r>
            <a:r>
              <a:rPr lang="en-IN" sz="1200" dirty="0" err="1"/>
              <a:t>aproximately</a:t>
            </a:r>
            <a:r>
              <a:rPr lang="en-IN" sz="1200" dirty="0"/>
              <a:t>), Tata brand car price ranges from 40000 to 1800000 (</a:t>
            </a:r>
            <a:r>
              <a:rPr lang="en-IN" sz="1200" dirty="0" err="1"/>
              <a:t>aproximately</a:t>
            </a:r>
            <a:r>
              <a:rPr lang="en-IN" sz="1200" dirty="0"/>
              <a:t>), Fiat brand car price ranges from 400000 to 500000 (</a:t>
            </a:r>
            <a:r>
              <a:rPr lang="en-IN" sz="1200" dirty="0" err="1"/>
              <a:t>aproximately</a:t>
            </a:r>
            <a:r>
              <a:rPr lang="en-IN" sz="1200" dirty="0"/>
              <a:t>), Ford brand car price ranges from 300000 to 4000000 (</a:t>
            </a:r>
            <a:r>
              <a:rPr lang="en-IN" sz="1200" dirty="0" err="1"/>
              <a:t>aproximately</a:t>
            </a:r>
            <a:r>
              <a:rPr lang="en-IN" sz="1200" dirty="0"/>
              <a:t>), Chevrolet brand car price ranges from 100000 to 500000 (</a:t>
            </a:r>
            <a:r>
              <a:rPr lang="en-IN" sz="1200" dirty="0" err="1"/>
              <a:t>aproximately</a:t>
            </a:r>
            <a:r>
              <a:rPr lang="en-IN" sz="1200" dirty="0"/>
              <a:t>), Skoda brand car price ranges from 400000 to 3500000 (</a:t>
            </a:r>
            <a:r>
              <a:rPr lang="en-IN" sz="1200" dirty="0" err="1"/>
              <a:t>aproximately</a:t>
            </a:r>
            <a:r>
              <a:rPr lang="en-IN" sz="1200" dirty="0"/>
              <a:t>), Nissan brand car price ranges from 400000 to 1200000 (</a:t>
            </a:r>
            <a:r>
              <a:rPr lang="en-IN" sz="1200" dirty="0" err="1"/>
              <a:t>aproximately</a:t>
            </a:r>
            <a:r>
              <a:rPr lang="en-IN" sz="1200" dirty="0"/>
              <a:t>), Mahindra brand car price ranges from 400000 to 1800000 (</a:t>
            </a:r>
            <a:r>
              <a:rPr lang="en-IN" sz="1200" dirty="0" err="1"/>
              <a:t>aproximately</a:t>
            </a:r>
            <a:r>
              <a:rPr lang="en-IN" sz="1200" dirty="0"/>
              <a:t>), Mercedes brand car price ranges from 1000000 to 2000000 (</a:t>
            </a:r>
            <a:r>
              <a:rPr lang="en-IN" sz="1200" dirty="0" err="1"/>
              <a:t>aproximately</a:t>
            </a:r>
            <a:r>
              <a:rPr lang="en-IN" sz="1200" dirty="0"/>
              <a:t>), Audi brand car price ranges from 400000 to 13000000 (</a:t>
            </a:r>
            <a:r>
              <a:rPr lang="en-IN" sz="1200" dirty="0" err="1"/>
              <a:t>aproximately</a:t>
            </a:r>
            <a:r>
              <a:rPr lang="en-IN" sz="1200" dirty="0"/>
              <a:t>), BMW brand car price ranges from 400000 to 10000000 (</a:t>
            </a:r>
            <a:r>
              <a:rPr lang="en-IN" sz="1200" dirty="0" err="1"/>
              <a:t>aproximately</a:t>
            </a:r>
            <a:r>
              <a:rPr lang="en-IN" sz="1200" dirty="0"/>
              <a:t>), </a:t>
            </a:r>
            <a:r>
              <a:rPr lang="en-IN" sz="1200" dirty="0" err="1"/>
              <a:t>Ssangyong</a:t>
            </a:r>
            <a:r>
              <a:rPr lang="en-IN" sz="1200" dirty="0"/>
              <a:t> brand car price ranges from 400000 to 500000 (</a:t>
            </a:r>
            <a:r>
              <a:rPr lang="en-IN" sz="1200" dirty="0" err="1"/>
              <a:t>aproximately</a:t>
            </a:r>
            <a:r>
              <a:rPr lang="en-IN" sz="1200" dirty="0"/>
              <a:t>), Jaguar brand car price ranges from 1200000 to 5800000 (</a:t>
            </a:r>
            <a:r>
              <a:rPr lang="en-IN" sz="1200" dirty="0" err="1"/>
              <a:t>aproximately</a:t>
            </a:r>
            <a:r>
              <a:rPr lang="en-IN" sz="1200" dirty="0"/>
              <a:t>), Jeep brand car price ranges from 1000000 to 1500000 (</a:t>
            </a:r>
            <a:r>
              <a:rPr lang="en-IN" sz="1200" dirty="0" err="1"/>
              <a:t>aproximately</a:t>
            </a:r>
            <a:r>
              <a:rPr lang="en-IN" sz="1200" dirty="0"/>
              <a:t>), Kia brand car price ranges from 1000000 to 2400000 (</a:t>
            </a:r>
            <a:r>
              <a:rPr lang="en-IN" sz="1200" dirty="0" err="1"/>
              <a:t>aproximately</a:t>
            </a:r>
            <a:r>
              <a:rPr lang="en-IN" sz="1200" dirty="0"/>
              <a:t>), Volvo brand car price ranges from 8000000 to 4500000 (</a:t>
            </a:r>
            <a:r>
              <a:rPr lang="en-IN" sz="1200" dirty="0" err="1"/>
              <a:t>aproximately</a:t>
            </a:r>
            <a:r>
              <a:rPr lang="en-IN" sz="1200" dirty="0"/>
              <a:t>), Mercedes-Benz brand car price ranges from 600000 to 12000000 (</a:t>
            </a:r>
            <a:r>
              <a:rPr lang="en-IN" sz="1200" dirty="0" err="1"/>
              <a:t>aproximately</a:t>
            </a:r>
            <a:r>
              <a:rPr lang="en-IN" sz="1200" dirty="0"/>
              <a:t>), Mini brand car price ranges from 1800000 to 3800000 (</a:t>
            </a:r>
            <a:r>
              <a:rPr lang="en-IN" sz="1200" dirty="0" err="1"/>
              <a:t>aproximately</a:t>
            </a:r>
            <a:r>
              <a:rPr lang="en-IN" sz="1200" dirty="0"/>
              <a:t>), MG brand car price ranges from 1200000 to 2000000 (</a:t>
            </a:r>
            <a:r>
              <a:rPr lang="en-IN" sz="1200" dirty="0" err="1"/>
              <a:t>aproximately</a:t>
            </a:r>
            <a:r>
              <a:rPr lang="en-IN" sz="1200" dirty="0"/>
              <a:t>), Land brand car price ranges from 1000000 to 16000000 (</a:t>
            </a:r>
            <a:r>
              <a:rPr lang="en-IN" sz="1200" dirty="0" err="1"/>
              <a:t>aproximately</a:t>
            </a:r>
            <a:r>
              <a:rPr lang="en-IN" sz="1200" dirty="0"/>
              <a:t>), Lexus brand car price ranges from 4000000 to 6200000 (</a:t>
            </a:r>
            <a:r>
              <a:rPr lang="en-IN" sz="1200" dirty="0" err="1"/>
              <a:t>aproximately</a:t>
            </a:r>
            <a:r>
              <a:rPr lang="en-IN" sz="1200" dirty="0"/>
              <a:t>), Porsche brand car price ranges from 3000000 to 7200000 (</a:t>
            </a:r>
            <a:r>
              <a:rPr lang="en-IN" sz="1200" dirty="0" err="1"/>
              <a:t>aproximately</a:t>
            </a:r>
            <a:r>
              <a:rPr lang="en-IN" sz="1200" dirty="0"/>
              <a:t>), Mitsubishi brand car price ranges from 1200000 to 1500000 (</a:t>
            </a:r>
            <a:r>
              <a:rPr lang="en-IN" sz="1200" dirty="0" err="1"/>
              <a:t>aproximately</a:t>
            </a:r>
            <a:r>
              <a:rPr lang="en-IN" sz="1200" dirty="0"/>
              <a:t>), Isuzu brand car price ranges from 1200000 to 1400000 (</a:t>
            </a:r>
            <a:r>
              <a:rPr lang="en-IN" sz="1200" dirty="0" err="1"/>
              <a:t>aproximately</a:t>
            </a:r>
            <a:r>
              <a:rPr lang="en-IN" sz="1200" dirty="0"/>
              <a:t>) and Bentley brand car price ranges from 6000000 to 12000000 (</a:t>
            </a:r>
            <a:r>
              <a:rPr lang="en-IN" sz="1200" dirty="0" err="1"/>
              <a:t>aproximately</a:t>
            </a:r>
            <a:r>
              <a:rPr lang="en-IN" sz="1200" dirty="0"/>
              <a:t>). It was also found that as the driven </a:t>
            </a:r>
            <a:r>
              <a:rPr lang="en-IN" sz="1200" dirty="0" err="1"/>
              <a:t>kilometers</a:t>
            </a:r>
            <a:r>
              <a:rPr lang="en-IN" sz="1200" dirty="0"/>
              <a:t> increases, price of car decreases and as the number of years increases, price also increases. Also, price of petrol and diesel cars are higher as compared to the price of </a:t>
            </a:r>
            <a:r>
              <a:rPr lang="en-IN" sz="1200" dirty="0" err="1"/>
              <a:t>petrol+cng</a:t>
            </a:r>
            <a:r>
              <a:rPr lang="en-IN" sz="1200" dirty="0"/>
              <a:t>, </a:t>
            </a:r>
            <a:r>
              <a:rPr lang="en-IN" sz="1200" dirty="0" err="1"/>
              <a:t>cng</a:t>
            </a:r>
            <a:r>
              <a:rPr lang="en-IN" sz="1200" dirty="0"/>
              <a:t> and </a:t>
            </a:r>
            <a:r>
              <a:rPr lang="en-IN" sz="1200" dirty="0" err="1"/>
              <a:t>lpg</a:t>
            </a:r>
            <a:r>
              <a:rPr lang="en-IN" sz="1200" dirty="0"/>
              <a:t>. Price of SUV and Luxury are on higher side. Price of car decreases as the number of owner increases. With the help of multivariate analysis using </a:t>
            </a:r>
            <a:r>
              <a:rPr lang="en-IN" sz="1200" dirty="0" err="1"/>
              <a:t>heatmap</a:t>
            </a:r>
            <a:r>
              <a:rPr lang="en-IN" sz="1200" dirty="0"/>
              <a:t>, it was found that Manufacture Year is positively good correlated to price while driven </a:t>
            </a:r>
            <a:r>
              <a:rPr lang="en-IN" sz="1200" dirty="0" err="1"/>
              <a:t>kilometers</a:t>
            </a:r>
            <a:r>
              <a:rPr lang="en-IN" sz="1200" dirty="0"/>
              <a:t> are negatively correlated to price.</a:t>
            </a:r>
            <a:endParaRPr lang="en-IN" sz="1000" dirty="0"/>
          </a:p>
        </p:txBody>
      </p:sp>
    </p:spTree>
    <p:extLst>
      <p:ext uri="{BB962C8B-B14F-4D97-AF65-F5344CB8AC3E}">
        <p14:creationId xmlns:p14="http://schemas.microsoft.com/office/powerpoint/2010/main" val="38408861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Identification of possible problem-solving approaches (methods)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a:xfrm>
            <a:off x="548640" y="2360640"/>
            <a:ext cx="10288693" cy="3660648"/>
          </a:xfrm>
        </p:spPr>
        <p:txBody>
          <a:bodyPr>
            <a:normAutofit fontScale="55000" lnSpcReduction="20000"/>
          </a:bodyPr>
          <a:lstStyle/>
          <a:p>
            <a:pPr marL="0" indent="0">
              <a:buNone/>
            </a:pPr>
            <a:r>
              <a:rPr lang="en-US" dirty="0" smtClean="0"/>
              <a:t>To solve this problem, following steps are used:</a:t>
            </a:r>
            <a:endParaRPr lang="en-IN" dirty="0"/>
          </a:p>
          <a:p>
            <a:pPr lvl="0"/>
            <a:r>
              <a:rPr lang="en-IN" b="1" dirty="0"/>
              <a:t>Load Dataset</a:t>
            </a:r>
            <a:endParaRPr lang="en-IN" sz="2400" dirty="0"/>
          </a:p>
          <a:p>
            <a:pPr lvl="0"/>
            <a:r>
              <a:rPr lang="en-IN" b="1" dirty="0"/>
              <a:t>Perform Data Cleansing as follows:</a:t>
            </a:r>
            <a:endParaRPr lang="en-IN" sz="2400" dirty="0"/>
          </a:p>
          <a:p>
            <a:pPr lvl="1"/>
            <a:r>
              <a:rPr lang="en-IN" dirty="0"/>
              <a:t>Extract numbers from Driven </a:t>
            </a:r>
            <a:r>
              <a:rPr lang="en-IN" dirty="0" err="1"/>
              <a:t>Kilometers</a:t>
            </a:r>
            <a:r>
              <a:rPr lang="en-IN" dirty="0"/>
              <a:t> and store it as float64 type.</a:t>
            </a:r>
            <a:endParaRPr lang="en-IN" sz="2000" dirty="0"/>
          </a:p>
          <a:p>
            <a:pPr lvl="1"/>
            <a:r>
              <a:rPr lang="en-IN" dirty="0"/>
              <a:t>Rename columns as </a:t>
            </a:r>
            <a:r>
              <a:rPr lang="en-IN" i="1" dirty="0"/>
              <a:t>{"Manufacture Year":"</a:t>
            </a:r>
            <a:r>
              <a:rPr lang="en-IN" i="1" dirty="0" err="1"/>
              <a:t>ManufactureYear</a:t>
            </a:r>
            <a:r>
              <a:rPr lang="en-IN" i="1" dirty="0"/>
              <a:t>","Driven </a:t>
            </a:r>
            <a:r>
              <a:rPr lang="en-IN" i="1" dirty="0" err="1"/>
              <a:t>Kilometers</a:t>
            </a:r>
            <a:r>
              <a:rPr lang="en-IN" i="1" dirty="0"/>
              <a:t>":"</a:t>
            </a:r>
            <a:r>
              <a:rPr lang="en-IN" i="1" dirty="0" err="1"/>
              <a:t>DrivenKilometers</a:t>
            </a:r>
            <a:r>
              <a:rPr lang="en-IN" i="1" dirty="0"/>
              <a:t>","Number of Owner":"</a:t>
            </a:r>
            <a:r>
              <a:rPr lang="en-IN" i="1" dirty="0" err="1"/>
              <a:t>NumberOfOwner</a:t>
            </a:r>
            <a:r>
              <a:rPr lang="en-IN" i="1" dirty="0"/>
              <a:t>","Body Type":"</a:t>
            </a:r>
            <a:r>
              <a:rPr lang="en-IN" i="1" dirty="0" err="1"/>
              <a:t>BodyType</a:t>
            </a:r>
            <a:r>
              <a:rPr lang="en-IN" i="1" dirty="0"/>
              <a:t>"}</a:t>
            </a:r>
            <a:endParaRPr lang="en-IN" sz="2000" dirty="0"/>
          </a:p>
          <a:p>
            <a:pPr lvl="1"/>
            <a:r>
              <a:rPr lang="en-IN" dirty="0"/>
              <a:t>Convert all the object type features to lower case.</a:t>
            </a:r>
            <a:endParaRPr lang="en-IN" sz="2000" dirty="0"/>
          </a:p>
          <a:p>
            <a:pPr lvl="1"/>
            <a:r>
              <a:rPr lang="en-IN" dirty="0"/>
              <a:t>Change the data type of Manufacture Year from </a:t>
            </a:r>
            <a:r>
              <a:rPr lang="en-IN" i="1" dirty="0"/>
              <a:t>int64 to float46</a:t>
            </a:r>
            <a:r>
              <a:rPr lang="en-IN" dirty="0"/>
              <a:t>.</a:t>
            </a:r>
            <a:endParaRPr lang="en-IN" sz="2000" dirty="0"/>
          </a:p>
          <a:p>
            <a:pPr lvl="0"/>
            <a:r>
              <a:rPr lang="en-IN" b="1" dirty="0"/>
              <a:t>Encode </a:t>
            </a:r>
            <a:r>
              <a:rPr lang="en-IN" b="1" dirty="0" err="1"/>
              <a:t>descrete</a:t>
            </a:r>
            <a:r>
              <a:rPr lang="en-IN" b="1" dirty="0"/>
              <a:t> features using pandas </a:t>
            </a:r>
            <a:r>
              <a:rPr lang="en-IN" b="1" i="1" dirty="0" err="1"/>
              <a:t>get_dummies</a:t>
            </a:r>
            <a:r>
              <a:rPr lang="en-IN" b="1" i="1" dirty="0"/>
              <a:t>()</a:t>
            </a:r>
            <a:r>
              <a:rPr lang="en-IN" b="1" dirty="0"/>
              <a:t> function</a:t>
            </a:r>
            <a:r>
              <a:rPr lang="en-IN" dirty="0"/>
              <a:t>.</a:t>
            </a:r>
            <a:endParaRPr lang="en-IN" sz="2400" dirty="0"/>
          </a:p>
          <a:p>
            <a:pPr lvl="0"/>
            <a:r>
              <a:rPr lang="en-IN" b="1" dirty="0"/>
              <a:t>Remove outliers using </a:t>
            </a:r>
            <a:r>
              <a:rPr lang="en-IN" b="1" dirty="0" err="1"/>
              <a:t>scipy.stats</a:t>
            </a:r>
            <a:r>
              <a:rPr lang="en-IN" b="1" dirty="0"/>
              <a:t> </a:t>
            </a:r>
            <a:r>
              <a:rPr lang="en-IN" b="1" i="1" dirty="0" err="1"/>
              <a:t>zscore</a:t>
            </a:r>
            <a:r>
              <a:rPr lang="en-IN" b="1" i="1" dirty="0"/>
              <a:t>()</a:t>
            </a:r>
            <a:r>
              <a:rPr lang="en-IN" b="1" dirty="0"/>
              <a:t> function keeping threshold -3 to +3 and % of data loss &lt;=5%</a:t>
            </a:r>
            <a:r>
              <a:rPr lang="en-IN" dirty="0"/>
              <a:t>.</a:t>
            </a:r>
            <a:endParaRPr lang="en-IN" sz="2400" dirty="0"/>
          </a:p>
          <a:p>
            <a:pPr lvl="0"/>
            <a:r>
              <a:rPr lang="en-IN" b="1" dirty="0" err="1"/>
              <a:t>Seperate</a:t>
            </a:r>
            <a:r>
              <a:rPr lang="en-IN" b="1" dirty="0"/>
              <a:t> input and output variables</a:t>
            </a:r>
            <a:r>
              <a:rPr lang="en-IN" dirty="0"/>
              <a:t>.</a:t>
            </a:r>
            <a:endParaRPr lang="en-IN" sz="2400" dirty="0"/>
          </a:p>
          <a:p>
            <a:pPr lvl="0"/>
            <a:r>
              <a:rPr lang="en-IN" b="1" dirty="0"/>
              <a:t>Treat skewness in continuous features using </a:t>
            </a:r>
            <a:r>
              <a:rPr lang="en-IN" b="1" dirty="0" err="1"/>
              <a:t>sklearn.preprocessing</a:t>
            </a:r>
            <a:r>
              <a:rPr lang="en-IN" b="1" dirty="0"/>
              <a:t> </a:t>
            </a:r>
            <a:r>
              <a:rPr lang="en-IN" b="1" i="1" dirty="0" err="1"/>
              <a:t>power_transform</a:t>
            </a:r>
            <a:r>
              <a:rPr lang="en-IN" b="1" i="1" dirty="0"/>
              <a:t>()</a:t>
            </a:r>
            <a:r>
              <a:rPr lang="en-IN" b="1" dirty="0"/>
              <a:t> function</a:t>
            </a:r>
            <a:r>
              <a:rPr lang="en-IN" dirty="0"/>
              <a:t>.</a:t>
            </a:r>
            <a:endParaRPr lang="en-IN" sz="2400" dirty="0"/>
          </a:p>
          <a:p>
            <a:pPr lvl="0"/>
            <a:r>
              <a:rPr lang="en-IN" b="1" dirty="0"/>
              <a:t>Scale continuous features using </a:t>
            </a:r>
            <a:r>
              <a:rPr lang="en-IN" b="1" dirty="0" err="1"/>
              <a:t>sklearn.preprocessing</a:t>
            </a:r>
            <a:r>
              <a:rPr lang="en-IN" b="1" dirty="0"/>
              <a:t> </a:t>
            </a:r>
            <a:r>
              <a:rPr lang="en-IN" b="1" i="1" dirty="0" err="1"/>
              <a:t>StandardScaler</a:t>
            </a:r>
            <a:r>
              <a:rPr lang="en-IN" b="1" i="1" dirty="0"/>
              <a:t>()</a:t>
            </a:r>
            <a:r>
              <a:rPr lang="en-IN" b="1" dirty="0"/>
              <a:t> function</a:t>
            </a:r>
            <a:r>
              <a:rPr lang="en-IN" dirty="0"/>
              <a:t>.</a:t>
            </a:r>
            <a:endParaRPr lang="en-IN" sz="2400" dirty="0"/>
          </a:p>
          <a:p>
            <a:pPr lvl="0"/>
            <a:r>
              <a:rPr lang="en-IN" b="1" dirty="0"/>
              <a:t>Apply decomposition on input variables using </a:t>
            </a:r>
            <a:r>
              <a:rPr lang="en-IN" b="1" dirty="0" err="1"/>
              <a:t>sklearn.decomposition</a:t>
            </a:r>
            <a:r>
              <a:rPr lang="en-IN" b="1" dirty="0"/>
              <a:t> </a:t>
            </a:r>
            <a:r>
              <a:rPr lang="en-IN" b="1" i="1" dirty="0"/>
              <a:t>PCA</a:t>
            </a:r>
            <a:r>
              <a:rPr lang="en-IN" dirty="0"/>
              <a:t>.</a:t>
            </a:r>
            <a:endParaRPr lang="en-IN" sz="2400" dirty="0"/>
          </a:p>
          <a:p>
            <a:r>
              <a:rPr lang="en-IN" b="1" dirty="0"/>
              <a:t>Train &amp; Test </a:t>
            </a:r>
            <a:r>
              <a:rPr lang="en-IN" b="1" dirty="0" smtClean="0"/>
              <a:t>Model by supplying Input and Output variables.</a:t>
            </a:r>
            <a:endParaRPr lang="en-IN" sz="3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75534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Testing of Identified Approaches (Algorithms)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p:txBody>
          <a:bodyPr>
            <a:normAutofit/>
          </a:bodyPr>
          <a:lstStyle/>
          <a:p>
            <a:pPr marL="0" indent="0">
              <a:buNone/>
            </a:pPr>
            <a:r>
              <a:rPr lang="en-IN" dirty="0"/>
              <a:t>Following are the list of algorithms used for training and testing:</a:t>
            </a:r>
          </a:p>
          <a:p>
            <a:pPr marL="685800" lvl="1" indent="-457200">
              <a:buFont typeface="+mj-lt"/>
              <a:buAutoNum type="arabicPeriod"/>
            </a:pPr>
            <a:r>
              <a:rPr lang="en-IN" dirty="0" err="1" smtClean="0"/>
              <a:t>LinearRegression</a:t>
            </a:r>
            <a:endParaRPr lang="en-IN" dirty="0"/>
          </a:p>
          <a:p>
            <a:pPr marL="685800" lvl="1" indent="-457200">
              <a:buFont typeface="+mj-lt"/>
              <a:buAutoNum type="arabicPeriod"/>
            </a:pPr>
            <a:r>
              <a:rPr lang="en-IN" dirty="0" err="1" smtClean="0"/>
              <a:t>SGDRegressor</a:t>
            </a:r>
            <a:endParaRPr lang="en-IN" dirty="0" smtClean="0"/>
          </a:p>
          <a:p>
            <a:pPr marL="685800" lvl="1" indent="-457200">
              <a:buFont typeface="+mj-lt"/>
              <a:buAutoNum type="arabicPeriod"/>
            </a:pPr>
            <a:r>
              <a:rPr lang="en-US" dirty="0" smtClean="0"/>
              <a:t>Ridge</a:t>
            </a:r>
          </a:p>
          <a:p>
            <a:pPr marL="685800" lvl="1" indent="-457200">
              <a:buFont typeface="+mj-lt"/>
              <a:buAutoNum type="arabicPeriod"/>
            </a:pPr>
            <a:r>
              <a:rPr lang="en-US" dirty="0" smtClean="0"/>
              <a:t>Lasso</a:t>
            </a:r>
          </a:p>
          <a:p>
            <a:pPr marL="685800" lvl="1" indent="-457200">
              <a:buFont typeface="+mj-lt"/>
              <a:buAutoNum type="arabicPeriod"/>
            </a:pPr>
            <a:r>
              <a:rPr lang="en-US" dirty="0" err="1" smtClean="0"/>
              <a:t>KNeighborsRegressor</a:t>
            </a:r>
            <a:endParaRPr lang="en-IN" dirty="0"/>
          </a:p>
        </p:txBody>
      </p:sp>
    </p:spTree>
    <p:extLst>
      <p:ext uri="{BB962C8B-B14F-4D97-AF65-F5344CB8AC3E}">
        <p14:creationId xmlns:p14="http://schemas.microsoft.com/office/powerpoint/2010/main" val="2933675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Run and Evaluate selected models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625285" y="2564904"/>
            <a:ext cx="10288692" cy="1986136"/>
          </a:xfrm>
        </p:spPr>
        <p:txBody>
          <a:bodyPr>
            <a:normAutofit/>
          </a:bodyPr>
          <a:lstStyle/>
          <a:p>
            <a:pPr indent="0">
              <a:lnSpc>
                <a:spcPct val="107000"/>
              </a:lnSpc>
              <a:spcAft>
                <a:spcPts val="800"/>
              </a:spcAft>
              <a:buNone/>
            </a:pPr>
            <a:r>
              <a:rPr lang="en-IN" dirty="0"/>
              <a:t>A total of 5 algorithm has been used on this dataset for training testing purpose, these are </a:t>
            </a:r>
            <a:r>
              <a:rPr lang="en-IN" dirty="0" err="1"/>
              <a:t>LinearRegression</a:t>
            </a:r>
            <a:r>
              <a:rPr lang="en-IN" dirty="0"/>
              <a:t>, </a:t>
            </a:r>
            <a:r>
              <a:rPr lang="en-IN" dirty="0" err="1"/>
              <a:t>SGDRegressor</a:t>
            </a:r>
            <a:r>
              <a:rPr lang="en-IN" dirty="0"/>
              <a:t>, Ridge, Lasso and </a:t>
            </a:r>
            <a:r>
              <a:rPr lang="en-IN" dirty="0" err="1"/>
              <a:t>KNeighborsRegressor</a:t>
            </a:r>
            <a:r>
              <a:rPr lang="en-IN" dirty="0" smtClean="0"/>
              <a:t>.</a:t>
            </a:r>
            <a:r>
              <a:rPr lang="en-IN" dirty="0" smtClean="0"/>
              <a:t> </a:t>
            </a:r>
            <a:r>
              <a:rPr lang="en-IN" dirty="0"/>
              <a:t>From </a:t>
            </a:r>
            <a:r>
              <a:rPr lang="en-IN" dirty="0" smtClean="0"/>
              <a:t>the model </a:t>
            </a:r>
            <a:r>
              <a:rPr lang="en-IN" dirty="0"/>
              <a:t>performance comparison it is clear that  </a:t>
            </a:r>
            <a:r>
              <a:rPr lang="en-IN" b="1" dirty="0" err="1" smtClean="0"/>
              <a:t>KNeighborsRegressor</a:t>
            </a:r>
            <a:r>
              <a:rPr lang="en-IN" dirty="0" smtClean="0"/>
              <a:t> </a:t>
            </a:r>
            <a:r>
              <a:rPr lang="en-IN" dirty="0" smtClean="0"/>
              <a:t>out-performs </a:t>
            </a:r>
            <a:r>
              <a:rPr lang="en-IN" dirty="0"/>
              <a:t>the other models with </a:t>
            </a:r>
            <a:r>
              <a:rPr lang="en-IN" b="1" dirty="0" smtClean="0"/>
              <a:t>R2 Score </a:t>
            </a:r>
            <a:r>
              <a:rPr lang="en-IN" b="1" dirty="0"/>
              <a:t>of </a:t>
            </a:r>
            <a:r>
              <a:rPr lang="en-IN" b="1" dirty="0" smtClean="0"/>
              <a:t>90.76%</a:t>
            </a:r>
            <a:r>
              <a:rPr lang="en-IN" dirty="0"/>
              <a:t> and </a:t>
            </a:r>
            <a:r>
              <a:rPr lang="en-IN" b="1" dirty="0" smtClean="0"/>
              <a:t>Cross Val Score: 84.31%.</a:t>
            </a:r>
            <a:r>
              <a:rPr lang="en-IN" dirty="0" smtClean="0"/>
              <a:t> </a:t>
            </a:r>
            <a:r>
              <a:rPr lang="en-IN" dirty="0"/>
              <a:t>Therefore, continuing with  </a:t>
            </a:r>
            <a:r>
              <a:rPr lang="en-IN" b="1" dirty="0" err="1" smtClean="0"/>
              <a:t>KNeighborsRegressor</a:t>
            </a:r>
            <a:r>
              <a:rPr lang="en-IN" dirty="0" smtClean="0"/>
              <a:t> </a:t>
            </a:r>
            <a:r>
              <a:rPr lang="en-IN" dirty="0" smtClean="0"/>
              <a:t>as </a:t>
            </a:r>
            <a:r>
              <a:rPr lang="en-IN" dirty="0"/>
              <a:t>final model.</a:t>
            </a:r>
          </a:p>
        </p:txBody>
      </p:sp>
    </p:spTree>
    <p:extLst>
      <p:ext uri="{BB962C8B-B14F-4D97-AF65-F5344CB8AC3E}">
        <p14:creationId xmlns:p14="http://schemas.microsoft.com/office/powerpoint/2010/main" val="36924551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Key Findings and Conclusions of the Study</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b="1" dirty="0" err="1" smtClean="0"/>
              <a:t>KNeighborsRegressor</a:t>
            </a:r>
            <a:r>
              <a:rPr lang="en-IN" dirty="0" smtClean="0"/>
              <a:t> </a:t>
            </a:r>
            <a:r>
              <a:rPr lang="en-IN" dirty="0"/>
              <a:t>performs better with </a:t>
            </a:r>
            <a:r>
              <a:rPr lang="en-IN" b="1" dirty="0"/>
              <a:t>R2 Score: 90.76% and Cross Val Score: 84.31% </a:t>
            </a:r>
            <a:r>
              <a:rPr lang="en-IN" dirty="0"/>
              <a:t>and can further be improved by training with more specific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19263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Learning Outcomes of the Study in respect of Data Science</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dirty="0"/>
              <a:t>During the data analysis, I have considered Brand, Model and </a:t>
            </a:r>
            <a:r>
              <a:rPr lang="en-IN" dirty="0" err="1"/>
              <a:t>Varient</a:t>
            </a:r>
            <a:r>
              <a:rPr lang="en-IN" dirty="0"/>
              <a:t> but one can also proceed with only </a:t>
            </a:r>
            <a:r>
              <a:rPr lang="en-IN" dirty="0" err="1"/>
              <a:t>Varient</a:t>
            </a:r>
            <a:r>
              <a:rPr lang="en-IN" dirty="0"/>
              <a:t> by dropping Brand and Model which will reduced the number of features at the time of feature encoding, resulting in less training time, might impact the model performance either in positive or negative way. As of now, I am finishing this project with my current approach which gives the </a:t>
            </a:r>
            <a:r>
              <a:rPr lang="en-IN" b="1" dirty="0"/>
              <a:t>final R2 Score of 90.76% and Cross Val Score: 84.31%</a:t>
            </a:r>
            <a:r>
              <a:rPr lang="en-IN" dirty="0"/>
              <a:t> and this can be further improved by training with more specific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8877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Limitations of this work and Scope for Future Work</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dirty="0"/>
              <a:t>Current model is limited to used car data but this can further be improved for other sectors of automobiles by training the model accordingly. The overall score can also be improved further by training the model with more specific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920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pPr indent="0" algn="just">
              <a:lnSpc>
                <a:spcPct val="107000"/>
              </a:lnSpc>
              <a:spcAft>
                <a:spcPts val="800"/>
              </a:spcAft>
              <a:buNone/>
            </a:pPr>
            <a:r>
              <a:rPr lang="en-IN" dirty="0"/>
              <a:t>Deciding whether a used car is worth the posted price when you see listings online can be difficult. Several factors, including, brand, model, variant, driven kilometres, year, etc. can influence the actual worth of a car. From the perspective of a seller, it is also a dilemma to price a used car appropriately. Based on collected data, the aim is to use machine learning algorithms to develop models for predicting used car prices.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Conceptual Background of the Domain Problem</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54975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0" lvl="0" indent="0" algn="just">
              <a:lnSpc>
                <a:spcPct val="107000"/>
              </a:lnSpc>
              <a:spcAft>
                <a:spcPts val="800"/>
              </a:spcAft>
              <a:buNone/>
            </a:pPr>
            <a:r>
              <a:rPr lang="en-IN" dirty="0"/>
              <a:t>Deciding whether a used car is worth the posted price when you see listings online can be difficult. Several factors, including, brand, model, variant, driven kilometres, year, etc. can influence the actual worth of a car. From the perspective of a seller, it is also a dilemma to price a used car appropriately.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Motivation for the Problem Undertaken</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83492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a:bodyPr>
          <a:lstStyle/>
          <a:p>
            <a:pPr marL="0" indent="0">
              <a:buNone/>
            </a:pPr>
            <a:r>
              <a:rPr lang="en-IN" dirty="0"/>
              <a:t>For checking datatypes and null values, pandas.DataFrame.info() and </a:t>
            </a:r>
            <a:r>
              <a:rPr lang="en-IN" dirty="0" err="1"/>
              <a:t>pandas.Series.isnull</a:t>
            </a:r>
            <a:r>
              <a:rPr lang="en-IN" dirty="0"/>
              <a:t>().sum() method has been used. To drop the null values </a:t>
            </a:r>
            <a:r>
              <a:rPr lang="en-IN" dirty="0" err="1"/>
              <a:t>pandas.DataFrame.dropna</a:t>
            </a:r>
            <a:r>
              <a:rPr lang="en-IN" dirty="0"/>
              <a:t>() method has been used. To replace and remove the certain terms and punctuations, </a:t>
            </a:r>
            <a:r>
              <a:rPr lang="en-IN" dirty="0" err="1"/>
              <a:t>pandas.Series.str.replace</a:t>
            </a:r>
            <a:r>
              <a:rPr lang="en-IN" dirty="0"/>
              <a:t>() method with regular expression has been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Mathematical/ Analytical Modeling of the Problem</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28085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1" y="2384286"/>
            <a:ext cx="5461917" cy="3943362"/>
          </a:xfrm>
        </p:spPr>
        <p:txBody>
          <a:bodyPr>
            <a:normAutofit/>
          </a:bodyPr>
          <a:lstStyle/>
          <a:p>
            <a:pPr indent="0" algn="just">
              <a:lnSpc>
                <a:spcPct val="107000"/>
              </a:lnSpc>
              <a:spcAft>
                <a:spcPts val="800"/>
              </a:spcAft>
              <a:buNone/>
            </a:pPr>
            <a:r>
              <a:rPr lang="en-IN" dirty="0"/>
              <a:t>There is 9 input variable needs to be provided to the logic to get the output i.e. Price. Logic highlighted in green i.e. </a:t>
            </a:r>
            <a:r>
              <a:rPr lang="en-IN" b="1" dirty="0" err="1"/>
              <a:t>KNeighborsRegressor</a:t>
            </a:r>
            <a:r>
              <a:rPr lang="en-IN" dirty="0"/>
              <a:t> is the best performing algorithm among all other algorithms on this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6010559" cy="424732"/>
          </a:xfrm>
        </p:spPr>
        <p:txBody>
          <a:bodyPr/>
          <a:lstStyle/>
          <a:p>
            <a:r>
              <a:rPr lang="en-US" dirty="0"/>
              <a:t>Data Inputs- Logic- Output Relationships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3813193"/>
              </p:ext>
            </p:extLst>
          </p:nvPr>
        </p:nvGraphicFramePr>
        <p:xfrm>
          <a:off x="6168009" y="2384286"/>
          <a:ext cx="5185791" cy="2916922"/>
        </p:xfrm>
        <a:graphic>
          <a:graphicData uri="http://schemas.openxmlformats.org/drawingml/2006/table">
            <a:tbl>
              <a:tblPr firstRow="1" firstCol="1" bandRow="1">
                <a:tableStyleId>{BDBED569-4797-4DF1-A0F4-6AAB3CD982D8}</a:tableStyleId>
              </a:tblPr>
              <a:tblGrid>
                <a:gridCol w="1728597">
                  <a:extLst>
                    <a:ext uri="{9D8B030D-6E8A-4147-A177-3AD203B41FA5}">
                      <a16:colId xmlns:a16="http://schemas.microsoft.com/office/drawing/2014/main" val="4122070121"/>
                    </a:ext>
                  </a:extLst>
                </a:gridCol>
                <a:gridCol w="2231842">
                  <a:extLst>
                    <a:ext uri="{9D8B030D-6E8A-4147-A177-3AD203B41FA5}">
                      <a16:colId xmlns:a16="http://schemas.microsoft.com/office/drawing/2014/main" val="881564997"/>
                    </a:ext>
                  </a:extLst>
                </a:gridCol>
                <a:gridCol w="1225352">
                  <a:extLst>
                    <a:ext uri="{9D8B030D-6E8A-4147-A177-3AD203B41FA5}">
                      <a16:colId xmlns:a16="http://schemas.microsoft.com/office/drawing/2014/main" val="2308822001"/>
                    </a:ext>
                  </a:extLst>
                </a:gridCol>
              </a:tblGrid>
              <a:tr h="583324">
                <a:tc>
                  <a:txBody>
                    <a:bodyPr/>
                    <a:lstStyle/>
                    <a:p>
                      <a:pPr>
                        <a:lnSpc>
                          <a:spcPct val="107000"/>
                        </a:lnSpc>
                        <a:spcAft>
                          <a:spcPts val="0"/>
                        </a:spcAft>
                      </a:pPr>
                      <a:r>
                        <a:rPr lang="en-IN" sz="1500">
                          <a:effectLst/>
                        </a:rPr>
                        <a:t>Input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500">
                          <a:effectLst/>
                        </a:rPr>
                        <a:t>Logic (algorithm)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500">
                          <a:effectLst/>
                        </a:rPr>
                        <a:t>Output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081309"/>
                  </a:ext>
                </a:extLst>
              </a:tr>
              <a:tr h="2333598">
                <a:tc>
                  <a:txBody>
                    <a:bodyPr/>
                    <a:lstStyle/>
                    <a:p>
                      <a:r>
                        <a:rPr lang="en-IN" sz="1200" dirty="0" smtClean="0">
                          <a:effectLst/>
                        </a:rPr>
                        <a:t>Brand</a:t>
                      </a:r>
                    </a:p>
                    <a:p>
                      <a:r>
                        <a:rPr lang="en-IN" sz="1200" dirty="0" smtClean="0">
                          <a:effectLst/>
                        </a:rPr>
                        <a:t>Model</a:t>
                      </a:r>
                    </a:p>
                    <a:p>
                      <a:r>
                        <a:rPr lang="en-IN" sz="1200" dirty="0" err="1" smtClean="0">
                          <a:effectLst/>
                        </a:rPr>
                        <a:t>Varient</a:t>
                      </a:r>
                      <a:endParaRPr lang="en-IN" sz="1200" dirty="0" smtClean="0">
                        <a:effectLst/>
                      </a:endParaRPr>
                    </a:p>
                    <a:p>
                      <a:r>
                        <a:rPr lang="en-IN" sz="1200" dirty="0" err="1" smtClean="0">
                          <a:effectLst/>
                        </a:rPr>
                        <a:t>ManufactureYear</a:t>
                      </a:r>
                      <a:endParaRPr lang="en-IN" sz="1200" dirty="0" smtClean="0">
                        <a:effectLst/>
                      </a:endParaRPr>
                    </a:p>
                    <a:p>
                      <a:r>
                        <a:rPr lang="en-IN" sz="1200" dirty="0" err="1" smtClean="0">
                          <a:effectLst/>
                        </a:rPr>
                        <a:t>DrivenKilometers</a:t>
                      </a:r>
                      <a:endParaRPr lang="en-IN" sz="1200" dirty="0" smtClean="0">
                        <a:effectLst/>
                      </a:endParaRPr>
                    </a:p>
                    <a:p>
                      <a:r>
                        <a:rPr lang="en-IN" sz="1200" dirty="0" smtClean="0">
                          <a:effectLst/>
                        </a:rPr>
                        <a:t>Fuel</a:t>
                      </a:r>
                    </a:p>
                    <a:p>
                      <a:r>
                        <a:rPr lang="en-IN" sz="1200" dirty="0" err="1" smtClean="0">
                          <a:effectLst/>
                        </a:rPr>
                        <a:t>NumberOfOwner</a:t>
                      </a:r>
                      <a:endParaRPr lang="en-IN" sz="1200" dirty="0" smtClean="0">
                        <a:effectLst/>
                      </a:endParaRPr>
                    </a:p>
                    <a:p>
                      <a:r>
                        <a:rPr lang="en-IN" sz="1200" dirty="0" err="1" smtClean="0">
                          <a:effectLst/>
                        </a:rPr>
                        <a:t>BodyType</a:t>
                      </a:r>
                      <a:endParaRPr lang="en-IN" sz="1200" dirty="0" smtClean="0">
                        <a:effectLst/>
                      </a:endParaRPr>
                    </a:p>
                    <a:p>
                      <a:r>
                        <a:rPr lang="en-IN" sz="1200" dirty="0" smtClean="0">
                          <a:effectLst/>
                        </a:rPr>
                        <a:t>Location</a:t>
                      </a:r>
                      <a:endParaRPr lang="en-IN" sz="1100" dirty="0">
                        <a:effectLst/>
                        <a:latin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200" dirty="0" err="1">
                          <a:effectLst/>
                        </a:rPr>
                        <a:t>LinearRegression</a:t>
                      </a:r>
                      <a:endParaRPr lang="en-IN" sz="1100" dirty="0">
                        <a:effectLst/>
                      </a:endParaRPr>
                    </a:p>
                    <a:p>
                      <a:pPr>
                        <a:lnSpc>
                          <a:spcPct val="107000"/>
                        </a:lnSpc>
                        <a:spcAft>
                          <a:spcPts val="0"/>
                        </a:spcAft>
                      </a:pPr>
                      <a:r>
                        <a:rPr lang="en-IN" sz="1200" dirty="0" err="1">
                          <a:effectLst/>
                        </a:rPr>
                        <a:t>SGDRegressor</a:t>
                      </a:r>
                      <a:endParaRPr lang="en-IN" sz="1100" dirty="0">
                        <a:effectLst/>
                      </a:endParaRPr>
                    </a:p>
                    <a:p>
                      <a:pPr>
                        <a:lnSpc>
                          <a:spcPct val="107000"/>
                        </a:lnSpc>
                        <a:spcAft>
                          <a:spcPts val="0"/>
                        </a:spcAft>
                      </a:pPr>
                      <a:r>
                        <a:rPr lang="en-IN" sz="1200" dirty="0">
                          <a:effectLst/>
                        </a:rPr>
                        <a:t>Ridge</a:t>
                      </a:r>
                      <a:endParaRPr lang="en-IN" sz="1100" dirty="0">
                        <a:effectLst/>
                      </a:endParaRPr>
                    </a:p>
                    <a:p>
                      <a:pPr>
                        <a:lnSpc>
                          <a:spcPct val="107000"/>
                        </a:lnSpc>
                        <a:spcAft>
                          <a:spcPts val="0"/>
                        </a:spcAft>
                      </a:pPr>
                      <a:r>
                        <a:rPr lang="en-IN" sz="1200" dirty="0">
                          <a:effectLst/>
                        </a:rPr>
                        <a:t>Lasso</a:t>
                      </a:r>
                      <a:endParaRPr lang="en-IN" sz="1100" dirty="0">
                        <a:effectLst/>
                      </a:endParaRPr>
                    </a:p>
                    <a:p>
                      <a:pPr>
                        <a:lnSpc>
                          <a:spcPct val="107000"/>
                        </a:lnSpc>
                        <a:spcAft>
                          <a:spcPts val="0"/>
                        </a:spcAft>
                      </a:pPr>
                      <a:r>
                        <a:rPr lang="en-IN" sz="1400" b="1" dirty="0" err="1">
                          <a:effectLst/>
                        </a:rPr>
                        <a:t>KNeighborsRegressor</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IN" sz="1200" dirty="0">
                          <a:effectLst/>
                        </a:rPr>
                        <a:t>Price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34355689"/>
                  </a:ext>
                </a:extLst>
              </a:tr>
            </a:tbl>
          </a:graphicData>
        </a:graphic>
      </p:graphicFrame>
    </p:spTree>
    <p:extLst>
      <p:ext uri="{BB962C8B-B14F-4D97-AF65-F5344CB8AC3E}">
        <p14:creationId xmlns:p14="http://schemas.microsoft.com/office/powerpoint/2010/main" val="2494326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fontScale="62500" lnSpcReduction="20000"/>
          </a:bodyPr>
          <a:lstStyle/>
          <a:p>
            <a:pPr indent="0">
              <a:lnSpc>
                <a:spcPct val="107000"/>
              </a:lnSpc>
              <a:spcAft>
                <a:spcPts val="800"/>
              </a:spcAft>
              <a:buNone/>
            </a:pPr>
            <a:r>
              <a:rPr lang="en-IN" dirty="0"/>
              <a:t>The dataset is in the form of .CSV (Comma Separated Value) format and consists of 10 columns (9 features and 1 label) with 10083 number of records as explained below:</a:t>
            </a:r>
            <a:endParaRPr lang="en-IN" dirty="0" smtClean="0"/>
          </a:p>
          <a:p>
            <a:pPr marL="228600" lvl="1" indent="0">
              <a:buNone/>
            </a:pPr>
            <a:r>
              <a:rPr lang="en-IN" dirty="0"/>
              <a:t>The data set includes:</a:t>
            </a:r>
          </a:p>
          <a:p>
            <a:pPr lvl="0"/>
            <a:r>
              <a:rPr lang="en-IN" dirty="0"/>
              <a:t>Brand: Brand name of the car.</a:t>
            </a:r>
            <a:endParaRPr lang="en-IN" sz="2400" dirty="0"/>
          </a:p>
          <a:p>
            <a:pPr lvl="0"/>
            <a:r>
              <a:rPr lang="en-IN" dirty="0"/>
              <a:t>Model: Model name of the car.</a:t>
            </a:r>
            <a:endParaRPr lang="en-IN" sz="2400" dirty="0"/>
          </a:p>
          <a:p>
            <a:pPr lvl="0"/>
            <a:r>
              <a:rPr lang="en-IN" dirty="0" err="1"/>
              <a:t>Varient</a:t>
            </a:r>
            <a:r>
              <a:rPr lang="en-IN" dirty="0"/>
              <a:t>: Model </a:t>
            </a:r>
            <a:r>
              <a:rPr lang="en-IN" dirty="0" err="1"/>
              <a:t>Varient</a:t>
            </a:r>
            <a:r>
              <a:rPr lang="en-IN" dirty="0"/>
              <a:t> of the car.</a:t>
            </a:r>
            <a:endParaRPr lang="en-IN" sz="2400" dirty="0"/>
          </a:p>
          <a:p>
            <a:pPr lvl="0"/>
            <a:r>
              <a:rPr lang="en-IN" dirty="0"/>
              <a:t>Manufacture Year: Year in which car was manufactured.</a:t>
            </a:r>
            <a:endParaRPr lang="en-IN" sz="2400" dirty="0"/>
          </a:p>
          <a:p>
            <a:pPr lvl="0"/>
            <a:r>
              <a:rPr lang="en-IN" dirty="0"/>
              <a:t>Driven </a:t>
            </a:r>
            <a:r>
              <a:rPr lang="en-IN" dirty="0" err="1"/>
              <a:t>Kilometers</a:t>
            </a:r>
            <a:r>
              <a:rPr lang="en-IN" dirty="0"/>
              <a:t>: How many </a:t>
            </a:r>
            <a:r>
              <a:rPr lang="en-IN" dirty="0" err="1"/>
              <a:t>kilometers</a:t>
            </a:r>
            <a:r>
              <a:rPr lang="en-IN" dirty="0"/>
              <a:t> car has been driven till the date.</a:t>
            </a:r>
            <a:endParaRPr lang="en-IN" sz="2400" dirty="0"/>
          </a:p>
          <a:p>
            <a:pPr lvl="0"/>
            <a:r>
              <a:rPr lang="en-IN" dirty="0"/>
              <a:t>Fuel: Type of fuel can be used to operate the car.</a:t>
            </a:r>
            <a:endParaRPr lang="en-IN" sz="2400" dirty="0"/>
          </a:p>
          <a:p>
            <a:pPr lvl="0"/>
            <a:r>
              <a:rPr lang="en-IN" dirty="0"/>
              <a:t>Number of Owner: How many times car has been sold.</a:t>
            </a:r>
            <a:endParaRPr lang="en-IN" sz="2400" dirty="0"/>
          </a:p>
          <a:p>
            <a:pPr lvl="0"/>
            <a:r>
              <a:rPr lang="en-IN" dirty="0"/>
              <a:t>Body Type: Type of car body </a:t>
            </a:r>
            <a:r>
              <a:rPr lang="en-IN" dirty="0" err="1"/>
              <a:t>ie</a:t>
            </a:r>
            <a:r>
              <a:rPr lang="en-IN" dirty="0"/>
              <a:t>. Hatchback, Sedan, SUV, MUV, Coupe, Luxury, Super Luxury, Minivan, Luxury Sedan, Luxury SUV.</a:t>
            </a:r>
            <a:endParaRPr lang="en-IN" sz="2400" dirty="0"/>
          </a:p>
          <a:p>
            <a:pPr lvl="0"/>
            <a:r>
              <a:rPr lang="en-IN" dirty="0"/>
              <a:t>Location: Location in which car is available for selling.</a:t>
            </a:r>
            <a:endParaRPr lang="en-IN" sz="2400" dirty="0"/>
          </a:p>
          <a:p>
            <a:r>
              <a:rPr lang="en-IN" dirty="0"/>
              <a:t>Price: Price of the car.</a:t>
            </a:r>
            <a:endParaRPr lang="en-IN"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Data Sources and their formats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21366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fontScale="62500" lnSpcReduction="20000"/>
          </a:bodyPr>
          <a:lstStyle/>
          <a:p>
            <a:pPr marL="0" indent="0">
              <a:buNone/>
            </a:pPr>
            <a:r>
              <a:rPr lang="en-IN" dirty="0"/>
              <a:t>The following pre-processing pipeline is required to perform model prediction:</a:t>
            </a:r>
          </a:p>
          <a:p>
            <a:pPr lvl="0"/>
            <a:r>
              <a:rPr lang="en-IN" b="1" dirty="0"/>
              <a:t>Load Dataset</a:t>
            </a:r>
            <a:endParaRPr lang="en-IN" sz="2400" dirty="0"/>
          </a:p>
          <a:p>
            <a:pPr lvl="0"/>
            <a:r>
              <a:rPr lang="en-IN" b="1" dirty="0"/>
              <a:t>Perform Data Cleansing as follows:</a:t>
            </a:r>
            <a:endParaRPr lang="en-IN" sz="2400" dirty="0"/>
          </a:p>
          <a:p>
            <a:pPr lvl="1"/>
            <a:r>
              <a:rPr lang="en-IN" dirty="0"/>
              <a:t>Extract numbers from Driven </a:t>
            </a:r>
            <a:r>
              <a:rPr lang="en-IN" dirty="0" err="1"/>
              <a:t>Kilometers</a:t>
            </a:r>
            <a:r>
              <a:rPr lang="en-IN" dirty="0"/>
              <a:t> and store it as float64 type.</a:t>
            </a:r>
            <a:endParaRPr lang="en-IN" sz="2000" dirty="0"/>
          </a:p>
          <a:p>
            <a:pPr lvl="1"/>
            <a:r>
              <a:rPr lang="en-IN" dirty="0"/>
              <a:t>Rename columns as </a:t>
            </a:r>
            <a:r>
              <a:rPr lang="en-IN" i="1" dirty="0"/>
              <a:t>{"Manufacture Year":"</a:t>
            </a:r>
            <a:r>
              <a:rPr lang="en-IN" i="1" dirty="0" err="1"/>
              <a:t>ManufactureYear</a:t>
            </a:r>
            <a:r>
              <a:rPr lang="en-IN" i="1" dirty="0"/>
              <a:t>","Driven </a:t>
            </a:r>
            <a:r>
              <a:rPr lang="en-IN" i="1" dirty="0" err="1"/>
              <a:t>Kilometers</a:t>
            </a:r>
            <a:r>
              <a:rPr lang="en-IN" i="1" dirty="0"/>
              <a:t>":"</a:t>
            </a:r>
            <a:r>
              <a:rPr lang="en-IN" i="1" dirty="0" err="1"/>
              <a:t>DrivenKilometers</a:t>
            </a:r>
            <a:r>
              <a:rPr lang="en-IN" i="1" dirty="0"/>
              <a:t>","Number of Owner":"</a:t>
            </a:r>
            <a:r>
              <a:rPr lang="en-IN" i="1" dirty="0" err="1"/>
              <a:t>NumberOfOwner</a:t>
            </a:r>
            <a:r>
              <a:rPr lang="en-IN" i="1" dirty="0"/>
              <a:t>","Body Type":"</a:t>
            </a:r>
            <a:r>
              <a:rPr lang="en-IN" i="1" dirty="0" err="1"/>
              <a:t>BodyType</a:t>
            </a:r>
            <a:r>
              <a:rPr lang="en-IN" i="1" dirty="0"/>
              <a:t>"}</a:t>
            </a:r>
            <a:endParaRPr lang="en-IN" sz="2000" dirty="0"/>
          </a:p>
          <a:p>
            <a:pPr lvl="1"/>
            <a:r>
              <a:rPr lang="en-IN" dirty="0"/>
              <a:t>Convert all the object type features to lower case.</a:t>
            </a:r>
            <a:endParaRPr lang="en-IN" sz="2000" dirty="0"/>
          </a:p>
          <a:p>
            <a:pPr lvl="1"/>
            <a:r>
              <a:rPr lang="en-IN" dirty="0"/>
              <a:t>Change the data type of Manufacture Year from </a:t>
            </a:r>
            <a:r>
              <a:rPr lang="en-IN" i="1" dirty="0"/>
              <a:t>int64 to float46</a:t>
            </a:r>
            <a:r>
              <a:rPr lang="en-IN" dirty="0"/>
              <a:t>.</a:t>
            </a:r>
            <a:endParaRPr lang="en-IN" sz="2000" dirty="0"/>
          </a:p>
          <a:p>
            <a:r>
              <a:rPr lang="en-IN" b="1" dirty="0"/>
              <a:t>Encode </a:t>
            </a:r>
            <a:r>
              <a:rPr lang="en-IN" b="1" dirty="0" err="1"/>
              <a:t>descrete</a:t>
            </a:r>
            <a:r>
              <a:rPr lang="en-IN" b="1" dirty="0"/>
              <a:t> features using pandas </a:t>
            </a:r>
            <a:r>
              <a:rPr lang="en-IN" b="1" i="1" dirty="0" err="1"/>
              <a:t>get_dummies</a:t>
            </a:r>
            <a:r>
              <a:rPr lang="en-IN" b="1" i="1" dirty="0"/>
              <a:t>()</a:t>
            </a:r>
            <a:r>
              <a:rPr lang="en-IN" b="1" dirty="0"/>
              <a:t> function</a:t>
            </a:r>
            <a:r>
              <a:rPr lang="en-IN" dirty="0" smtClean="0"/>
              <a:t>.</a:t>
            </a:r>
          </a:p>
          <a:p>
            <a:pPr lvl="0"/>
            <a:r>
              <a:rPr lang="en-IN" b="1" dirty="0"/>
              <a:t>Remove outliers using </a:t>
            </a:r>
            <a:r>
              <a:rPr lang="en-IN" b="1" dirty="0" err="1"/>
              <a:t>scipy.stats</a:t>
            </a:r>
            <a:r>
              <a:rPr lang="en-IN" b="1" dirty="0"/>
              <a:t> </a:t>
            </a:r>
            <a:r>
              <a:rPr lang="en-IN" b="1" i="1" dirty="0" err="1"/>
              <a:t>zscore</a:t>
            </a:r>
            <a:r>
              <a:rPr lang="en-IN" b="1" i="1" dirty="0"/>
              <a:t>()</a:t>
            </a:r>
            <a:r>
              <a:rPr lang="en-IN" b="1" dirty="0"/>
              <a:t> function keeping threshold -3 to +3 and % of data loss &lt;=5%</a:t>
            </a:r>
            <a:r>
              <a:rPr lang="en-IN" dirty="0"/>
              <a:t>.</a:t>
            </a:r>
          </a:p>
          <a:p>
            <a:pPr lvl="0"/>
            <a:r>
              <a:rPr lang="en-IN" b="1" dirty="0" err="1"/>
              <a:t>Seperate</a:t>
            </a:r>
            <a:r>
              <a:rPr lang="en-IN" b="1" dirty="0"/>
              <a:t> input and output variables</a:t>
            </a:r>
            <a:r>
              <a:rPr lang="en-IN" dirty="0"/>
              <a:t>.</a:t>
            </a:r>
          </a:p>
          <a:p>
            <a:pPr lvl="0"/>
            <a:r>
              <a:rPr lang="en-IN" b="1" dirty="0"/>
              <a:t>Treat skewness in continuous features using </a:t>
            </a:r>
            <a:r>
              <a:rPr lang="en-IN" b="1" dirty="0" err="1"/>
              <a:t>sklearn.preprocessing</a:t>
            </a:r>
            <a:r>
              <a:rPr lang="en-IN" b="1" dirty="0"/>
              <a:t> </a:t>
            </a:r>
            <a:r>
              <a:rPr lang="en-IN" b="1" i="1" dirty="0" err="1"/>
              <a:t>power_transform</a:t>
            </a:r>
            <a:r>
              <a:rPr lang="en-IN" b="1" i="1" dirty="0"/>
              <a:t>()</a:t>
            </a:r>
            <a:r>
              <a:rPr lang="en-IN" b="1" dirty="0"/>
              <a:t> function</a:t>
            </a:r>
            <a:r>
              <a:rPr lang="en-IN" dirty="0"/>
              <a:t>.</a:t>
            </a:r>
          </a:p>
          <a:p>
            <a:pPr lvl="0"/>
            <a:r>
              <a:rPr lang="en-IN" b="1" dirty="0"/>
              <a:t>Scale continuous features using </a:t>
            </a:r>
            <a:r>
              <a:rPr lang="en-IN" b="1" dirty="0" err="1"/>
              <a:t>sklearn.preprocessing</a:t>
            </a:r>
            <a:r>
              <a:rPr lang="en-IN" b="1" dirty="0"/>
              <a:t> </a:t>
            </a:r>
            <a:r>
              <a:rPr lang="en-IN" b="1" i="1" dirty="0" err="1"/>
              <a:t>StandardScaler</a:t>
            </a:r>
            <a:r>
              <a:rPr lang="en-IN" b="1" i="1" dirty="0"/>
              <a:t>()</a:t>
            </a:r>
            <a:r>
              <a:rPr lang="en-IN" b="1" dirty="0"/>
              <a:t> function</a:t>
            </a:r>
            <a:r>
              <a:rPr lang="en-IN" dirty="0"/>
              <a:t>.</a:t>
            </a:r>
          </a:p>
          <a:p>
            <a:pPr lvl="0"/>
            <a:r>
              <a:rPr lang="en-IN" b="1" dirty="0"/>
              <a:t>Apply decomposition on input variables using </a:t>
            </a:r>
            <a:r>
              <a:rPr lang="en-IN" b="1" dirty="0" err="1"/>
              <a:t>sklearn.decomposition</a:t>
            </a:r>
            <a:r>
              <a:rPr lang="en-IN" b="1" dirty="0"/>
              <a:t> </a:t>
            </a:r>
            <a:r>
              <a:rPr lang="en-IN" b="1" i="1" dirty="0"/>
              <a:t>PCA</a:t>
            </a:r>
            <a:r>
              <a:rPr lang="en-IN" dirty="0"/>
              <a:t>.</a:t>
            </a:r>
          </a:p>
          <a:p>
            <a:r>
              <a:rPr lang="en-IN" b="1" dirty="0"/>
              <a:t>Load saved or serialized model using </a:t>
            </a:r>
            <a:r>
              <a:rPr lang="en-IN" b="1" i="1" dirty="0" err="1"/>
              <a:t>joblib.load</a:t>
            </a:r>
            <a:r>
              <a:rPr lang="en-IN" b="1" i="1" dirty="0"/>
              <a:t>()</a:t>
            </a:r>
            <a:r>
              <a:rPr lang="en-IN" b="1" dirty="0"/>
              <a:t> and predict values</a:t>
            </a:r>
            <a:r>
              <a:rPr lang="en-IN" dirty="0" smtClean="0"/>
              <a:t>.</a:t>
            </a:r>
            <a:endParaRPr lang="en-IN" b="1"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Data Preprocessing Done</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931398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2330</TotalTime>
  <Words>3410</Words>
  <Application>Microsoft Office PowerPoint</Application>
  <PresentationFormat>Widescreen</PresentationFormat>
  <Paragraphs>326</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Times New Roman</vt:lpstr>
      <vt:lpstr>Tw Cen MT</vt:lpstr>
      <vt:lpstr>Tw Cen MT Condensed</vt:lpstr>
      <vt:lpstr>Wingdings 3</vt:lpstr>
      <vt:lpstr>ModernClassicBlock-3</vt:lpstr>
      <vt:lpstr>Car price prediction</vt:lpstr>
      <vt:lpstr>ACKNOWLEDGMENT</vt:lpstr>
      <vt:lpstr>introduction</vt:lpstr>
      <vt:lpstr>introduction</vt:lpstr>
      <vt:lpstr>introduction</vt:lpstr>
      <vt:lpstr>Analytical Problem Framing</vt:lpstr>
      <vt:lpstr>Analytical Problem Framing</vt:lpstr>
      <vt:lpstr>Analytical Problem Framing</vt:lpstr>
      <vt:lpstr>Analytical Problem Framing</vt:lpstr>
      <vt:lpstr>Analytical Problem Framing</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Model/s Development and Evaluation </vt:lpstr>
      <vt:lpstr>Model/s Development and Evaluation </vt:lpstr>
      <vt:lpstr>Model/s Development and Evaluation </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Ashok Kumar Sharma</dc:creator>
  <cp:lastModifiedBy>Developer</cp:lastModifiedBy>
  <cp:revision>98</cp:revision>
  <dcterms:created xsi:type="dcterms:W3CDTF">2021-03-17T19:47:59Z</dcterms:created>
  <dcterms:modified xsi:type="dcterms:W3CDTF">2021-08-09T12:25:50Z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