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4" r:id="rId4"/>
    <p:sldId id="266" r:id="rId5"/>
    <p:sldId id="265" r:id="rId6"/>
    <p:sldId id="267" r:id="rId7"/>
    <p:sldId id="268" r:id="rId8"/>
    <p:sldId id="269" r:id="rId9"/>
    <p:sldId id="273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F0B8-5865-81F7-E7BF-194C8117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90292-FE50-1944-51ED-9FFCB3838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B90A-7F99-6658-83E8-68C8C9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CCD5-F430-EBDD-C0A3-B7A3FD8C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03CC-5FE0-5455-E43E-B796A8B5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6301-8CD6-EFC7-3C6E-9863326A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5CE8-3E91-4C4A-FDEF-8A0DAB07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FAB6-5425-5D1C-DF04-919EC8F3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B33A-A823-6C9E-9599-4035268A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F317-D50B-9769-1B7D-9A7D696D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9F6BA-3945-2D9A-AD8B-D0BA9AC5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201D0-EF11-34D2-5689-007099D7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7FFF-FF94-6E11-94CF-0C455B95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41BF-A49B-F407-7E8B-03A713E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667C-F05E-0E55-001E-DAE3D3C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824A-5A19-CEAF-07A8-15FA990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E291-C58C-CB7E-F5C3-BF5DF553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4E2C-A62B-1CFE-A33C-B4C66D6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C6D6-6CE4-927A-4E1B-ACAF885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47B7-1B28-EC83-5FC8-4BA115FB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B568-E656-117E-4D74-68F2400D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AA82-CD07-FBA7-DF89-8AEBE27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75A0-7760-4911-9000-03015C07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3234-9523-36A6-0D7B-C73CD7F7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E2C9-F48D-15BD-9537-F53559F4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49A-BA09-45DE-505D-AFA8A3D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0A6D-5976-EC51-092B-9F4A6698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0534-FAB1-E0E1-9F4E-4A29E092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0AA3C-5D6A-448C-0530-17EA568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3D70-E127-7644-57EA-A58E54C3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695E-0577-8952-A4EB-B247329F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2E36-DFC7-C901-DD9C-3069C606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A9DA-1C38-8541-C660-B526672D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D52F-C8B9-0B11-7AD3-C38FCF35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7CA4A-7936-25E6-7DA5-19185F695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34BB2-7EA0-4517-D34C-3586EF6B6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24095-83CE-7598-87E4-6F43DD52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F9C4D-20F8-CCE7-4601-A798BD56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94E49-3A73-CCF9-E53C-6B731C1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58ED-D030-9617-E7A2-606BE7A8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9CFA4-3417-F9EC-2C83-EC02B644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71CAD-A27A-2C76-A751-4823BFCD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7297-3351-0BC4-96E6-B73E34A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2A87E-F2BE-5698-48F9-6427664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D0602-9614-A27F-351A-CC72C934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3F6D1-1D40-5586-B9A7-0B66E9FE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9CCE-3BED-A743-F195-764C73CF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1DF4-0CE5-0D43-8AA7-0734316E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8063-87ED-7692-276C-3B007282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4458-6961-E69B-2FB8-90333442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FB74-BC89-428A-72F2-76DFB968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390D-8ADF-16A7-1F99-6B25DEF9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22B-B214-DB2C-9089-41D4B291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A64CF-6576-0865-5495-9CBFDBDC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4493B-7CCB-7E5E-B7B5-395A3E3E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FBEB-9056-D1AA-5278-66845553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31CB-A465-D1AE-2B3B-22C4BE3C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696A-06D9-678B-E87B-676579C3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0AC69-9DF2-E353-FD68-02202798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EB55-E4DB-1699-2911-CDA6B313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2613-D6E6-C2B4-573C-824002A4C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FD2B-2F70-8E49-B93B-1EC958134E04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B59A-23DD-473D-EF80-B462B9DDE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0A9E-4720-EAB9-ECBA-1CD9E06C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DAA-8BEB-6D71-03A4-E057EA833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Cryvesto</a:t>
            </a:r>
            <a:r>
              <a:rPr lang="en-US" dirty="0"/>
              <a:t>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C265-0375-FDE8-2CE8-03AA3177D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F123DF-CACD-A70D-A153-AD6DA800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76" y="3127321"/>
            <a:ext cx="4335964" cy="289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0FB6E1-5092-2479-B40D-1D1F6F2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" y="201254"/>
            <a:ext cx="4184478" cy="2789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91F8E-4B74-58C2-1BFC-2E8353C9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3203577"/>
            <a:ext cx="4335964" cy="289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9E93D-0923-C227-B4CA-4EEA968CB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6" y="3256222"/>
            <a:ext cx="4261898" cy="284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5AFC8B-42C5-8C3D-90CA-E9ED5CBC7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0" y="124998"/>
            <a:ext cx="4503484" cy="3002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7D8DEA-AF56-46F8-2EE8-2BC7705ED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834" y="178551"/>
            <a:ext cx="4425606" cy="29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BA85CAD-036E-16B0-54DA-99CD191B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70" y="181464"/>
            <a:ext cx="3755213" cy="250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AAFFA-040C-0C82-4D59-F9982ECE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83" y="0"/>
            <a:ext cx="4160824" cy="277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71A878-AED7-21C2-2D2A-3142E5AB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9" y="206058"/>
            <a:ext cx="3755213" cy="2503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386088-7D23-24F8-CB62-1C041BA9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659" y="3429000"/>
            <a:ext cx="4504082" cy="30027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408783-A016-0383-95FB-6D9CD9173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177" y="3511562"/>
            <a:ext cx="4160825" cy="27738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C4C241-2EEE-A7A0-E3FF-6EB24FDA6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11563"/>
            <a:ext cx="4160825" cy="27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A371-2DA5-D1E3-3EC5-8ADCC5D1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BBB-057F-0C90-D5C4-A643717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Each project group will prepare a formal 10-minute presentation that includes the following:</a:t>
            </a:r>
          </a:p>
          <a:p>
            <a:r>
              <a:rPr lang="en-US" dirty="0"/>
              <a:t>An executive summary of the project and project goals. (5 points)</a:t>
            </a:r>
          </a:p>
          <a:p>
            <a:pPr lvl="1"/>
            <a:r>
              <a:rPr lang="en-US" dirty="0"/>
              <a:t>Explain how this project relates to fintech and machine learning.</a:t>
            </a:r>
          </a:p>
          <a:p>
            <a:r>
              <a:rPr lang="en-US" dirty="0"/>
              <a:t>The selected model. (5 points)</a:t>
            </a:r>
          </a:p>
          <a:p>
            <a:pPr lvl="1"/>
            <a:r>
              <a:rPr lang="en-US" dirty="0"/>
              <a:t>Describe the machine learning model that your group selected and why.</a:t>
            </a:r>
          </a:p>
          <a:p>
            <a:r>
              <a:rPr lang="en-US" dirty="0"/>
              <a:t>The data preparation and model training process. (3 points)</a:t>
            </a:r>
          </a:p>
          <a:p>
            <a:pPr lvl="1"/>
            <a:r>
              <a:rPr lang="en-US" dirty="0"/>
              <a:t>Describe the source of your data and why you chose it for your project.</a:t>
            </a:r>
          </a:p>
          <a:p>
            <a:pPr lvl="1"/>
            <a:r>
              <a:rPr lang="en-US" dirty="0"/>
              <a:t>Describe the collection, cleanup, and preparation process.</a:t>
            </a:r>
          </a:p>
          <a:p>
            <a:pPr lvl="1"/>
            <a:r>
              <a:rPr lang="en-US" dirty="0"/>
              <a:t>Describe the training process.</a:t>
            </a:r>
          </a:p>
          <a:p>
            <a:r>
              <a:rPr lang="en-US" dirty="0"/>
              <a:t>The approach that your group took to achieve the project goals. (5 points)</a:t>
            </a:r>
          </a:p>
          <a:p>
            <a:pPr lvl="1"/>
            <a:r>
              <a:rPr lang="en-US" dirty="0"/>
              <a:t>Include any relevant code or demonstrations of the machine learning model.</a:t>
            </a:r>
          </a:p>
          <a:p>
            <a:pPr lvl="1"/>
            <a:r>
              <a:rPr lang="en-US" dirty="0"/>
              <a:t>Describe the techniques that you used to evaluate the performance of the model.</a:t>
            </a:r>
          </a:p>
          <a:p>
            <a:pPr lvl="1"/>
            <a:r>
              <a:rPr lang="en-US" dirty="0"/>
              <a:t>Discuss any unanticipated insights or problems that arose and how you resolved them.</a:t>
            </a:r>
          </a:p>
          <a:p>
            <a:r>
              <a:rPr lang="en-US" dirty="0"/>
              <a:t>The results </a:t>
            </a:r>
            <a:r>
              <a:rPr lang="en-US" dirty="0" err="1"/>
              <a:t>andconclusions</a:t>
            </a:r>
            <a:r>
              <a:rPr lang="en-US" dirty="0"/>
              <a:t> from the machine learning model or application. (5 points)</a:t>
            </a:r>
          </a:p>
          <a:p>
            <a:pPr lvl="1"/>
            <a:r>
              <a:rPr lang="en-US" dirty="0"/>
              <a:t>Include relevant images or examples to support your work.</a:t>
            </a:r>
          </a:p>
          <a:p>
            <a:pPr lvl="1"/>
            <a:r>
              <a:rPr lang="en-US" dirty="0"/>
              <a:t>If the project goal wasn’t achieved, share the issues and what the group tried for resolving them.</a:t>
            </a:r>
          </a:p>
          <a:p>
            <a:r>
              <a:rPr lang="en-US" dirty="0"/>
              <a:t>Next steps. (2 points)</a:t>
            </a:r>
          </a:p>
          <a:p>
            <a:pPr lvl="1"/>
            <a:r>
              <a:rPr lang="en-US" dirty="0"/>
              <a:t>Take a moment to discuss the potential next steps for the project.</a:t>
            </a:r>
          </a:p>
          <a:p>
            <a:pPr lvl="1"/>
            <a:r>
              <a:rPr lang="en-US" dirty="0"/>
              <a:t>Discuss any additional questions that you’d explore if you had more time. Specifically, if you had additional weeks to work on your project, what would you research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5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552-CD40-D881-273A-247601E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9F30-00C3-D738-3D00-F8AABDDB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this project relates to fintech and machine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7CC9-717F-6B6D-3B12-778FA31D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A963-2AEA-7AC0-FDBF-19A88229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SOURCES OF DATA – considered and used</a:t>
            </a:r>
          </a:p>
          <a:p>
            <a:pPr lvl="2"/>
            <a:r>
              <a:rPr lang="en-US" dirty="0"/>
              <a:t>TWITTER</a:t>
            </a:r>
          </a:p>
          <a:p>
            <a:pPr lvl="2"/>
            <a:r>
              <a:rPr lang="en-US" dirty="0"/>
              <a:t>REDDIT</a:t>
            </a:r>
          </a:p>
          <a:p>
            <a:pPr lvl="2"/>
            <a:r>
              <a:rPr lang="en-US" dirty="0"/>
              <a:t>WALL STREET JOURNAL</a:t>
            </a:r>
          </a:p>
          <a:p>
            <a:pPr lvl="2"/>
            <a:r>
              <a:rPr lang="en-US" dirty="0" err="1"/>
              <a:t>NEWSApi</a:t>
            </a:r>
            <a:endParaRPr lang="en-US" dirty="0"/>
          </a:p>
          <a:p>
            <a:pPr lvl="1"/>
            <a:r>
              <a:rPr lang="en-US" dirty="0"/>
              <a:t>APIs Considered</a:t>
            </a:r>
          </a:p>
          <a:p>
            <a:pPr lvl="2"/>
            <a:r>
              <a:rPr lang="en-US" dirty="0" err="1"/>
              <a:t>TextBlob</a:t>
            </a:r>
            <a:endParaRPr lang="en-US" dirty="0"/>
          </a:p>
          <a:p>
            <a:pPr lvl="2"/>
            <a:r>
              <a:rPr lang="en-US" dirty="0"/>
              <a:t>NLTK (USED)</a:t>
            </a:r>
          </a:p>
          <a:p>
            <a:pPr lvl="2"/>
            <a:r>
              <a:rPr lang="en-US" dirty="0" err="1"/>
              <a:t>Augmento</a:t>
            </a:r>
            <a:r>
              <a:rPr lang="en-US" dirty="0"/>
              <a:t> (USED)</a:t>
            </a:r>
          </a:p>
          <a:p>
            <a:pPr lvl="2"/>
            <a:r>
              <a:rPr lang="en-US" dirty="0"/>
              <a:t>Twitter</a:t>
            </a:r>
          </a:p>
          <a:p>
            <a:pPr lvl="2"/>
            <a:r>
              <a:rPr lang="en-US" dirty="0" err="1"/>
              <a:t>NewsAPI</a:t>
            </a:r>
            <a:r>
              <a:rPr lang="en-US" dirty="0"/>
              <a:t> (USED)</a:t>
            </a:r>
          </a:p>
          <a:p>
            <a:pPr lvl="2"/>
            <a:r>
              <a:rPr lang="en-US" dirty="0"/>
              <a:t>Yahoo Fin</a:t>
            </a:r>
          </a:p>
          <a:p>
            <a:pPr lvl="2"/>
            <a:r>
              <a:rPr lang="en-US" dirty="0"/>
              <a:t>Alpaca Trade API</a:t>
            </a:r>
          </a:p>
        </p:txBody>
      </p:sp>
    </p:spTree>
    <p:extLst>
      <p:ext uri="{BB962C8B-B14F-4D97-AF65-F5344CB8AC3E}">
        <p14:creationId xmlns:p14="http://schemas.microsoft.com/office/powerpoint/2010/main" val="34282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7A78-F4AC-0D55-1855-248AD1E0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311C-27CA-BB94-3A11-E83D3C3C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ANALYZED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SVC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 (RECOMMENDED – better and consistent predictability for both signals)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Networks – gave very unpredictable results</a:t>
            </a:r>
          </a:p>
          <a:p>
            <a:r>
              <a:rPr lang="en-US" dirty="0"/>
              <a:t>SIGNAL Strategy</a:t>
            </a:r>
          </a:p>
          <a:p>
            <a:pPr lvl="1"/>
            <a:r>
              <a:rPr lang="en-US" dirty="0"/>
              <a:t>Simple strategy – (KISS works!)</a:t>
            </a:r>
          </a:p>
          <a:p>
            <a:pPr lvl="1"/>
            <a:r>
              <a:rPr lang="en-US" dirty="0"/>
              <a:t>Strategy combining differing levels of sentiment polarity to determine signals</a:t>
            </a:r>
          </a:p>
          <a:p>
            <a:pPr lvl="1"/>
            <a:r>
              <a:rPr lang="en-US" dirty="0"/>
              <a:t>SMA Short/Long – SMA of sentiments and not daily returns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681-AF01-38A0-3CC5-0A6CE19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 that your group took to achieve the project goals. (5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7684-6F50-00AB-5020-13A33176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Ran the models and compared the classification reports and the cumulative returns</a:t>
            </a:r>
          </a:p>
          <a:p>
            <a:pPr lvl="1"/>
            <a:r>
              <a:rPr lang="en-US" dirty="0"/>
              <a:t>Problems anticipated – to tame the model</a:t>
            </a:r>
          </a:p>
          <a:p>
            <a:pPr lvl="2"/>
            <a:r>
              <a:rPr lang="en-US" dirty="0"/>
              <a:t>Changes in Signal strategy</a:t>
            </a:r>
          </a:p>
          <a:p>
            <a:pPr lvl="2"/>
            <a:r>
              <a:rPr lang="en-US" dirty="0"/>
              <a:t>Tried many runs with different configurations</a:t>
            </a:r>
          </a:p>
          <a:p>
            <a:pPr lvl="2"/>
            <a:r>
              <a:rPr lang="en-US" dirty="0"/>
              <a:t>Tried many Neural Network runs</a:t>
            </a:r>
          </a:p>
          <a:p>
            <a:pPr lvl="2"/>
            <a:r>
              <a:rPr lang="en-US" dirty="0"/>
              <a:t>Tedious to change the parameters and record and evaluate.. Finally converted the reporting and charting using Pandas, simplifying the process</a:t>
            </a:r>
          </a:p>
          <a:p>
            <a:pPr lvl="2"/>
            <a:r>
              <a:rPr lang="en-US" dirty="0" err="1"/>
              <a:t>Wsj</a:t>
            </a:r>
            <a:r>
              <a:rPr lang="en-US" dirty="0"/>
              <a:t> has no crypto specific data</a:t>
            </a:r>
          </a:p>
          <a:p>
            <a:pPr lvl="2"/>
            <a:r>
              <a:rPr lang="en-US" dirty="0" err="1"/>
              <a:t>Augmento</a:t>
            </a:r>
            <a:r>
              <a:rPr lang="en-US" dirty="0"/>
              <a:t> has crypto specific sentiment but not the twitter//reddit data</a:t>
            </a:r>
          </a:p>
          <a:p>
            <a:pPr lvl="2"/>
            <a:r>
              <a:rPr lang="en-US" dirty="0" err="1"/>
              <a:t>NewsApi</a:t>
            </a:r>
            <a:r>
              <a:rPr lang="en-US" dirty="0"/>
              <a:t> is like WSJ. The good part is we can do the analysis we want. Tweak the NLP strategy as we deem fit…not-so-good  part is. That it has lacks specific crypto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C27-551A-58D1-D900-790DE4F3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results and conclusions from the machine learning model or application. (5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9EE3-1529-67F4-185D-516F9E2A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Include relevant images or examples to support your work.</a:t>
            </a:r>
          </a:p>
          <a:p>
            <a:pPr lvl="1"/>
            <a:r>
              <a:rPr lang="en-US" dirty="0"/>
              <a:t>If the project goal wasn’t achieved, share the issues and what the group tried for resolving them.</a:t>
            </a:r>
          </a:p>
        </p:txBody>
      </p:sp>
    </p:spTree>
    <p:extLst>
      <p:ext uri="{BB962C8B-B14F-4D97-AF65-F5344CB8AC3E}">
        <p14:creationId xmlns:p14="http://schemas.microsoft.com/office/powerpoint/2010/main" val="40375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6F94-1CA5-2BEB-BF98-248ADC62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 (2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BF5E-0D46-CDFC-D9BF-09B346FF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Take a moment to discuss the potential next steps for the project.</a:t>
            </a:r>
          </a:p>
          <a:p>
            <a:pPr lvl="1"/>
            <a:r>
              <a:rPr lang="en-US" dirty="0"/>
              <a:t>Discuss any additional questions that you’d explore if you had more time. Specifically, if you had additional weeks to work on your project, what would you research next?</a:t>
            </a:r>
          </a:p>
        </p:txBody>
      </p:sp>
    </p:spTree>
    <p:extLst>
      <p:ext uri="{BB962C8B-B14F-4D97-AF65-F5344CB8AC3E}">
        <p14:creationId xmlns:p14="http://schemas.microsoft.com/office/powerpoint/2010/main" val="11723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4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592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Cryvesto 2.0</vt:lpstr>
      <vt:lpstr>REQUIREMENTS</vt:lpstr>
      <vt:lpstr>Executive Summary</vt:lpstr>
      <vt:lpstr>The data preparation </vt:lpstr>
      <vt:lpstr>The Model</vt:lpstr>
      <vt:lpstr>The approach that your group took to achieve the project goals. (5 points) </vt:lpstr>
      <vt:lpstr>The results and conclusions from the machine learning model or application. (5 points) </vt:lpstr>
      <vt:lpstr>Next steps. (2 points)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Cryvesto 2.0</dc:title>
  <dc:creator>Ashok Pandey</dc:creator>
  <cp:lastModifiedBy>Ashok Pandey</cp:lastModifiedBy>
  <cp:revision>7</cp:revision>
  <cp:lastPrinted>2022-07-04T18:01:00Z</cp:lastPrinted>
  <dcterms:created xsi:type="dcterms:W3CDTF">2022-07-03T17:53:39Z</dcterms:created>
  <dcterms:modified xsi:type="dcterms:W3CDTF">2022-07-06T20:23:29Z</dcterms:modified>
</cp:coreProperties>
</file>