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RSA Cryptosystem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Prepared by</a:t>
            </a:r>
          </a:p>
          <a:p>
            <a:r>
              <a:rPr lang="en-IN" dirty="0" err="1" smtClean="0"/>
              <a:t>Bhukya</a:t>
            </a:r>
            <a:r>
              <a:rPr lang="en-IN" dirty="0" smtClean="0"/>
              <a:t> </a:t>
            </a:r>
            <a:r>
              <a:rPr lang="en-IN" dirty="0" err="1" smtClean="0"/>
              <a:t>Tharun</a:t>
            </a:r>
            <a:endParaRPr lang="en-IN" dirty="0" smtClean="0"/>
          </a:p>
          <a:p>
            <a:r>
              <a:rPr lang="en-IN" dirty="0" smtClean="0"/>
              <a:t>CS20B016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792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: Algorithms (</a:t>
            </a:r>
            <a:r>
              <a:rPr lang="pt-BR" dirty="0"/>
              <a:t>S. Dasgupta, C. H. Papadimitriou, and U. V. Vazirani </a:t>
            </a:r>
            <a:r>
              <a:rPr lang="pt-BR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4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7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Private key scheme: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Let us say there are two persons </a:t>
            </a:r>
            <a:r>
              <a:rPr lang="en-IN" sz="2400" dirty="0" err="1" smtClean="0"/>
              <a:t>Dhoni</a:t>
            </a:r>
            <a:r>
              <a:rPr lang="en-IN" sz="2400" dirty="0" smtClean="0"/>
              <a:t> and </a:t>
            </a:r>
            <a:r>
              <a:rPr lang="en-IN" sz="2400" dirty="0" err="1" smtClean="0"/>
              <a:t>Virat</a:t>
            </a:r>
            <a:r>
              <a:rPr lang="en-IN" sz="2400" dirty="0" smtClean="0"/>
              <a:t> who want to communicate. </a:t>
            </a:r>
            <a:r>
              <a:rPr lang="en-IN" sz="2400" dirty="0" err="1" smtClean="0"/>
              <a:t>Rohit</a:t>
            </a:r>
            <a:r>
              <a:rPr lang="en-IN" sz="2400" dirty="0" smtClean="0"/>
              <a:t> is an intruder here. </a:t>
            </a:r>
            <a:r>
              <a:rPr lang="en-IN" sz="2400" dirty="0" err="1" smtClean="0"/>
              <a:t>Dhoni</a:t>
            </a:r>
            <a:r>
              <a:rPr lang="en-IN" sz="2400" dirty="0" smtClean="0"/>
              <a:t> wants to send a message to </a:t>
            </a:r>
            <a:r>
              <a:rPr lang="en-IN" sz="2400" dirty="0" err="1" smtClean="0"/>
              <a:t>Virat</a:t>
            </a:r>
            <a:r>
              <a:rPr lang="en-IN" sz="2400" dirty="0" smtClean="0"/>
              <a:t> but </a:t>
            </a:r>
            <a:r>
              <a:rPr lang="en-IN" sz="2400" dirty="0" err="1" smtClean="0"/>
              <a:t>Rohit</a:t>
            </a:r>
            <a:r>
              <a:rPr lang="en-IN" sz="2400" dirty="0"/>
              <a:t> </a:t>
            </a:r>
            <a:r>
              <a:rPr lang="en-IN" sz="2400" dirty="0" smtClean="0"/>
              <a:t>wants to know the message. 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657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 this protocol, let us say the message to be sent is encoded in binary and it is x. In order to safe guard this message he encodes it using a function e() and in order to receive message </a:t>
            </a:r>
            <a:r>
              <a:rPr lang="en-IN" sz="2400" dirty="0" err="1"/>
              <a:t>V</a:t>
            </a:r>
            <a:r>
              <a:rPr lang="en-IN" sz="2400" dirty="0" err="1" smtClean="0"/>
              <a:t>irat</a:t>
            </a:r>
            <a:r>
              <a:rPr lang="en-IN" sz="2400" dirty="0" smtClean="0"/>
              <a:t> uses another function d() to decrypt it such that </a:t>
            </a:r>
          </a:p>
          <a:p>
            <a:r>
              <a:rPr lang="en-IN" sz="2400" dirty="0" smtClean="0"/>
              <a:t>d(e(x)) = x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7220" y="5867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Rohit</a:t>
            </a:r>
            <a:r>
              <a:rPr lang="en-IN" sz="2400" dirty="0" smtClean="0"/>
              <a:t> unable to detect this until unless he has the </a:t>
            </a:r>
            <a:r>
              <a:rPr lang="en-IN" sz="2400" dirty="0" err="1" smtClean="0"/>
              <a:t>decryptor</a:t>
            </a:r>
            <a:r>
              <a:rPr lang="en-IN" sz="2400" dirty="0" smtClean="0"/>
              <a:t> function.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67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635875" cy="189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990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Dhoni</a:t>
            </a: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990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Virat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5922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Rohit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00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How does this </a:t>
            </a:r>
            <a:r>
              <a:rPr lang="en-IN" sz="2400" dirty="0" err="1" smtClean="0"/>
              <a:t>Dhoni</a:t>
            </a:r>
            <a:r>
              <a:rPr lang="en-IN" sz="2400" dirty="0" smtClean="0"/>
              <a:t> get e() function and </a:t>
            </a:r>
            <a:r>
              <a:rPr lang="en-IN" sz="2400" dirty="0" err="1" smtClean="0"/>
              <a:t>Virat</a:t>
            </a:r>
            <a:r>
              <a:rPr lang="en-IN" sz="2400" dirty="0" smtClean="0"/>
              <a:t> gets d() function?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311134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Private-key scheme example: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5882" y="4796316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      In order to get those functions e() and d() they should have met beforehand and decide upon a private key. For example let us they decided upon a private key r which is binary of 8 bits (10010110). And in this case both e() and d() are same functions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dirty="0" err="1" smtClean="0"/>
              <a:t>xor</a:t>
            </a:r>
            <a:r>
              <a:rPr lang="en-IN" sz="2400" dirty="0" smtClean="0"/>
              <a:t> with r. e(x) = x ^ r = d(x)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0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Suppose they use the function </a:t>
            </a:r>
            <a:r>
              <a:rPr lang="en-IN" sz="2400" dirty="0" err="1" smtClean="0"/>
              <a:t>xor</a:t>
            </a:r>
            <a:r>
              <a:rPr lang="en-IN" sz="2400" dirty="0" smtClean="0"/>
              <a:t> calculator and the message which is encoded in binary is sent in packets of 8 bits. 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Let us say the message is x = 10110101</a:t>
            </a:r>
          </a:p>
          <a:p>
            <a:r>
              <a:rPr lang="en-IN" sz="2400" dirty="0" smtClean="0"/>
              <a:t>Then  e(x) = x ^ r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= (10110101) ^ (10010110)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= 00100011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10" y="3886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Suppose </a:t>
            </a:r>
            <a:r>
              <a:rPr lang="en-IN" sz="2400" dirty="0" err="1" smtClean="0"/>
              <a:t>Rohit</a:t>
            </a:r>
            <a:r>
              <a:rPr lang="en-IN" sz="2400" dirty="0" smtClean="0"/>
              <a:t> is able to break the message sending system and found out e(x) = 00100011 but it is impossible for him to know the original message unless he knows the private key 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222033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Now </a:t>
            </a:r>
            <a:r>
              <a:rPr lang="en-IN" sz="2400" dirty="0" err="1" smtClean="0"/>
              <a:t>Virat</a:t>
            </a:r>
            <a:r>
              <a:rPr lang="en-IN" sz="2400" dirty="0" smtClean="0"/>
              <a:t> decrypts the message by using the private key r they agreed upon d(e(x)) = e(x) ^ r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= (00100011) ^ (10010110)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= 10110101 (original message)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Here they are using the fact that a ^ a =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So d(e(x)) = e(x) ^ r</a:t>
            </a:r>
          </a:p>
          <a:p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= x ^ r ^ r</a:t>
            </a:r>
          </a:p>
          <a:p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= x ^ (r ^ r)</a:t>
            </a:r>
          </a:p>
          <a:p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= x ^ 0  =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352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Disadvantages of private-key scheme: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6098" y="3962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Suppose  there are 1000 people. What is the number of private keys we have to give ? (1000000)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What if they were billions of people? It is practically impossible to </a:t>
            </a:r>
            <a:r>
              <a:rPr lang="en-IN" sz="2400" dirty="0" err="1" smtClean="0"/>
              <a:t>assigm</a:t>
            </a:r>
            <a:r>
              <a:rPr lang="en-IN" sz="2400" dirty="0" smtClean="0"/>
              <a:t> separate private key for every pair of people 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It </a:t>
            </a:r>
            <a:r>
              <a:rPr lang="en-IN" sz="2400" dirty="0" err="1" smtClean="0"/>
              <a:t>infacts</a:t>
            </a:r>
            <a:r>
              <a:rPr lang="en-IN" sz="2400" dirty="0" smtClean="0"/>
              <a:t> leads to larger private keys and further leads to computation overheads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61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Public key scheme (RSA) 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5922" y="1557534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Property: </a:t>
            </a:r>
            <a:r>
              <a:rPr lang="en-IN" sz="2400" dirty="0" smtClean="0"/>
              <a:t> Pick any two primes p and q and let N=</a:t>
            </a:r>
            <a:r>
              <a:rPr lang="en-IN" sz="2400" dirty="0" err="1" smtClean="0"/>
              <a:t>pq</a:t>
            </a:r>
            <a:r>
              <a:rPr lang="en-IN" sz="2400" dirty="0" smtClean="0"/>
              <a:t>. For any e relatively prime to (p-1)(q-1):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The mapping x -&gt; </a:t>
            </a:r>
            <a:r>
              <a:rPr lang="en-IN" sz="2400" dirty="0" err="1" smtClean="0"/>
              <a:t>x^e</a:t>
            </a:r>
            <a:r>
              <a:rPr lang="en-IN" sz="2400" dirty="0" smtClean="0"/>
              <a:t> mod N is a </a:t>
            </a:r>
            <a:r>
              <a:rPr lang="en-IN" sz="2400" dirty="0" err="1" smtClean="0"/>
              <a:t>bijection</a:t>
            </a:r>
            <a:r>
              <a:rPr lang="en-IN" sz="2400" dirty="0" smtClean="0"/>
              <a:t> on {0,1…….,N-1}.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Moreover, the inverse mapping is easily realized: let d be the inverse of e modulo (p-1)(q-1). Then for all x ∈ {0,1…,N-1},</a:t>
            </a:r>
          </a:p>
          <a:p>
            <a:r>
              <a:rPr lang="en-IN" sz="2400" dirty="0" smtClean="0"/>
              <a:t>                                    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15021"/>
            <a:ext cx="2286000" cy="51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922" y="4191000"/>
            <a:ext cx="8725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Proof: </a:t>
            </a:r>
            <a:r>
              <a:rPr lang="en-IN" sz="2400" dirty="0" smtClean="0"/>
              <a:t>If the mapping x -&gt; </a:t>
            </a:r>
            <a:r>
              <a:rPr lang="en-IN" sz="2400" dirty="0" err="1" smtClean="0"/>
              <a:t>x^e</a:t>
            </a:r>
            <a:r>
              <a:rPr lang="en-IN" sz="2400" dirty="0" smtClean="0"/>
              <a:t> mod N is invertible, then proving statement 2 implies statement 1.</a:t>
            </a:r>
          </a:p>
          <a:p>
            <a:r>
              <a:rPr lang="en-IN" sz="2400" dirty="0" smtClean="0"/>
              <a:t>It is given that e is relatively prime to (p-1)(q-1) so the inverse modulo always exist since d is the inverse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</a:t>
            </a:r>
            <a:r>
              <a:rPr lang="en-IN" sz="2400" dirty="0" err="1" smtClean="0"/>
              <a:t>ed</a:t>
            </a:r>
            <a:r>
              <a:rPr lang="en-IN" sz="2400" dirty="0" smtClean="0"/>
              <a:t> = 1 mod (p-1)(q-1)</a:t>
            </a:r>
          </a:p>
          <a:p>
            <a:r>
              <a:rPr lang="en-IN" sz="2400" dirty="0" smtClean="0"/>
              <a:t>So </a:t>
            </a:r>
            <a:r>
              <a:rPr lang="en-IN" sz="2400" dirty="0" err="1" smtClean="0"/>
              <a:t>ed</a:t>
            </a:r>
            <a:r>
              <a:rPr lang="en-IN" sz="2400" dirty="0" smtClean="0"/>
              <a:t> can be written as </a:t>
            </a:r>
            <a:r>
              <a:rPr lang="en-IN" sz="2400" dirty="0" err="1" smtClean="0"/>
              <a:t>ed</a:t>
            </a:r>
            <a:r>
              <a:rPr lang="en-IN" sz="2400" dirty="0" smtClean="0"/>
              <a:t> = 1 + k(p-1)(q-1)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0189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 order to prove 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51731"/>
            <a:ext cx="2286000" cy="51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2209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 Fermat’s little theorem </a:t>
            </a:r>
            <a:r>
              <a:rPr lang="en-IN" sz="2400" b="1" i="1" dirty="0"/>
              <a:t>a</a:t>
            </a:r>
            <a:r>
              <a:rPr lang="en-IN" sz="2400" b="1" i="1" baseline="30000" dirty="0"/>
              <a:t>p-1</a:t>
            </a:r>
            <a:r>
              <a:rPr lang="en-IN" sz="2400" b="1" i="1" dirty="0"/>
              <a:t> ≡ 1 (mod p) </a:t>
            </a:r>
            <a:r>
              <a:rPr lang="en-IN" sz="2400" b="1" i="1" dirty="0" smtClean="0"/>
              <a:t> </a:t>
            </a:r>
            <a:r>
              <a:rPr lang="en-IN" sz="2400" dirty="0" smtClean="0"/>
              <a:t>if p is prime and a is not divisible by p.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748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We can prove that              </a:t>
            </a:r>
            <a:r>
              <a:rPr lang="en-IN" sz="2400" b="1" i="1" dirty="0"/>
              <a:t>≡ </a:t>
            </a:r>
            <a:r>
              <a:rPr lang="en-IN" sz="2400" b="1" i="1" dirty="0" smtClean="0"/>
              <a:t> 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0 mod 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21" y="1862434"/>
            <a:ext cx="830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9" y="3227817"/>
            <a:ext cx="5105400" cy="3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6389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How the RSA system works?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Virat</a:t>
            </a:r>
            <a:r>
              <a:rPr lang="en-IN" sz="2400" b="1" dirty="0" smtClean="0"/>
              <a:t> chooses his public and secret keys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/>
              <a:t>He starts by picking two large (n-bit) random prime p and q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/>
              <a:t>His public key is (</a:t>
            </a:r>
            <a:r>
              <a:rPr lang="en-IN" sz="2400" dirty="0" err="1" smtClean="0"/>
              <a:t>N,e</a:t>
            </a:r>
            <a:r>
              <a:rPr lang="en-IN" sz="2400" dirty="0" smtClean="0"/>
              <a:t>) where N = </a:t>
            </a:r>
            <a:r>
              <a:rPr lang="en-IN" sz="2400" dirty="0" err="1" smtClean="0"/>
              <a:t>pq</a:t>
            </a:r>
            <a:r>
              <a:rPr lang="en-IN" sz="2400" dirty="0" smtClean="0"/>
              <a:t> and e is a 2n-bit number relatively prime to (p-1)(q-1).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/>
              <a:t>His secret key is d, the inverse of e modulo (p-1)(q-1), computed using the extended Euclid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4958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Dhoni</a:t>
            </a:r>
            <a:r>
              <a:rPr lang="en-IN" sz="2400" b="1" dirty="0" smtClean="0"/>
              <a:t> wants to send message x to </a:t>
            </a:r>
            <a:r>
              <a:rPr lang="en-IN" sz="2400" b="1" dirty="0" err="1" smtClean="0"/>
              <a:t>Virat</a:t>
            </a:r>
            <a:endParaRPr lang="en-IN" sz="2400" b="1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err="1" smtClean="0"/>
              <a:t>Dhoni</a:t>
            </a:r>
            <a:r>
              <a:rPr lang="en-IN" sz="2400" dirty="0" smtClean="0"/>
              <a:t> looks up </a:t>
            </a:r>
            <a:r>
              <a:rPr lang="en-IN" sz="2400" dirty="0" err="1" smtClean="0"/>
              <a:t>Virat’s</a:t>
            </a:r>
            <a:r>
              <a:rPr lang="en-IN" sz="2400" dirty="0" smtClean="0"/>
              <a:t> public key (</a:t>
            </a:r>
            <a:r>
              <a:rPr lang="en-IN" sz="2400" dirty="0" err="1" smtClean="0"/>
              <a:t>N,e</a:t>
            </a:r>
            <a:r>
              <a:rPr lang="en-IN" sz="2400" dirty="0" smtClean="0"/>
              <a:t>) and sends him y = (</a:t>
            </a:r>
            <a:r>
              <a:rPr lang="en-IN" sz="2400" dirty="0" err="1" smtClean="0"/>
              <a:t>x^e</a:t>
            </a:r>
            <a:r>
              <a:rPr lang="en-IN" sz="2400" dirty="0" smtClean="0"/>
              <a:t> mod N), computed using an efficient modular exponentiation algorithm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 err="1" smtClean="0"/>
              <a:t>Virat</a:t>
            </a:r>
            <a:r>
              <a:rPr lang="en-IN" sz="2400" dirty="0" smtClean="0"/>
              <a:t> decodes the message by computing (</a:t>
            </a:r>
            <a:r>
              <a:rPr lang="en-IN" sz="2400" dirty="0" err="1" smtClean="0"/>
              <a:t>y^d</a:t>
            </a:r>
            <a:r>
              <a:rPr lang="en-IN" sz="2400" dirty="0" smtClean="0"/>
              <a:t> mod N).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5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89248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Worked out example: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3482" y="16764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Let N = 55 (5 * 11)</a:t>
            </a:r>
          </a:p>
          <a:p>
            <a:r>
              <a:rPr lang="en-IN" sz="2400" dirty="0" smtClean="0"/>
              <a:t>Let encryption exponent e=3</a:t>
            </a:r>
          </a:p>
          <a:p>
            <a:r>
              <a:rPr lang="en-IN" sz="2400" dirty="0" smtClean="0"/>
              <a:t>It satisfies </a:t>
            </a:r>
            <a:r>
              <a:rPr lang="en-IN" sz="2400" dirty="0" err="1" smtClean="0"/>
              <a:t>gcd</a:t>
            </a:r>
            <a:r>
              <a:rPr lang="en-IN" sz="2400" dirty="0" smtClean="0"/>
              <a:t>(e,(p-1)(q-1)) = </a:t>
            </a:r>
            <a:r>
              <a:rPr lang="en-IN" sz="2400" dirty="0" err="1" smtClean="0"/>
              <a:t>gcd</a:t>
            </a:r>
            <a:r>
              <a:rPr lang="en-IN" sz="2400" dirty="0" smtClean="0"/>
              <a:t>(3,40) = 1</a:t>
            </a:r>
          </a:p>
          <a:p>
            <a:r>
              <a:rPr lang="en-IN" sz="2400" dirty="0" smtClean="0"/>
              <a:t>The decryption exponent is then d =      mod 40  which is 27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823606"/>
            <a:ext cx="403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482" y="3505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So for any message x mod 55 </a:t>
            </a:r>
          </a:p>
          <a:p>
            <a:r>
              <a:rPr lang="en-IN" sz="2400" dirty="0" smtClean="0"/>
              <a:t>The encryption of x is y = x^3 mod 55</a:t>
            </a:r>
          </a:p>
          <a:p>
            <a:r>
              <a:rPr lang="en-IN" sz="2400" dirty="0" smtClean="0"/>
              <a:t>The decryption of y is x = y^27 mod 55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3482" y="502919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For example if x=13</a:t>
            </a:r>
          </a:p>
          <a:p>
            <a:r>
              <a:rPr lang="en-IN" sz="2400" dirty="0" smtClean="0"/>
              <a:t>Then sender side calculation y = 13^3 mod 55 =52</a:t>
            </a:r>
          </a:p>
          <a:p>
            <a:r>
              <a:rPr lang="en-IN" sz="2400" dirty="0" smtClean="0"/>
              <a:t>Again on receiver side calculation x = 52^27 mod 55 = 13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0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</TotalTime>
  <Words>779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RSA Cryptosystem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Cryptosystem</dc:title>
  <dc:creator>Bhukya Tharun</dc:creator>
  <cp:lastModifiedBy>THARUN</cp:lastModifiedBy>
  <cp:revision>16</cp:revision>
  <dcterms:created xsi:type="dcterms:W3CDTF">2006-08-16T00:00:00Z</dcterms:created>
  <dcterms:modified xsi:type="dcterms:W3CDTF">2023-04-16T18:03:28Z</dcterms:modified>
</cp:coreProperties>
</file>