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46"/>
  </p:notesMasterIdLst>
  <p:handoutMasterIdLst>
    <p:handoutMasterId r:id="rId47"/>
  </p:handoutMasterIdLst>
  <p:sldIdLst>
    <p:sldId id="807" r:id="rId2"/>
    <p:sldId id="818" r:id="rId3"/>
    <p:sldId id="856" r:id="rId4"/>
    <p:sldId id="820" r:id="rId5"/>
    <p:sldId id="821" r:id="rId6"/>
    <p:sldId id="826" r:id="rId7"/>
    <p:sldId id="823" r:id="rId8"/>
    <p:sldId id="822" r:id="rId9"/>
    <p:sldId id="824" r:id="rId10"/>
    <p:sldId id="825" r:id="rId11"/>
    <p:sldId id="857" r:id="rId12"/>
    <p:sldId id="837" r:id="rId13"/>
    <p:sldId id="838" r:id="rId14"/>
    <p:sldId id="839" r:id="rId15"/>
    <p:sldId id="840" r:id="rId16"/>
    <p:sldId id="841" r:id="rId17"/>
    <p:sldId id="842" r:id="rId18"/>
    <p:sldId id="843" r:id="rId19"/>
    <p:sldId id="844" r:id="rId20"/>
    <p:sldId id="845" r:id="rId21"/>
    <p:sldId id="846" r:id="rId22"/>
    <p:sldId id="847" r:id="rId23"/>
    <p:sldId id="848" r:id="rId24"/>
    <p:sldId id="849" r:id="rId25"/>
    <p:sldId id="850" r:id="rId26"/>
    <p:sldId id="851" r:id="rId27"/>
    <p:sldId id="852" r:id="rId28"/>
    <p:sldId id="853" r:id="rId29"/>
    <p:sldId id="854" r:id="rId30"/>
    <p:sldId id="858" r:id="rId31"/>
    <p:sldId id="855" r:id="rId32"/>
    <p:sldId id="827" r:id="rId33"/>
    <p:sldId id="828" r:id="rId34"/>
    <p:sldId id="829" r:id="rId35"/>
    <p:sldId id="830" r:id="rId36"/>
    <p:sldId id="831" r:id="rId37"/>
    <p:sldId id="832" r:id="rId38"/>
    <p:sldId id="833" r:id="rId39"/>
    <p:sldId id="834" r:id="rId40"/>
    <p:sldId id="835" r:id="rId41"/>
    <p:sldId id="836" r:id="rId42"/>
    <p:sldId id="819" r:id="rId43"/>
    <p:sldId id="859" r:id="rId44"/>
    <p:sldId id="860" r:id="rId45"/>
  </p:sldIdLst>
  <p:sldSz cx="9144000" cy="5143500" type="screen16x9"/>
  <p:notesSz cx="6858000" cy="9144000"/>
  <p:defaultText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11F4262-8235-4778-BBE9-3B62C4A40044}">
          <p14:sldIdLst>
            <p14:sldId id="807"/>
            <p14:sldId id="818"/>
            <p14:sldId id="856"/>
            <p14:sldId id="820"/>
            <p14:sldId id="821"/>
            <p14:sldId id="826"/>
            <p14:sldId id="823"/>
            <p14:sldId id="822"/>
            <p14:sldId id="824"/>
            <p14:sldId id="825"/>
            <p14:sldId id="857"/>
            <p14:sldId id="837"/>
            <p14:sldId id="838"/>
            <p14:sldId id="839"/>
            <p14:sldId id="840"/>
            <p14:sldId id="841"/>
            <p14:sldId id="842"/>
            <p14:sldId id="843"/>
            <p14:sldId id="844"/>
            <p14:sldId id="845"/>
            <p14:sldId id="846"/>
            <p14:sldId id="847"/>
            <p14:sldId id="848"/>
            <p14:sldId id="849"/>
            <p14:sldId id="850"/>
            <p14:sldId id="851"/>
            <p14:sldId id="852"/>
            <p14:sldId id="853"/>
            <p14:sldId id="854"/>
            <p14:sldId id="858"/>
            <p14:sldId id="855"/>
            <p14:sldId id="827"/>
            <p14:sldId id="828"/>
            <p14:sldId id="829"/>
            <p14:sldId id="830"/>
            <p14:sldId id="831"/>
            <p14:sldId id="832"/>
            <p14:sldId id="833"/>
            <p14:sldId id="834"/>
            <p14:sldId id="835"/>
            <p14:sldId id="836"/>
            <p14:sldId id="819"/>
            <p14:sldId id="859"/>
            <p14:sldId id="860"/>
          </p14:sldIdLst>
        </p14:section>
      </p14:sectionLst>
    </p:ext>
    <p:ext uri="{EFAFB233-063F-42B5-8137-9DF3F51BA10A}">
      <p15:sldGuideLst xmlns:p15="http://schemas.microsoft.com/office/powerpoint/2012/main">
        <p15:guide id="3" orient="horz" pos="125" userDrawn="1">
          <p15:clr>
            <a:srgbClr val="A4A3A4"/>
          </p15:clr>
        </p15:guide>
        <p15:guide id="4"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cille Spera" initials="LAS" lastIdx="3" clrIdx="0"/>
  <p:cmAuthor id="1" name="EMC" initials="E" lastIdx="4" clrIdx="1"/>
  <p:cmAuthor id="2" name="Josh Reynolds" initial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D1"/>
    <a:srgbClr val="D9D9D9"/>
    <a:srgbClr val="FFFFFF"/>
    <a:srgbClr val="262F36"/>
    <a:srgbClr val="B2B2B2"/>
    <a:srgbClr val="E1703A"/>
    <a:srgbClr val="6EC3AF"/>
    <a:srgbClr val="5F7483"/>
    <a:srgbClr val="3B4953"/>
    <a:srgbClr val="556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34" autoAdjust="0"/>
    <p:restoredTop sz="95482" autoAdjust="0"/>
  </p:normalViewPr>
  <p:slideViewPr>
    <p:cSldViewPr snapToGrid="0" snapToObjects="1" showGuides="1">
      <p:cViewPr varScale="1">
        <p:scale>
          <a:sx n="111" d="100"/>
          <a:sy n="111" d="100"/>
        </p:scale>
        <p:origin x="86" y="134"/>
      </p:cViewPr>
      <p:guideLst>
        <p:guide orient="horz" pos="125"/>
        <p:guide pos="2880"/>
      </p:guideLst>
    </p:cSldViewPr>
  </p:slideViewPr>
  <p:outlineViewPr>
    <p:cViewPr>
      <p:scale>
        <a:sx n="33" d="100"/>
        <a:sy n="33" d="100"/>
      </p:scale>
      <p:origin x="53" y="2611"/>
    </p:cViewPr>
  </p:outlineViewPr>
  <p:notesTextViewPr>
    <p:cViewPr>
      <p:scale>
        <a:sx n="114" d="100"/>
        <a:sy n="114" d="100"/>
      </p:scale>
      <p:origin x="0" y="0"/>
    </p:cViewPr>
  </p:notesTextViewPr>
  <p:sorterViewPr>
    <p:cViewPr>
      <p:scale>
        <a:sx n="100" d="100"/>
        <a:sy n="100" d="100"/>
      </p:scale>
      <p:origin x="0" y="0"/>
    </p:cViewPr>
  </p:sorterViewPr>
  <p:notesViewPr>
    <p:cSldViewPr snapToGrid="0" snapToObjects="1" showGuides="1">
      <p:cViewPr varScale="1">
        <p:scale>
          <a:sx n="68" d="100"/>
          <a:sy n="68" d="100"/>
        </p:scale>
        <p:origin x="-307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CA0D7F-01C5-4910-AF79-94801A394A7D}" type="datetimeFigureOut">
              <a:rPr lang="en-US" smtClean="0"/>
              <a:pPr/>
              <a:t>2/27/2017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1100" dirty="0">
              <a:latin typeface="Arial"/>
              <a:ea typeface="ＭＳ Ｐゴシック" pitchFamily="33" charset="-128"/>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AB7DEF-61C4-45D7-BFFF-BEA2F2AB54CC}" type="slidenum">
              <a:rPr lang="en-US" smtClean="0"/>
              <a:pPr/>
              <a:t>‹#›</a:t>
            </a:fld>
            <a:endParaRPr lang="en-US" dirty="0"/>
          </a:p>
        </p:txBody>
      </p:sp>
    </p:spTree>
    <p:extLst>
      <p:ext uri="{BB962C8B-B14F-4D97-AF65-F5344CB8AC3E}">
        <p14:creationId xmlns:p14="http://schemas.microsoft.com/office/powerpoint/2010/main" val="2045006766"/>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A7E1B-F2FC-4D6E-A456-9244AEED2FF0}" type="datetimeFigureOut">
              <a:rPr lang="en-US" smtClean="0"/>
              <a:pPr/>
              <a:t>2/27/2017</a:t>
            </a:fld>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8AD699-FBC9-417D-B9A1-3BD4F39A18E6}" type="slidenum">
              <a:rPr lang="en-US" smtClean="0"/>
              <a:pPr/>
              <a:t>‹#›</a:t>
            </a:fld>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Notes Placeholder 9"/>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0098756"/>
      </p:ext>
    </p:extLst>
  </p:cSld>
  <p:clrMap bg1="lt1" tx1="dk1" bg2="lt2" tx2="dk2" accent1="accent1" accent2="accent2" accent3="accent3" accent4="accent4" accent5="accent5" accent6="accent6" hlink="hlink" folHlink="folHlink"/>
  <p:hf sldNum="0" ftr="0"/>
  <p:notesStyle>
    <a:lvl1pPr marL="0" algn="l" defTabSz="685743" rtl="0" eaLnBrk="1" latinLnBrk="0" hangingPunct="1">
      <a:defRPr sz="900" kern="1200">
        <a:solidFill>
          <a:schemeClr val="tx1"/>
        </a:solidFill>
        <a:latin typeface="+mn-lt"/>
        <a:ea typeface="+mn-ea"/>
        <a:cs typeface="+mn-cs"/>
      </a:defRPr>
    </a:lvl1pPr>
    <a:lvl2pPr marL="342872" algn="l" defTabSz="685743" rtl="0" eaLnBrk="1" latinLnBrk="0" hangingPunct="1">
      <a:defRPr sz="900" kern="1200">
        <a:solidFill>
          <a:schemeClr val="tx1"/>
        </a:solidFill>
        <a:latin typeface="+mn-lt"/>
        <a:ea typeface="+mn-ea"/>
        <a:cs typeface="+mn-cs"/>
      </a:defRPr>
    </a:lvl2pPr>
    <a:lvl3pPr marL="685743" algn="l" defTabSz="685743" rtl="0" eaLnBrk="1" latinLnBrk="0" hangingPunct="1">
      <a:defRPr sz="900" kern="1200">
        <a:solidFill>
          <a:schemeClr val="tx1"/>
        </a:solidFill>
        <a:latin typeface="+mn-lt"/>
        <a:ea typeface="+mn-ea"/>
        <a:cs typeface="+mn-cs"/>
      </a:defRPr>
    </a:lvl3pPr>
    <a:lvl4pPr marL="1028615" algn="l" defTabSz="685743" rtl="0" eaLnBrk="1" latinLnBrk="0" hangingPunct="1">
      <a:defRPr sz="900" kern="1200">
        <a:solidFill>
          <a:schemeClr val="tx1"/>
        </a:solidFill>
        <a:latin typeface="+mn-lt"/>
        <a:ea typeface="+mn-ea"/>
        <a:cs typeface="+mn-cs"/>
      </a:defRPr>
    </a:lvl4pPr>
    <a:lvl5pPr marL="1371486" algn="l" defTabSz="685743" rtl="0" eaLnBrk="1" latinLnBrk="0" hangingPunct="1">
      <a:defRPr sz="900" kern="1200">
        <a:solidFill>
          <a:schemeClr val="tx1"/>
        </a:solidFill>
        <a:latin typeface="+mn-lt"/>
        <a:ea typeface="+mn-ea"/>
        <a:cs typeface="+mn-cs"/>
      </a:defRPr>
    </a:lvl5pPr>
    <a:lvl6pPr marL="1714358" algn="l" defTabSz="685743" rtl="0" eaLnBrk="1" latinLnBrk="0" hangingPunct="1">
      <a:defRPr sz="900" kern="1200">
        <a:solidFill>
          <a:schemeClr val="tx1"/>
        </a:solidFill>
        <a:latin typeface="+mn-lt"/>
        <a:ea typeface="+mn-ea"/>
        <a:cs typeface="+mn-cs"/>
      </a:defRPr>
    </a:lvl6pPr>
    <a:lvl7pPr marL="2057229" algn="l" defTabSz="685743" rtl="0" eaLnBrk="1" latinLnBrk="0" hangingPunct="1">
      <a:defRPr sz="900" kern="1200">
        <a:solidFill>
          <a:schemeClr val="tx1"/>
        </a:solidFill>
        <a:latin typeface="+mn-lt"/>
        <a:ea typeface="+mn-ea"/>
        <a:cs typeface="+mn-cs"/>
      </a:defRPr>
    </a:lvl7pPr>
    <a:lvl8pPr marL="2400100" algn="l" defTabSz="685743" rtl="0" eaLnBrk="1" latinLnBrk="0" hangingPunct="1">
      <a:defRPr sz="900" kern="1200">
        <a:solidFill>
          <a:schemeClr val="tx1"/>
        </a:solidFill>
        <a:latin typeface="+mn-lt"/>
        <a:ea typeface="+mn-ea"/>
        <a:cs typeface="+mn-cs"/>
      </a:defRPr>
    </a:lvl8pPr>
    <a:lvl9pPr marL="2742972" algn="l" defTabSz="68574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angularjs.org/api/ng/directive/ngController"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angularjs.org/api/ng/directive/ngController"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EC881CA-388F-473B-8DF8-607EFFE8DD34}" type="datetime1">
              <a:rPr lang="en-US" smtClean="0"/>
              <a:t>2/27/2017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94CA6A2-773A-4504-A959-4492DB4FB8DE}" type="datetime1">
              <a:rPr lang="en-US" smtClean="0"/>
              <a:t>2/27/2017</a:t>
            </a:fld>
            <a:endParaRPr lang="en-US" dirty="0"/>
          </a:p>
        </p:txBody>
      </p:sp>
    </p:spTree>
    <p:extLst>
      <p:ext uri="{BB962C8B-B14F-4D97-AF65-F5344CB8AC3E}">
        <p14:creationId xmlns:p14="http://schemas.microsoft.com/office/powerpoint/2010/main" val="3423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3C87468F-1E1E-4BD7-A12A-6F5DC360DAF8}" type="datetime1">
              <a:rPr lang="en-US" smtClean="0"/>
              <a:t>2/27/2017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705061D-FBD7-4CEF-9FA3-74213A1B941D}" type="datetime1">
              <a:rPr lang="en-US" smtClean="0"/>
              <a:t>2/27/2017</a:t>
            </a:fld>
            <a:endParaRPr lang="en-US" dirty="0"/>
          </a:p>
        </p:txBody>
      </p:sp>
    </p:spTree>
    <p:extLst>
      <p:ext uri="{BB962C8B-B14F-4D97-AF65-F5344CB8AC3E}">
        <p14:creationId xmlns:p14="http://schemas.microsoft.com/office/powerpoint/2010/main" val="4128120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11196C29-405C-47C9-A315-C5C88657765A}" type="datetime1">
              <a:rPr lang="en-US" smtClean="0"/>
              <a:t>2/27/2017</a:t>
            </a:fld>
            <a:endParaRPr lang="en-US" dirty="0"/>
          </a:p>
        </p:txBody>
      </p:sp>
    </p:spTree>
    <p:extLst>
      <p:ext uri="{BB962C8B-B14F-4D97-AF65-F5344CB8AC3E}">
        <p14:creationId xmlns:p14="http://schemas.microsoft.com/office/powerpoint/2010/main" val="2568075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Date Placeholder 5"/>
          <p:cNvSpPr>
            <a:spLocks noGrp="1"/>
          </p:cNvSpPr>
          <p:nvPr>
            <p:ph type="dt" idx="12"/>
          </p:nvPr>
        </p:nvSpPr>
        <p:spPr/>
        <p:txBody>
          <a:bodyPr/>
          <a:lstStyle/>
          <a:p>
            <a:fld id="{B94DF958-546C-413C-A4BB-C50F006423A4}" type="datetime1">
              <a:rPr lang="en-US" smtClean="0"/>
              <a:t>2/27/2017</a:t>
            </a:fld>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63049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p>
          <a:p>
            <a:r>
              <a:rPr lang="en-US" sz="900" b="0" i="0" kern="1200" dirty="0" smtClean="0">
                <a:solidFill>
                  <a:schemeClr val="tx1"/>
                </a:solidFill>
                <a:effectLst/>
                <a:latin typeface="+mn-lt"/>
                <a:ea typeface="+mn-ea"/>
                <a:cs typeface="+mn-cs"/>
              </a:rPr>
              <a:t>Most applications have a main method that instantiates and wires together the different parts of the application.</a:t>
            </a:r>
          </a:p>
          <a:p>
            <a:r>
              <a:rPr lang="en-US" sz="900" b="0" i="0" kern="1200" dirty="0" smtClean="0">
                <a:solidFill>
                  <a:schemeClr val="tx1"/>
                </a:solidFill>
                <a:effectLst/>
                <a:latin typeface="+mn-lt"/>
                <a:ea typeface="+mn-ea"/>
                <a:cs typeface="+mn-cs"/>
              </a:rPr>
              <a:t>Angular apps don't have a main method. Instead modules declaratively specify how an application should be bootstrapped. There are several advantages to this approach:</a:t>
            </a:r>
          </a:p>
          <a:p>
            <a:r>
              <a:rPr lang="en-US" sz="900" b="0" i="0" kern="1200" dirty="0" smtClean="0">
                <a:solidFill>
                  <a:schemeClr val="tx1"/>
                </a:solidFill>
                <a:effectLst/>
                <a:latin typeface="+mn-lt"/>
                <a:ea typeface="+mn-ea"/>
                <a:cs typeface="+mn-cs"/>
              </a:rPr>
              <a:t>The declarative process is easier to understand.</a:t>
            </a:r>
          </a:p>
          <a:p>
            <a:r>
              <a:rPr lang="en-US" sz="900" b="0" i="0" kern="1200" dirty="0" smtClean="0">
                <a:solidFill>
                  <a:schemeClr val="tx1"/>
                </a:solidFill>
                <a:effectLst/>
                <a:latin typeface="+mn-lt"/>
                <a:ea typeface="+mn-ea"/>
                <a:cs typeface="+mn-cs"/>
              </a:rPr>
              <a:t>You can package code as reusable modules.</a:t>
            </a:r>
          </a:p>
          <a:p>
            <a:r>
              <a:rPr lang="en-US" sz="900" b="0" i="0" kern="1200" dirty="0" smtClean="0">
                <a:solidFill>
                  <a:schemeClr val="tx1"/>
                </a:solidFill>
                <a:effectLst/>
                <a:latin typeface="+mn-lt"/>
                <a:ea typeface="+mn-ea"/>
                <a:cs typeface="+mn-cs"/>
              </a:rPr>
              <a:t>The modules can be loaded in any order (or even in parallel) because modules delay execution.</a:t>
            </a:r>
          </a:p>
          <a:p>
            <a:r>
              <a:rPr lang="en-US" sz="900" b="0" i="0" kern="1200" dirty="0" smtClean="0">
                <a:solidFill>
                  <a:schemeClr val="tx1"/>
                </a:solidFill>
                <a:effectLst/>
                <a:latin typeface="+mn-lt"/>
                <a:ea typeface="+mn-ea"/>
                <a:cs typeface="+mn-cs"/>
              </a:rPr>
              <a:t>Unit tests only have to load relevant modules, which keeps them fast.</a:t>
            </a:r>
          </a:p>
          <a:p>
            <a:r>
              <a:rPr lang="en-US" sz="900" b="0" i="0" kern="1200" dirty="0" smtClean="0">
                <a:solidFill>
                  <a:schemeClr val="tx1"/>
                </a:solidFill>
                <a:effectLst/>
                <a:latin typeface="+mn-lt"/>
                <a:ea typeface="+mn-ea"/>
                <a:cs typeface="+mn-cs"/>
              </a:rPr>
              <a:t>End-to-end tests can use modules to override configuration.</a:t>
            </a:r>
          </a:p>
          <a:p>
            <a:endParaRPr lang="en-US" sz="900" b="0" i="0" kern="1200" dirty="0" smtClean="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10F1410-AC63-4B3D-BDB6-F3A85B05547F}" type="datetime1">
              <a:rPr lang="en-US" smtClean="0"/>
              <a:t>2/27/2017</a:t>
            </a:fld>
            <a:endParaRPr lang="en-US" dirty="0"/>
          </a:p>
        </p:txBody>
      </p:sp>
    </p:spTree>
    <p:extLst>
      <p:ext uri="{BB962C8B-B14F-4D97-AF65-F5344CB8AC3E}">
        <p14:creationId xmlns:p14="http://schemas.microsoft.com/office/powerpoint/2010/main" val="232372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6ACE7887-7BDE-4CAB-8930-A3E34A81786F}" type="datetime1">
              <a:rPr lang="en-US" smtClean="0"/>
              <a:t>2/27/2017</a:t>
            </a:fld>
            <a:endParaRPr lang="en-US" dirty="0"/>
          </a:p>
        </p:txBody>
      </p:sp>
    </p:spTree>
    <p:extLst>
      <p:ext uri="{BB962C8B-B14F-4D97-AF65-F5344CB8AC3E}">
        <p14:creationId xmlns:p14="http://schemas.microsoft.com/office/powerpoint/2010/main" val="4273146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When a Controller is attached to the DOM via the </a:t>
            </a:r>
            <a:r>
              <a:rPr lang="en-US" sz="900" b="0" i="0" u="none" strike="noStrike" kern="1200" dirty="0" smtClean="0">
                <a:solidFill>
                  <a:schemeClr val="tx1"/>
                </a:solidFill>
                <a:effectLst/>
                <a:latin typeface="+mn-lt"/>
                <a:ea typeface="+mn-ea"/>
                <a:cs typeface="+mn-cs"/>
                <a:hlinkClick r:id="rId3"/>
              </a:rPr>
              <a:t>ng-controller</a:t>
            </a:r>
            <a:r>
              <a:rPr lang="en-US" sz="900" b="0" i="0" kern="1200" dirty="0" smtClean="0">
                <a:solidFill>
                  <a:schemeClr val="tx1"/>
                </a:solidFill>
                <a:effectLst/>
                <a:latin typeface="+mn-lt"/>
                <a:ea typeface="+mn-ea"/>
                <a:cs typeface="+mn-cs"/>
              </a:rPr>
              <a:t> directive, Angular will instantiate a new Controller object, using the specified Controller's </a:t>
            </a:r>
            <a:r>
              <a:rPr lang="en-US" sz="900" b="1" i="0" kern="1200" dirty="0" smtClean="0">
                <a:solidFill>
                  <a:schemeClr val="tx1"/>
                </a:solidFill>
                <a:effectLst/>
                <a:latin typeface="+mn-lt"/>
                <a:ea typeface="+mn-ea"/>
                <a:cs typeface="+mn-cs"/>
              </a:rPr>
              <a:t>constructor function</a:t>
            </a:r>
            <a:r>
              <a:rPr lang="en-US" sz="900" b="0" i="0" kern="1200" dirty="0" smtClean="0">
                <a:solidFill>
                  <a:schemeClr val="tx1"/>
                </a:solidFill>
                <a:effectLst/>
                <a:latin typeface="+mn-lt"/>
                <a:ea typeface="+mn-ea"/>
                <a:cs typeface="+mn-cs"/>
              </a:rPr>
              <a:t>. A new </a:t>
            </a:r>
            <a:r>
              <a:rPr lang="en-US" sz="900" b="1" i="0" kern="1200" dirty="0" smtClean="0">
                <a:solidFill>
                  <a:schemeClr val="tx1"/>
                </a:solidFill>
                <a:effectLst/>
                <a:latin typeface="+mn-lt"/>
                <a:ea typeface="+mn-ea"/>
                <a:cs typeface="+mn-cs"/>
              </a:rPr>
              <a:t>child scope</a:t>
            </a:r>
            <a:r>
              <a:rPr lang="en-US" sz="900" b="0" i="0" kern="1200" dirty="0" smtClean="0">
                <a:solidFill>
                  <a:schemeClr val="tx1"/>
                </a:solidFill>
                <a:effectLst/>
                <a:latin typeface="+mn-lt"/>
                <a:ea typeface="+mn-ea"/>
                <a:cs typeface="+mn-cs"/>
              </a:rPr>
              <a:t> will be created and made available as an injectable parameter to the Controller's constructor function as $scope.</a:t>
            </a:r>
          </a:p>
          <a:p>
            <a:r>
              <a:rPr lang="en-US" sz="900" b="0" i="0" kern="1200" dirty="0" smtClean="0">
                <a:solidFill>
                  <a:schemeClr val="tx1"/>
                </a:solidFill>
                <a:effectLst/>
                <a:latin typeface="+mn-lt"/>
                <a:ea typeface="+mn-ea"/>
                <a:cs typeface="+mn-cs"/>
              </a:rPr>
              <a:t>If the controller has been attached using the controller as syntax then the controller instance will be assigned to a property on the new scope.</a:t>
            </a:r>
          </a:p>
          <a:p>
            <a:r>
              <a:rPr lang="en-US" sz="900" b="0" i="0" kern="1200" dirty="0" smtClean="0">
                <a:solidFill>
                  <a:schemeClr val="tx1"/>
                </a:solidFill>
                <a:effectLst/>
                <a:latin typeface="+mn-lt"/>
                <a:ea typeface="+mn-ea"/>
                <a:cs typeface="+mn-cs"/>
              </a:rPr>
              <a:t>Use controllers to:</a:t>
            </a:r>
          </a:p>
          <a:p>
            <a:r>
              <a:rPr lang="en-US" sz="900" b="0" i="0" kern="1200" dirty="0" smtClean="0">
                <a:solidFill>
                  <a:schemeClr val="tx1"/>
                </a:solidFill>
                <a:effectLst/>
                <a:latin typeface="+mn-lt"/>
                <a:ea typeface="+mn-ea"/>
                <a:cs typeface="+mn-cs"/>
              </a:rPr>
              <a:t>Set up the initial state of the $scope object.</a:t>
            </a:r>
          </a:p>
          <a:p>
            <a:r>
              <a:rPr lang="en-US" sz="900" b="0" i="0" kern="1200" dirty="0" smtClean="0">
                <a:solidFill>
                  <a:schemeClr val="tx1"/>
                </a:solidFill>
                <a:effectLst/>
                <a:latin typeface="+mn-lt"/>
                <a:ea typeface="+mn-ea"/>
                <a:cs typeface="+mn-cs"/>
              </a:rPr>
              <a:t>Add behavior to the $scope object.</a:t>
            </a:r>
          </a:p>
          <a:p>
            <a:endParaRPr lang="en-US" sz="900" b="0" i="0" kern="1200" dirty="0" smtClean="0">
              <a:solidFill>
                <a:schemeClr val="tx1"/>
              </a:solidFill>
              <a:effectLst/>
              <a:latin typeface="+mn-lt"/>
              <a:ea typeface="+mn-ea"/>
              <a:cs typeface="+mn-cs"/>
            </a:endParaRPr>
          </a:p>
          <a:p>
            <a:r>
              <a:rPr lang="en-US" sz="900" b="0" i="0" kern="1200" dirty="0" smtClean="0">
                <a:solidFill>
                  <a:schemeClr val="tx1"/>
                </a:solidFill>
                <a:effectLst/>
                <a:latin typeface="+mn-lt"/>
                <a:ea typeface="+mn-ea"/>
                <a:cs typeface="+mn-cs"/>
              </a:rPr>
              <a:t>Note: In general, a Controller shouldn't try to do too much. It should contain only the business logic needed for a single 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01E4E6C2-A4A0-4EC3-A58B-1B028E358892}" type="datetime1">
              <a:rPr lang="en-US" smtClean="0"/>
              <a:t>2/27/2017</a:t>
            </a:fld>
            <a:endParaRPr lang="en-US" dirty="0"/>
          </a:p>
        </p:txBody>
      </p:sp>
    </p:spTree>
    <p:extLst>
      <p:ext uri="{BB962C8B-B14F-4D97-AF65-F5344CB8AC3E}">
        <p14:creationId xmlns:p14="http://schemas.microsoft.com/office/powerpoint/2010/main" val="3787712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It is common to attach Controllers at different levels of the DOM hierarchy. Since the </a:t>
            </a:r>
            <a:r>
              <a:rPr lang="en-US" sz="900" u="none" strike="noStrike" kern="1200" dirty="0" smtClean="0">
                <a:solidFill>
                  <a:schemeClr val="tx1"/>
                </a:solidFill>
                <a:effectLst/>
                <a:latin typeface="+mn-lt"/>
                <a:ea typeface="+mn-ea"/>
                <a:cs typeface="+mn-cs"/>
                <a:hlinkClick r:id="rId3"/>
              </a:rPr>
              <a:t>ng-controller</a:t>
            </a:r>
            <a:r>
              <a:rPr lang="en-US" dirty="0" smtClean="0">
                <a:effectLst/>
              </a:rPr>
              <a:t> directive creates a new child scope, we get a hierarchy of scopes that inherit from each other. The </a:t>
            </a:r>
            <a:r>
              <a:rPr lang="en-US" sz="900" kern="1200" dirty="0" smtClean="0">
                <a:solidFill>
                  <a:schemeClr val="tx1"/>
                </a:solidFill>
                <a:effectLst/>
                <a:latin typeface="+mn-lt"/>
                <a:ea typeface="+mn-ea"/>
                <a:cs typeface="+mn-cs"/>
              </a:rPr>
              <a:t>$scope</a:t>
            </a:r>
            <a:r>
              <a:rPr lang="en-US" dirty="0" smtClean="0">
                <a:effectLst/>
              </a:rPr>
              <a:t> that each Controller receives will have access to properties and methods defined by Controllers higher up the hierarchy.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6818785-F1EB-41E5-8747-879A400D021C}" type="datetime1">
              <a:rPr lang="en-US" smtClean="0"/>
              <a:t>2/27/2017</a:t>
            </a:fld>
            <a:endParaRPr lang="en-US" dirty="0"/>
          </a:p>
        </p:txBody>
      </p:sp>
    </p:spTree>
    <p:extLst>
      <p:ext uri="{BB962C8B-B14F-4D97-AF65-F5344CB8AC3E}">
        <p14:creationId xmlns:p14="http://schemas.microsoft.com/office/powerpoint/2010/main" val="2668734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462" y="3441703"/>
            <a:ext cx="6297250" cy="834461"/>
          </a:xfrm>
          <a:prstGeom prst="rect">
            <a:avLst/>
          </a:prstGeom>
        </p:spPr>
        <p:txBody>
          <a:bodyPr lIns="91440" anchor="ctr"/>
          <a:lstStyle>
            <a:lvl1pPr marL="0" indent="0">
              <a:buNone/>
              <a:defRPr lang="en-US" sz="1600" b="0" cap="none" baseline="0" dirty="0">
                <a:solidFill>
                  <a:schemeClr val="accent2"/>
                </a:solidFill>
                <a:latin typeface="+mj-lt"/>
                <a:ea typeface="+mj-ea"/>
                <a:cs typeface="+mj-cs"/>
              </a:defRPr>
            </a:lvl1pPr>
          </a:lstStyle>
          <a:p>
            <a:pPr marL="0" lvl="0">
              <a:lnSpc>
                <a:spcPct val="100000"/>
              </a:lnSpc>
              <a:spcBef>
                <a:spcPct val="0"/>
              </a:spcBef>
            </a:pPr>
            <a:r>
              <a:rPr lang="en-US" dirty="0" smtClean="0"/>
              <a:t>Click to edit Master subtitle style</a:t>
            </a:r>
            <a:endParaRPr lang="en-US" dirty="0"/>
          </a:p>
        </p:txBody>
      </p:sp>
      <p:sp>
        <p:nvSpPr>
          <p:cNvPr id="4" name="Title 3"/>
          <p:cNvSpPr>
            <a:spLocks noGrp="1"/>
          </p:cNvSpPr>
          <p:nvPr>
            <p:ph type="title"/>
          </p:nvPr>
        </p:nvSpPr>
        <p:spPr>
          <a:xfrm>
            <a:off x="2574524" y="2571750"/>
            <a:ext cx="5789547" cy="850392"/>
          </a:xfrm>
        </p:spPr>
        <p:txBody>
          <a:bodyPr anchor="ctr" anchorCtr="0"/>
          <a:lstStyle/>
          <a:p>
            <a:r>
              <a:rPr lang="en-US" dirty="0" smtClean="0"/>
              <a:t>Click to edit Master title style</a:t>
            </a:r>
            <a:endParaRPr lang="en-US" dirty="0"/>
          </a:p>
        </p:txBody>
      </p:sp>
      <p:pic>
        <p:nvPicPr>
          <p:cNvPr id="18"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428196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9626" y="3429165"/>
            <a:ext cx="6612106" cy="857085"/>
          </a:xfrm>
        </p:spPr>
        <p:txBody>
          <a:bodyPr anchor="ctr" anchorCtr="0"/>
          <a:lstStyle>
            <a:lvl1pPr>
              <a:defRPr lang="en-US" dirty="0"/>
            </a:lvl1pPr>
          </a:lstStyle>
          <a:p>
            <a:pPr lvl="0"/>
            <a:r>
              <a:rPr lang="en-US" dirty="0" smtClean="0"/>
              <a:t>Click to edit Master title style</a:t>
            </a:r>
            <a:endParaRPr lang="en-US" dirty="0"/>
          </a:p>
        </p:txBody>
      </p:sp>
      <p:pic>
        <p:nvPicPr>
          <p:cNvPr id="14" name="VCE-Small" descr="\\sfp\clients\VCE\4-03236_VCEKeynoteTemplates_Moog\Art\Logos\VCE-Logo.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4268" y="176110"/>
            <a:ext cx="473879" cy="4754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104738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3" name="Content Placeholder 2"/>
          <p:cNvSpPr>
            <a:spLocks noGrp="1"/>
          </p:cNvSpPr>
          <p:nvPr>
            <p:ph sz="quarter" idx="14"/>
          </p:nvPr>
        </p:nvSpPr>
        <p:spPr>
          <a:xfrm>
            <a:off x="291714" y="1182291"/>
            <a:ext cx="8577649" cy="1356782"/>
          </a:xfrm>
          <a:prstGeom prst="rect">
            <a:avLst/>
          </a:prstGeom>
        </p:spPr>
        <p:txBody>
          <a:bodyPr/>
          <a:lstStyle>
            <a:lvl1pPr marL="0" indent="0">
              <a:buNone/>
              <a:defRPr/>
            </a:lvl1pPr>
            <a:lvl2pPr marL="457200" indent="-274320">
              <a:buFont typeface="Wingdings" pitchFamily="2" charset="2"/>
              <a:buChar char="§"/>
              <a:tabLst>
                <a:tab pos="342900" algn="l"/>
              </a:tabLst>
              <a:defRPr/>
            </a:lvl2pPr>
            <a:lvl3pPr marL="640080" indent="-274320">
              <a:buFont typeface="Wingdings" pitchFamily="2" charset="2"/>
              <a:buChar char="§"/>
              <a:defRPr/>
            </a:lvl3pPr>
            <a:lvl4pPr marL="822960" indent="-274320">
              <a:buFont typeface="Wingdings" pitchFamily="2" charset="2"/>
              <a:buChar char="§"/>
              <a:defRPr sz="1200"/>
            </a:lvl4pPr>
            <a:lvl5pPr marL="1005840" indent="-274320">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059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ubtitle, and Content">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6"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
        <p:nvSpPr>
          <p:cNvPr id="3" name="Text Placeholder 2"/>
          <p:cNvSpPr>
            <a:spLocks noGrp="1"/>
          </p:cNvSpPr>
          <p:nvPr>
            <p:ph type="body" sz="quarter" idx="16"/>
          </p:nvPr>
        </p:nvSpPr>
        <p:spPr>
          <a:xfrm>
            <a:off x="291714" y="1186082"/>
            <a:ext cx="8577650" cy="123059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774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 Column Layout">
    <p:spTree>
      <p:nvGrpSpPr>
        <p:cNvPr id="1" name=""/>
        <p:cNvGrpSpPr/>
        <p:nvPr/>
      </p:nvGrpSpPr>
      <p:grpSpPr>
        <a:xfrm>
          <a:off x="0" y="0"/>
          <a:ext cx="0" cy="0"/>
          <a:chOff x="0" y="0"/>
          <a:chExt cx="0" cy="0"/>
        </a:xfrm>
      </p:grpSpPr>
      <p:sp>
        <p:nvSpPr>
          <p:cNvPr id="24" name="Title Placeholder 1"/>
          <p:cNvSpPr>
            <a:spLocks noGrp="1"/>
          </p:cNvSpPr>
          <p:nvPr>
            <p:ph type="title"/>
          </p:nvPr>
        </p:nvSpPr>
        <p:spPr>
          <a:xfrm>
            <a:off x="291713" y="183685"/>
            <a:ext cx="8563243" cy="586650"/>
          </a:xfrm>
          <a:prstGeom prst="rect">
            <a:avLst/>
          </a:prstGeom>
        </p:spPr>
        <p:txBody>
          <a:bodyPr anchor="t"/>
          <a:lstStyle/>
          <a:p>
            <a:pPr marL="0" lvl="0"/>
            <a:r>
              <a:rPr lang="en-US" dirty="0" smtClean="0"/>
              <a:t>Click to edit Master title style</a:t>
            </a:r>
            <a:endParaRPr lang="en-US" dirty="0"/>
          </a:p>
        </p:txBody>
      </p:sp>
      <p:sp>
        <p:nvSpPr>
          <p:cNvPr id="25" name="Text Placeholder 2"/>
          <p:cNvSpPr>
            <a:spLocks noGrp="1"/>
          </p:cNvSpPr>
          <p:nvPr>
            <p:ph type="body" sz="quarter" idx="16"/>
          </p:nvPr>
        </p:nvSpPr>
        <p:spPr>
          <a:xfrm>
            <a:off x="291713" y="1186082"/>
            <a:ext cx="4123944"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2"/>
          <p:cNvSpPr>
            <a:spLocks noGrp="1"/>
          </p:cNvSpPr>
          <p:nvPr>
            <p:ph type="body" sz="quarter" idx="17"/>
          </p:nvPr>
        </p:nvSpPr>
        <p:spPr>
          <a:xfrm>
            <a:off x="4566420" y="1186082"/>
            <a:ext cx="4288536" cy="15006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014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Tree>
    <p:extLst>
      <p:ext uri="{BB962C8B-B14F-4D97-AF65-F5344CB8AC3E}">
        <p14:creationId xmlns:p14="http://schemas.microsoft.com/office/powerpoint/2010/main" val="414116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ubtitle only">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291714" y="183685"/>
            <a:ext cx="8577650" cy="586650"/>
          </a:xfrm>
          <a:prstGeom prst="rect">
            <a:avLst/>
          </a:prstGeom>
        </p:spPr>
        <p:txBody>
          <a:bodyPr anchor="t"/>
          <a:lstStyle/>
          <a:p>
            <a:pPr marL="0" lvl="0"/>
            <a:r>
              <a:rPr lang="en-US" dirty="0" smtClean="0"/>
              <a:t>Click to edit Master title style</a:t>
            </a:r>
            <a:endParaRPr lang="en-US" dirty="0"/>
          </a:p>
        </p:txBody>
      </p:sp>
      <p:sp>
        <p:nvSpPr>
          <p:cNvPr id="27" name="Text Placeholder 5"/>
          <p:cNvSpPr>
            <a:spLocks noGrp="1"/>
          </p:cNvSpPr>
          <p:nvPr>
            <p:ph type="body" sz="quarter" idx="15" hasCustomPrompt="1"/>
          </p:nvPr>
        </p:nvSpPr>
        <p:spPr>
          <a:xfrm>
            <a:off x="292099" y="675201"/>
            <a:ext cx="8577252" cy="341632"/>
          </a:xfrm>
          <a:prstGeom prst="rect">
            <a:avLst/>
          </a:prstGeom>
        </p:spPr>
        <p:txBody>
          <a:bodyPr lIns="91440"/>
          <a:lstStyle>
            <a:lvl1pPr marL="0" indent="0">
              <a:buNone/>
              <a:defRPr sz="1800" cap="all" baseline="0">
                <a:solidFill>
                  <a:schemeClr val="bg2">
                    <a:lumMod val="75000"/>
                  </a:schemeClr>
                </a:solidFill>
              </a:defRPr>
            </a:lvl1pPr>
          </a:lstStyle>
          <a:p>
            <a:pPr lvl="0"/>
            <a:r>
              <a:rPr lang="en-US" dirty="0" smtClean="0"/>
              <a:t>CLICK TO EDIT MASTER SUBTITLE STYLES</a:t>
            </a:r>
            <a:endParaRPr lang="en-US" dirty="0"/>
          </a:p>
        </p:txBody>
      </p:sp>
    </p:spTree>
    <p:extLst>
      <p:ext uri="{BB962C8B-B14F-4D97-AF65-F5344CB8AC3E}">
        <p14:creationId xmlns:p14="http://schemas.microsoft.com/office/powerpoint/2010/main" val="203282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37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anding Slide">
    <p:spTree>
      <p:nvGrpSpPr>
        <p:cNvPr id="1" name=""/>
        <p:cNvGrpSpPr/>
        <p:nvPr/>
      </p:nvGrpSpPr>
      <p:grpSpPr>
        <a:xfrm>
          <a:off x="0" y="0"/>
          <a:ext cx="0" cy="0"/>
          <a:chOff x="0" y="0"/>
          <a:chExt cx="0" cy="0"/>
        </a:xfrm>
      </p:grpSpPr>
      <p:pic>
        <p:nvPicPr>
          <p:cNvPr id="12" name="VCE-Large" descr="\\sfp\clients\VCE\4-03236_VCEKeynoteTemplates_Moog\Art\Logos\VCE-Logo.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5576" y="1461570"/>
            <a:ext cx="2212848" cy="222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1713" y="183685"/>
            <a:ext cx="8577651" cy="586650"/>
          </a:xfrm>
          <a:prstGeom prst="rect">
            <a:avLst/>
          </a:prstGeom>
        </p:spPr>
        <p:txBody>
          <a:bodyPr anchor="t"/>
          <a:lstStyle/>
          <a:p>
            <a:pPr marL="0" lvl="0"/>
            <a:r>
              <a:rPr lang="en-US" dirty="0" smtClean="0"/>
              <a:t>Click to edit Master title style</a:t>
            </a:r>
            <a:endParaRPr lang="en-US" dirty="0"/>
          </a:p>
        </p:txBody>
      </p:sp>
      <p:sp>
        <p:nvSpPr>
          <p:cNvPr id="6" name="Slide Number Placeholder 5"/>
          <p:cNvSpPr>
            <a:spLocks noGrp="1"/>
          </p:cNvSpPr>
          <p:nvPr>
            <p:ph type="sldNum" sz="quarter" idx="4"/>
          </p:nvPr>
        </p:nvSpPr>
        <p:spPr>
          <a:xfrm>
            <a:off x="0" y="4740882"/>
            <a:ext cx="438177" cy="282575"/>
          </a:xfrm>
          <a:prstGeom prst="rect">
            <a:avLst/>
          </a:prstGeom>
        </p:spPr>
        <p:txBody>
          <a:bodyPr vert="horz" lIns="91432" tIns="45716" rIns="91432" bIns="45716" rtlCol="0" anchor="ctr"/>
          <a:lstStyle>
            <a:lvl1pPr algn="l">
              <a:defRPr lang="en-US" sz="700" kern="1200" smtClean="0">
                <a:solidFill>
                  <a:schemeClr val="bg1">
                    <a:lumMod val="65000"/>
                  </a:schemeClr>
                </a:solidFill>
                <a:latin typeface="+mn-lt"/>
                <a:ea typeface="+mn-ea"/>
                <a:cs typeface="+mn-cs"/>
              </a:defRPr>
            </a:lvl1pPr>
          </a:lstStyle>
          <a:p>
            <a:fld id="{187C27D1-DCA6-4DF5-B3AC-B0F04BA36B88}" type="slidenum">
              <a:rPr lang="en-US" smtClean="0"/>
              <a:pPr/>
              <a:t>‹#›</a:t>
            </a:fld>
            <a:endParaRPr lang="en-US" dirty="0"/>
          </a:p>
        </p:txBody>
      </p:sp>
      <p:sp>
        <p:nvSpPr>
          <p:cNvPr id="4" name="Text Placeholder 3"/>
          <p:cNvSpPr>
            <a:spLocks noGrp="1"/>
          </p:cNvSpPr>
          <p:nvPr>
            <p:ph type="body" idx="1"/>
          </p:nvPr>
        </p:nvSpPr>
        <p:spPr>
          <a:xfrm>
            <a:off x="291712" y="1182291"/>
            <a:ext cx="8577651" cy="1356782"/>
          </a:xfrm>
          <a:prstGeom prst="rect">
            <a:avLst/>
          </a:prstGeom>
        </p:spPr>
        <p:txBody>
          <a:bodyPr vert="horz" wrap="square"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7" name="Color palette" hidden="1"/>
          <p:cNvGrpSpPr/>
          <p:nvPr userDrawn="1"/>
        </p:nvGrpSpPr>
        <p:grpSpPr>
          <a:xfrm>
            <a:off x="6089313" y="-323190"/>
            <a:ext cx="3054687" cy="269922"/>
            <a:chOff x="800100" y="1179512"/>
            <a:chExt cx="13014324" cy="1149987"/>
          </a:xfrm>
        </p:grpSpPr>
        <p:sp>
          <p:nvSpPr>
            <p:cNvPr id="28" name="Rectangle 27"/>
            <p:cNvSpPr/>
            <p:nvPr userDrawn="1"/>
          </p:nvSpPr>
          <p:spPr>
            <a:xfrm>
              <a:off x="2118360" y="1179513"/>
              <a:ext cx="1149987" cy="1149986"/>
            </a:xfrm>
            <a:prstGeom prst="rect">
              <a:avLst/>
            </a:prstGeom>
            <a:solidFill>
              <a:srgbClr val="006B93"/>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29" name="Rectangle 28"/>
            <p:cNvSpPr/>
            <p:nvPr userDrawn="1"/>
          </p:nvSpPr>
          <p:spPr>
            <a:xfrm>
              <a:off x="3436620" y="1179512"/>
              <a:ext cx="1149987" cy="1149986"/>
            </a:xfrm>
            <a:prstGeom prst="rect">
              <a:avLst/>
            </a:prstGeom>
            <a:solidFill>
              <a:srgbClr val="3DB1D9"/>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0" name="Rectangle 29"/>
            <p:cNvSpPr/>
            <p:nvPr userDrawn="1"/>
          </p:nvSpPr>
          <p:spPr>
            <a:xfrm>
              <a:off x="4754880" y="1179513"/>
              <a:ext cx="1149987" cy="1149986"/>
            </a:xfrm>
            <a:prstGeom prst="rect">
              <a:avLst/>
            </a:prstGeom>
            <a:solidFill>
              <a:srgbClr val="A0D2E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1" name="Rectangle 30"/>
            <p:cNvSpPr/>
            <p:nvPr userDrawn="1"/>
          </p:nvSpPr>
          <p:spPr>
            <a:xfrm>
              <a:off x="8709660" y="1179513"/>
              <a:ext cx="1149987" cy="1149986"/>
            </a:xfrm>
            <a:prstGeom prst="rect">
              <a:avLst/>
            </a:prstGeom>
            <a:solidFill>
              <a:srgbClr val="B2B2B2"/>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2" name="Rectangle 31"/>
            <p:cNvSpPr/>
            <p:nvPr userDrawn="1"/>
          </p:nvSpPr>
          <p:spPr>
            <a:xfrm>
              <a:off x="10027920" y="1179513"/>
              <a:ext cx="1149987" cy="1149986"/>
            </a:xfrm>
            <a:prstGeom prst="rect">
              <a:avLst/>
            </a:prstGeom>
            <a:solidFill>
              <a:srgbClr val="E9E3DC"/>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3" name="Rectangle 32"/>
            <p:cNvSpPr/>
            <p:nvPr userDrawn="1"/>
          </p:nvSpPr>
          <p:spPr>
            <a:xfrm>
              <a:off x="11346180" y="1179513"/>
              <a:ext cx="1149987" cy="1149986"/>
            </a:xfrm>
            <a:prstGeom prst="rect">
              <a:avLst/>
            </a:prstGeom>
            <a:solidFill>
              <a:srgbClr val="F7EC00"/>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4" name="Rectangle 33"/>
            <p:cNvSpPr/>
            <p:nvPr userDrawn="1"/>
          </p:nvSpPr>
          <p:spPr>
            <a:xfrm>
              <a:off x="800100" y="1179513"/>
              <a:ext cx="1149987" cy="1149986"/>
            </a:xfrm>
            <a:prstGeom prst="rect">
              <a:avLst/>
            </a:prstGeom>
            <a:solidFill>
              <a:srgbClr val="00598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5" name="Rectangle 34"/>
            <p:cNvSpPr/>
            <p:nvPr userDrawn="1"/>
          </p:nvSpPr>
          <p:spPr>
            <a:xfrm>
              <a:off x="7391400" y="1179513"/>
              <a:ext cx="1149987" cy="1149986"/>
            </a:xfrm>
            <a:prstGeom prst="rect">
              <a:avLst/>
            </a:prstGeom>
            <a:solidFill>
              <a:srgbClr val="333F48">
                <a:lumMod val="75000"/>
              </a:srgbClr>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sp>
          <p:nvSpPr>
            <p:cNvPr id="36" name="Rectangle 35"/>
            <p:cNvSpPr/>
            <p:nvPr userDrawn="1"/>
          </p:nvSpPr>
          <p:spPr>
            <a:xfrm>
              <a:off x="6073140" y="1179513"/>
              <a:ext cx="1149987" cy="1149986"/>
            </a:xfrm>
            <a:prstGeom prst="rect">
              <a:avLst/>
            </a:prstGeom>
            <a:solidFill>
              <a:srgbClr val="6EC3AF"/>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sp>
          <p:nvSpPr>
            <p:cNvPr id="37" name="Rectangle 36"/>
            <p:cNvSpPr/>
            <p:nvPr userDrawn="1"/>
          </p:nvSpPr>
          <p:spPr>
            <a:xfrm>
              <a:off x="12664437" y="1179513"/>
              <a:ext cx="1149987" cy="1149986"/>
            </a:xfrm>
            <a:prstGeom prst="rect">
              <a:avLst/>
            </a:prstGeom>
            <a:solidFill>
              <a:srgbClr val="E1703A"/>
            </a:solidFill>
            <a:ln w="25400" cap="flat" cmpd="sng" algn="ctr">
              <a:noFill/>
              <a:prstDash val="solid"/>
            </a:ln>
            <a:effectLst/>
          </p:spPr>
          <p:txBody>
            <a:bodyPr rtlCol="0" anchor="b"/>
            <a:lstStyle>
              <a:defPPr>
                <a:defRPr lang="en-US"/>
              </a:defPPr>
              <a:lvl1pPr marL="0" algn="l" defTabSz="914324" rtl="0" eaLnBrk="1" latinLnBrk="0" hangingPunct="1">
                <a:defRPr sz="1800" kern="1200">
                  <a:solidFill>
                    <a:schemeClr val="lt1"/>
                  </a:solidFill>
                  <a:latin typeface="+mn-lt"/>
                  <a:ea typeface="+mn-ea"/>
                  <a:cs typeface="+mn-cs"/>
                </a:defRPr>
              </a:lvl1pPr>
              <a:lvl2pPr marL="457162" algn="l" defTabSz="914324" rtl="0" eaLnBrk="1" latinLnBrk="0" hangingPunct="1">
                <a:defRPr sz="1800" kern="1200">
                  <a:solidFill>
                    <a:schemeClr val="lt1"/>
                  </a:solidFill>
                  <a:latin typeface="+mn-lt"/>
                  <a:ea typeface="+mn-ea"/>
                  <a:cs typeface="+mn-cs"/>
                </a:defRPr>
              </a:lvl2pPr>
              <a:lvl3pPr marL="914324" algn="l" defTabSz="914324" rtl="0" eaLnBrk="1" latinLnBrk="0" hangingPunct="1">
                <a:defRPr sz="1800" kern="1200">
                  <a:solidFill>
                    <a:schemeClr val="lt1"/>
                  </a:solidFill>
                  <a:latin typeface="+mn-lt"/>
                  <a:ea typeface="+mn-ea"/>
                  <a:cs typeface="+mn-cs"/>
                </a:defRPr>
              </a:lvl3pPr>
              <a:lvl4pPr marL="1371486" algn="l" defTabSz="914324" rtl="0" eaLnBrk="1" latinLnBrk="0" hangingPunct="1">
                <a:defRPr sz="1800" kern="1200">
                  <a:solidFill>
                    <a:schemeClr val="lt1"/>
                  </a:solidFill>
                  <a:latin typeface="+mn-lt"/>
                  <a:ea typeface="+mn-ea"/>
                  <a:cs typeface="+mn-cs"/>
                </a:defRPr>
              </a:lvl4pPr>
              <a:lvl5pPr marL="1828648" algn="l" defTabSz="914324" rtl="0" eaLnBrk="1" latinLnBrk="0" hangingPunct="1">
                <a:defRPr sz="1800" kern="1200">
                  <a:solidFill>
                    <a:schemeClr val="lt1"/>
                  </a:solidFill>
                  <a:latin typeface="+mn-lt"/>
                  <a:ea typeface="+mn-ea"/>
                  <a:cs typeface="+mn-cs"/>
                </a:defRPr>
              </a:lvl5pPr>
              <a:lvl6pPr marL="2285810" algn="l" defTabSz="914324" rtl="0" eaLnBrk="1" latinLnBrk="0" hangingPunct="1">
                <a:defRPr sz="1800" kern="1200">
                  <a:solidFill>
                    <a:schemeClr val="lt1"/>
                  </a:solidFill>
                  <a:latin typeface="+mn-lt"/>
                  <a:ea typeface="+mn-ea"/>
                  <a:cs typeface="+mn-cs"/>
                </a:defRPr>
              </a:lvl6pPr>
              <a:lvl7pPr marL="2742972" algn="l" defTabSz="914324" rtl="0" eaLnBrk="1" latinLnBrk="0" hangingPunct="1">
                <a:defRPr sz="1800" kern="1200">
                  <a:solidFill>
                    <a:schemeClr val="lt1"/>
                  </a:solidFill>
                  <a:latin typeface="+mn-lt"/>
                  <a:ea typeface="+mn-ea"/>
                  <a:cs typeface="+mn-cs"/>
                </a:defRPr>
              </a:lvl7pPr>
              <a:lvl8pPr marL="3200133" algn="l" defTabSz="914324" rtl="0" eaLnBrk="1" latinLnBrk="0" hangingPunct="1">
                <a:defRPr sz="1800" kern="1200">
                  <a:solidFill>
                    <a:schemeClr val="lt1"/>
                  </a:solidFill>
                  <a:latin typeface="+mn-lt"/>
                  <a:ea typeface="+mn-ea"/>
                  <a:cs typeface="+mn-cs"/>
                </a:defRPr>
              </a:lvl8pPr>
              <a:lvl9pPr marL="3657296" algn="l" defTabSz="914324" rtl="0" eaLnBrk="1" latinLnBrk="0" hangingPunct="1">
                <a:defRPr sz="1800" kern="1200">
                  <a:solidFill>
                    <a:schemeClr val="lt1"/>
                  </a:solidFill>
                  <a:latin typeface="+mn-lt"/>
                  <a:ea typeface="+mn-ea"/>
                  <a:cs typeface="+mn-cs"/>
                </a:defRPr>
              </a:lvl9pPr>
            </a:lstStyle>
            <a:p>
              <a:pPr marL="0" marR="0" lvl="0" indent="0" algn="l" defTabSz="9143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F36"/>
                </a:solidFill>
                <a:effectLst/>
                <a:uLnTx/>
                <a:uFillTx/>
                <a:latin typeface="Arial"/>
              </a:endParaRPr>
            </a:p>
          </p:txBody>
        </p:sp>
      </p:grpSp>
      <p:pic>
        <p:nvPicPr>
          <p:cNvPr id="16" name="VCE-Small" descr="\\sfp\clients\VCE\4-03236_VCEKeynoteTemplates_Moog\Art\Logos\VCE-Logo.emf"/>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444398" y="4508637"/>
            <a:ext cx="428314" cy="42976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userDrawn="1"/>
        </p:nvSpPr>
        <p:spPr bwMode="auto">
          <a:xfrm>
            <a:off x="3443681" y="4776318"/>
            <a:ext cx="2256639" cy="223158"/>
          </a:xfrm>
          <a:prstGeom prst="rect">
            <a:avLst/>
          </a:prstGeom>
          <a:noFill/>
          <a:ln w="9525">
            <a:noFill/>
            <a:miter lim="800000"/>
            <a:headEnd/>
            <a:tailEnd/>
          </a:ln>
          <a:effectLst/>
          <a:extLst/>
        </p:spPr>
        <p:txBody>
          <a:bodyPr lIns="68574" tIns="0" rIns="68574" bIns="0" anchor="ctr" anchorCtr="0">
            <a:noAutofit/>
          </a:bodyPr>
          <a:lstStyle>
            <a:defPPr>
              <a:defRPr lang="en-US"/>
            </a:defPPr>
            <a:lvl1pPr eaLnBrk="0" hangingPunct="0">
              <a:lnSpc>
                <a:spcPct val="101000"/>
              </a:lnSpc>
              <a:spcBef>
                <a:spcPct val="50000"/>
              </a:spcBef>
              <a:defRPr sz="700" baseline="0">
                <a:solidFill>
                  <a:schemeClr val="bg1">
                    <a:lumMod val="65000"/>
                  </a:schemeClr>
                </a:solidFill>
              </a:defRPr>
            </a:lvl1pPr>
          </a:lstStyle>
          <a:p>
            <a:pPr lvl="0" algn="ctr"/>
            <a:r>
              <a:rPr lang="en-US" sz="700" b="1" dirty="0" smtClean="0">
                <a:solidFill>
                  <a:srgbClr val="FF0000"/>
                </a:solidFill>
              </a:rPr>
              <a:t>VCE Confidential</a:t>
            </a:r>
            <a:endParaRPr lang="en-US" sz="700" b="1" dirty="0">
              <a:solidFill>
                <a:srgbClr val="FF0000"/>
              </a:solidFill>
            </a:endParaRPr>
          </a:p>
        </p:txBody>
      </p:sp>
      <p:sp>
        <p:nvSpPr>
          <p:cNvPr id="18" name="Text Box 37"/>
          <p:cNvSpPr txBox="1">
            <a:spLocks noChangeArrowheads="1"/>
          </p:cNvSpPr>
          <p:nvPr userDrawn="1"/>
        </p:nvSpPr>
        <p:spPr bwMode="auto">
          <a:xfrm>
            <a:off x="285875" y="4788678"/>
            <a:ext cx="2306405" cy="198438"/>
          </a:xfrm>
          <a:prstGeom prst="rect">
            <a:avLst/>
          </a:prstGeom>
          <a:noFill/>
          <a:ln w="9525">
            <a:noFill/>
            <a:miter lim="800000"/>
            <a:headEnd/>
            <a:tailEnd/>
          </a:ln>
          <a:effectLst/>
        </p:spPr>
        <p:txBody>
          <a:bodyPr lIns="68574" tIns="0" rIns="68574" bIns="0" anchor="ctr" anchorCtr="0">
            <a:noAutofit/>
          </a:bodyPr>
          <a:lstStyle/>
          <a:p>
            <a:pPr algn="l" eaLnBrk="0" hangingPunct="0">
              <a:lnSpc>
                <a:spcPct val="101000"/>
              </a:lnSpc>
              <a:spcBef>
                <a:spcPct val="50000"/>
              </a:spcBef>
              <a:defRPr/>
            </a:pPr>
            <a:r>
              <a:rPr lang="en-US" sz="700" kern="1200" baseline="0" dirty="0" smtClean="0">
                <a:solidFill>
                  <a:schemeClr val="bg1">
                    <a:lumMod val="65000"/>
                  </a:schemeClr>
                </a:solidFill>
                <a:latin typeface="+mn-lt"/>
                <a:ea typeface="+mn-ea"/>
                <a:cs typeface="+mn-cs"/>
              </a:rPr>
              <a:t>© 2015 VCE Company, LLC. All rights reserved.</a:t>
            </a:r>
            <a:endParaRPr lang="en-US" sz="700" b="0" dirty="0">
              <a:solidFill>
                <a:schemeClr val="bg1">
                  <a:lumMod val="65000"/>
                </a:schemeClr>
              </a:solidFill>
              <a:latin typeface="Arial"/>
              <a:ea typeface="ＭＳ Ｐゴシック" pitchFamily="33" charset="-128"/>
              <a:cs typeface="Arial"/>
            </a:endParaRPr>
          </a:p>
        </p:txBody>
      </p:sp>
    </p:spTree>
    <p:extLst>
      <p:ext uri="{BB962C8B-B14F-4D97-AF65-F5344CB8AC3E}">
        <p14:creationId xmlns:p14="http://schemas.microsoft.com/office/powerpoint/2010/main" val="352973111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7" r:id="rId3"/>
    <p:sldLayoutId id="2147483689" r:id="rId4"/>
    <p:sldLayoutId id="2147483678" r:id="rId5"/>
    <p:sldLayoutId id="2147483680" r:id="rId6"/>
    <p:sldLayoutId id="2147483686" r:id="rId7"/>
    <p:sldLayoutId id="2147483682" r:id="rId8"/>
    <p:sldLayoutId id="214748368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685743" rtl="0" eaLnBrk="1" latinLnBrk="0" hangingPunct="1">
        <a:lnSpc>
          <a:spcPct val="100000"/>
        </a:lnSpc>
        <a:spcBef>
          <a:spcPct val="0"/>
        </a:spcBef>
        <a:buNone/>
        <a:defRPr lang="en-US" sz="2800" b="1" kern="1200" cap="all" baseline="0" dirty="0">
          <a:solidFill>
            <a:schemeClr val="tx2"/>
          </a:solidFill>
          <a:latin typeface="+mj-lt"/>
          <a:ea typeface="+mj-ea"/>
          <a:cs typeface="+mj-cs"/>
        </a:defRPr>
      </a:lvl1pPr>
    </p:titleStyle>
    <p:body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43" rtl="0" eaLnBrk="1" latinLnBrk="0" hangingPunct="1">
        <a:defRPr sz="1350" kern="1200">
          <a:solidFill>
            <a:schemeClr val="tx1"/>
          </a:solidFill>
          <a:latin typeface="+mn-lt"/>
          <a:ea typeface="+mn-ea"/>
          <a:cs typeface="+mn-cs"/>
        </a:defRPr>
      </a:lvl1pPr>
      <a:lvl2pPr marL="342872" algn="l" defTabSz="685743" rtl="0" eaLnBrk="1" latinLnBrk="0" hangingPunct="1">
        <a:defRPr sz="1350" kern="1200">
          <a:solidFill>
            <a:schemeClr val="tx1"/>
          </a:solidFill>
          <a:latin typeface="+mn-lt"/>
          <a:ea typeface="+mn-ea"/>
          <a:cs typeface="+mn-cs"/>
        </a:defRPr>
      </a:lvl2pPr>
      <a:lvl3pPr marL="685743" algn="l" defTabSz="685743" rtl="0" eaLnBrk="1" latinLnBrk="0" hangingPunct="1">
        <a:defRPr sz="1350" kern="1200">
          <a:solidFill>
            <a:schemeClr val="tx1"/>
          </a:solidFill>
          <a:latin typeface="+mn-lt"/>
          <a:ea typeface="+mn-ea"/>
          <a:cs typeface="+mn-cs"/>
        </a:defRPr>
      </a:lvl3pPr>
      <a:lvl4pPr marL="1028615" algn="l" defTabSz="685743" rtl="0" eaLnBrk="1" latinLnBrk="0" hangingPunct="1">
        <a:defRPr sz="1350" kern="1200">
          <a:solidFill>
            <a:schemeClr val="tx1"/>
          </a:solidFill>
          <a:latin typeface="+mn-lt"/>
          <a:ea typeface="+mn-ea"/>
          <a:cs typeface="+mn-cs"/>
        </a:defRPr>
      </a:lvl4pPr>
      <a:lvl5pPr marL="1371486" algn="l" defTabSz="685743" rtl="0" eaLnBrk="1" latinLnBrk="0" hangingPunct="1">
        <a:defRPr sz="1350" kern="1200">
          <a:solidFill>
            <a:schemeClr val="tx1"/>
          </a:solidFill>
          <a:latin typeface="+mn-lt"/>
          <a:ea typeface="+mn-ea"/>
          <a:cs typeface="+mn-cs"/>
        </a:defRPr>
      </a:lvl5pPr>
      <a:lvl6pPr marL="1714358" algn="l" defTabSz="685743" rtl="0" eaLnBrk="1" latinLnBrk="0" hangingPunct="1">
        <a:defRPr sz="1350" kern="1200">
          <a:solidFill>
            <a:schemeClr val="tx1"/>
          </a:solidFill>
          <a:latin typeface="+mn-lt"/>
          <a:ea typeface="+mn-ea"/>
          <a:cs typeface="+mn-cs"/>
        </a:defRPr>
      </a:lvl6pPr>
      <a:lvl7pPr marL="2057229" algn="l" defTabSz="685743" rtl="0" eaLnBrk="1" latinLnBrk="0" hangingPunct="1">
        <a:defRPr sz="1350" kern="1200">
          <a:solidFill>
            <a:schemeClr val="tx1"/>
          </a:solidFill>
          <a:latin typeface="+mn-lt"/>
          <a:ea typeface="+mn-ea"/>
          <a:cs typeface="+mn-cs"/>
        </a:defRPr>
      </a:lvl7pPr>
      <a:lvl8pPr marL="2400100" algn="l" defTabSz="685743" rtl="0" eaLnBrk="1" latinLnBrk="0" hangingPunct="1">
        <a:defRPr sz="1350" kern="1200">
          <a:solidFill>
            <a:schemeClr val="tx1"/>
          </a:solidFill>
          <a:latin typeface="+mn-lt"/>
          <a:ea typeface="+mn-ea"/>
          <a:cs typeface="+mn-cs"/>
        </a:defRPr>
      </a:lvl8pPr>
      <a:lvl9pPr marL="2742972" algn="l" defTabSz="68574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A4A3A4"/>
          </p15:clr>
        </p15:guide>
        <p15:guide id="2" orient="horz" pos="1620" userDrawn="1">
          <p15:clr>
            <a:srgbClr val="A4A3A4"/>
          </p15:clr>
        </p15:guide>
        <p15:guide id="3" pos="5587" userDrawn="1">
          <p15:clr>
            <a:srgbClr val="A4A3A4"/>
          </p15:clr>
        </p15:guide>
        <p15:guide id="4" pos="177" userDrawn="1">
          <p15:clr>
            <a:srgbClr val="A4A3A4"/>
          </p15:clr>
        </p15:guide>
        <p15:guide id="5" pos="504" userDrawn="1">
          <p15:clr>
            <a:srgbClr val="A4A3A4"/>
          </p15:clr>
        </p15:guide>
        <p15:guide id="7" orient="horz" pos="109" userDrawn="1">
          <p15:clr>
            <a:srgbClr val="A4A3A4"/>
          </p15:clr>
        </p15:guide>
        <p15:guide id="8" orient="horz" pos="491" userDrawn="1">
          <p15:clr>
            <a:srgbClr val="A4A3A4"/>
          </p15:clr>
        </p15:guide>
        <p15:guide id="9" orient="horz" pos="743" userDrawn="1">
          <p15:clr>
            <a:srgbClr val="A4A3A4"/>
          </p15:clr>
        </p15:guide>
        <p15:guide id="10" orient="horz" pos="3108" userDrawn="1">
          <p15:clr>
            <a:srgbClr val="A4A3A4"/>
          </p15:clr>
        </p15:guide>
        <p15:guide id="11" pos="4569" userDrawn="1">
          <p15:clr>
            <a:srgbClr val="A4A3A4"/>
          </p15:clr>
        </p15:guide>
        <p15:guide id="12" pos="4960" userDrawn="1">
          <p15:clr>
            <a:srgbClr val="A4A3A4"/>
          </p15:clr>
        </p15:guide>
        <p15:guide id="14" orient="horz" pos="2835" userDrawn="1">
          <p15:clr>
            <a:srgbClr val="A4A3A4"/>
          </p15:clr>
        </p15:guide>
        <p15:guide id="15" orient="horz" pos="279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docs.angularjs.org/guide/di"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https://docs.angularjs.org/api/ng/filter/lowercase" TargetMode="External"/><Relationship Id="rId3" Type="http://schemas.openxmlformats.org/officeDocument/2006/relationships/hyperlink" Target="https://docs.angularjs.org/api/ng/filter/filter" TargetMode="External"/><Relationship Id="rId7" Type="http://schemas.openxmlformats.org/officeDocument/2006/relationships/hyperlink" Target="https://docs.angularjs.org/api/ng/filter/json"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docs.angularjs.org/api/ng/filter/date" TargetMode="External"/><Relationship Id="rId11" Type="http://schemas.openxmlformats.org/officeDocument/2006/relationships/hyperlink" Target="https://docs.angularjs.org/api/ng/filter/orderBy" TargetMode="External"/><Relationship Id="rId5" Type="http://schemas.openxmlformats.org/officeDocument/2006/relationships/hyperlink" Target="https://docs.angularjs.org/api/ng/filter/number" TargetMode="External"/><Relationship Id="rId10" Type="http://schemas.openxmlformats.org/officeDocument/2006/relationships/hyperlink" Target="https://docs.angularjs.org/api/ng/filter/limitTo" TargetMode="External"/><Relationship Id="rId4" Type="http://schemas.openxmlformats.org/officeDocument/2006/relationships/hyperlink" Target="https://docs.angularjs.org/api/ng/filter/currency" TargetMode="External"/><Relationship Id="rId9" Type="http://schemas.openxmlformats.org/officeDocument/2006/relationships/hyperlink" Target="https://docs.angularjs.org/api/ng/filter/uppercas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docs.angularjs.org/guide/directive"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angularjs.or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github.com/angular/angular.j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575462" y="3689656"/>
            <a:ext cx="6297250" cy="338554"/>
          </a:xfrm>
        </p:spPr>
        <p:txBody>
          <a:bodyPr/>
          <a:lstStyle/>
          <a:p>
            <a:r>
              <a:rPr lang="en-US" dirty="0" smtClean="0">
                <a:latin typeface="Cambria" panose="02040503050406030204" pitchFamily="18" charset="0"/>
              </a:rPr>
              <a:t>20-10-2016</a:t>
            </a:r>
            <a:endParaRPr lang="en-US" dirty="0">
              <a:latin typeface="Cambria" panose="02040503050406030204" pitchFamily="18" charset="0"/>
            </a:endParaRPr>
          </a:p>
        </p:txBody>
      </p:sp>
      <p:sp>
        <p:nvSpPr>
          <p:cNvPr id="3" name="Title 2"/>
          <p:cNvSpPr>
            <a:spLocks noGrp="1"/>
          </p:cNvSpPr>
          <p:nvPr>
            <p:ph type="title"/>
          </p:nvPr>
        </p:nvSpPr>
        <p:spPr/>
        <p:txBody>
          <a:bodyPr/>
          <a:lstStyle/>
          <a:p>
            <a:r>
              <a:rPr lang="en-US" sz="2000" dirty="0" smtClean="0">
                <a:latin typeface="Cambria" panose="02040503050406030204" pitchFamily="18" charset="0"/>
              </a:rPr>
              <a:t>Angular </a:t>
            </a:r>
            <a:r>
              <a:rPr lang="en-US" sz="2000" smtClean="0">
                <a:latin typeface="Cambria" panose="02040503050406030204" pitchFamily="18" charset="0"/>
              </a:rPr>
              <a:t>js</a:t>
            </a:r>
            <a:endParaRPr lang="en-US" sz="2000" dirty="0">
              <a:latin typeface="Cambria" panose="02040503050406030204" pitchFamily="18" charset="0"/>
            </a:endParaRPr>
          </a:p>
        </p:txBody>
      </p:sp>
      <p:sp>
        <p:nvSpPr>
          <p:cNvPr id="2" name="TextBox 1"/>
          <p:cNvSpPr txBox="1"/>
          <p:nvPr/>
        </p:nvSpPr>
        <p:spPr bwMode="auto">
          <a:xfrm>
            <a:off x="5990897" y="3689656"/>
            <a:ext cx="2102069"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spAutoFit/>
          </a:bodyPr>
          <a:lstStyle/>
          <a:p>
            <a:pPr eaLnBrk="1" hangingPunct="1">
              <a:lnSpc>
                <a:spcPct val="90000"/>
              </a:lnSpc>
              <a:spcBef>
                <a:spcPts val="600"/>
              </a:spcBef>
              <a:buClr>
                <a:srgbClr val="F79220"/>
              </a:buClr>
              <a:buSzPct val="120000"/>
            </a:pPr>
            <a:r>
              <a:rPr lang="en-US" sz="1600" dirty="0" smtClean="0"/>
              <a:t>Ashok</a:t>
            </a:r>
            <a:endParaRPr lang="en-US" sz="1600" dirty="0" smtClean="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483" y="304800"/>
            <a:ext cx="3669679" cy="1502980"/>
          </a:xfrm>
          <a:prstGeom prst="rect">
            <a:avLst/>
          </a:prstGeom>
        </p:spPr>
      </p:pic>
    </p:spTree>
    <p:extLst>
      <p:ext uri="{BB962C8B-B14F-4D97-AF65-F5344CB8AC3E}">
        <p14:creationId xmlns:p14="http://schemas.microsoft.com/office/powerpoint/2010/main" val="142808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pic>
        <p:nvPicPr>
          <p:cNvPr id="2052" name="Picture 4" descr="C:\Users\kanchs\Desktop\Angular\Key Features.jp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124607" y="1182688"/>
            <a:ext cx="5938345" cy="275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94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4857740"/>
          </a:xfrm>
        </p:spPr>
        <p:txBody>
          <a:bodyPr/>
          <a:lstStyle/>
          <a:p>
            <a:pPr marL="342900" indent="-342900">
              <a:lnSpc>
                <a:spcPct val="150000"/>
              </a:lnSpc>
              <a:buFont typeface="Arial" panose="020B0604020202020204" pitchFamily="34" charset="0"/>
              <a:buChar char="•"/>
            </a:pPr>
            <a:r>
              <a:rPr lang="en-US" sz="1800" b="1" dirty="0" smtClean="0">
                <a:latin typeface="Cambria" panose="02040503050406030204" pitchFamily="18" charset="0"/>
              </a:rPr>
              <a:t>Controller</a:t>
            </a: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scope</a:t>
            </a:r>
          </a:p>
          <a:p>
            <a:pPr marL="342900" indent="-342900">
              <a:lnSpc>
                <a:spcPct val="150000"/>
              </a:lnSpc>
              <a:buFont typeface="Arial" panose="020B0604020202020204" pitchFamily="34" charset="0"/>
              <a:buChar char="•"/>
            </a:pPr>
            <a:r>
              <a:rPr lang="en-US" sz="1800" b="1" dirty="0" smtClean="0">
                <a:solidFill>
                  <a:schemeClr val="tx2"/>
                </a:solidFill>
                <a:latin typeface="Cambria" panose="02040503050406030204" pitchFamily="18" charset="0"/>
              </a:rPr>
              <a:t>Service</a:t>
            </a: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Dependency Injection</a:t>
            </a: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Template</a:t>
            </a: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factory</a:t>
            </a:r>
            <a:endParaRPr lang="en-US" sz="1800" b="1" dirty="0" smtClean="0">
              <a:solidFill>
                <a:schemeClr val="tx2"/>
              </a:solidFill>
              <a:latin typeface="Cambria" panose="02040503050406030204" pitchFamily="18" charset="0"/>
            </a:endParaRPr>
          </a:p>
          <a:p>
            <a:pPr marL="342900" indent="-342900">
              <a:lnSpc>
                <a:spcPct val="150000"/>
              </a:lnSpc>
              <a:buFont typeface="Arial" panose="020B0604020202020204" pitchFamily="34" charset="0"/>
              <a:buChar char="•"/>
            </a:pPr>
            <a:r>
              <a:rPr lang="en-US" sz="1800" b="1" dirty="0" smtClean="0">
                <a:solidFill>
                  <a:schemeClr val="tx2"/>
                </a:solidFill>
                <a:latin typeface="Cambria" panose="02040503050406030204" pitchFamily="18" charset="0"/>
              </a:rPr>
              <a:t>Provider</a:t>
            </a: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Filters</a:t>
            </a:r>
          </a:p>
          <a:p>
            <a:pPr marL="342900" indent="-342900">
              <a:lnSpc>
                <a:spcPct val="150000"/>
              </a:lnSpc>
              <a:buFont typeface="Arial" panose="020B0604020202020204" pitchFamily="34" charset="0"/>
              <a:buChar char="•"/>
            </a:pPr>
            <a:r>
              <a:rPr lang="en-US" sz="1800" b="1" dirty="0" smtClean="0">
                <a:solidFill>
                  <a:schemeClr val="tx2"/>
                </a:solidFill>
                <a:latin typeface="Cambria" panose="02040503050406030204" pitchFamily="18" charset="0"/>
              </a:rPr>
              <a:t>Directives</a:t>
            </a: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dirty="0" smtClean="0">
                <a:latin typeface="Cambria" panose="02040503050406030204" pitchFamily="18" charset="0"/>
              </a:rPr>
              <a:t>Angular JS components</a:t>
            </a:r>
            <a:endParaRPr lang="en-US" dirty="0">
              <a:latin typeface="Cambria" panose="02040503050406030204" pitchFamily="18" charset="0"/>
            </a:endParaRPr>
          </a:p>
        </p:txBody>
      </p:sp>
    </p:spTree>
    <p:extLst>
      <p:ext uri="{BB962C8B-B14F-4D97-AF65-F5344CB8AC3E}">
        <p14:creationId xmlns:p14="http://schemas.microsoft.com/office/powerpoint/2010/main" val="315305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a:t>
            </a:r>
            <a:br>
              <a:rPr lang="en-US" dirty="0" smtClean="0"/>
            </a:br>
            <a:endParaRPr lang="en-US" dirty="0"/>
          </a:p>
        </p:txBody>
      </p:sp>
      <p:sp>
        <p:nvSpPr>
          <p:cNvPr id="3" name="Content Placeholder 2"/>
          <p:cNvSpPr>
            <a:spLocks noGrp="1"/>
          </p:cNvSpPr>
          <p:nvPr>
            <p:ph sz="quarter" idx="14"/>
          </p:nvPr>
        </p:nvSpPr>
        <p:spPr>
          <a:xfrm>
            <a:off x="289138" y="888000"/>
            <a:ext cx="8577649" cy="3568385"/>
          </a:xfrm>
        </p:spPr>
        <p:txBody>
          <a:bodyPr/>
          <a:lstStyle/>
          <a:p>
            <a:r>
              <a:rPr lang="en-US" dirty="0" smtClean="0"/>
              <a:t>What is module?</a:t>
            </a:r>
          </a:p>
          <a:p>
            <a:r>
              <a:rPr lang="en-US" dirty="0"/>
              <a:t>	</a:t>
            </a:r>
            <a:r>
              <a:rPr lang="en-US" dirty="0" smtClean="0"/>
              <a:t>- way to </a:t>
            </a:r>
            <a:r>
              <a:rPr lang="en-US" dirty="0"/>
              <a:t>organize all your JavaScript code into </a:t>
            </a:r>
            <a:r>
              <a:rPr lang="en-US" b="1" dirty="0"/>
              <a:t>modules</a:t>
            </a:r>
            <a:r>
              <a:rPr lang="en-US" dirty="0"/>
              <a:t> to avoid declaring objects and variables in the global </a:t>
            </a:r>
            <a:r>
              <a:rPr lang="en-US" dirty="0" smtClean="0"/>
              <a:t>namespace</a:t>
            </a:r>
          </a:p>
          <a:p>
            <a:r>
              <a:rPr lang="en-US" dirty="0"/>
              <a:t>	</a:t>
            </a:r>
            <a:r>
              <a:rPr lang="en-US" dirty="0" smtClean="0"/>
              <a:t>- </a:t>
            </a:r>
            <a:r>
              <a:rPr lang="en-US" dirty="0"/>
              <a:t>A </a:t>
            </a:r>
            <a:r>
              <a:rPr lang="en-US" b="1" dirty="0"/>
              <a:t>module</a:t>
            </a:r>
            <a:r>
              <a:rPr lang="en-US" dirty="0"/>
              <a:t> can be defined by simply calling </a:t>
            </a:r>
            <a:r>
              <a:rPr lang="en-US" dirty="0" smtClean="0"/>
              <a:t>the </a:t>
            </a:r>
            <a:r>
              <a:rPr lang="en-US" dirty="0" err="1" smtClean="0"/>
              <a:t>angular.module</a:t>
            </a:r>
            <a:r>
              <a:rPr lang="en-US" dirty="0"/>
              <a:t> function, where </a:t>
            </a:r>
            <a:r>
              <a:rPr lang="en-US" dirty="0" smtClean="0"/>
              <a:t>angular is </a:t>
            </a:r>
            <a:r>
              <a:rPr lang="en-US" dirty="0"/>
              <a:t>a global namespace exposed by </a:t>
            </a:r>
            <a:r>
              <a:rPr lang="en-US" dirty="0" err="1"/>
              <a:t>AngularJS</a:t>
            </a:r>
            <a:r>
              <a:rPr lang="en-US" dirty="0"/>
              <a:t> and always available to us. </a:t>
            </a:r>
            <a:endParaRPr lang="en-US" dirty="0" smtClean="0"/>
          </a:p>
          <a:p>
            <a:r>
              <a:rPr lang="en-US" dirty="0"/>
              <a:t> </a:t>
            </a:r>
            <a:r>
              <a:rPr lang="en-US" dirty="0" smtClean="0"/>
              <a:t>	- </a:t>
            </a:r>
            <a:r>
              <a:rPr lang="en-US" dirty="0" err="1" smtClean="0"/>
              <a:t>angular.module</a:t>
            </a:r>
            <a:r>
              <a:rPr lang="en-US" dirty="0"/>
              <a:t> function accepts two parameters: the name of the module and an array of dependencies on other modules</a:t>
            </a:r>
          </a:p>
        </p:txBody>
      </p:sp>
    </p:spTree>
    <p:extLst>
      <p:ext uri="{BB962C8B-B14F-4D97-AF65-F5344CB8AC3E}">
        <p14:creationId xmlns:p14="http://schemas.microsoft.com/office/powerpoint/2010/main" val="226804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module</a:t>
            </a:r>
            <a:endParaRPr lang="en-US" dirty="0"/>
          </a:p>
        </p:txBody>
      </p:sp>
      <p:sp>
        <p:nvSpPr>
          <p:cNvPr id="3" name="Content Placeholder 2"/>
          <p:cNvSpPr>
            <a:spLocks noGrp="1"/>
          </p:cNvSpPr>
          <p:nvPr>
            <p:ph sz="quarter" idx="14"/>
          </p:nvPr>
        </p:nvSpPr>
        <p:spPr>
          <a:xfrm>
            <a:off x="291715" y="770335"/>
            <a:ext cx="8577649" cy="3400931"/>
          </a:xfrm>
        </p:spPr>
        <p:txBody>
          <a:bodyPr/>
          <a:lstStyle/>
          <a:p>
            <a:r>
              <a:rPr lang="en-US" sz="1400" dirty="0"/>
              <a:t>// A simple module with no dependencies</a:t>
            </a:r>
          </a:p>
          <a:p>
            <a:r>
              <a:rPr lang="en-US" sz="1400" dirty="0" err="1" smtClean="0"/>
              <a:t>angular.module</a:t>
            </a:r>
            <a:r>
              <a:rPr lang="en-US" sz="1400" dirty="0"/>
              <a:t>("</a:t>
            </a:r>
            <a:r>
              <a:rPr lang="en-US" sz="1400" dirty="0" err="1"/>
              <a:t>mainModule</a:t>
            </a:r>
            <a:r>
              <a:rPr lang="en-US" sz="1400" dirty="0"/>
              <a:t>", [])</a:t>
            </a:r>
          </a:p>
          <a:p>
            <a:r>
              <a:rPr lang="en-US" sz="1400" dirty="0"/>
              <a:t>  .controller("</a:t>
            </a:r>
            <a:r>
              <a:rPr lang="en-US" sz="1400" dirty="0" err="1"/>
              <a:t>simpleController</a:t>
            </a:r>
            <a:r>
              <a:rPr lang="en-US" sz="1400" dirty="0"/>
              <a:t>", function ($scope)</a:t>
            </a:r>
          </a:p>
          <a:p>
            <a:r>
              <a:rPr lang="en-US" sz="1400" dirty="0"/>
              <a:t>  </a:t>
            </a:r>
            <a:r>
              <a:rPr lang="en-US" sz="1400" dirty="0" smtClean="0"/>
              <a:t> {</a:t>
            </a:r>
            <a:endParaRPr lang="en-US" sz="1400" dirty="0"/>
          </a:p>
          <a:p>
            <a:r>
              <a:rPr lang="en-US" sz="1400" dirty="0"/>
              <a:t>    </a:t>
            </a:r>
            <a:r>
              <a:rPr lang="en-US" sz="1400" dirty="0" smtClean="0"/>
              <a:t>……..</a:t>
            </a:r>
            <a:endParaRPr lang="en-US" sz="1400" dirty="0"/>
          </a:p>
          <a:p>
            <a:r>
              <a:rPr lang="en-US" sz="1400" dirty="0"/>
              <a:t>    </a:t>
            </a:r>
            <a:r>
              <a:rPr lang="en-US" sz="1400" dirty="0" smtClean="0"/>
              <a:t>})</a:t>
            </a:r>
          </a:p>
          <a:p>
            <a:r>
              <a:rPr lang="en-US" sz="1400" dirty="0"/>
              <a:t> </a:t>
            </a:r>
            <a:r>
              <a:rPr lang="en-US" sz="1400" dirty="0" smtClean="0"/>
              <a:t>    .service(“</a:t>
            </a:r>
            <a:r>
              <a:rPr lang="en-US" sz="1400" dirty="0" err="1" smtClean="0"/>
              <a:t>serviceName</a:t>
            </a:r>
            <a:r>
              <a:rPr lang="en-US" sz="1400" dirty="0" smtClean="0"/>
              <a:t>”, function() {</a:t>
            </a:r>
          </a:p>
          <a:p>
            <a:r>
              <a:rPr lang="en-US" sz="1400" dirty="0" smtClean="0"/>
              <a:t>	…………     </a:t>
            </a:r>
          </a:p>
          <a:p>
            <a:r>
              <a:rPr lang="en-US" sz="1400" dirty="0"/>
              <a:t> </a:t>
            </a:r>
            <a:r>
              <a:rPr lang="en-US" sz="1400" dirty="0" smtClean="0"/>
              <a:t>     })</a:t>
            </a:r>
          </a:p>
          <a:p>
            <a:r>
              <a:rPr lang="en-US" sz="1400" dirty="0" smtClean="0"/>
              <a:t>  });</a:t>
            </a:r>
            <a:endParaRPr lang="en-US" sz="1400" dirty="0"/>
          </a:p>
        </p:txBody>
      </p:sp>
    </p:spTree>
    <p:extLst>
      <p:ext uri="{BB962C8B-B14F-4D97-AF65-F5344CB8AC3E}">
        <p14:creationId xmlns:p14="http://schemas.microsoft.com/office/powerpoint/2010/main" val="426505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599090"/>
            <a:ext cx="8577649" cy="3836948"/>
          </a:xfrm>
        </p:spPr>
        <p:txBody>
          <a:bodyPr/>
          <a:lstStyle/>
          <a:p>
            <a:r>
              <a:rPr lang="en-US" sz="1400" dirty="0" err="1"/>
              <a:t>var</a:t>
            </a:r>
            <a:r>
              <a:rPr lang="en-US" sz="1400" dirty="0"/>
              <a:t> </a:t>
            </a:r>
            <a:r>
              <a:rPr lang="en-US" sz="1400" dirty="0" err="1"/>
              <a:t>myModule</a:t>
            </a:r>
            <a:r>
              <a:rPr lang="en-US" sz="1400" dirty="0"/>
              <a:t> = </a:t>
            </a:r>
            <a:r>
              <a:rPr lang="en-US" sz="1400" dirty="0" err="1"/>
              <a:t>angular.module</a:t>
            </a:r>
            <a:r>
              <a:rPr lang="en-US" sz="1400" dirty="0"/>
              <a:t>("</a:t>
            </a:r>
            <a:r>
              <a:rPr lang="en-US" sz="1400" dirty="0" err="1"/>
              <a:t>mainModule</a:t>
            </a:r>
            <a:r>
              <a:rPr lang="en-US" sz="1400" dirty="0"/>
              <a:t>", ['</a:t>
            </a:r>
            <a:r>
              <a:rPr lang="en-US" sz="1400" dirty="0" err="1"/>
              <a:t>DNM.WizardAppModule</a:t>
            </a:r>
            <a:r>
              <a:rPr lang="en-US" sz="1400" dirty="0"/>
              <a:t>',</a:t>
            </a:r>
          </a:p>
          <a:p>
            <a:r>
              <a:rPr lang="en-US" sz="1400" dirty="0"/>
              <a:t>   </a:t>
            </a:r>
            <a:r>
              <a:rPr lang="en-US" sz="1400" dirty="0" smtClean="0"/>
              <a:t>                                                                 </a:t>
            </a:r>
            <a:r>
              <a:rPr lang="en-US" sz="1400" dirty="0"/>
              <a:t>'</a:t>
            </a:r>
            <a:r>
              <a:rPr lang="en-US" sz="1400" dirty="0" err="1"/>
              <a:t>DNM.WizardAdminModule</a:t>
            </a:r>
            <a:r>
              <a:rPr lang="en-US" sz="1400" dirty="0" smtClean="0"/>
              <a:t>',    </a:t>
            </a:r>
            <a:r>
              <a:rPr lang="en-US" sz="1400" dirty="0"/>
              <a:t>'</a:t>
            </a:r>
            <a:r>
              <a:rPr lang="en-US" sz="1400" dirty="0" err="1"/>
              <a:t>Config.BladeFinderModule</a:t>
            </a:r>
            <a:r>
              <a:rPr lang="en-US" sz="1400" dirty="0"/>
              <a:t>']);</a:t>
            </a:r>
          </a:p>
          <a:p>
            <a:r>
              <a:rPr lang="en-US" sz="1400" dirty="0"/>
              <a:t>  </a:t>
            </a:r>
            <a:r>
              <a:rPr lang="en-US" sz="1400" dirty="0" err="1" smtClean="0"/>
              <a:t>myModule.controller</a:t>
            </a:r>
            <a:r>
              <a:rPr lang="en-US" sz="1400" dirty="0"/>
              <a:t>("</a:t>
            </a:r>
            <a:r>
              <a:rPr lang="en-US" sz="1400" dirty="0" err="1"/>
              <a:t>simpleController</a:t>
            </a:r>
            <a:r>
              <a:rPr lang="en-US" sz="1400" dirty="0"/>
              <a:t>", function ($scope)</a:t>
            </a:r>
          </a:p>
          <a:p>
            <a:r>
              <a:rPr lang="en-US" sz="1400" dirty="0"/>
              <a:t>   {</a:t>
            </a:r>
          </a:p>
          <a:p>
            <a:r>
              <a:rPr lang="en-US" sz="1400" dirty="0"/>
              <a:t>    ……..</a:t>
            </a:r>
          </a:p>
          <a:p>
            <a:r>
              <a:rPr lang="en-US" sz="1400" dirty="0"/>
              <a:t>    </a:t>
            </a:r>
            <a:r>
              <a:rPr lang="en-US" sz="1400" dirty="0" smtClean="0"/>
              <a:t>});</a:t>
            </a:r>
          </a:p>
          <a:p>
            <a:endParaRPr lang="en-US" sz="1400" dirty="0"/>
          </a:p>
          <a:p>
            <a:r>
              <a:rPr lang="en-US" sz="1400" dirty="0"/>
              <a:t>    </a:t>
            </a:r>
            <a:r>
              <a:rPr lang="en-US" sz="1400" dirty="0" err="1" smtClean="0"/>
              <a:t>myModule.service</a:t>
            </a:r>
            <a:r>
              <a:rPr lang="en-US" sz="1400" dirty="0"/>
              <a:t>(“</a:t>
            </a:r>
            <a:r>
              <a:rPr lang="en-US" sz="1400" dirty="0" err="1"/>
              <a:t>serviceName</a:t>
            </a:r>
            <a:r>
              <a:rPr lang="en-US" sz="1400" dirty="0"/>
              <a:t>”, function() {</a:t>
            </a:r>
          </a:p>
          <a:p>
            <a:r>
              <a:rPr lang="en-US" sz="1400" dirty="0"/>
              <a:t>	…………     </a:t>
            </a:r>
          </a:p>
          <a:p>
            <a:r>
              <a:rPr lang="en-US" sz="1400" dirty="0"/>
              <a:t>     </a:t>
            </a:r>
            <a:r>
              <a:rPr lang="en-US" sz="1400" dirty="0" smtClean="0"/>
              <a:t>});</a:t>
            </a:r>
            <a:endParaRPr lang="en-US" sz="1400" dirty="0"/>
          </a:p>
          <a:p>
            <a:endParaRPr lang="en-US" dirty="0"/>
          </a:p>
        </p:txBody>
      </p:sp>
    </p:spTree>
    <p:extLst>
      <p:ext uri="{BB962C8B-B14F-4D97-AF65-F5344CB8AC3E}">
        <p14:creationId xmlns:p14="http://schemas.microsoft.com/office/powerpoint/2010/main" val="221412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components</a:t>
            </a:r>
            <a:endParaRPr lang="en-US" dirty="0"/>
          </a:p>
        </p:txBody>
      </p:sp>
      <p:sp>
        <p:nvSpPr>
          <p:cNvPr id="3" name="Content Placeholder 2"/>
          <p:cNvSpPr>
            <a:spLocks noGrp="1"/>
          </p:cNvSpPr>
          <p:nvPr>
            <p:ph sz="quarter" idx="14"/>
          </p:nvPr>
        </p:nvSpPr>
        <p:spPr>
          <a:xfrm>
            <a:off x="291714" y="1182291"/>
            <a:ext cx="8577649" cy="3452227"/>
          </a:xfrm>
        </p:spPr>
        <p:txBody>
          <a:bodyPr/>
          <a:lstStyle/>
          <a:p>
            <a:pPr marL="342900" indent="-342900">
              <a:buFontTx/>
              <a:buChar char="-"/>
            </a:pPr>
            <a:r>
              <a:rPr lang="en-US" dirty="0" smtClean="0"/>
              <a:t>controller</a:t>
            </a:r>
          </a:p>
          <a:p>
            <a:pPr marL="342900" indent="-342900">
              <a:buFontTx/>
              <a:buChar char="-"/>
            </a:pPr>
            <a:r>
              <a:rPr lang="en-US" dirty="0" smtClean="0"/>
              <a:t>Service</a:t>
            </a:r>
          </a:p>
          <a:p>
            <a:pPr marL="342900" indent="-342900">
              <a:buFontTx/>
              <a:buChar char="-"/>
            </a:pPr>
            <a:r>
              <a:rPr lang="en-US" dirty="0" smtClean="0"/>
              <a:t>Factory</a:t>
            </a:r>
          </a:p>
          <a:p>
            <a:pPr marL="342900" indent="-342900">
              <a:buFontTx/>
              <a:buChar char="-"/>
            </a:pPr>
            <a:r>
              <a:rPr lang="en-US" dirty="0" smtClean="0"/>
              <a:t>Provider</a:t>
            </a:r>
          </a:p>
          <a:p>
            <a:pPr marL="342900" indent="-342900">
              <a:buFontTx/>
              <a:buChar char="-"/>
            </a:pPr>
            <a:r>
              <a:rPr lang="en-US" dirty="0" smtClean="0"/>
              <a:t>Value</a:t>
            </a:r>
          </a:p>
          <a:p>
            <a:pPr marL="342900" indent="-342900">
              <a:buFontTx/>
              <a:buChar char="-"/>
            </a:pPr>
            <a:r>
              <a:rPr lang="en-US" dirty="0" smtClean="0"/>
              <a:t>Dependencies</a:t>
            </a:r>
          </a:p>
          <a:p>
            <a:pPr marL="342900" indent="-342900">
              <a:buFontTx/>
              <a:buChar char="-"/>
            </a:pPr>
            <a:r>
              <a:rPr lang="en-US" dirty="0" smtClean="0"/>
              <a:t>filter</a:t>
            </a:r>
          </a:p>
          <a:p>
            <a:pPr marL="342900" indent="-342900">
              <a:buFontTx/>
              <a:buChar char="-"/>
            </a:pPr>
            <a:endParaRPr lang="en-US" dirty="0"/>
          </a:p>
        </p:txBody>
      </p:sp>
    </p:spTree>
    <p:extLst>
      <p:ext uri="{BB962C8B-B14F-4D97-AF65-F5344CB8AC3E}">
        <p14:creationId xmlns:p14="http://schemas.microsoft.com/office/powerpoint/2010/main" val="425415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and templates</a:t>
            </a:r>
            <a:br>
              <a:rPr lang="en-US" dirty="0" smtClean="0"/>
            </a:br>
            <a:endParaRPr lang="en-US" dirty="0"/>
          </a:p>
        </p:txBody>
      </p:sp>
      <p:sp>
        <p:nvSpPr>
          <p:cNvPr id="3" name="Content Placeholder 2"/>
          <p:cNvSpPr>
            <a:spLocks noGrp="1"/>
          </p:cNvSpPr>
          <p:nvPr>
            <p:ph sz="quarter" idx="14"/>
          </p:nvPr>
        </p:nvSpPr>
        <p:spPr>
          <a:xfrm>
            <a:off x="291714" y="919532"/>
            <a:ext cx="8577649" cy="4311437"/>
          </a:xfrm>
        </p:spPr>
        <p:txBody>
          <a:bodyPr/>
          <a:lstStyle/>
          <a:p>
            <a:pPr marL="342900" indent="-342900">
              <a:buFontTx/>
              <a:buChar char="-"/>
            </a:pPr>
            <a:r>
              <a:rPr lang="en-US" b="1" dirty="0" smtClean="0"/>
              <a:t>view</a:t>
            </a:r>
            <a:r>
              <a:rPr lang="en-US" dirty="0"/>
              <a:t> is a projection of the model through the HTML </a:t>
            </a:r>
            <a:r>
              <a:rPr lang="en-US" b="1" dirty="0" smtClean="0"/>
              <a:t>template</a:t>
            </a:r>
          </a:p>
          <a:p>
            <a:pPr marL="342900" indent="-342900">
              <a:buFontTx/>
              <a:buChar char="-"/>
            </a:pPr>
            <a:r>
              <a:rPr lang="en-US" b="1" dirty="0" smtClean="0"/>
              <a:t>Static &amp; dynamic </a:t>
            </a:r>
            <a:r>
              <a:rPr lang="en-US" dirty="0"/>
              <a:t>templates</a:t>
            </a:r>
          </a:p>
          <a:p>
            <a:pPr marL="342900" indent="-342900">
              <a:buFontTx/>
              <a:buChar char="-"/>
            </a:pPr>
            <a:r>
              <a:rPr lang="en-US" dirty="0" smtClean="0"/>
              <a:t>whenever </a:t>
            </a:r>
            <a:r>
              <a:rPr lang="en-US" dirty="0"/>
              <a:t>the model changes, Angular refreshes the appropriate binding points, which updates the </a:t>
            </a:r>
            <a:r>
              <a:rPr lang="en-US" dirty="0" smtClean="0"/>
              <a:t>view</a:t>
            </a:r>
          </a:p>
          <a:p>
            <a:pPr>
              <a:spcBef>
                <a:spcPts val="0"/>
              </a:spcBef>
            </a:pPr>
            <a:r>
              <a:rPr lang="en-US" sz="1400" dirty="0" smtClean="0"/>
              <a:t>&lt;</a:t>
            </a:r>
            <a:r>
              <a:rPr lang="en-US" sz="1400" dirty="0"/>
              <a:t>html ng-app="</a:t>
            </a:r>
            <a:r>
              <a:rPr lang="en-US" sz="1400" dirty="0" err="1"/>
              <a:t>phonecatApp</a:t>
            </a:r>
            <a:r>
              <a:rPr lang="en-US" sz="1400" dirty="0" smtClean="0"/>
              <a:t>"&gt;</a:t>
            </a:r>
          </a:p>
          <a:p>
            <a:pPr>
              <a:spcBef>
                <a:spcPts val="0"/>
              </a:spcBef>
            </a:pPr>
            <a:r>
              <a:rPr lang="en-US" sz="1400" dirty="0" smtClean="0"/>
              <a:t> </a:t>
            </a:r>
            <a:r>
              <a:rPr lang="en-US" sz="1400" dirty="0"/>
              <a:t>&lt;head&gt; </a:t>
            </a:r>
            <a:r>
              <a:rPr lang="en-US" sz="1400" dirty="0" smtClean="0"/>
              <a:t>&lt;</a:t>
            </a:r>
            <a:r>
              <a:rPr lang="en-US" sz="1400" dirty="0"/>
              <a:t>script </a:t>
            </a:r>
            <a:r>
              <a:rPr lang="en-US" sz="1400" dirty="0" err="1"/>
              <a:t>src</a:t>
            </a:r>
            <a:r>
              <a:rPr lang="en-US" sz="1400" dirty="0"/>
              <a:t>="</a:t>
            </a:r>
            <a:r>
              <a:rPr lang="en-US" sz="1400" dirty="0" err="1"/>
              <a:t>bower_components</a:t>
            </a:r>
            <a:r>
              <a:rPr lang="en-US" sz="1400" dirty="0"/>
              <a:t>/angular/angular.js"&gt;&lt;/script&gt; </a:t>
            </a:r>
            <a:endParaRPr lang="en-US" sz="1400" dirty="0" smtClean="0"/>
          </a:p>
          <a:p>
            <a:pPr>
              <a:spcBef>
                <a:spcPts val="0"/>
              </a:spcBef>
            </a:pPr>
            <a:r>
              <a:rPr lang="en-US" sz="1400" dirty="0" smtClean="0"/>
              <a:t>       &lt;</a:t>
            </a:r>
            <a:r>
              <a:rPr lang="en-US" sz="1400" dirty="0"/>
              <a:t>script </a:t>
            </a:r>
            <a:r>
              <a:rPr lang="en-US" sz="1400" dirty="0" err="1"/>
              <a:t>src</a:t>
            </a:r>
            <a:r>
              <a:rPr lang="en-US" sz="1400" dirty="0"/>
              <a:t>="</a:t>
            </a:r>
            <a:r>
              <a:rPr lang="en-US" sz="1400" dirty="0" err="1"/>
              <a:t>js</a:t>
            </a:r>
            <a:r>
              <a:rPr lang="en-US" sz="1400" dirty="0"/>
              <a:t>/controllers.js"&gt;&lt;/script&gt; </a:t>
            </a:r>
            <a:endParaRPr lang="en-US" sz="1400" dirty="0" smtClean="0"/>
          </a:p>
          <a:p>
            <a:pPr>
              <a:spcBef>
                <a:spcPts val="0"/>
              </a:spcBef>
            </a:pPr>
            <a:r>
              <a:rPr lang="en-US" sz="1400" dirty="0" smtClean="0"/>
              <a:t>&lt;/</a:t>
            </a:r>
            <a:r>
              <a:rPr lang="en-US" sz="1400" dirty="0"/>
              <a:t>head&gt; </a:t>
            </a:r>
            <a:endParaRPr lang="en-US" sz="1400" dirty="0" smtClean="0"/>
          </a:p>
          <a:p>
            <a:pPr>
              <a:spcBef>
                <a:spcPts val="0"/>
              </a:spcBef>
            </a:pPr>
            <a:r>
              <a:rPr lang="en-US" sz="1400" dirty="0" smtClean="0"/>
              <a:t>&lt;</a:t>
            </a:r>
            <a:r>
              <a:rPr lang="en-US" sz="1400" dirty="0"/>
              <a:t>body ng-controller="</a:t>
            </a:r>
            <a:r>
              <a:rPr lang="en-US" sz="1400" dirty="0" err="1"/>
              <a:t>PhoneListCtrl</a:t>
            </a:r>
            <a:r>
              <a:rPr lang="en-US" sz="1400" dirty="0"/>
              <a:t>"&gt; </a:t>
            </a:r>
            <a:endParaRPr lang="en-US" sz="1400" dirty="0" smtClean="0"/>
          </a:p>
          <a:p>
            <a:pPr>
              <a:spcBef>
                <a:spcPts val="0"/>
              </a:spcBef>
            </a:pPr>
            <a:r>
              <a:rPr lang="en-US" sz="1400" dirty="0" smtClean="0"/>
              <a:t>         &lt;</a:t>
            </a:r>
            <a:r>
              <a:rPr lang="en-US" sz="1400" dirty="0" err="1"/>
              <a:t>ul</a:t>
            </a:r>
            <a:r>
              <a:rPr lang="en-US" sz="1400" dirty="0"/>
              <a:t>&gt; </a:t>
            </a:r>
            <a:endParaRPr lang="en-US" sz="1400" dirty="0" smtClean="0"/>
          </a:p>
          <a:p>
            <a:pPr>
              <a:spcBef>
                <a:spcPts val="0"/>
              </a:spcBef>
            </a:pPr>
            <a:r>
              <a:rPr lang="en-US" sz="1400" dirty="0"/>
              <a:t> </a:t>
            </a:r>
            <a:r>
              <a:rPr lang="en-US" sz="1400" dirty="0" smtClean="0"/>
              <a:t>               &lt;</a:t>
            </a:r>
            <a:r>
              <a:rPr lang="en-US" sz="1400" dirty="0"/>
              <a:t>li ng-repeat="phone in phones"&gt; &lt;span&gt;{{phone.name}}&lt;/span&gt; &lt;p&gt;{{</a:t>
            </a:r>
            <a:r>
              <a:rPr lang="en-US" sz="1400" dirty="0" err="1"/>
              <a:t>phone.snippet</a:t>
            </a:r>
            <a:r>
              <a:rPr lang="en-US" sz="1400" dirty="0"/>
              <a:t>}}&lt;/p&gt; </a:t>
            </a:r>
            <a:r>
              <a:rPr lang="en-US" sz="1400" dirty="0" smtClean="0"/>
              <a:t>&lt;/</a:t>
            </a:r>
            <a:r>
              <a:rPr lang="en-US" sz="1400" dirty="0"/>
              <a:t>li&gt; </a:t>
            </a:r>
            <a:r>
              <a:rPr lang="en-US" sz="1400" dirty="0" smtClean="0"/>
              <a:t>               &lt;/</a:t>
            </a:r>
            <a:r>
              <a:rPr lang="en-US" sz="1400" dirty="0" err="1"/>
              <a:t>ul</a:t>
            </a:r>
            <a:r>
              <a:rPr lang="en-US" sz="1400" dirty="0"/>
              <a:t>&gt; </a:t>
            </a:r>
            <a:endParaRPr lang="en-US" sz="1400" dirty="0" smtClean="0"/>
          </a:p>
          <a:p>
            <a:pPr>
              <a:spcBef>
                <a:spcPts val="0"/>
              </a:spcBef>
            </a:pPr>
            <a:r>
              <a:rPr lang="en-US" sz="1400" dirty="0" smtClean="0"/>
              <a:t>&lt;/</a:t>
            </a:r>
            <a:r>
              <a:rPr lang="en-US" sz="1400" dirty="0"/>
              <a:t>body&gt; </a:t>
            </a:r>
            <a:endParaRPr lang="en-US" sz="1400" dirty="0" smtClean="0"/>
          </a:p>
          <a:p>
            <a:pPr>
              <a:spcBef>
                <a:spcPts val="0"/>
              </a:spcBef>
            </a:pPr>
            <a:r>
              <a:rPr lang="en-US" sz="1400" dirty="0" smtClean="0"/>
              <a:t>&lt;/</a:t>
            </a:r>
            <a:r>
              <a:rPr lang="en-US" sz="1400" dirty="0"/>
              <a:t>html&gt;</a:t>
            </a:r>
          </a:p>
        </p:txBody>
      </p:sp>
    </p:spTree>
    <p:extLst>
      <p:ext uri="{BB962C8B-B14F-4D97-AF65-F5344CB8AC3E}">
        <p14:creationId xmlns:p14="http://schemas.microsoft.com/office/powerpoint/2010/main" val="371220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a:t>
            </a:r>
          </a:p>
        </p:txBody>
      </p:sp>
      <p:sp>
        <p:nvSpPr>
          <p:cNvPr id="3" name="Content Placeholder 2"/>
          <p:cNvSpPr>
            <a:spLocks noGrp="1"/>
          </p:cNvSpPr>
          <p:nvPr>
            <p:ph sz="quarter" idx="14"/>
          </p:nvPr>
        </p:nvSpPr>
        <p:spPr>
          <a:xfrm>
            <a:off x="291714" y="1182291"/>
            <a:ext cx="8577649" cy="3467616"/>
          </a:xfrm>
        </p:spPr>
        <p:txBody>
          <a:bodyPr/>
          <a:lstStyle/>
          <a:p>
            <a:pPr marL="342900" indent="-342900">
              <a:buFontTx/>
              <a:buChar char="-"/>
            </a:pPr>
            <a:r>
              <a:rPr lang="en-US" dirty="0"/>
              <a:t>JavaScript object containing attributes/properties and functions</a:t>
            </a:r>
          </a:p>
          <a:p>
            <a:pPr marL="342900" indent="-342900">
              <a:buFontTx/>
              <a:buChar char="-"/>
            </a:pPr>
            <a:r>
              <a:rPr lang="en-US" dirty="0" smtClean="0"/>
              <a:t>Facilitates communication </a:t>
            </a:r>
            <a:r>
              <a:rPr lang="en-US" dirty="0"/>
              <a:t>between the Model and the </a:t>
            </a:r>
            <a:r>
              <a:rPr lang="en-US" dirty="0" smtClean="0"/>
              <a:t>view</a:t>
            </a:r>
          </a:p>
          <a:p>
            <a:pPr marL="342900" indent="-342900">
              <a:buFontTx/>
              <a:buChar char="-"/>
            </a:pPr>
            <a:r>
              <a:rPr lang="en-US" dirty="0" smtClean="0"/>
              <a:t>How it differs from other components?</a:t>
            </a:r>
          </a:p>
          <a:p>
            <a:pPr marL="800100" lvl="1" indent="-342900">
              <a:buFontTx/>
              <a:buChar char="-"/>
            </a:pPr>
            <a:r>
              <a:rPr lang="en-US" dirty="0"/>
              <a:t>accepts $scope as a </a:t>
            </a:r>
            <a:r>
              <a:rPr lang="en-US" dirty="0" smtClean="0"/>
              <a:t>parameter</a:t>
            </a:r>
          </a:p>
          <a:p>
            <a:pPr lvl="1" indent="0">
              <a:buNone/>
            </a:pPr>
            <a:endParaRPr lang="en-US" dirty="0" smtClean="0"/>
          </a:p>
          <a:p>
            <a:pPr lvl="1" indent="0">
              <a:buNone/>
            </a:pPr>
            <a:r>
              <a:rPr lang="en-US" sz="1400" dirty="0" err="1">
                <a:solidFill>
                  <a:schemeClr val="tx2"/>
                </a:solidFill>
              </a:rPr>
              <a:t>var</a:t>
            </a:r>
            <a:r>
              <a:rPr lang="en-US" sz="1400" dirty="0">
                <a:solidFill>
                  <a:schemeClr val="tx2"/>
                </a:solidFill>
              </a:rPr>
              <a:t> </a:t>
            </a:r>
            <a:r>
              <a:rPr lang="en-US" sz="1400" dirty="0" err="1">
                <a:solidFill>
                  <a:schemeClr val="tx2"/>
                </a:solidFill>
              </a:rPr>
              <a:t>myApp</a:t>
            </a:r>
            <a:r>
              <a:rPr lang="en-US" sz="1400" dirty="0">
                <a:solidFill>
                  <a:schemeClr val="tx2"/>
                </a:solidFill>
              </a:rPr>
              <a:t> = </a:t>
            </a:r>
            <a:r>
              <a:rPr lang="en-US" sz="1400" dirty="0" err="1">
                <a:solidFill>
                  <a:schemeClr val="tx2"/>
                </a:solidFill>
              </a:rPr>
              <a:t>angular.module</a:t>
            </a:r>
            <a:r>
              <a:rPr lang="en-US" sz="1400" dirty="0">
                <a:solidFill>
                  <a:schemeClr val="tx2"/>
                </a:solidFill>
              </a:rPr>
              <a:t>('</a:t>
            </a:r>
            <a:r>
              <a:rPr lang="en-US" sz="1400" dirty="0" err="1">
                <a:solidFill>
                  <a:schemeClr val="tx2"/>
                </a:solidFill>
              </a:rPr>
              <a:t>myApp</a:t>
            </a:r>
            <a:r>
              <a:rPr lang="en-US" sz="1400" dirty="0">
                <a:solidFill>
                  <a:schemeClr val="tx2"/>
                </a:solidFill>
              </a:rPr>
              <a:t>',[]); </a:t>
            </a:r>
            <a:endParaRPr lang="en-US" sz="1400" dirty="0" smtClean="0">
              <a:solidFill>
                <a:schemeClr val="tx2"/>
              </a:solidFill>
            </a:endParaRPr>
          </a:p>
          <a:p>
            <a:pPr lvl="1" indent="0">
              <a:buNone/>
            </a:pPr>
            <a:endParaRPr lang="en-US" sz="1400" dirty="0">
              <a:solidFill>
                <a:schemeClr val="tx2"/>
              </a:solidFill>
            </a:endParaRPr>
          </a:p>
          <a:p>
            <a:pPr lvl="1" indent="0">
              <a:buNone/>
            </a:pPr>
            <a:r>
              <a:rPr lang="en-US" sz="1400" dirty="0" err="1">
                <a:solidFill>
                  <a:schemeClr val="tx2"/>
                </a:solidFill>
              </a:rPr>
              <a:t>myApp.controller</a:t>
            </a:r>
            <a:r>
              <a:rPr lang="en-US" sz="1400" dirty="0">
                <a:solidFill>
                  <a:schemeClr val="tx2"/>
                </a:solidFill>
              </a:rPr>
              <a:t>('</a:t>
            </a:r>
            <a:r>
              <a:rPr lang="en-US" sz="1400" dirty="0" err="1">
                <a:solidFill>
                  <a:schemeClr val="tx2"/>
                </a:solidFill>
              </a:rPr>
              <a:t>GreetingController</a:t>
            </a:r>
            <a:r>
              <a:rPr lang="en-US" sz="1400" dirty="0">
                <a:solidFill>
                  <a:schemeClr val="tx2"/>
                </a:solidFill>
              </a:rPr>
              <a:t>', ['$scope', function($scope) </a:t>
            </a:r>
            <a:r>
              <a:rPr lang="en-US" sz="1400" dirty="0" smtClean="0">
                <a:solidFill>
                  <a:schemeClr val="tx2"/>
                </a:solidFill>
              </a:rPr>
              <a:t>{</a:t>
            </a:r>
          </a:p>
          <a:p>
            <a:pPr lvl="1" indent="0">
              <a:buNone/>
            </a:pPr>
            <a:r>
              <a:rPr lang="en-US" sz="1400" dirty="0">
                <a:solidFill>
                  <a:schemeClr val="tx2"/>
                </a:solidFill>
              </a:rPr>
              <a:t>	</a:t>
            </a:r>
            <a:r>
              <a:rPr lang="en-US" sz="1400" dirty="0" smtClean="0">
                <a:solidFill>
                  <a:schemeClr val="tx2"/>
                </a:solidFill>
              </a:rPr>
              <a:t>						 </a:t>
            </a:r>
            <a:r>
              <a:rPr lang="en-US" sz="1400" dirty="0">
                <a:solidFill>
                  <a:schemeClr val="tx2"/>
                </a:solidFill>
              </a:rPr>
              <a:t>$</a:t>
            </a:r>
            <a:r>
              <a:rPr lang="en-US" sz="1400" dirty="0" err="1">
                <a:solidFill>
                  <a:schemeClr val="tx2"/>
                </a:solidFill>
              </a:rPr>
              <a:t>scope.greeting</a:t>
            </a:r>
            <a:r>
              <a:rPr lang="en-US" sz="1400" dirty="0">
                <a:solidFill>
                  <a:schemeClr val="tx2"/>
                </a:solidFill>
              </a:rPr>
              <a:t> = '</a:t>
            </a:r>
            <a:r>
              <a:rPr lang="en-US" sz="1400" dirty="0" err="1">
                <a:solidFill>
                  <a:schemeClr val="tx2"/>
                </a:solidFill>
              </a:rPr>
              <a:t>Hola</a:t>
            </a:r>
            <a:r>
              <a:rPr lang="en-US" sz="1400" dirty="0">
                <a:solidFill>
                  <a:schemeClr val="tx2"/>
                </a:solidFill>
              </a:rPr>
              <a:t>!'; }]);</a:t>
            </a:r>
          </a:p>
          <a:p>
            <a:pPr marL="342900" indent="-342900">
              <a:buFontTx/>
              <a:buChar char="-"/>
            </a:pPr>
            <a:endParaRPr lang="en-US" sz="1400" dirty="0" smtClean="0"/>
          </a:p>
          <a:p>
            <a:pPr marL="342900" indent="-342900">
              <a:buFontTx/>
              <a:buChar char="-"/>
            </a:pPr>
            <a:r>
              <a:rPr lang="en-US" sz="1400" dirty="0" smtClean="0"/>
              <a:t>&lt;</a:t>
            </a:r>
            <a:r>
              <a:rPr lang="en-US" sz="1400" dirty="0"/>
              <a:t>div ng-controller="</a:t>
            </a:r>
            <a:r>
              <a:rPr lang="en-US" sz="1400" dirty="0" err="1"/>
              <a:t>GreetingController</a:t>
            </a:r>
            <a:r>
              <a:rPr lang="en-US" sz="1400" dirty="0"/>
              <a:t>"&gt; {{ greeting }} &lt;/div&gt;</a:t>
            </a:r>
          </a:p>
        </p:txBody>
      </p:sp>
    </p:spTree>
    <p:extLst>
      <p:ext uri="{BB962C8B-B14F-4D97-AF65-F5344CB8AC3E}">
        <p14:creationId xmlns:p14="http://schemas.microsoft.com/office/powerpoint/2010/main" val="254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0320" y="183685"/>
            <a:ext cx="8577650" cy="586650"/>
          </a:xfrm>
        </p:spPr>
        <p:txBody>
          <a:bodyPr/>
          <a:lstStyle/>
          <a:p>
            <a:r>
              <a:rPr lang="en-US" dirty="0"/>
              <a:t>Controller Definition and Assignment</a:t>
            </a:r>
          </a:p>
        </p:txBody>
      </p:sp>
      <p:sp>
        <p:nvSpPr>
          <p:cNvPr id="4" name="Text Placeholder 3"/>
          <p:cNvSpPr txBox="1">
            <a:spLocks/>
          </p:cNvSpPr>
          <p:nvPr/>
        </p:nvSpPr>
        <p:spPr>
          <a:xfrm>
            <a:off x="830922" y="1691075"/>
            <a:ext cx="3079531" cy="504199"/>
          </a:xfrm>
          <a:prstGeom prst="rect">
            <a:avLst/>
          </a:prstGeom>
        </p:spPr>
        <p:txBody>
          <a:bodyPr/>
          <a:lst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HTML Fragment</a:t>
            </a:r>
            <a:endParaRPr lang="en-US" dirty="0"/>
          </a:p>
        </p:txBody>
      </p:sp>
      <p:sp>
        <p:nvSpPr>
          <p:cNvPr id="5" name="Text Placeholder 5"/>
          <p:cNvSpPr txBox="1">
            <a:spLocks/>
          </p:cNvSpPr>
          <p:nvPr/>
        </p:nvSpPr>
        <p:spPr>
          <a:xfrm>
            <a:off x="1931355" y="3455961"/>
            <a:ext cx="2699057" cy="472668"/>
          </a:xfrm>
          <a:prstGeom prst="rect">
            <a:avLst/>
          </a:prstGeom>
        </p:spPr>
        <p:txBody>
          <a:bodyPr/>
          <a:lst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JavaScript fragment</a:t>
            </a:r>
            <a:endParaRPr lang="en-US" dirty="0"/>
          </a:p>
        </p:txBody>
      </p:sp>
      <p:sp>
        <p:nvSpPr>
          <p:cNvPr id="6" name="Rectangle 1"/>
          <p:cNvSpPr>
            <a:spLocks noChangeArrowheads="1"/>
          </p:cNvSpPr>
          <p:nvPr/>
        </p:nvSpPr>
        <p:spPr bwMode="auto">
          <a:xfrm>
            <a:off x="147749" y="2197239"/>
            <a:ext cx="4719145"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4937760" y="2565380"/>
            <a:ext cx="4790615"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Content Placeholder 2"/>
          <p:cNvSpPr txBox="1">
            <a:spLocks/>
          </p:cNvSpPr>
          <p:nvPr/>
        </p:nvSpPr>
        <p:spPr>
          <a:xfrm>
            <a:off x="147750" y="743764"/>
            <a:ext cx="8965324" cy="103051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20000"/>
              </a:lnSpc>
            </a:pPr>
            <a:r>
              <a:rPr lang="en-US" cap="none" dirty="0">
                <a:solidFill>
                  <a:schemeClr val="tx1">
                    <a:lumMod val="75000"/>
                    <a:lumOff val="25000"/>
                  </a:schemeClr>
                </a:solidFill>
              </a:rPr>
              <a:t>Controllers link the model and the view using </a:t>
            </a:r>
            <a:r>
              <a:rPr lang="en-US" cap="none" dirty="0" smtClean="0">
                <a:solidFill>
                  <a:schemeClr val="tx1">
                    <a:lumMod val="75000"/>
                    <a:lumOff val="25000"/>
                  </a:schemeClr>
                </a:solidFill>
              </a:rPr>
              <a:t>the </a:t>
            </a:r>
            <a:r>
              <a:rPr lang="en-US" cap="none" dirty="0" err="1" smtClean="0">
                <a:solidFill>
                  <a:schemeClr val="tx1">
                    <a:lumMod val="75000"/>
                    <a:lumOff val="25000"/>
                  </a:schemeClr>
                </a:solidFill>
              </a:rPr>
              <a:t>AngularJS</a:t>
            </a:r>
            <a:r>
              <a:rPr lang="en-US" cap="none" dirty="0" smtClean="0">
                <a:solidFill>
                  <a:schemeClr val="tx1">
                    <a:lumMod val="75000"/>
                    <a:lumOff val="25000"/>
                  </a:schemeClr>
                </a:solidFill>
              </a:rPr>
              <a:t> service: $scope</a:t>
            </a:r>
            <a:br>
              <a:rPr lang="en-US" cap="none" dirty="0" smtClean="0">
                <a:solidFill>
                  <a:schemeClr val="tx1">
                    <a:lumMod val="75000"/>
                    <a:lumOff val="25000"/>
                  </a:schemeClr>
                </a:solidFill>
              </a:rPr>
            </a:br>
            <a:endParaRPr lang="en-US" cap="none" dirty="0">
              <a:solidFill>
                <a:schemeClr val="tx1">
                  <a:lumMod val="75000"/>
                  <a:lumOff val="25000"/>
                </a:schemeClr>
              </a:solidFill>
            </a:endParaRPr>
          </a:p>
        </p:txBody>
      </p:sp>
    </p:spTree>
    <p:extLst>
      <p:ext uri="{BB962C8B-B14F-4D97-AF65-F5344CB8AC3E}">
        <p14:creationId xmlns:p14="http://schemas.microsoft.com/office/powerpoint/2010/main" val="261404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controller	</a:t>
            </a:r>
            <a:endParaRPr lang="en-US" dirty="0"/>
          </a:p>
        </p:txBody>
      </p:sp>
      <p:sp>
        <p:nvSpPr>
          <p:cNvPr id="3" name="Content Placeholder 2"/>
          <p:cNvSpPr>
            <a:spLocks noGrp="1"/>
          </p:cNvSpPr>
          <p:nvPr>
            <p:ph sz="quarter" idx="14"/>
          </p:nvPr>
        </p:nvSpPr>
        <p:spPr>
          <a:xfrm>
            <a:off x="291714" y="1182291"/>
            <a:ext cx="8577649" cy="3093154"/>
          </a:xfrm>
        </p:spPr>
        <p:txBody>
          <a:bodyPr/>
          <a:lstStyle/>
          <a:p>
            <a:r>
              <a:rPr lang="en-US" sz="1200" dirty="0" smtClean="0"/>
              <a:t>&lt;</a:t>
            </a:r>
            <a:r>
              <a:rPr lang="en-US" sz="1200" dirty="0"/>
              <a:t>body </a:t>
            </a:r>
            <a:r>
              <a:rPr lang="en-US" sz="1200" dirty="0" smtClean="0"/>
              <a:t>ng-app=“</a:t>
            </a:r>
            <a:r>
              <a:rPr lang="en-US" sz="1200" dirty="0" err="1" smtClean="0"/>
              <a:t>myApp</a:t>
            </a:r>
            <a:r>
              <a:rPr lang="en-US" sz="1200" dirty="0" smtClean="0"/>
              <a:t>”&gt;</a:t>
            </a:r>
            <a:endParaRPr lang="en-US" sz="1200" dirty="0"/>
          </a:p>
          <a:p>
            <a:r>
              <a:rPr lang="en-US" sz="1200" dirty="0"/>
              <a:t>  </a:t>
            </a:r>
            <a:r>
              <a:rPr lang="en-US" sz="1200" dirty="0">
                <a:solidFill>
                  <a:srgbClr val="FF0000"/>
                </a:solidFill>
              </a:rPr>
              <a:t>&lt;div ng-controller="</a:t>
            </a:r>
            <a:r>
              <a:rPr lang="en-US" sz="1200" dirty="0" err="1">
                <a:solidFill>
                  <a:srgbClr val="FF0000"/>
                </a:solidFill>
              </a:rPr>
              <a:t>firstController</a:t>
            </a:r>
            <a:r>
              <a:rPr lang="en-US" sz="1200" dirty="0">
                <a:solidFill>
                  <a:srgbClr val="FF0000"/>
                </a:solidFill>
              </a:rPr>
              <a:t>"&gt;</a:t>
            </a:r>
          </a:p>
          <a:p>
            <a:r>
              <a:rPr lang="en-US" sz="1200" dirty="0"/>
              <a:t>    &lt;h2&gt;Model managed by the first controller&lt;/h2&gt;</a:t>
            </a:r>
          </a:p>
          <a:p>
            <a:r>
              <a:rPr lang="en-US" sz="1200" dirty="0"/>
              <a:t>    &lt;strong&gt;First name:&lt;/strong&gt; {{</a:t>
            </a:r>
            <a:r>
              <a:rPr lang="en-US" sz="1200" dirty="0" err="1"/>
              <a:t>firstName</a:t>
            </a:r>
            <a:r>
              <a:rPr lang="en-US" sz="1200" dirty="0"/>
              <a:t>}}&lt;</a:t>
            </a:r>
            <a:r>
              <a:rPr lang="en-US" sz="1200" dirty="0" err="1"/>
              <a:t>br</a:t>
            </a:r>
            <a:r>
              <a:rPr lang="en-US" sz="1200" dirty="0"/>
              <a:t> /&gt;</a:t>
            </a:r>
          </a:p>
          <a:p>
            <a:r>
              <a:rPr lang="en-US" sz="1200" dirty="0"/>
              <a:t>    &lt;strong&gt;Last name:&lt;/strong&gt; &lt;span ng-bind="</a:t>
            </a:r>
            <a:r>
              <a:rPr lang="en-US" sz="1200" dirty="0" err="1"/>
              <a:t>lastName</a:t>
            </a:r>
            <a:r>
              <a:rPr lang="en-US" sz="1200" dirty="0"/>
              <a:t>"&gt;&lt;/span&gt;&lt;</a:t>
            </a:r>
            <a:r>
              <a:rPr lang="en-US" sz="1200" dirty="0" err="1"/>
              <a:t>br</a:t>
            </a:r>
            <a:r>
              <a:rPr lang="en-US" sz="1200" dirty="0"/>
              <a:t> /&gt;</a:t>
            </a:r>
          </a:p>
          <a:p>
            <a:r>
              <a:rPr lang="en-US" sz="1200" dirty="0"/>
              <a:t>    &lt;strong&gt;Full name:&lt;/strong&gt; {{</a:t>
            </a:r>
            <a:r>
              <a:rPr lang="en-US" sz="1200" dirty="0" err="1"/>
              <a:t>getFullName</a:t>
            </a:r>
            <a:r>
              <a:rPr lang="en-US" sz="1200" dirty="0"/>
              <a:t>()}}&lt;</a:t>
            </a:r>
            <a:r>
              <a:rPr lang="en-US" sz="1200" dirty="0" err="1"/>
              <a:t>br</a:t>
            </a:r>
            <a:r>
              <a:rPr lang="en-US" sz="1200" dirty="0"/>
              <a:t> /&gt;</a:t>
            </a:r>
          </a:p>
          <a:p>
            <a:r>
              <a:rPr lang="en-US" sz="1200" dirty="0"/>
              <a:t>    &lt;</a:t>
            </a:r>
            <a:r>
              <a:rPr lang="en-US" sz="1200" dirty="0" err="1"/>
              <a:t>br</a:t>
            </a:r>
            <a:r>
              <a:rPr lang="en-US" sz="1200" dirty="0"/>
              <a:t> /&gt;</a:t>
            </a:r>
          </a:p>
          <a:p>
            <a:r>
              <a:rPr lang="en-US" sz="1200" dirty="0"/>
              <a:t>    &lt;label&gt;Set the first name: &lt;input type="text" ng-model="</a:t>
            </a:r>
            <a:r>
              <a:rPr lang="en-US" sz="1200" dirty="0" err="1"/>
              <a:t>firstName</a:t>
            </a:r>
            <a:r>
              <a:rPr lang="en-US" sz="1200" dirty="0"/>
              <a:t>"/&gt;&lt;/label&gt;&lt;</a:t>
            </a:r>
            <a:r>
              <a:rPr lang="en-US" sz="1200" dirty="0" err="1"/>
              <a:t>br</a:t>
            </a:r>
            <a:r>
              <a:rPr lang="en-US" sz="1200" dirty="0"/>
              <a:t> /&gt;</a:t>
            </a:r>
          </a:p>
          <a:p>
            <a:r>
              <a:rPr lang="en-US" sz="1200" dirty="0"/>
              <a:t>    &lt;label&gt;Set the last name: &lt;input type="text" ng-model="</a:t>
            </a:r>
            <a:r>
              <a:rPr lang="en-US" sz="1200" dirty="0" err="1"/>
              <a:t>lastName</a:t>
            </a:r>
            <a:r>
              <a:rPr lang="en-US" sz="1200" dirty="0"/>
              <a:t>"/&gt;&lt;/label&gt;</a:t>
            </a:r>
          </a:p>
          <a:p>
            <a:r>
              <a:rPr lang="en-US" sz="1200" dirty="0"/>
              <a:t>  &lt;/div</a:t>
            </a:r>
            <a:r>
              <a:rPr lang="en-US" sz="1200" dirty="0" smtClean="0"/>
              <a:t>&gt;</a:t>
            </a:r>
            <a:endParaRPr lang="en-US" sz="1200" dirty="0"/>
          </a:p>
        </p:txBody>
      </p:sp>
    </p:spTree>
    <p:extLst>
      <p:ext uri="{BB962C8B-B14F-4D97-AF65-F5344CB8AC3E}">
        <p14:creationId xmlns:p14="http://schemas.microsoft.com/office/powerpoint/2010/main" val="263968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6"/>
          <p:cNvSpPr>
            <a:spLocks noGrp="1"/>
          </p:cNvSpPr>
          <p:nvPr>
            <p:ph type="title"/>
          </p:nvPr>
        </p:nvSpPr>
        <p:spPr/>
        <p:txBody>
          <a:bodyPr/>
          <a:lstStyle/>
          <a:p>
            <a:r>
              <a:rPr lang="en-US" smtClean="0"/>
              <a:t>agenda</a:t>
            </a:r>
            <a:endParaRPr lang="en-US" dirty="0"/>
          </a:p>
        </p:txBody>
      </p:sp>
      <p:sp>
        <p:nvSpPr>
          <p:cNvPr id="14" name="Content Placeholder 13"/>
          <p:cNvSpPr>
            <a:spLocks noGrp="1"/>
          </p:cNvSpPr>
          <p:nvPr>
            <p:ph sz="quarter" idx="14"/>
          </p:nvPr>
        </p:nvSpPr>
        <p:spPr/>
        <p:txBody>
          <a:bodyPr/>
          <a:lstStyle/>
          <a:p>
            <a:r>
              <a:rPr lang="en-US" dirty="0" smtClean="0"/>
              <a:t>Angular JS Overview</a:t>
            </a:r>
          </a:p>
          <a:p>
            <a:endParaRPr lang="en-US" dirty="0" smtClean="0"/>
          </a:p>
          <a:p>
            <a:endParaRPr lang="en-US" dirty="0" smtClean="0"/>
          </a:p>
          <a:p>
            <a:endParaRPr lang="en-US" dirty="0" smtClean="0"/>
          </a:p>
          <a:p>
            <a:endParaRPr lang="en-US" dirty="0" smtClean="0"/>
          </a:p>
          <a:p>
            <a:endParaRPr lang="en-US" dirty="0" smtClean="0"/>
          </a:p>
          <a:p>
            <a:pPr lvl="2"/>
            <a:endParaRPr lang="en-US" dirty="0" smtClean="0"/>
          </a:p>
          <a:p>
            <a:endParaRPr lang="en-US" dirty="0" smtClean="0"/>
          </a:p>
          <a:p>
            <a:endParaRPr lang="en-US" dirty="0"/>
          </a:p>
        </p:txBody>
      </p:sp>
    </p:spTree>
    <p:extLst>
      <p:ext uri="{BB962C8B-B14F-4D97-AF65-F5344CB8AC3E}">
        <p14:creationId xmlns:p14="http://schemas.microsoft.com/office/powerpoint/2010/main" val="76566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683172"/>
            <a:ext cx="8577649" cy="4031873"/>
          </a:xfrm>
        </p:spPr>
        <p:txBody>
          <a:bodyPr/>
          <a:lstStyle/>
          <a:p>
            <a:r>
              <a:rPr lang="en-US" sz="1200" dirty="0">
                <a:solidFill>
                  <a:srgbClr val="FF0000"/>
                </a:solidFill>
              </a:rPr>
              <a:t>&lt;div ng-controller="</a:t>
            </a:r>
            <a:r>
              <a:rPr lang="en-US" sz="1200" dirty="0" err="1">
                <a:solidFill>
                  <a:srgbClr val="FF0000"/>
                </a:solidFill>
              </a:rPr>
              <a:t>secondController</a:t>
            </a:r>
            <a:r>
              <a:rPr lang="en-US" sz="1200" dirty="0">
                <a:solidFill>
                  <a:srgbClr val="FF0000"/>
                </a:solidFill>
              </a:rPr>
              <a:t>"&gt;</a:t>
            </a:r>
          </a:p>
          <a:p>
            <a:r>
              <a:rPr lang="en-US" sz="1200" dirty="0"/>
              <a:t>    &lt;h2&gt;Model managed by the second controller&lt;/h2&gt;</a:t>
            </a:r>
          </a:p>
          <a:p>
            <a:r>
              <a:rPr lang="en-US" sz="1200" dirty="0"/>
              <a:t>    &lt;strong&gt;First name:&lt;/strong&gt; {{</a:t>
            </a:r>
            <a:r>
              <a:rPr lang="en-US" sz="1200" dirty="0" err="1"/>
              <a:t>firstName</a:t>
            </a:r>
            <a:r>
              <a:rPr lang="en-US" sz="1200" dirty="0"/>
              <a:t>}}&lt;</a:t>
            </a:r>
            <a:r>
              <a:rPr lang="en-US" sz="1200" dirty="0" err="1"/>
              <a:t>br</a:t>
            </a:r>
            <a:r>
              <a:rPr lang="en-US" sz="1200" dirty="0"/>
              <a:t> /&gt;</a:t>
            </a:r>
          </a:p>
          <a:p>
            <a:r>
              <a:rPr lang="en-US" sz="1200" dirty="0"/>
              <a:t>    &lt;strong&gt;Middle name:&lt;/strong&gt; {{</a:t>
            </a:r>
            <a:r>
              <a:rPr lang="en-US" sz="1200" dirty="0" err="1"/>
              <a:t>middleName</a:t>
            </a:r>
            <a:r>
              <a:rPr lang="en-US" sz="1200" dirty="0"/>
              <a:t>}}&lt;</a:t>
            </a:r>
            <a:r>
              <a:rPr lang="en-US" sz="1200" dirty="0" err="1"/>
              <a:t>br</a:t>
            </a:r>
            <a:r>
              <a:rPr lang="en-US" sz="1200" dirty="0"/>
              <a:t> /&gt;</a:t>
            </a:r>
          </a:p>
          <a:p>
            <a:r>
              <a:rPr lang="en-US" sz="1200" dirty="0"/>
              <a:t>    &lt;strong&gt;Last name:&lt;/strong&gt; &lt;span ng-bind="</a:t>
            </a:r>
            <a:r>
              <a:rPr lang="en-US" sz="1200" dirty="0" err="1"/>
              <a:t>lastName</a:t>
            </a:r>
            <a:r>
              <a:rPr lang="en-US" sz="1200" dirty="0"/>
              <a:t>"&gt;&lt;/span&gt;&lt;</a:t>
            </a:r>
            <a:r>
              <a:rPr lang="en-US" sz="1200" dirty="0" err="1"/>
              <a:t>br</a:t>
            </a:r>
            <a:r>
              <a:rPr lang="en-US" sz="1200" dirty="0"/>
              <a:t> /&gt;</a:t>
            </a:r>
          </a:p>
          <a:p>
            <a:r>
              <a:rPr lang="en-US" sz="1200" dirty="0"/>
              <a:t>    &lt;strong&gt;Full name:&lt;/strong&gt; {{</a:t>
            </a:r>
            <a:r>
              <a:rPr lang="en-US" sz="1200" dirty="0" err="1"/>
              <a:t>getFullName</a:t>
            </a:r>
            <a:r>
              <a:rPr lang="en-US" sz="1200" dirty="0"/>
              <a:t>()}}&lt;</a:t>
            </a:r>
            <a:r>
              <a:rPr lang="en-US" sz="1200" dirty="0" err="1"/>
              <a:t>br</a:t>
            </a:r>
            <a:r>
              <a:rPr lang="en-US" sz="1200" dirty="0"/>
              <a:t> /&gt;</a:t>
            </a:r>
          </a:p>
          <a:p>
            <a:r>
              <a:rPr lang="en-US" sz="1200" dirty="0"/>
              <a:t>    &lt;</a:t>
            </a:r>
            <a:r>
              <a:rPr lang="en-US" sz="1200" dirty="0" err="1"/>
              <a:t>br</a:t>
            </a:r>
            <a:r>
              <a:rPr lang="en-US" sz="1200" dirty="0"/>
              <a:t> /&gt;</a:t>
            </a:r>
          </a:p>
          <a:p>
            <a:r>
              <a:rPr lang="en-US" sz="1200" dirty="0"/>
              <a:t>    &lt;label&gt;Set the first name: &lt;input type="text" ng-model="</a:t>
            </a:r>
            <a:r>
              <a:rPr lang="en-US" sz="1200" dirty="0" err="1"/>
              <a:t>firstName</a:t>
            </a:r>
            <a:r>
              <a:rPr lang="en-US" sz="1200" dirty="0"/>
              <a:t>"/&gt;&lt;/label&gt;&lt;</a:t>
            </a:r>
            <a:r>
              <a:rPr lang="en-US" sz="1200" dirty="0" err="1"/>
              <a:t>br</a:t>
            </a:r>
            <a:r>
              <a:rPr lang="en-US" sz="1200" dirty="0"/>
              <a:t> /&gt;</a:t>
            </a:r>
          </a:p>
          <a:p>
            <a:r>
              <a:rPr lang="en-US" sz="1200" dirty="0"/>
              <a:t>    &lt;label&gt;Set the middle name: &lt;input type="text" ng-model="</a:t>
            </a:r>
            <a:r>
              <a:rPr lang="en-US" sz="1200" dirty="0" err="1"/>
              <a:t>middleName</a:t>
            </a:r>
            <a:r>
              <a:rPr lang="en-US" sz="1200" dirty="0"/>
              <a:t>"/&gt;&lt;/label&gt;&lt;</a:t>
            </a:r>
            <a:r>
              <a:rPr lang="en-US" sz="1200" dirty="0" err="1"/>
              <a:t>br</a:t>
            </a:r>
            <a:r>
              <a:rPr lang="en-US" sz="1200" dirty="0"/>
              <a:t> /&gt;</a:t>
            </a:r>
          </a:p>
          <a:p>
            <a:r>
              <a:rPr lang="en-US" sz="1200" dirty="0"/>
              <a:t>    &lt;label&gt;Set the last name: &lt;input type="text" ng-model="</a:t>
            </a:r>
            <a:r>
              <a:rPr lang="en-US" sz="1200" dirty="0" err="1"/>
              <a:t>lastName</a:t>
            </a:r>
            <a:r>
              <a:rPr lang="en-US" sz="1200" dirty="0"/>
              <a:t>"/&gt;&lt;/label&gt;</a:t>
            </a:r>
          </a:p>
          <a:p>
            <a:r>
              <a:rPr lang="en-US" sz="1200" dirty="0"/>
              <a:t>  &lt;/div&gt;</a:t>
            </a:r>
          </a:p>
          <a:p>
            <a:r>
              <a:rPr lang="en-US" sz="1200" dirty="0"/>
              <a:t>&lt;/body&gt;</a:t>
            </a:r>
          </a:p>
          <a:p>
            <a:endParaRPr lang="en-US" sz="1200" dirty="0"/>
          </a:p>
        </p:txBody>
      </p:sp>
    </p:spTree>
    <p:extLst>
      <p:ext uri="{BB962C8B-B14F-4D97-AF65-F5344CB8AC3E}">
        <p14:creationId xmlns:p14="http://schemas.microsoft.com/office/powerpoint/2010/main" val="399941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controller	</a:t>
            </a:r>
            <a:endParaRPr lang="en-US" dirty="0"/>
          </a:p>
        </p:txBody>
      </p:sp>
      <p:sp>
        <p:nvSpPr>
          <p:cNvPr id="3" name="Content Placeholder 2"/>
          <p:cNvSpPr>
            <a:spLocks noGrp="1"/>
          </p:cNvSpPr>
          <p:nvPr>
            <p:ph sz="quarter" idx="14"/>
          </p:nvPr>
        </p:nvSpPr>
        <p:spPr>
          <a:xfrm>
            <a:off x="291714" y="775467"/>
            <a:ext cx="8577649" cy="4196020"/>
          </a:xfrm>
        </p:spPr>
        <p:txBody>
          <a:bodyPr/>
          <a:lstStyle/>
          <a:p>
            <a:r>
              <a:rPr lang="en-US" sz="1000" dirty="0"/>
              <a:t>&lt;body ng-app&gt;</a:t>
            </a:r>
          </a:p>
          <a:p>
            <a:r>
              <a:rPr lang="en-US" sz="1000" dirty="0"/>
              <a:t>  &lt;p&gt;</a:t>
            </a:r>
          </a:p>
          <a:p>
            <a:r>
              <a:rPr lang="en-US" sz="1000" dirty="0"/>
              <a:t>    &lt;h2&gt;Nested controllers with model variables defined directly on the scopes&lt;/h2</a:t>
            </a:r>
            <a:r>
              <a:rPr lang="en-US" sz="1000" dirty="0" smtClean="0"/>
              <a:t>&gt;</a:t>
            </a:r>
            <a:endParaRPr lang="en-US" sz="1000" dirty="0"/>
          </a:p>
          <a:p>
            <a:r>
              <a:rPr lang="en-US" sz="1000" dirty="0"/>
              <a:t>  &lt;/p&gt;</a:t>
            </a:r>
          </a:p>
          <a:p>
            <a:r>
              <a:rPr lang="en-US" sz="1000" dirty="0"/>
              <a:t>  </a:t>
            </a:r>
            <a:r>
              <a:rPr lang="en-US" sz="1000" dirty="0">
                <a:solidFill>
                  <a:srgbClr val="FF0000"/>
                </a:solidFill>
              </a:rPr>
              <a:t>&lt;div ng-controller="</a:t>
            </a:r>
            <a:r>
              <a:rPr lang="en-US" sz="1000" dirty="0" err="1">
                <a:solidFill>
                  <a:srgbClr val="FF0000"/>
                </a:solidFill>
              </a:rPr>
              <a:t>firstControllerScope</a:t>
            </a:r>
            <a:r>
              <a:rPr lang="en-US" sz="1000" dirty="0">
                <a:solidFill>
                  <a:srgbClr val="FF0000"/>
                </a:solidFill>
              </a:rPr>
              <a:t>"&gt;</a:t>
            </a:r>
          </a:p>
          <a:p>
            <a:r>
              <a:rPr lang="en-US" sz="1000" dirty="0" smtClean="0"/>
              <a:t>	&lt;</a:t>
            </a:r>
            <a:r>
              <a:rPr lang="en-US" sz="1000" dirty="0"/>
              <a:t>strong&gt;First name:&lt;/strong&gt; {{</a:t>
            </a:r>
            <a:r>
              <a:rPr lang="en-US" sz="1000" dirty="0" err="1"/>
              <a:t>firstName</a:t>
            </a:r>
            <a:r>
              <a:rPr lang="en-US" sz="1000" dirty="0"/>
              <a:t>}}&lt;</a:t>
            </a:r>
            <a:r>
              <a:rPr lang="en-US" sz="1000" dirty="0" err="1"/>
              <a:t>br</a:t>
            </a:r>
            <a:r>
              <a:rPr lang="en-US" sz="1000" dirty="0"/>
              <a:t> /&gt;</a:t>
            </a:r>
          </a:p>
          <a:p>
            <a:r>
              <a:rPr lang="en-US" sz="1000" dirty="0"/>
              <a:t>    </a:t>
            </a:r>
            <a:r>
              <a:rPr lang="en-US" sz="1000" dirty="0" smtClean="0"/>
              <a:t>	&lt;</a:t>
            </a:r>
            <a:r>
              <a:rPr lang="en-US" sz="1000" dirty="0"/>
              <a:t>label&gt;Set the first name: &lt;input type="text" ng-model="</a:t>
            </a:r>
            <a:r>
              <a:rPr lang="en-US" sz="1000" dirty="0" err="1"/>
              <a:t>firstName</a:t>
            </a:r>
            <a:r>
              <a:rPr lang="en-US" sz="1000" dirty="0"/>
              <a:t>"/&gt;&lt;/label&gt;&lt;</a:t>
            </a:r>
            <a:r>
              <a:rPr lang="en-US" sz="1000" dirty="0" err="1"/>
              <a:t>br</a:t>
            </a:r>
            <a:r>
              <a:rPr lang="en-US" sz="1000" dirty="0"/>
              <a:t> /&gt;</a:t>
            </a:r>
          </a:p>
          <a:p>
            <a:r>
              <a:rPr lang="en-US" sz="1000" dirty="0" smtClean="0"/>
              <a:t>	</a:t>
            </a:r>
            <a:r>
              <a:rPr lang="en-US" sz="1000" dirty="0" smtClean="0">
                <a:solidFill>
                  <a:srgbClr val="FF0000"/>
                </a:solidFill>
              </a:rPr>
              <a:t>&lt;</a:t>
            </a:r>
            <a:r>
              <a:rPr lang="en-US" sz="1000" dirty="0">
                <a:solidFill>
                  <a:srgbClr val="FF0000"/>
                </a:solidFill>
              </a:rPr>
              <a:t>div ng-controller="</a:t>
            </a:r>
            <a:r>
              <a:rPr lang="en-US" sz="1000" dirty="0" err="1">
                <a:solidFill>
                  <a:srgbClr val="FF0000"/>
                </a:solidFill>
              </a:rPr>
              <a:t>secondControllerScope</a:t>
            </a:r>
            <a:r>
              <a:rPr lang="en-US" sz="1000" dirty="0">
                <a:solidFill>
                  <a:srgbClr val="FF0000"/>
                </a:solidFill>
              </a:rPr>
              <a:t>"&gt;</a:t>
            </a:r>
          </a:p>
          <a:p>
            <a:r>
              <a:rPr lang="en-US" sz="1000" dirty="0"/>
              <a:t>      </a:t>
            </a:r>
            <a:r>
              <a:rPr lang="en-US" sz="1000" dirty="0" smtClean="0"/>
              <a:t>		&lt;</a:t>
            </a:r>
            <a:r>
              <a:rPr lang="en-US" sz="1000" dirty="0"/>
              <a:t>strong&gt;First name (from First):&lt;/strong&gt; {{</a:t>
            </a:r>
            <a:r>
              <a:rPr lang="en-US" sz="1000" dirty="0" err="1"/>
              <a:t>firstName</a:t>
            </a:r>
            <a:r>
              <a:rPr lang="en-US" sz="1000" dirty="0"/>
              <a:t>}}&lt;</a:t>
            </a:r>
            <a:r>
              <a:rPr lang="en-US" sz="1000" dirty="0" err="1"/>
              <a:t>br</a:t>
            </a:r>
            <a:r>
              <a:rPr lang="en-US" sz="1000" dirty="0"/>
              <a:t> /&gt;</a:t>
            </a:r>
          </a:p>
          <a:p>
            <a:r>
              <a:rPr lang="en-US" sz="1000" dirty="0"/>
              <a:t>      </a:t>
            </a:r>
            <a:r>
              <a:rPr lang="en-US" sz="1000" dirty="0" smtClean="0"/>
              <a:t>		&lt;</a:t>
            </a:r>
            <a:r>
              <a:rPr lang="en-US" sz="1000" dirty="0"/>
              <a:t>strong&gt;Last name (new variable):&lt;/strong&gt; {{</a:t>
            </a:r>
            <a:r>
              <a:rPr lang="en-US" sz="1000" dirty="0" err="1"/>
              <a:t>lastName</a:t>
            </a:r>
            <a:r>
              <a:rPr lang="en-US" sz="1000" dirty="0"/>
              <a:t>}}&lt;</a:t>
            </a:r>
            <a:r>
              <a:rPr lang="en-US" sz="1000" dirty="0" err="1"/>
              <a:t>br</a:t>
            </a:r>
            <a:r>
              <a:rPr lang="en-US" sz="1000" dirty="0"/>
              <a:t> /&gt;</a:t>
            </a:r>
          </a:p>
          <a:p>
            <a:r>
              <a:rPr lang="en-US" sz="1000" dirty="0"/>
              <a:t>      </a:t>
            </a:r>
            <a:r>
              <a:rPr lang="en-US" sz="1000" dirty="0" smtClean="0"/>
              <a:t>		&lt;</a:t>
            </a:r>
            <a:r>
              <a:rPr lang="en-US" sz="1000" dirty="0"/>
              <a:t>strong&gt;Full name:&lt;/strong&gt; {{</a:t>
            </a:r>
            <a:r>
              <a:rPr lang="en-US" sz="1000" dirty="0" err="1"/>
              <a:t>getFullName</a:t>
            </a:r>
            <a:r>
              <a:rPr lang="en-US" sz="1000" dirty="0"/>
              <a:t>()}}&lt;</a:t>
            </a:r>
            <a:r>
              <a:rPr lang="en-US" sz="1000" dirty="0" err="1"/>
              <a:t>br</a:t>
            </a:r>
            <a:r>
              <a:rPr lang="en-US" sz="1000" dirty="0"/>
              <a:t> /&gt;</a:t>
            </a:r>
          </a:p>
          <a:p>
            <a:r>
              <a:rPr lang="en-US" sz="1000" dirty="0" smtClean="0"/>
              <a:t>		&lt;</a:t>
            </a:r>
            <a:r>
              <a:rPr lang="en-US" sz="1000" dirty="0"/>
              <a:t>label&gt;Set the first name: &lt;input type="text" ng-model="</a:t>
            </a:r>
            <a:r>
              <a:rPr lang="en-US" sz="1000" dirty="0" err="1"/>
              <a:t>firstName</a:t>
            </a:r>
            <a:r>
              <a:rPr lang="en-US" sz="1000" dirty="0"/>
              <a:t>"/&gt;&lt;/label&gt;&lt;</a:t>
            </a:r>
            <a:r>
              <a:rPr lang="en-US" sz="1000" dirty="0" err="1"/>
              <a:t>br</a:t>
            </a:r>
            <a:r>
              <a:rPr lang="en-US" sz="1000" dirty="0"/>
              <a:t> /&gt;</a:t>
            </a:r>
          </a:p>
          <a:p>
            <a:r>
              <a:rPr lang="en-US" sz="1000" dirty="0"/>
              <a:t>      </a:t>
            </a:r>
            <a:r>
              <a:rPr lang="en-US" sz="1000" dirty="0" smtClean="0"/>
              <a:t>		&lt;</a:t>
            </a:r>
            <a:r>
              <a:rPr lang="en-US" sz="1000" dirty="0"/>
              <a:t>label&gt;Set the last name: &lt;input type="text" ng-model="</a:t>
            </a:r>
            <a:r>
              <a:rPr lang="en-US" sz="1000" dirty="0" err="1"/>
              <a:t>lastName</a:t>
            </a:r>
            <a:r>
              <a:rPr lang="en-US" sz="1000" dirty="0"/>
              <a:t>"/&gt;&lt;/label&gt;&lt;</a:t>
            </a:r>
            <a:r>
              <a:rPr lang="en-US" sz="1000" dirty="0" err="1"/>
              <a:t>br</a:t>
            </a:r>
            <a:r>
              <a:rPr lang="en-US" sz="1000" dirty="0"/>
              <a:t> /&gt;</a:t>
            </a:r>
          </a:p>
          <a:p>
            <a:r>
              <a:rPr lang="en-US" sz="1000" dirty="0" smtClean="0"/>
              <a:t>	&lt;/</a:t>
            </a:r>
            <a:r>
              <a:rPr lang="en-US" sz="1000" dirty="0"/>
              <a:t>div&gt;</a:t>
            </a:r>
          </a:p>
          <a:p>
            <a:r>
              <a:rPr lang="en-US" sz="1000" dirty="0"/>
              <a:t>  &lt;/div</a:t>
            </a:r>
            <a:r>
              <a:rPr lang="en-US" sz="1000" dirty="0" smtClean="0"/>
              <a:t>&gt;</a:t>
            </a:r>
            <a:endParaRPr lang="en-US" sz="1000" dirty="0"/>
          </a:p>
        </p:txBody>
      </p:sp>
    </p:spTree>
    <p:extLst>
      <p:ext uri="{BB962C8B-B14F-4D97-AF65-F5344CB8AC3E}">
        <p14:creationId xmlns:p14="http://schemas.microsoft.com/office/powerpoint/2010/main" val="138741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model	</a:t>
            </a:r>
            <a:endParaRPr lang="en-US" dirty="0"/>
          </a:p>
        </p:txBody>
      </p:sp>
      <p:sp>
        <p:nvSpPr>
          <p:cNvPr id="5" name="Rectangle 1"/>
          <p:cNvSpPr>
            <a:spLocks noChangeArrowheads="1"/>
          </p:cNvSpPr>
          <p:nvPr/>
        </p:nvSpPr>
        <p:spPr bwMode="auto">
          <a:xfrm>
            <a:off x="115613" y="743360"/>
            <a:ext cx="7241628"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1200" b="1" dirty="0" err="1">
                <a:solidFill>
                  <a:srgbClr val="CC7832"/>
                </a:solidFill>
                <a:latin typeface="Courier New" panose="02070309020205020404" pitchFamily="49" charset="0"/>
                <a:cs typeface="Courier New" panose="02070309020205020404" pitchFamily="49" charset="0"/>
              </a:rPr>
              <a:t>angular.module</a:t>
            </a:r>
            <a:r>
              <a:rPr lang="en-US" sz="1200" b="1" dirty="0">
                <a:solidFill>
                  <a:srgbClr val="CC7832"/>
                </a:solidFill>
                <a:latin typeface="Courier New" panose="02070309020205020404" pitchFamily="49" charset="0"/>
                <a:cs typeface="Courier New" panose="02070309020205020404" pitchFamily="49" charset="0"/>
              </a:rPr>
              <a:t>('example', []) </a:t>
            </a:r>
          </a:p>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.controller('</a:t>
            </a:r>
            <a:r>
              <a:rPr lang="en-US" sz="1200" b="1" dirty="0" err="1">
                <a:solidFill>
                  <a:srgbClr val="CC7832"/>
                </a:solidFill>
                <a:latin typeface="Courier New" panose="02070309020205020404" pitchFamily="49" charset="0"/>
                <a:cs typeface="Courier New" panose="02070309020205020404" pitchFamily="49" charset="0"/>
              </a:rPr>
              <a:t>GreetController</a:t>
            </a:r>
            <a:r>
              <a:rPr lang="en-US" sz="1200" b="1" dirty="0">
                <a:solidFill>
                  <a:srgbClr val="CC7832"/>
                </a:solidFill>
                <a:latin typeface="Courier New" panose="02070309020205020404" pitchFamily="49" charset="0"/>
                <a:cs typeface="Courier New" panose="02070309020205020404" pitchFamily="49" charset="0"/>
              </a:rPr>
              <a:t>', ['$scope', '$</a:t>
            </a:r>
            <a:r>
              <a:rPr lang="en-US" sz="1200" b="1" dirty="0" err="1">
                <a:solidFill>
                  <a:srgbClr val="CC7832"/>
                </a:solidFill>
                <a:latin typeface="Courier New" panose="02070309020205020404" pitchFamily="49" charset="0"/>
                <a:cs typeface="Courier New" panose="02070309020205020404" pitchFamily="49" charset="0"/>
              </a:rPr>
              <a:t>rootScope</a:t>
            </a:r>
            <a:r>
              <a:rPr lang="en-US" sz="1200" b="1" dirty="0">
                <a:solidFill>
                  <a:srgbClr val="CC7832"/>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        function($scope, $</a:t>
            </a:r>
            <a:r>
              <a:rPr lang="en-US" sz="1200" b="1" dirty="0" err="1">
                <a:solidFill>
                  <a:srgbClr val="CC7832"/>
                </a:solidFill>
                <a:latin typeface="Courier New" panose="02070309020205020404" pitchFamily="49" charset="0"/>
                <a:cs typeface="Courier New" panose="02070309020205020404" pitchFamily="49" charset="0"/>
              </a:rPr>
              <a:t>rootScope</a:t>
            </a:r>
            <a:r>
              <a:rPr lang="en-US" sz="1200" b="1" dirty="0">
                <a:solidFill>
                  <a:srgbClr val="CC7832"/>
                </a:solidFill>
                <a:latin typeface="Courier New" panose="02070309020205020404" pitchFamily="49" charset="0"/>
                <a:cs typeface="Courier New" panose="02070309020205020404" pitchFamily="49" charset="0"/>
              </a:rPr>
              <a:t>) { $scope.name = 'World'; </a:t>
            </a:r>
            <a:r>
              <a:rPr lang="en-US" sz="1200" b="1" dirty="0" smtClean="0">
                <a:solidFill>
                  <a:srgbClr val="CC7832"/>
                </a:solidFill>
                <a:latin typeface="Courier New" panose="02070309020205020404" pitchFamily="49" charset="0"/>
                <a:cs typeface="Courier New" panose="02070309020205020404" pitchFamily="49" charset="0"/>
              </a:rPr>
              <a:t>		$</a:t>
            </a:r>
            <a:r>
              <a:rPr lang="en-US" sz="1200" b="1" dirty="0" err="1">
                <a:solidFill>
                  <a:srgbClr val="CC7832"/>
                </a:solidFill>
                <a:latin typeface="Courier New" panose="02070309020205020404" pitchFamily="49" charset="0"/>
                <a:cs typeface="Courier New" panose="02070309020205020404" pitchFamily="49" charset="0"/>
              </a:rPr>
              <a:t>rootScope.department</a:t>
            </a:r>
            <a:r>
              <a:rPr lang="en-US" sz="1200" b="1" dirty="0">
                <a:solidFill>
                  <a:srgbClr val="CC7832"/>
                </a:solidFill>
                <a:latin typeface="Courier New" panose="02070309020205020404" pitchFamily="49" charset="0"/>
                <a:cs typeface="Courier New" panose="02070309020205020404" pitchFamily="49" charset="0"/>
              </a:rPr>
              <a:t> = 'Angular'; } ]) </a:t>
            </a:r>
            <a:endParaRPr lang="en-US" sz="1200" b="1" dirty="0" smtClean="0">
              <a:solidFill>
                <a:srgbClr val="CC7832"/>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a:t>
            </a:r>
            <a:r>
              <a:rPr lang="en-US" sz="1200" b="1" dirty="0">
                <a:solidFill>
                  <a:srgbClr val="CC7832"/>
                </a:solidFill>
                <a:latin typeface="Courier New" panose="02070309020205020404" pitchFamily="49" charset="0"/>
                <a:cs typeface="Courier New" panose="02070309020205020404" pitchFamily="49" charset="0"/>
              </a:rPr>
              <a:t>controller('</a:t>
            </a:r>
            <a:r>
              <a:rPr lang="en-US" sz="1200" b="1" dirty="0" err="1">
                <a:solidFill>
                  <a:srgbClr val="CC7832"/>
                </a:solidFill>
                <a:latin typeface="Courier New" panose="02070309020205020404" pitchFamily="49" charset="0"/>
                <a:cs typeface="Courier New" panose="02070309020205020404" pitchFamily="49" charset="0"/>
              </a:rPr>
              <a:t>ListController</a:t>
            </a:r>
            <a:r>
              <a:rPr lang="en-US" sz="1200" b="1" dirty="0">
                <a:solidFill>
                  <a:srgbClr val="CC7832"/>
                </a:solidFill>
                <a:latin typeface="Courier New" panose="02070309020205020404" pitchFamily="49" charset="0"/>
                <a:cs typeface="Courier New" panose="02070309020205020404" pitchFamily="49" charset="0"/>
              </a:rPr>
              <a:t>', ['$scope', </a:t>
            </a:r>
          </a:p>
          <a:p>
            <a:pPr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          function($scope) { $</a:t>
            </a:r>
            <a:r>
              <a:rPr lang="en-US" sz="1200" b="1" dirty="0" err="1">
                <a:solidFill>
                  <a:srgbClr val="CC7832"/>
                </a:solidFill>
                <a:latin typeface="Courier New" panose="02070309020205020404" pitchFamily="49" charset="0"/>
                <a:cs typeface="Courier New" panose="02070309020205020404" pitchFamily="49" charset="0"/>
              </a:rPr>
              <a:t>scope.names</a:t>
            </a:r>
            <a:r>
              <a:rPr lang="en-US" sz="1200" b="1" dirty="0">
                <a:solidFill>
                  <a:srgbClr val="CC7832"/>
                </a:solidFill>
                <a:latin typeface="Courier New" panose="02070309020205020404" pitchFamily="49" charset="0"/>
                <a:cs typeface="Courier New" panose="02070309020205020404" pitchFamily="49" charset="0"/>
              </a:rPr>
              <a:t> = ['Igor', '</a:t>
            </a:r>
            <a:r>
              <a:rPr lang="en-US" sz="1200" b="1" dirty="0" err="1">
                <a:solidFill>
                  <a:srgbClr val="CC7832"/>
                </a:solidFill>
                <a:latin typeface="Courier New" panose="02070309020205020404" pitchFamily="49" charset="0"/>
                <a:cs typeface="Courier New" panose="02070309020205020404" pitchFamily="49" charset="0"/>
              </a:rPr>
              <a:t>Misko</a:t>
            </a:r>
            <a:r>
              <a:rPr lang="en-US" sz="1200" b="1" dirty="0">
                <a:solidFill>
                  <a:srgbClr val="CC7832"/>
                </a:solidFill>
                <a:latin typeface="Courier New" panose="02070309020205020404" pitchFamily="49" charset="0"/>
                <a:cs typeface="Courier New" panose="02070309020205020404" pitchFamily="49" charset="0"/>
              </a:rPr>
              <a:t>', '</a:t>
            </a:r>
            <a:r>
              <a:rPr lang="en-US" sz="1200" b="1" dirty="0" err="1">
                <a:solidFill>
                  <a:srgbClr val="CC7832"/>
                </a:solidFill>
                <a:latin typeface="Courier New" panose="02070309020205020404" pitchFamily="49" charset="0"/>
                <a:cs typeface="Courier New" panose="02070309020205020404" pitchFamily="49" charset="0"/>
              </a:rPr>
              <a:t>Vojta</a:t>
            </a:r>
            <a:r>
              <a:rPr lang="en-US" sz="1200" b="1" dirty="0">
                <a:solidFill>
                  <a:srgbClr val="CC7832"/>
                </a:solidFill>
                <a:latin typeface="Courier New" panose="02070309020205020404" pitchFamily="49" charset="0"/>
                <a:cs typeface="Courier New" panose="02070309020205020404" pitchFamily="49" charset="0"/>
              </a:rPr>
              <a:t>']; } ]);</a:t>
            </a:r>
            <a:endParaRPr lang="en-US" altLang="en-US" sz="1200" b="1" dirty="0">
              <a:solidFill>
                <a:srgbClr val="CC7832"/>
              </a:solidFill>
              <a:latin typeface="Courier New" panose="02070309020205020404" pitchFamily="49" charset="0"/>
              <a:cs typeface="Courier New" panose="02070309020205020404" pitchFamily="49" charset="0"/>
            </a:endParaRPr>
          </a:p>
        </p:txBody>
      </p:sp>
      <p:sp>
        <p:nvSpPr>
          <p:cNvPr id="6" name="Rectangle 3"/>
          <p:cNvSpPr>
            <a:spLocks noChangeArrowheads="1"/>
          </p:cNvSpPr>
          <p:nvPr/>
        </p:nvSpPr>
        <p:spPr bwMode="auto">
          <a:xfrm>
            <a:off x="1534511" y="2246646"/>
            <a:ext cx="7069258" cy="21236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1200" b="1" dirty="0">
                <a:solidFill>
                  <a:srgbClr val="CC7832"/>
                </a:solidFill>
                <a:latin typeface="Courier New" panose="02070309020205020404" pitchFamily="49" charset="0"/>
                <a:cs typeface="Courier New" panose="02070309020205020404" pitchFamily="49" charset="0"/>
              </a:rPr>
              <a:t>&lt;script </a:t>
            </a:r>
            <a:r>
              <a:rPr lang="en-US" sz="1200" b="1" dirty="0" err="1">
                <a:solidFill>
                  <a:srgbClr val="CC7832"/>
                </a:solidFill>
                <a:latin typeface="Courier New" panose="02070309020205020404" pitchFamily="49" charset="0"/>
                <a:cs typeface="Courier New" panose="02070309020205020404" pitchFamily="49" charset="0"/>
              </a:rPr>
              <a:t>src</a:t>
            </a:r>
            <a:r>
              <a:rPr lang="en-US" sz="1200" b="1" dirty="0">
                <a:solidFill>
                  <a:srgbClr val="CC7832"/>
                </a:solidFill>
                <a:latin typeface="Courier New" panose="02070309020205020404" pitchFamily="49" charset="0"/>
                <a:cs typeface="Courier New" panose="02070309020205020404" pitchFamily="49" charset="0"/>
              </a:rPr>
              <a:t>="https://ajax.googleapis.com/</a:t>
            </a:r>
            <a:r>
              <a:rPr lang="en-US" sz="1200" b="1" dirty="0" err="1">
                <a:solidFill>
                  <a:srgbClr val="CC7832"/>
                </a:solidFill>
                <a:latin typeface="Courier New" panose="02070309020205020404" pitchFamily="49" charset="0"/>
                <a:cs typeface="Courier New" panose="02070309020205020404" pitchFamily="49" charset="0"/>
              </a:rPr>
              <a:t>ajax</a:t>
            </a:r>
            <a:r>
              <a:rPr lang="en-US" sz="1200" b="1" dirty="0">
                <a:solidFill>
                  <a:srgbClr val="CC7832"/>
                </a:solidFill>
                <a:latin typeface="Courier New" panose="02070309020205020404" pitchFamily="49" charset="0"/>
                <a:cs typeface="Courier New" panose="02070309020205020404" pitchFamily="49" charset="0"/>
              </a:rPr>
              <a:t>/libs/</a:t>
            </a:r>
            <a:r>
              <a:rPr lang="en-US" sz="1200" b="1" dirty="0" err="1">
                <a:solidFill>
                  <a:srgbClr val="CC7832"/>
                </a:solidFill>
                <a:latin typeface="Courier New" panose="02070309020205020404" pitchFamily="49" charset="0"/>
                <a:cs typeface="Courier New" panose="02070309020205020404" pitchFamily="49" charset="0"/>
              </a:rPr>
              <a:t>angularjs</a:t>
            </a:r>
            <a:r>
              <a:rPr lang="en-US" sz="1200" b="1" dirty="0">
                <a:solidFill>
                  <a:srgbClr val="CC7832"/>
                </a:solidFill>
                <a:latin typeface="Courier New" panose="02070309020205020404" pitchFamily="49" charset="0"/>
                <a:cs typeface="Courier New" panose="02070309020205020404" pitchFamily="49" charset="0"/>
              </a:rPr>
              <a:t>/1.2.23/angular.min.js"&gt;&lt;/script&gt;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body ng-app="example"&gt;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div class="</a:t>
            </a:r>
            <a:r>
              <a:rPr lang="en-US" sz="1200" b="1" baseline="-25000" dirty="0">
                <a:solidFill>
                  <a:srgbClr val="CC7832"/>
                </a:solidFill>
                <a:latin typeface="Courier New" panose="02070309020205020404" pitchFamily="49" charset="0"/>
                <a:cs typeface="Courier New" panose="02070309020205020404" pitchFamily="49" charset="0"/>
              </a:rPr>
              <a:t>show-scope-demo</a:t>
            </a:r>
            <a:r>
              <a:rPr lang="en-US" sz="1200" b="1" dirty="0">
                <a:solidFill>
                  <a:srgbClr val="CC7832"/>
                </a:solidFill>
                <a:latin typeface="Courier New" panose="02070309020205020404" pitchFamily="49" charset="0"/>
                <a:cs typeface="Courier New" panose="02070309020205020404" pitchFamily="49" charset="0"/>
              </a:rPr>
              <a:t>"&gt;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div ng-controller="</a:t>
            </a:r>
            <a:r>
              <a:rPr lang="en-US" sz="1200" b="1" dirty="0" err="1">
                <a:solidFill>
                  <a:srgbClr val="CC7832"/>
                </a:solidFill>
                <a:latin typeface="Courier New" panose="02070309020205020404" pitchFamily="49" charset="0"/>
                <a:cs typeface="Courier New" panose="02070309020205020404" pitchFamily="49" charset="0"/>
              </a:rPr>
              <a:t>GreetController</a:t>
            </a:r>
            <a:r>
              <a:rPr lang="en-US" sz="1200" b="1" dirty="0">
                <a:solidFill>
                  <a:srgbClr val="CC7832"/>
                </a:solidFill>
                <a:latin typeface="Courier New" panose="02070309020205020404" pitchFamily="49" charset="0"/>
                <a:cs typeface="Courier New" panose="02070309020205020404" pitchFamily="49" charset="0"/>
              </a:rPr>
              <a:t>"&gt; Hello {{name}}! &lt;/div&gt;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div ng-controller="</a:t>
            </a:r>
            <a:r>
              <a:rPr lang="en-US" sz="1200" b="1" dirty="0" err="1">
                <a:solidFill>
                  <a:srgbClr val="CC7832"/>
                </a:solidFill>
                <a:latin typeface="Courier New" panose="02070309020205020404" pitchFamily="49" charset="0"/>
                <a:cs typeface="Courier New" panose="02070309020205020404" pitchFamily="49" charset="0"/>
              </a:rPr>
              <a:t>ListController</a:t>
            </a:r>
            <a:r>
              <a:rPr lang="en-US" sz="1200" b="1" dirty="0">
                <a:solidFill>
                  <a:srgbClr val="CC7832"/>
                </a:solidFill>
                <a:latin typeface="Courier New" panose="02070309020205020404" pitchFamily="49" charset="0"/>
                <a:cs typeface="Courier New" panose="02070309020205020404" pitchFamily="49" charset="0"/>
              </a:rPr>
              <a:t>"&gt;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err="1">
                <a:solidFill>
                  <a:srgbClr val="CC7832"/>
                </a:solidFill>
                <a:latin typeface="Courier New" panose="02070309020205020404" pitchFamily="49" charset="0"/>
                <a:cs typeface="Courier New" panose="02070309020205020404" pitchFamily="49" charset="0"/>
              </a:rPr>
              <a:t>ol</a:t>
            </a:r>
            <a:r>
              <a:rPr lang="en-US" sz="1200" b="1" dirty="0">
                <a:solidFill>
                  <a:srgbClr val="CC7832"/>
                </a:solidFill>
                <a:latin typeface="Courier New" panose="02070309020205020404" pitchFamily="49" charset="0"/>
                <a:cs typeface="Courier New" panose="02070309020205020404" pitchFamily="49" charset="0"/>
              </a:rPr>
              <a:t>&gt; &lt;li ng-repeat="name in names"&gt;{{name}} from {{department}}&lt;/li&gt; &lt;/</a:t>
            </a:r>
            <a:r>
              <a:rPr lang="en-US" sz="1200" b="1" dirty="0" err="1">
                <a:solidFill>
                  <a:srgbClr val="CC7832"/>
                </a:solidFill>
                <a:latin typeface="Courier New" panose="02070309020205020404" pitchFamily="49" charset="0"/>
                <a:cs typeface="Courier New" panose="02070309020205020404" pitchFamily="49" charset="0"/>
              </a:rPr>
              <a:t>ol</a:t>
            </a:r>
            <a:r>
              <a:rPr lang="en-US" sz="1200" b="1" dirty="0">
                <a:solidFill>
                  <a:srgbClr val="CC7832"/>
                </a:solidFill>
                <a:latin typeface="Courier New" panose="02070309020205020404" pitchFamily="49" charset="0"/>
                <a:cs typeface="Courier New" panose="02070309020205020404" pitchFamily="49" charset="0"/>
              </a:rPr>
              <a:t>&gt; &lt;/div&gt;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div&gt; </a:t>
            </a:r>
            <a:endParaRPr lang="en-US" sz="1200" b="1" dirty="0" smtClean="0">
              <a:solidFill>
                <a:srgbClr val="CC7832"/>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sz="1200" b="1" dirty="0" smtClean="0">
                <a:solidFill>
                  <a:srgbClr val="CC7832"/>
                </a:solidFill>
                <a:latin typeface="Courier New" panose="02070309020205020404" pitchFamily="49" charset="0"/>
                <a:cs typeface="Courier New" panose="02070309020205020404" pitchFamily="49" charset="0"/>
              </a:rPr>
              <a:t>&lt;/</a:t>
            </a:r>
            <a:r>
              <a:rPr lang="en-US" sz="1200" b="1" dirty="0">
                <a:solidFill>
                  <a:srgbClr val="CC7832"/>
                </a:solidFill>
                <a:latin typeface="Courier New" panose="02070309020205020404" pitchFamily="49" charset="0"/>
                <a:cs typeface="Courier New" panose="02070309020205020404" pitchFamily="49" charset="0"/>
              </a:rPr>
              <a:t>body&gt;</a:t>
            </a:r>
            <a:endParaRPr lang="en-US" altLang="en-US" sz="1200" b="1" dirty="0">
              <a:solidFill>
                <a:srgbClr val="CC783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4311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sz="quarter" idx="14"/>
          </p:nvPr>
        </p:nvSpPr>
        <p:spPr>
          <a:xfrm>
            <a:off x="291714" y="1182291"/>
            <a:ext cx="8577649" cy="3067506"/>
          </a:xfrm>
        </p:spPr>
        <p:txBody>
          <a:bodyPr/>
          <a:lstStyle/>
          <a:p>
            <a:pPr marL="342900" indent="-342900">
              <a:buFontTx/>
              <a:buChar char="-"/>
            </a:pPr>
            <a:r>
              <a:rPr lang="en-US" dirty="0"/>
              <a:t>S</a:t>
            </a:r>
            <a:r>
              <a:rPr lang="en-US" dirty="0" smtClean="0"/>
              <a:t>ubstitutable </a:t>
            </a:r>
            <a:r>
              <a:rPr lang="en-US" dirty="0"/>
              <a:t>objects that are wired together using </a:t>
            </a:r>
            <a:r>
              <a:rPr lang="en-US" dirty="0">
                <a:hlinkClick r:id="rId2"/>
              </a:rPr>
              <a:t>dependency injection (DI</a:t>
            </a:r>
            <a:r>
              <a:rPr lang="en-US" dirty="0" smtClean="0">
                <a:hlinkClick r:id="rId2"/>
              </a:rPr>
              <a:t>)</a:t>
            </a:r>
            <a:endParaRPr lang="en-US" dirty="0" smtClean="0"/>
          </a:p>
          <a:p>
            <a:pPr marL="342900" indent="-342900">
              <a:buFontTx/>
              <a:buChar char="-"/>
            </a:pPr>
            <a:r>
              <a:rPr lang="en-US" dirty="0" smtClean="0"/>
              <a:t>Where your business logic resides</a:t>
            </a:r>
          </a:p>
          <a:p>
            <a:pPr marL="342900" indent="-342900">
              <a:buFontTx/>
              <a:buChar char="-"/>
            </a:pPr>
            <a:r>
              <a:rPr lang="en-US" dirty="0"/>
              <a:t>Lazily instantiated – Angular only instantiates a service when an application component depends on </a:t>
            </a:r>
            <a:r>
              <a:rPr lang="en-US" dirty="0" smtClean="0"/>
              <a:t>it</a:t>
            </a:r>
          </a:p>
          <a:p>
            <a:pPr marL="342900" indent="-342900">
              <a:buFontTx/>
              <a:buChar char="-"/>
            </a:pPr>
            <a:r>
              <a:rPr lang="en-US" dirty="0"/>
              <a:t>Singletons – Each component dependent on a service gets a reference to the single instance generated by the service </a:t>
            </a:r>
            <a:r>
              <a:rPr lang="en-US" dirty="0" smtClean="0"/>
              <a:t>factory</a:t>
            </a:r>
          </a:p>
          <a:p>
            <a:pPr marL="342900" indent="-342900">
              <a:buFontTx/>
              <a:buChar char="-"/>
            </a:pPr>
            <a:r>
              <a:rPr lang="en-US" dirty="0" smtClean="0"/>
              <a:t>Examples of </a:t>
            </a:r>
            <a:r>
              <a:rPr lang="en-US" dirty="0" err="1" smtClean="0"/>
              <a:t>AngularJS</a:t>
            </a:r>
            <a:r>
              <a:rPr lang="en-US" dirty="0" smtClean="0"/>
              <a:t> services - $http, $scope, $window, </a:t>
            </a:r>
            <a:r>
              <a:rPr lang="en-US" dirty="0" err="1" smtClean="0"/>
              <a:t>ect</a:t>
            </a:r>
            <a:endParaRPr lang="en-US" dirty="0"/>
          </a:p>
        </p:txBody>
      </p:sp>
    </p:spTree>
    <p:extLst>
      <p:ext uri="{BB962C8B-B14F-4D97-AF65-F5344CB8AC3E}">
        <p14:creationId xmlns:p14="http://schemas.microsoft.com/office/powerpoint/2010/main" val="220193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sz="quarter" idx="14"/>
          </p:nvPr>
        </p:nvSpPr>
        <p:spPr>
          <a:xfrm>
            <a:off x="291714" y="1182291"/>
            <a:ext cx="8577649" cy="3529171"/>
          </a:xfrm>
        </p:spPr>
        <p:txBody>
          <a:bodyPr/>
          <a:lstStyle/>
          <a:p>
            <a:pPr fontAlgn="base"/>
            <a:r>
              <a:rPr lang="en-US" sz="1200" dirty="0" err="1"/>
              <a:t>var</a:t>
            </a:r>
            <a:r>
              <a:rPr lang="en-US" sz="1200" dirty="0"/>
              <a:t> module = </a:t>
            </a:r>
            <a:r>
              <a:rPr lang="en-US" sz="1200" dirty="0" err="1"/>
              <a:t>angular.module</a:t>
            </a:r>
            <a:r>
              <a:rPr lang="en-US" sz="1200" dirty="0"/>
              <a:t>('</a:t>
            </a:r>
            <a:r>
              <a:rPr lang="en-US" sz="1200" dirty="0" err="1"/>
              <a:t>myapp</a:t>
            </a:r>
            <a:r>
              <a:rPr lang="en-US" sz="1200" dirty="0"/>
              <a:t>', []);</a:t>
            </a:r>
          </a:p>
          <a:p>
            <a:pPr fontAlgn="base"/>
            <a:r>
              <a:rPr lang="en-US" sz="1200" dirty="0"/>
              <a:t> </a:t>
            </a:r>
          </a:p>
          <a:p>
            <a:pPr fontAlgn="base"/>
            <a:r>
              <a:rPr lang="en-US" sz="1200" dirty="0" err="1"/>
              <a:t>module.service</a:t>
            </a:r>
            <a:r>
              <a:rPr lang="en-US" sz="1200" dirty="0"/>
              <a:t>('</a:t>
            </a:r>
            <a:r>
              <a:rPr lang="en-US" sz="1200" dirty="0" err="1"/>
              <a:t>userService</a:t>
            </a:r>
            <a:r>
              <a:rPr lang="en-US" sz="1200" dirty="0"/>
              <a:t>', function</a:t>
            </a:r>
            <a:r>
              <a:rPr lang="en-US" sz="1200" dirty="0" smtClean="0"/>
              <a:t>() {</a:t>
            </a:r>
            <a:endParaRPr lang="en-US" sz="1200" dirty="0"/>
          </a:p>
          <a:p>
            <a:pPr fontAlgn="base"/>
            <a:r>
              <a:rPr lang="en-US" sz="1200" dirty="0"/>
              <a:t>   function </a:t>
            </a:r>
            <a:r>
              <a:rPr lang="en-US" sz="1200" dirty="0" err="1"/>
              <a:t>getUserAuthorities</a:t>
            </a:r>
            <a:r>
              <a:rPr lang="en-US" sz="1200" dirty="0"/>
              <a:t>() {</a:t>
            </a:r>
          </a:p>
          <a:p>
            <a:pPr fontAlgn="base"/>
            <a:r>
              <a:rPr lang="en-US" sz="1200" dirty="0"/>
              <a:t>	return authorities;</a:t>
            </a:r>
          </a:p>
          <a:p>
            <a:pPr fontAlgn="base"/>
            <a:r>
              <a:rPr lang="en-US" sz="1200" dirty="0"/>
              <a:t>    }</a:t>
            </a:r>
          </a:p>
          <a:p>
            <a:pPr fontAlgn="base"/>
            <a:r>
              <a:rPr lang="en-US" sz="1200" dirty="0"/>
              <a:t>    function </a:t>
            </a:r>
            <a:r>
              <a:rPr lang="en-US" sz="1200" dirty="0" err="1"/>
              <a:t>getUserDetails</a:t>
            </a:r>
            <a:r>
              <a:rPr lang="en-US" sz="1200" dirty="0"/>
              <a:t>() {</a:t>
            </a:r>
          </a:p>
          <a:p>
            <a:pPr fontAlgn="base"/>
            <a:r>
              <a:rPr lang="en-US" sz="1200" dirty="0"/>
              <a:t>	return user;</a:t>
            </a:r>
          </a:p>
          <a:p>
            <a:pPr fontAlgn="base"/>
            <a:r>
              <a:rPr lang="en-US" sz="1200" dirty="0"/>
              <a:t>    }</a:t>
            </a:r>
          </a:p>
          <a:p>
            <a:pPr fontAlgn="base"/>
            <a:r>
              <a:rPr lang="en-US" sz="1200" dirty="0"/>
              <a:t>});</a:t>
            </a:r>
          </a:p>
          <a:p>
            <a:endParaRPr lang="en-US" dirty="0"/>
          </a:p>
        </p:txBody>
      </p:sp>
    </p:spTree>
    <p:extLst>
      <p:ext uri="{BB962C8B-B14F-4D97-AF65-F5344CB8AC3E}">
        <p14:creationId xmlns:p14="http://schemas.microsoft.com/office/powerpoint/2010/main" val="170403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a:t>
            </a:r>
            <a:endParaRPr lang="en-US" dirty="0"/>
          </a:p>
        </p:txBody>
      </p:sp>
      <p:sp>
        <p:nvSpPr>
          <p:cNvPr id="3" name="Content Placeholder 2"/>
          <p:cNvSpPr>
            <a:spLocks noGrp="1"/>
          </p:cNvSpPr>
          <p:nvPr>
            <p:ph sz="quarter" idx="14"/>
          </p:nvPr>
        </p:nvSpPr>
        <p:spPr>
          <a:xfrm>
            <a:off x="291714" y="1182291"/>
            <a:ext cx="8577649" cy="4211409"/>
          </a:xfrm>
        </p:spPr>
        <p:txBody>
          <a:bodyPr/>
          <a:lstStyle/>
          <a:p>
            <a:pPr marL="342900" indent="-342900">
              <a:buFontTx/>
              <a:buChar char="-"/>
            </a:pPr>
            <a:r>
              <a:rPr lang="en-US" dirty="0" smtClean="0"/>
              <a:t>Same as service, but will return the output of the factory function</a:t>
            </a:r>
          </a:p>
          <a:p>
            <a:pPr marL="342900" indent="-342900">
              <a:buFontTx/>
              <a:buChar char="-"/>
            </a:pPr>
            <a:r>
              <a:rPr lang="en-US" dirty="0" smtClean="0"/>
              <a:t>factory will always return a value/object</a:t>
            </a:r>
          </a:p>
          <a:p>
            <a:pPr marL="342900" indent="-342900">
              <a:buFontTx/>
              <a:buChar char="-"/>
            </a:pPr>
            <a:r>
              <a:rPr lang="en-US" dirty="0" smtClean="0"/>
              <a:t>Example:</a:t>
            </a:r>
          </a:p>
          <a:p>
            <a:pPr fontAlgn="base"/>
            <a:r>
              <a:rPr lang="en-US" sz="1200" dirty="0" err="1"/>
              <a:t>module.factory</a:t>
            </a:r>
            <a:r>
              <a:rPr lang="en-US" sz="1200" dirty="0" smtClean="0"/>
              <a:t>(‘</a:t>
            </a:r>
            <a:r>
              <a:rPr lang="en-US" sz="1200" dirty="0" err="1" smtClean="0"/>
              <a:t>premiumUserService</a:t>
            </a:r>
            <a:r>
              <a:rPr lang="en-US" sz="1200" dirty="0"/>
              <a:t>', </a:t>
            </a:r>
            <a:r>
              <a:rPr lang="en-US" sz="1200" dirty="0" smtClean="0"/>
              <a:t>[“</a:t>
            </a:r>
            <a:r>
              <a:rPr lang="en-US" sz="1200" dirty="0" err="1" smtClean="0"/>
              <a:t>UserModel</a:t>
            </a:r>
            <a:r>
              <a:rPr lang="en-US" sz="1200" dirty="0" smtClean="0"/>
              <a:t>”, function(</a:t>
            </a:r>
            <a:r>
              <a:rPr lang="en-US" sz="1200" dirty="0" err="1" smtClean="0"/>
              <a:t>UserModel</a:t>
            </a:r>
            <a:r>
              <a:rPr lang="en-US" sz="1200" dirty="0" smtClean="0"/>
              <a:t>) {</a:t>
            </a:r>
            <a:endParaRPr lang="en-US" sz="1200" dirty="0"/>
          </a:p>
          <a:p>
            <a:pPr fontAlgn="base"/>
            <a:r>
              <a:rPr lang="en-US" sz="1200" dirty="0"/>
              <a:t>         </a:t>
            </a:r>
            <a:r>
              <a:rPr lang="en-US" sz="1200" dirty="0" smtClean="0"/>
              <a:t>function </a:t>
            </a:r>
            <a:r>
              <a:rPr lang="en-US" sz="1200" dirty="0" err="1" smtClean="0"/>
              <a:t>getPremiumUsers</a:t>
            </a:r>
            <a:r>
              <a:rPr lang="en-US" sz="1200" dirty="0" smtClean="0"/>
              <a:t>() {</a:t>
            </a:r>
          </a:p>
          <a:p>
            <a:pPr fontAlgn="base"/>
            <a:r>
              <a:rPr lang="en-US" sz="1200" dirty="0"/>
              <a:t>	</a:t>
            </a:r>
            <a:r>
              <a:rPr lang="en-US" sz="1200" dirty="0" err="1" smtClean="0"/>
              <a:t>var</a:t>
            </a:r>
            <a:r>
              <a:rPr lang="en-US" sz="1200" dirty="0" smtClean="0"/>
              <a:t> users =  </a:t>
            </a:r>
            <a:r>
              <a:rPr lang="en-US" sz="1200" dirty="0" err="1" smtClean="0"/>
              <a:t>UserModel.getAllUsers</a:t>
            </a:r>
            <a:r>
              <a:rPr lang="en-US" sz="1200" dirty="0" smtClean="0"/>
              <a:t>();</a:t>
            </a:r>
          </a:p>
          <a:p>
            <a:pPr fontAlgn="base"/>
            <a:r>
              <a:rPr lang="en-US" sz="1200" dirty="0"/>
              <a:t> </a:t>
            </a:r>
            <a:r>
              <a:rPr lang="en-US" sz="1200" dirty="0" smtClean="0"/>
              <a:t>              …….. // filter users</a:t>
            </a:r>
          </a:p>
          <a:p>
            <a:pPr fontAlgn="base"/>
            <a:r>
              <a:rPr lang="en-US" sz="1200" dirty="0"/>
              <a:t>	</a:t>
            </a:r>
            <a:r>
              <a:rPr lang="en-US" sz="1200" dirty="0" smtClean="0"/>
              <a:t>return </a:t>
            </a:r>
            <a:r>
              <a:rPr lang="en-US" sz="1200" dirty="0" err="1" smtClean="0"/>
              <a:t>filteredUsers</a:t>
            </a:r>
            <a:r>
              <a:rPr lang="en-US" sz="1200" dirty="0" smtClean="0"/>
              <a:t>;</a:t>
            </a:r>
          </a:p>
          <a:p>
            <a:pPr fontAlgn="base"/>
            <a:r>
              <a:rPr lang="en-US" sz="1200" dirty="0" smtClean="0"/>
              <a:t>         }</a:t>
            </a:r>
            <a:endParaRPr lang="en-US" sz="1200" dirty="0"/>
          </a:p>
          <a:p>
            <a:pPr fontAlgn="base"/>
            <a:r>
              <a:rPr lang="en-US" sz="1200" dirty="0"/>
              <a:t>         </a:t>
            </a:r>
            <a:r>
              <a:rPr lang="en-US" sz="1200" dirty="0" smtClean="0"/>
              <a:t>return </a:t>
            </a:r>
            <a:r>
              <a:rPr lang="en-US" sz="1200" dirty="0" err="1" smtClean="0"/>
              <a:t>getPremiumUsers</a:t>
            </a:r>
            <a:r>
              <a:rPr lang="en-US" sz="1200" dirty="0" smtClean="0"/>
              <a:t>();</a:t>
            </a:r>
            <a:endParaRPr lang="en-US" sz="1200" dirty="0"/>
          </a:p>
          <a:p>
            <a:pPr fontAlgn="base"/>
            <a:r>
              <a:rPr lang="en-US" sz="1200" dirty="0"/>
              <a:t> </a:t>
            </a:r>
            <a:r>
              <a:rPr lang="en-US" sz="1200" dirty="0" smtClean="0"/>
              <a:t>}]);</a:t>
            </a:r>
            <a:endParaRPr lang="en-US" sz="1200" dirty="0"/>
          </a:p>
          <a:p>
            <a:pPr marL="342900" indent="-342900">
              <a:buFontTx/>
              <a:buChar char="-"/>
            </a:pPr>
            <a:endParaRPr lang="en-US" dirty="0"/>
          </a:p>
        </p:txBody>
      </p:sp>
    </p:spTree>
    <p:extLst>
      <p:ext uri="{BB962C8B-B14F-4D97-AF65-F5344CB8AC3E}">
        <p14:creationId xmlns:p14="http://schemas.microsoft.com/office/powerpoint/2010/main" val="326777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a:t>
            </a:r>
            <a:br>
              <a:rPr lang="en-US" dirty="0" smtClean="0"/>
            </a:br>
            <a:endParaRPr lang="en-US" dirty="0"/>
          </a:p>
        </p:txBody>
      </p:sp>
      <p:sp>
        <p:nvSpPr>
          <p:cNvPr id="3" name="Content Placeholder 2"/>
          <p:cNvSpPr>
            <a:spLocks noGrp="1"/>
          </p:cNvSpPr>
          <p:nvPr>
            <p:ph sz="quarter" idx="14"/>
          </p:nvPr>
        </p:nvSpPr>
        <p:spPr>
          <a:xfrm>
            <a:off x="291714" y="1182291"/>
            <a:ext cx="8577649" cy="2323713"/>
          </a:xfrm>
        </p:spPr>
        <p:txBody>
          <a:bodyPr/>
          <a:lstStyle/>
          <a:p>
            <a:pPr marL="342900" indent="-342900">
              <a:buFontTx/>
              <a:buChar char="-"/>
            </a:pPr>
            <a:r>
              <a:rPr lang="en-US" i="1" dirty="0" smtClean="0"/>
              <a:t>A </a:t>
            </a:r>
            <a:r>
              <a:rPr lang="en-US" i="1" dirty="0"/>
              <a:t>provider is an object with a $get() method. </a:t>
            </a:r>
            <a:endParaRPr lang="en-US" i="1" dirty="0" smtClean="0"/>
          </a:p>
          <a:p>
            <a:pPr marL="342900" indent="-342900">
              <a:buFontTx/>
              <a:buChar char="-"/>
            </a:pPr>
            <a:r>
              <a:rPr lang="en-US" i="1" dirty="0" smtClean="0"/>
              <a:t>The </a:t>
            </a:r>
            <a:r>
              <a:rPr lang="en-US" i="1" dirty="0"/>
              <a:t>injector calls the $get method to create a new instance of a service. </a:t>
            </a:r>
            <a:endParaRPr lang="en-US" i="1" dirty="0" smtClean="0"/>
          </a:p>
          <a:p>
            <a:pPr marL="342900" indent="-342900">
              <a:buFontTx/>
              <a:buChar char="-"/>
            </a:pPr>
            <a:r>
              <a:rPr lang="en-US" dirty="0"/>
              <a:t>A provider is actually a configurable factory</a:t>
            </a:r>
            <a:r>
              <a:rPr lang="en-US" dirty="0" smtClean="0"/>
              <a:t>.</a:t>
            </a:r>
          </a:p>
          <a:p>
            <a:pPr marL="342900" indent="-342900">
              <a:buFontTx/>
              <a:buChar char="-"/>
            </a:pPr>
            <a:r>
              <a:rPr lang="en-US" dirty="0"/>
              <a:t>allows you to have a complex creation function and configuration </a:t>
            </a:r>
            <a:r>
              <a:rPr lang="en-US" dirty="0" smtClean="0"/>
              <a:t>options</a:t>
            </a:r>
            <a:endParaRPr lang="en-US" dirty="0"/>
          </a:p>
        </p:txBody>
      </p:sp>
    </p:spTree>
    <p:extLst>
      <p:ext uri="{BB962C8B-B14F-4D97-AF65-F5344CB8AC3E}">
        <p14:creationId xmlns:p14="http://schemas.microsoft.com/office/powerpoint/2010/main" val="408894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07631" y="162788"/>
            <a:ext cx="8577649" cy="4970591"/>
          </a:xfrm>
        </p:spPr>
        <p:txBody>
          <a:bodyPr/>
          <a:lstStyle/>
          <a:p>
            <a:pPr fontAlgn="base"/>
            <a:r>
              <a:rPr lang="en-US" sz="1200" dirty="0" err="1"/>
              <a:t>var</a:t>
            </a:r>
            <a:r>
              <a:rPr lang="en-US" sz="1200" dirty="0"/>
              <a:t> app = </a:t>
            </a:r>
            <a:r>
              <a:rPr lang="en-US" sz="1200" dirty="0" err="1"/>
              <a:t>angular.module</a:t>
            </a:r>
            <a:r>
              <a:rPr lang="en-US" sz="1200" dirty="0"/>
              <a:t>('app', []);</a:t>
            </a:r>
          </a:p>
          <a:p>
            <a:pPr fontAlgn="base"/>
            <a:r>
              <a:rPr lang="en-US" sz="1200" dirty="0"/>
              <a:t> </a:t>
            </a:r>
          </a:p>
          <a:p>
            <a:pPr fontAlgn="base"/>
            <a:r>
              <a:rPr lang="en-US" sz="1200" dirty="0" err="1"/>
              <a:t>app.provider</a:t>
            </a:r>
            <a:r>
              <a:rPr lang="en-US" sz="1200" dirty="0"/>
              <a:t>('movie', function () {</a:t>
            </a:r>
          </a:p>
          <a:p>
            <a:pPr fontAlgn="base"/>
            <a:r>
              <a:rPr lang="en-US" sz="1200" dirty="0"/>
              <a:t>  </a:t>
            </a:r>
            <a:r>
              <a:rPr lang="en-US" sz="1200" dirty="0" err="1"/>
              <a:t>var</a:t>
            </a:r>
            <a:r>
              <a:rPr lang="en-US" sz="1200" dirty="0"/>
              <a:t> version;</a:t>
            </a:r>
          </a:p>
          <a:p>
            <a:pPr fontAlgn="base"/>
            <a:r>
              <a:rPr lang="en-US" sz="1200" dirty="0"/>
              <a:t>  return {</a:t>
            </a:r>
          </a:p>
          <a:p>
            <a:pPr fontAlgn="base"/>
            <a:r>
              <a:rPr lang="en-US" sz="1200" dirty="0"/>
              <a:t>    </a:t>
            </a:r>
            <a:r>
              <a:rPr lang="en-US" sz="1200" dirty="0" err="1"/>
              <a:t>setVersion</a:t>
            </a:r>
            <a:r>
              <a:rPr lang="en-US" sz="1200" dirty="0"/>
              <a:t>: function (value) {</a:t>
            </a:r>
          </a:p>
          <a:p>
            <a:pPr fontAlgn="base"/>
            <a:r>
              <a:rPr lang="en-US" sz="1200" dirty="0"/>
              <a:t>      version = value;</a:t>
            </a:r>
          </a:p>
          <a:p>
            <a:pPr fontAlgn="base"/>
            <a:r>
              <a:rPr lang="en-US" sz="1200" dirty="0"/>
              <a:t>    },</a:t>
            </a:r>
          </a:p>
          <a:p>
            <a:pPr fontAlgn="base"/>
            <a:r>
              <a:rPr lang="en-US" sz="1200" dirty="0"/>
              <a:t>    $get: function () {</a:t>
            </a:r>
          </a:p>
          <a:p>
            <a:pPr fontAlgn="base"/>
            <a:r>
              <a:rPr lang="en-US" sz="1200" dirty="0"/>
              <a:t>      return {</a:t>
            </a:r>
          </a:p>
          <a:p>
            <a:pPr fontAlgn="base"/>
            <a:r>
              <a:rPr lang="en-US" sz="1200" dirty="0"/>
              <a:t>          title: 'The Matrix' + ' ' + version</a:t>
            </a:r>
          </a:p>
          <a:p>
            <a:pPr fontAlgn="base"/>
            <a:r>
              <a:rPr lang="en-US" sz="1200" dirty="0"/>
              <a:t>      }</a:t>
            </a:r>
          </a:p>
          <a:p>
            <a:pPr fontAlgn="base"/>
            <a:r>
              <a:rPr lang="en-US" sz="1200" dirty="0"/>
              <a:t>    }</a:t>
            </a:r>
          </a:p>
          <a:p>
            <a:pPr fontAlgn="base"/>
            <a:r>
              <a:rPr lang="en-US" sz="1200" dirty="0"/>
              <a:t>  }</a:t>
            </a:r>
          </a:p>
          <a:p>
            <a:pPr fontAlgn="base"/>
            <a:r>
              <a:rPr lang="en-US" sz="1200" dirty="0"/>
              <a:t>});</a:t>
            </a:r>
          </a:p>
          <a:p>
            <a:pPr fontAlgn="base"/>
            <a:r>
              <a:rPr lang="en-US" sz="1200" dirty="0"/>
              <a:t> </a:t>
            </a:r>
          </a:p>
        </p:txBody>
      </p:sp>
    </p:spTree>
    <p:extLst>
      <p:ext uri="{BB962C8B-B14F-4D97-AF65-F5344CB8AC3E}">
        <p14:creationId xmlns:p14="http://schemas.microsoft.com/office/powerpoint/2010/main" val="153328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291714" y="1182291"/>
            <a:ext cx="8577649" cy="3026470"/>
          </a:xfrm>
        </p:spPr>
        <p:txBody>
          <a:bodyPr/>
          <a:lstStyle/>
          <a:p>
            <a:pPr fontAlgn="base"/>
            <a:r>
              <a:rPr lang="en-US" sz="1200" dirty="0" err="1"/>
              <a:t>app.config</a:t>
            </a:r>
            <a:r>
              <a:rPr lang="en-US" sz="1200" dirty="0"/>
              <a:t>(function (</a:t>
            </a:r>
            <a:r>
              <a:rPr lang="en-US" sz="1200" dirty="0" err="1"/>
              <a:t>movieProvider</a:t>
            </a:r>
            <a:r>
              <a:rPr lang="en-US" sz="1200" dirty="0"/>
              <a:t>) {</a:t>
            </a:r>
          </a:p>
          <a:p>
            <a:pPr fontAlgn="base"/>
            <a:r>
              <a:rPr lang="en-US" sz="1200" dirty="0"/>
              <a:t>  </a:t>
            </a:r>
            <a:r>
              <a:rPr lang="en-US" sz="1200" dirty="0" err="1"/>
              <a:t>movieProvider.setVersion</a:t>
            </a:r>
            <a:r>
              <a:rPr lang="en-US" sz="1200" dirty="0"/>
              <a:t>('Reloaded');</a:t>
            </a:r>
          </a:p>
          <a:p>
            <a:pPr fontAlgn="base"/>
            <a:r>
              <a:rPr lang="en-US" sz="1200" dirty="0"/>
              <a:t>});</a:t>
            </a:r>
          </a:p>
          <a:p>
            <a:pPr fontAlgn="base"/>
            <a:r>
              <a:rPr lang="en-US" sz="1200" dirty="0"/>
              <a:t> </a:t>
            </a:r>
          </a:p>
          <a:p>
            <a:pPr fontAlgn="base"/>
            <a:r>
              <a:rPr lang="en-US" sz="1200" dirty="0" err="1"/>
              <a:t>app.controller</a:t>
            </a:r>
            <a:r>
              <a:rPr lang="en-US" sz="1200" dirty="0"/>
              <a:t>('ctrl', function (movie) {</a:t>
            </a:r>
          </a:p>
          <a:p>
            <a:pPr fontAlgn="base"/>
            <a:r>
              <a:rPr lang="en-US" sz="1200" dirty="0"/>
              <a:t>  </a:t>
            </a:r>
            <a:r>
              <a:rPr lang="en-US" sz="1200" dirty="0" smtClean="0"/>
              <a:t>console.log(</a:t>
            </a:r>
            <a:r>
              <a:rPr lang="en-US" sz="1200" dirty="0" err="1" smtClean="0"/>
              <a:t>movie.title</a:t>
            </a:r>
            <a:r>
              <a:rPr lang="en-US" sz="1200" dirty="0" smtClean="0"/>
              <a:t>);</a:t>
            </a:r>
            <a:endParaRPr lang="en-US" sz="1200" dirty="0"/>
          </a:p>
          <a:p>
            <a:pPr fontAlgn="base"/>
            <a:r>
              <a:rPr lang="en-US" sz="1200" dirty="0"/>
              <a:t>});</a:t>
            </a:r>
          </a:p>
          <a:p>
            <a:endParaRPr lang="en-US" dirty="0"/>
          </a:p>
          <a:p>
            <a:endParaRPr lang="en-US" dirty="0"/>
          </a:p>
        </p:txBody>
      </p:sp>
    </p:spTree>
    <p:extLst>
      <p:ext uri="{BB962C8B-B14F-4D97-AF65-F5344CB8AC3E}">
        <p14:creationId xmlns:p14="http://schemas.microsoft.com/office/powerpoint/2010/main" val="153509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sz="quarter" idx="14"/>
          </p:nvPr>
        </p:nvSpPr>
        <p:spPr>
          <a:xfrm>
            <a:off x="186611" y="688304"/>
            <a:ext cx="8577649" cy="4544834"/>
          </a:xfrm>
        </p:spPr>
        <p:txBody>
          <a:bodyPr/>
          <a:lstStyle/>
          <a:p>
            <a:r>
              <a:rPr lang="en-US" dirty="0" smtClean="0"/>
              <a:t>What is filter? How it can be used?</a:t>
            </a:r>
          </a:p>
          <a:p>
            <a:r>
              <a:rPr lang="en-US" dirty="0"/>
              <a:t>	</a:t>
            </a:r>
            <a:r>
              <a:rPr lang="en-US" dirty="0" smtClean="0"/>
              <a:t>- </a:t>
            </a:r>
            <a:r>
              <a:rPr lang="en-US" sz="1800" dirty="0"/>
              <a:t>filters can be used to transform </a:t>
            </a:r>
            <a:r>
              <a:rPr lang="en-US" sz="1800" dirty="0" smtClean="0"/>
              <a:t>data</a:t>
            </a:r>
          </a:p>
          <a:p>
            <a:r>
              <a:rPr lang="en-US" sz="1800" dirty="0"/>
              <a:t>	</a:t>
            </a:r>
            <a:r>
              <a:rPr lang="en-US" sz="1800" dirty="0" smtClean="0"/>
              <a:t>- filters to search for the data in which user is interested in</a:t>
            </a:r>
          </a:p>
          <a:p>
            <a:r>
              <a:rPr lang="en-US" sz="1800" dirty="0"/>
              <a:t>	</a:t>
            </a:r>
            <a:r>
              <a:rPr lang="en-US" sz="1800" dirty="0" smtClean="0"/>
              <a:t>- </a:t>
            </a:r>
            <a:r>
              <a:rPr lang="en-US" sz="1800" dirty="0"/>
              <a:t>Filters can be applied to expressions in view templates using the following syntax</a:t>
            </a:r>
            <a:endParaRPr lang="en-US" sz="1800" dirty="0" smtClean="0"/>
          </a:p>
          <a:p>
            <a:r>
              <a:rPr lang="en-US" dirty="0" smtClean="0"/>
              <a:t>	</a:t>
            </a:r>
            <a:r>
              <a:rPr lang="en-US" dirty="0"/>
              <a:t> </a:t>
            </a:r>
            <a:r>
              <a:rPr lang="en-US" sz="1200" dirty="0"/>
              <a:t>{{ expression | filter1 | filter2 | ... </a:t>
            </a:r>
            <a:r>
              <a:rPr lang="en-US" sz="1200" dirty="0" smtClean="0"/>
              <a:t>}}</a:t>
            </a:r>
          </a:p>
          <a:p>
            <a:r>
              <a:rPr lang="en-US" sz="1200" dirty="0"/>
              <a:t>	 {{ expression | filter:argument1:argument2:... }}</a:t>
            </a:r>
            <a:endParaRPr lang="en-US" sz="1200" dirty="0" smtClean="0"/>
          </a:p>
          <a:p>
            <a:r>
              <a:rPr lang="en-US" sz="1600" dirty="0" smtClean="0"/>
              <a:t>Example:</a:t>
            </a:r>
          </a:p>
          <a:p>
            <a:r>
              <a:rPr lang="en-US" dirty="0" smtClean="0"/>
              <a:t>	</a:t>
            </a:r>
            <a:r>
              <a:rPr lang="en-US" dirty="0"/>
              <a:t> </a:t>
            </a:r>
            <a:r>
              <a:rPr lang="en-US" sz="1200" dirty="0"/>
              <a:t>"friend in friends | </a:t>
            </a:r>
            <a:r>
              <a:rPr lang="en-US" sz="1200" dirty="0" err="1" smtClean="0"/>
              <a:t>filter:searchText</a:t>
            </a:r>
            <a:r>
              <a:rPr lang="en-US" sz="1200" dirty="0" smtClean="0"/>
              <a:t>“</a:t>
            </a:r>
          </a:p>
          <a:p>
            <a:r>
              <a:rPr lang="en-US" sz="1200" dirty="0"/>
              <a:t>	 {{</a:t>
            </a:r>
            <a:r>
              <a:rPr lang="en-US" sz="1200" dirty="0" smtClean="0"/>
              <a:t>greeting | reverse | uppercase}}</a:t>
            </a:r>
          </a:p>
          <a:p>
            <a:r>
              <a:rPr lang="en-US" sz="1200" dirty="0"/>
              <a:t>	</a:t>
            </a:r>
            <a:endParaRPr lang="en-US" sz="1200" dirty="0" smtClean="0"/>
          </a:p>
          <a:p>
            <a:r>
              <a:rPr lang="en-US" sz="1200" dirty="0"/>
              <a:t>	</a:t>
            </a:r>
          </a:p>
        </p:txBody>
      </p:sp>
    </p:spTree>
    <p:extLst>
      <p:ext uri="{BB962C8B-B14F-4D97-AF65-F5344CB8AC3E}">
        <p14:creationId xmlns:p14="http://schemas.microsoft.com/office/powerpoint/2010/main" val="359634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Content Placeholder 13"/>
          <p:cNvSpPr>
            <a:spLocks noGrp="1"/>
          </p:cNvSpPr>
          <p:nvPr>
            <p:ph sz="quarter" idx="14"/>
          </p:nvPr>
        </p:nvSpPr>
        <p:spPr>
          <a:xfrm>
            <a:off x="438150" y="582839"/>
            <a:ext cx="8577649" cy="6304290"/>
          </a:xfrm>
        </p:spPr>
        <p:txBody>
          <a:bodyPr/>
          <a:lstStyle/>
          <a:p>
            <a:pPr marL="342900" indent="-342900">
              <a:lnSpc>
                <a:spcPct val="150000"/>
              </a:lnSpc>
              <a:buFont typeface="Arial" panose="020B0604020202020204" pitchFamily="34" charset="0"/>
              <a:buChar char="•"/>
            </a:pPr>
            <a:r>
              <a:rPr lang="en-US" sz="1800" b="1" dirty="0">
                <a:latin typeface="Cambria" panose="02040503050406030204" pitchFamily="18" charset="0"/>
              </a:rPr>
              <a:t>What is Angular JS</a:t>
            </a:r>
            <a:r>
              <a:rPr lang="en-US" sz="1800" b="1" dirty="0" smtClean="0">
                <a:latin typeface="Cambria" panose="02040503050406030204" pitchFamily="18" charset="0"/>
              </a:rPr>
              <a:t>?</a:t>
            </a:r>
          </a:p>
          <a:p>
            <a:pPr marL="342900" indent="-342900">
              <a:lnSpc>
                <a:spcPct val="150000"/>
              </a:lnSpc>
              <a:buFont typeface="Arial" panose="020B0604020202020204" pitchFamily="34" charset="0"/>
              <a:buChar char="•"/>
            </a:pPr>
            <a:r>
              <a:rPr lang="en-US" sz="1800" b="1" dirty="0">
                <a:latin typeface="Cambria" panose="02040503050406030204" pitchFamily="18" charset="0"/>
              </a:rPr>
              <a:t>How to get Angular JS</a:t>
            </a:r>
            <a:r>
              <a:rPr lang="en-US" sz="1800" b="1" dirty="0" smtClean="0">
                <a:latin typeface="Cambria" panose="02040503050406030204" pitchFamily="18" charset="0"/>
              </a:rPr>
              <a:t>?</a:t>
            </a:r>
          </a:p>
          <a:p>
            <a:pPr marL="342900" indent="-342900">
              <a:lnSpc>
                <a:spcPct val="150000"/>
              </a:lnSpc>
              <a:buFont typeface="Arial" panose="020B0604020202020204" pitchFamily="34" charset="0"/>
              <a:buChar char="•"/>
            </a:pPr>
            <a:r>
              <a:rPr lang="en-US" sz="1800" b="1" dirty="0" smtClean="0">
                <a:solidFill>
                  <a:schemeClr val="tx2"/>
                </a:solidFill>
                <a:latin typeface="Cambria" panose="02040503050406030204" pitchFamily="18" charset="0"/>
              </a:rPr>
              <a:t>Why Angular JS ?</a:t>
            </a:r>
          </a:p>
          <a:p>
            <a:pPr marL="342900" indent="-342900">
              <a:lnSpc>
                <a:spcPct val="150000"/>
              </a:lnSpc>
              <a:buFont typeface="Arial" panose="020B0604020202020204" pitchFamily="34" charset="0"/>
              <a:buChar char="•"/>
            </a:pPr>
            <a:r>
              <a:rPr lang="en-US" sz="1800" b="1" dirty="0" smtClean="0">
                <a:solidFill>
                  <a:schemeClr val="tx2"/>
                </a:solidFill>
                <a:latin typeface="Cambria" panose="02040503050406030204" pitchFamily="18" charset="0"/>
              </a:rPr>
              <a:t>Concepts  &amp; Philosophy</a:t>
            </a:r>
            <a:endParaRPr lang="en-US" sz="1600" b="1" dirty="0">
              <a:solidFill>
                <a:schemeClr val="tx2"/>
              </a:solidFill>
              <a:latin typeface="Cambria" panose="02040503050406030204" pitchFamily="18" charset="0"/>
            </a:endParaRP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Architecture Overview</a:t>
            </a:r>
          </a:p>
          <a:p>
            <a:pPr marL="342900" indent="-342900">
              <a:lnSpc>
                <a:spcPct val="150000"/>
              </a:lnSpc>
              <a:buFont typeface="Arial" panose="020B0604020202020204" pitchFamily="34" charset="0"/>
              <a:buChar char="•"/>
            </a:pPr>
            <a:r>
              <a:rPr lang="en-US" sz="1800" b="1" dirty="0" smtClean="0">
                <a:latin typeface="Cambria" panose="02040503050406030204" pitchFamily="18" charset="0"/>
              </a:rPr>
              <a:t>Key </a:t>
            </a:r>
            <a:r>
              <a:rPr lang="en-US" sz="1800" b="1" dirty="0">
                <a:latin typeface="Cambria" panose="02040503050406030204" pitchFamily="18" charset="0"/>
              </a:rPr>
              <a:t>Features</a:t>
            </a:r>
          </a:p>
          <a:p>
            <a:pPr marL="342900" indent="-342900">
              <a:buFont typeface="Arial" panose="020B0604020202020204" pitchFamily="34" charset="0"/>
              <a:buChar char="•"/>
            </a:pPr>
            <a:endParaRPr lang="en-US" sz="14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sz="1600"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marL="342900" indent="-342900">
              <a:buFont typeface="Arial" panose="020B0604020202020204" pitchFamily="34" charset="0"/>
              <a:buChar char="•"/>
            </a:pPr>
            <a:endParaRPr lang="en-US" b="1" dirty="0" smtClean="0">
              <a:latin typeface="Cambria" panose="02040503050406030204" pitchFamily="18" charset="0"/>
            </a:endParaRPr>
          </a:p>
          <a:p>
            <a:pPr lvl="2"/>
            <a:endParaRPr lang="en-US" dirty="0" smtClean="0">
              <a:latin typeface="Cambria" panose="02040503050406030204" pitchFamily="18" charset="0"/>
            </a:endParaRPr>
          </a:p>
          <a:p>
            <a:pPr marL="457200" indent="-457200">
              <a:buFont typeface="Arial" panose="020B0604020202020204" pitchFamily="34" charset="0"/>
              <a:buChar char="•"/>
            </a:pPr>
            <a:endParaRPr lang="en-US" dirty="0" smtClean="0">
              <a:latin typeface="Cambria" panose="02040503050406030204" pitchFamily="18" charset="0"/>
            </a:endParaRPr>
          </a:p>
          <a:p>
            <a:pPr marL="457200" indent="-457200">
              <a:buFont typeface="Arial" panose="020B0604020202020204" pitchFamily="34" charset="0"/>
              <a:buChar char="•"/>
            </a:pPr>
            <a:endParaRPr lang="en-US" dirty="0">
              <a:latin typeface="Cambria" panose="02040503050406030204" pitchFamily="18" charset="0"/>
            </a:endParaRPr>
          </a:p>
        </p:txBody>
      </p:sp>
      <p:sp>
        <p:nvSpPr>
          <p:cNvPr id="6" name="Title 6"/>
          <p:cNvSpPr>
            <a:spLocks noGrp="1"/>
          </p:cNvSpPr>
          <p:nvPr>
            <p:ph type="title"/>
          </p:nvPr>
        </p:nvSpPr>
        <p:spPr>
          <a:xfrm>
            <a:off x="5001" y="13207"/>
            <a:ext cx="8577650" cy="586650"/>
          </a:xfrm>
        </p:spPr>
        <p:txBody>
          <a:bodyPr/>
          <a:lstStyle/>
          <a:p>
            <a:r>
              <a:rPr lang="en-US" dirty="0" smtClean="0">
                <a:latin typeface="Cambria" panose="02040503050406030204" pitchFamily="18" charset="0"/>
              </a:rPr>
              <a:t>Angular JS Overview</a:t>
            </a:r>
            <a:endParaRPr lang="en-US" dirty="0">
              <a:latin typeface="Cambria" panose="02040503050406030204" pitchFamily="18" charset="0"/>
            </a:endParaRPr>
          </a:p>
        </p:txBody>
      </p:sp>
    </p:spTree>
    <p:extLst>
      <p:ext uri="{BB962C8B-B14F-4D97-AF65-F5344CB8AC3E}">
        <p14:creationId xmlns:p14="http://schemas.microsoft.com/office/powerpoint/2010/main" val="125318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4"/>
            <p:extLst>
              <p:ext uri="{D42A27DB-BD31-4B8C-83A1-F6EECF244321}">
                <p14:modId xmlns:p14="http://schemas.microsoft.com/office/powerpoint/2010/main" val="4146594122"/>
              </p:ext>
            </p:extLst>
          </p:nvPr>
        </p:nvGraphicFramePr>
        <p:xfrm>
          <a:off x="237970" y="652526"/>
          <a:ext cx="8631393" cy="4314502"/>
        </p:xfrm>
        <a:graphic>
          <a:graphicData uri="http://schemas.openxmlformats.org/drawingml/2006/table">
            <a:tbl>
              <a:tblPr firstRow="1" bandRow="1">
                <a:tableStyleId>{5C22544A-7EE6-4342-B048-85BDC9FD1C3A}</a:tableStyleId>
              </a:tblPr>
              <a:tblGrid>
                <a:gridCol w="1063978"/>
                <a:gridCol w="7567415"/>
              </a:tblGrid>
              <a:tr h="312646">
                <a:tc>
                  <a:txBody>
                    <a:bodyPr/>
                    <a:lstStyle/>
                    <a:p>
                      <a:r>
                        <a:rPr lang="en-US" dirty="0" smtClean="0"/>
                        <a:t>name</a:t>
                      </a:r>
                      <a:endParaRPr lang="en-US" dirty="0"/>
                    </a:p>
                  </a:txBody>
                  <a:tcPr/>
                </a:tc>
                <a:tc>
                  <a:txBody>
                    <a:bodyPr/>
                    <a:lstStyle/>
                    <a:p>
                      <a:r>
                        <a:rPr lang="en-US" dirty="0" smtClean="0"/>
                        <a:t>description</a:t>
                      </a:r>
                      <a:endParaRPr lang="en-US" dirty="0"/>
                    </a:p>
                  </a:txBody>
                  <a:tcPr/>
                </a:tc>
              </a:tr>
              <a:tr h="312646">
                <a:tc>
                  <a:txBody>
                    <a:bodyPr/>
                    <a:lstStyle/>
                    <a:p>
                      <a:r>
                        <a:rPr lang="en-US" sz="1350" b="0" i="0" u="sng" kern="1200" dirty="0" smtClean="0">
                          <a:solidFill>
                            <a:schemeClr val="dk1"/>
                          </a:solidFill>
                          <a:effectLst/>
                          <a:latin typeface="+mn-lt"/>
                          <a:ea typeface="+mn-ea"/>
                          <a:cs typeface="+mn-cs"/>
                          <a:hlinkClick r:id="rId3"/>
                        </a:rPr>
                        <a:t>filter</a:t>
                      </a:r>
                      <a:endParaRPr lang="en-US" dirty="0"/>
                    </a:p>
                  </a:txBody>
                  <a:tcPr/>
                </a:tc>
                <a:tc>
                  <a:txBody>
                    <a:bodyPr/>
                    <a:lstStyle/>
                    <a:p>
                      <a:r>
                        <a:rPr lang="en-US" sz="1350" b="0" i="0" kern="1200" dirty="0" smtClean="0">
                          <a:solidFill>
                            <a:schemeClr val="dk1"/>
                          </a:solidFill>
                          <a:effectLst/>
                          <a:latin typeface="+mn-lt"/>
                          <a:ea typeface="+mn-ea"/>
                          <a:cs typeface="+mn-cs"/>
                        </a:rPr>
                        <a:t>Selects a subset of items from </a:t>
                      </a:r>
                      <a:r>
                        <a:rPr lang="en-US" sz="1350" kern="1200" dirty="0" smtClean="0">
                          <a:solidFill>
                            <a:schemeClr val="dk1"/>
                          </a:solidFill>
                          <a:effectLst/>
                          <a:latin typeface="+mn-lt"/>
                          <a:ea typeface="+mn-ea"/>
                          <a:cs typeface="+mn-cs"/>
                        </a:rPr>
                        <a:t>array</a:t>
                      </a:r>
                      <a:r>
                        <a:rPr lang="en-US" sz="1350" b="0" i="0" kern="1200" dirty="0" smtClean="0">
                          <a:solidFill>
                            <a:schemeClr val="dk1"/>
                          </a:solidFill>
                          <a:effectLst/>
                          <a:latin typeface="+mn-lt"/>
                          <a:ea typeface="+mn-ea"/>
                          <a:cs typeface="+mn-cs"/>
                        </a:rPr>
                        <a:t> and returns it as a new array.</a:t>
                      </a:r>
                      <a:endParaRPr lang="en-US" dirty="0"/>
                    </a:p>
                  </a:txBody>
                  <a:tcPr/>
                </a:tc>
              </a:tr>
              <a:tr h="482898">
                <a:tc>
                  <a:txBody>
                    <a:bodyPr/>
                    <a:lstStyle/>
                    <a:p>
                      <a:r>
                        <a:rPr lang="en-US" sz="1350" b="0" i="0" u="sng" kern="1200" dirty="0" smtClean="0">
                          <a:solidFill>
                            <a:schemeClr val="dk1"/>
                          </a:solidFill>
                          <a:effectLst/>
                          <a:latin typeface="+mn-lt"/>
                          <a:ea typeface="+mn-ea"/>
                          <a:cs typeface="+mn-cs"/>
                          <a:hlinkClick r:id="rId4"/>
                        </a:rPr>
                        <a:t>currency</a:t>
                      </a:r>
                      <a:endParaRPr lang="en-US" dirty="0"/>
                    </a:p>
                  </a:txBody>
                  <a:tcPr/>
                </a:tc>
                <a:tc>
                  <a:txBody>
                    <a:bodyPr/>
                    <a:lstStyle/>
                    <a:p>
                      <a:r>
                        <a:rPr lang="en-US" sz="1350" b="0" i="0" kern="1200" dirty="0" smtClean="0">
                          <a:solidFill>
                            <a:schemeClr val="dk1"/>
                          </a:solidFill>
                          <a:effectLst/>
                          <a:latin typeface="+mn-lt"/>
                          <a:ea typeface="+mn-ea"/>
                          <a:cs typeface="+mn-cs"/>
                        </a:rPr>
                        <a:t>Formats a number as a currency (</a:t>
                      </a:r>
                      <a:r>
                        <a:rPr lang="en-US" sz="1350" b="0" i="0" kern="1200" dirty="0" err="1" smtClean="0">
                          <a:solidFill>
                            <a:schemeClr val="dk1"/>
                          </a:solidFill>
                          <a:effectLst/>
                          <a:latin typeface="+mn-lt"/>
                          <a:ea typeface="+mn-ea"/>
                          <a:cs typeface="+mn-cs"/>
                        </a:rPr>
                        <a:t>ie</a:t>
                      </a:r>
                      <a:r>
                        <a:rPr lang="en-US" sz="1350" b="0" i="0" kern="1200" dirty="0" smtClean="0">
                          <a:solidFill>
                            <a:schemeClr val="dk1"/>
                          </a:solidFill>
                          <a:effectLst/>
                          <a:latin typeface="+mn-lt"/>
                          <a:ea typeface="+mn-ea"/>
                          <a:cs typeface="+mn-cs"/>
                        </a:rPr>
                        <a:t> $1,234.56). When no currency symbol is provided, default symbol for current locale is used.</a:t>
                      </a:r>
                      <a:endParaRPr lang="en-US" dirty="0"/>
                    </a:p>
                  </a:txBody>
                  <a:tcPr/>
                </a:tc>
              </a:tr>
              <a:tr h="312646">
                <a:tc>
                  <a:txBody>
                    <a:bodyPr/>
                    <a:lstStyle/>
                    <a:p>
                      <a:r>
                        <a:rPr lang="en-US" sz="1350" b="0" i="0" u="sng" kern="1200" dirty="0" smtClean="0">
                          <a:solidFill>
                            <a:schemeClr val="dk1"/>
                          </a:solidFill>
                          <a:effectLst/>
                          <a:latin typeface="+mn-lt"/>
                          <a:ea typeface="+mn-ea"/>
                          <a:cs typeface="+mn-cs"/>
                          <a:hlinkClick r:id="rId5"/>
                        </a:rPr>
                        <a:t>number</a:t>
                      </a:r>
                      <a:endParaRPr lang="en-US" dirty="0"/>
                    </a:p>
                  </a:txBody>
                  <a:tcPr/>
                </a:tc>
                <a:tc>
                  <a:txBody>
                    <a:bodyPr/>
                    <a:lstStyle/>
                    <a:p>
                      <a:r>
                        <a:rPr lang="en-US" sz="1350" b="0" i="0" kern="1200" dirty="0" smtClean="0">
                          <a:solidFill>
                            <a:schemeClr val="dk1"/>
                          </a:solidFill>
                          <a:effectLst/>
                          <a:latin typeface="+mn-lt"/>
                          <a:ea typeface="+mn-ea"/>
                          <a:cs typeface="+mn-cs"/>
                        </a:rPr>
                        <a:t>Formats a number as text.</a:t>
                      </a:r>
                      <a:endParaRPr lang="en-US" dirty="0"/>
                    </a:p>
                  </a:txBody>
                  <a:tcPr/>
                </a:tc>
              </a:tr>
              <a:tr h="312646">
                <a:tc>
                  <a:txBody>
                    <a:bodyPr/>
                    <a:lstStyle/>
                    <a:p>
                      <a:r>
                        <a:rPr lang="en-US" sz="1350" b="0" i="0" u="none" strike="noStrike" kern="1200" dirty="0" smtClean="0">
                          <a:solidFill>
                            <a:schemeClr val="dk1"/>
                          </a:solidFill>
                          <a:effectLst/>
                          <a:latin typeface="+mn-lt"/>
                          <a:ea typeface="+mn-ea"/>
                          <a:cs typeface="+mn-cs"/>
                          <a:hlinkClick r:id="rId6"/>
                        </a:rPr>
                        <a:t>date</a:t>
                      </a:r>
                      <a:endParaRPr lang="en-US" dirty="0"/>
                    </a:p>
                  </a:txBody>
                  <a:tcPr/>
                </a:tc>
                <a:tc>
                  <a:txBody>
                    <a:bodyPr/>
                    <a:lstStyle/>
                    <a:p>
                      <a:r>
                        <a:rPr lang="en-US" sz="1350" b="0" i="0" kern="1200" dirty="0" smtClean="0">
                          <a:solidFill>
                            <a:schemeClr val="dk1"/>
                          </a:solidFill>
                          <a:effectLst/>
                          <a:latin typeface="+mn-lt"/>
                          <a:ea typeface="+mn-ea"/>
                          <a:cs typeface="+mn-cs"/>
                        </a:rPr>
                        <a:t>Formats </a:t>
                      </a:r>
                      <a:r>
                        <a:rPr lang="en-US" sz="1350" kern="1200" dirty="0" smtClean="0">
                          <a:solidFill>
                            <a:schemeClr val="dk1"/>
                          </a:solidFill>
                          <a:effectLst/>
                          <a:latin typeface="+mn-lt"/>
                          <a:ea typeface="+mn-ea"/>
                          <a:cs typeface="+mn-cs"/>
                        </a:rPr>
                        <a:t>date</a:t>
                      </a:r>
                      <a:r>
                        <a:rPr lang="en-US" sz="1350" b="0" i="0" kern="1200" dirty="0" smtClean="0">
                          <a:solidFill>
                            <a:schemeClr val="dk1"/>
                          </a:solidFill>
                          <a:effectLst/>
                          <a:latin typeface="+mn-lt"/>
                          <a:ea typeface="+mn-ea"/>
                          <a:cs typeface="+mn-cs"/>
                        </a:rPr>
                        <a:t> to a string based on the requested </a:t>
                      </a:r>
                      <a:r>
                        <a:rPr lang="en-US" sz="1350" kern="1200" dirty="0" smtClean="0">
                          <a:solidFill>
                            <a:schemeClr val="dk1"/>
                          </a:solidFill>
                          <a:effectLst/>
                          <a:latin typeface="+mn-lt"/>
                          <a:ea typeface="+mn-ea"/>
                          <a:cs typeface="+mn-cs"/>
                        </a:rPr>
                        <a:t>format</a:t>
                      </a:r>
                      <a:r>
                        <a:rPr lang="en-US" sz="1350" b="0" i="0" kern="1200" dirty="0" smtClean="0">
                          <a:solidFill>
                            <a:schemeClr val="dk1"/>
                          </a:solidFill>
                          <a:effectLst/>
                          <a:latin typeface="+mn-lt"/>
                          <a:ea typeface="+mn-ea"/>
                          <a:cs typeface="+mn-cs"/>
                        </a:rPr>
                        <a:t>.</a:t>
                      </a:r>
                      <a:endParaRPr lang="en-US" dirty="0"/>
                    </a:p>
                  </a:txBody>
                  <a:tcPr/>
                </a:tc>
              </a:tr>
              <a:tr h="312646">
                <a:tc>
                  <a:txBody>
                    <a:bodyPr/>
                    <a:lstStyle/>
                    <a:p>
                      <a:r>
                        <a:rPr lang="en-US" sz="1350" b="0" i="0" u="none" strike="noStrike" kern="1200" dirty="0" err="1" smtClean="0">
                          <a:solidFill>
                            <a:schemeClr val="dk1"/>
                          </a:solidFill>
                          <a:effectLst/>
                          <a:latin typeface="+mn-lt"/>
                          <a:ea typeface="+mn-ea"/>
                          <a:cs typeface="+mn-cs"/>
                          <a:hlinkClick r:id="rId7"/>
                        </a:rPr>
                        <a:t>json</a:t>
                      </a:r>
                      <a:endParaRPr lang="en-US" dirty="0"/>
                    </a:p>
                  </a:txBody>
                  <a:tcPr/>
                </a:tc>
                <a:tc>
                  <a:txBody>
                    <a:bodyPr/>
                    <a:lstStyle/>
                    <a:p>
                      <a:r>
                        <a:rPr lang="en-US" sz="1350" b="0" i="0" kern="1200" dirty="0" smtClean="0">
                          <a:solidFill>
                            <a:schemeClr val="dk1"/>
                          </a:solidFill>
                          <a:effectLst/>
                          <a:latin typeface="+mn-lt"/>
                          <a:ea typeface="+mn-ea"/>
                          <a:cs typeface="+mn-cs"/>
                        </a:rPr>
                        <a:t>Allows you to convert a JavaScript object into JSON string.</a:t>
                      </a:r>
                      <a:endParaRPr lang="en-US" dirty="0"/>
                    </a:p>
                  </a:txBody>
                  <a:tcPr/>
                </a:tc>
              </a:tr>
              <a:tr h="312646">
                <a:tc>
                  <a:txBody>
                    <a:bodyPr/>
                    <a:lstStyle/>
                    <a:p>
                      <a:r>
                        <a:rPr lang="en-US" sz="1350" b="0" i="0" u="none" strike="noStrike" kern="1200" dirty="0" smtClean="0">
                          <a:solidFill>
                            <a:schemeClr val="dk1"/>
                          </a:solidFill>
                          <a:effectLst/>
                          <a:latin typeface="+mn-lt"/>
                          <a:ea typeface="+mn-ea"/>
                          <a:cs typeface="+mn-cs"/>
                          <a:hlinkClick r:id="rId8"/>
                        </a:rPr>
                        <a:t>lowercase</a:t>
                      </a:r>
                      <a:endParaRPr lang="en-US" dirty="0"/>
                    </a:p>
                  </a:txBody>
                  <a:tcPr/>
                </a:tc>
                <a:tc>
                  <a:txBody>
                    <a:bodyPr/>
                    <a:lstStyle/>
                    <a:p>
                      <a:r>
                        <a:rPr lang="en-US" sz="1350" b="0" i="0" kern="1200" dirty="0" smtClean="0">
                          <a:solidFill>
                            <a:schemeClr val="dk1"/>
                          </a:solidFill>
                          <a:effectLst/>
                          <a:latin typeface="+mn-lt"/>
                          <a:ea typeface="+mn-ea"/>
                          <a:cs typeface="+mn-cs"/>
                        </a:rPr>
                        <a:t>Converts string to lowercase.</a:t>
                      </a:r>
                      <a:endParaRPr lang="en-US" dirty="0"/>
                    </a:p>
                  </a:txBody>
                  <a:tcPr/>
                </a:tc>
              </a:tr>
              <a:tr h="312646">
                <a:tc>
                  <a:txBody>
                    <a:bodyPr/>
                    <a:lstStyle/>
                    <a:p>
                      <a:r>
                        <a:rPr lang="en-US" sz="1350" b="0" i="0" u="none" strike="noStrike" kern="1200" dirty="0" smtClean="0">
                          <a:solidFill>
                            <a:schemeClr val="dk1"/>
                          </a:solidFill>
                          <a:effectLst/>
                          <a:latin typeface="+mn-lt"/>
                          <a:ea typeface="+mn-ea"/>
                          <a:cs typeface="+mn-cs"/>
                          <a:hlinkClick r:id="rId9"/>
                        </a:rPr>
                        <a:t>uppercase</a:t>
                      </a:r>
                      <a:endParaRPr lang="en-US" dirty="0"/>
                    </a:p>
                  </a:txBody>
                  <a:tcPr/>
                </a:tc>
                <a:tc>
                  <a:txBody>
                    <a:bodyPr/>
                    <a:lstStyle/>
                    <a:p>
                      <a:r>
                        <a:rPr lang="en-US" sz="1350" b="0" i="0" kern="1200" dirty="0" smtClean="0">
                          <a:solidFill>
                            <a:schemeClr val="dk1"/>
                          </a:solidFill>
                          <a:effectLst/>
                          <a:latin typeface="+mn-lt"/>
                          <a:ea typeface="+mn-ea"/>
                          <a:cs typeface="+mn-cs"/>
                        </a:rPr>
                        <a:t>Converts string to uppercase.</a:t>
                      </a:r>
                      <a:endParaRPr lang="en-US" dirty="0"/>
                    </a:p>
                  </a:txBody>
                  <a:tcPr/>
                </a:tc>
              </a:tr>
              <a:tr h="1052653">
                <a:tc>
                  <a:txBody>
                    <a:bodyPr/>
                    <a:lstStyle/>
                    <a:p>
                      <a:r>
                        <a:rPr lang="en-US" sz="1350" b="0" i="0" u="none" strike="noStrike" kern="1200" dirty="0" err="1" smtClean="0">
                          <a:solidFill>
                            <a:schemeClr val="dk1"/>
                          </a:solidFill>
                          <a:effectLst/>
                          <a:latin typeface="+mn-lt"/>
                          <a:ea typeface="+mn-ea"/>
                          <a:cs typeface="+mn-cs"/>
                          <a:hlinkClick r:id="rId10"/>
                        </a:rPr>
                        <a:t>limitTo</a:t>
                      </a:r>
                      <a:endParaRPr lang="en-US" dirty="0"/>
                    </a:p>
                  </a:txBody>
                  <a:tcPr/>
                </a:tc>
                <a:tc>
                  <a:txBody>
                    <a:bodyPr/>
                    <a:lstStyle/>
                    <a:p>
                      <a:r>
                        <a:rPr lang="en-US" sz="1350" b="0" i="0" kern="1200" dirty="0" smtClean="0">
                          <a:solidFill>
                            <a:schemeClr val="dk1"/>
                          </a:solidFill>
                          <a:effectLst/>
                          <a:latin typeface="+mn-lt"/>
                          <a:ea typeface="+mn-ea"/>
                          <a:cs typeface="+mn-cs"/>
                        </a:rPr>
                        <a:t>Creates a new array or string containing only a specified number of elements. The elements are taken from either the beginning or the end of the source array, string or number, as specified by the value and sign (positive or negative) of </a:t>
                      </a:r>
                      <a:r>
                        <a:rPr lang="en-US" sz="1350" kern="1200" dirty="0" smtClean="0">
                          <a:solidFill>
                            <a:schemeClr val="dk1"/>
                          </a:solidFill>
                          <a:effectLst/>
                          <a:latin typeface="+mn-lt"/>
                          <a:ea typeface="+mn-ea"/>
                          <a:cs typeface="+mn-cs"/>
                        </a:rPr>
                        <a:t>limit</a:t>
                      </a:r>
                      <a:r>
                        <a:rPr lang="en-US" sz="1350" b="0" i="0" kern="1200" dirty="0" smtClean="0">
                          <a:solidFill>
                            <a:schemeClr val="dk1"/>
                          </a:solidFill>
                          <a:effectLst/>
                          <a:latin typeface="+mn-lt"/>
                          <a:ea typeface="+mn-ea"/>
                          <a:cs typeface="+mn-cs"/>
                        </a:rPr>
                        <a:t>. Other array-like objects are also supported (e.g. array subclasses, </a:t>
                      </a:r>
                      <a:r>
                        <a:rPr lang="en-US" sz="1350" b="0" i="0" kern="1200" dirty="0" err="1" smtClean="0">
                          <a:solidFill>
                            <a:schemeClr val="dk1"/>
                          </a:solidFill>
                          <a:effectLst/>
                          <a:latin typeface="+mn-lt"/>
                          <a:ea typeface="+mn-ea"/>
                          <a:cs typeface="+mn-cs"/>
                        </a:rPr>
                        <a:t>NodeLists</a:t>
                      </a:r>
                      <a:r>
                        <a:rPr lang="en-US" sz="1350" b="0" i="0" kern="1200" dirty="0" smtClean="0">
                          <a:solidFill>
                            <a:schemeClr val="dk1"/>
                          </a:solidFill>
                          <a:effectLst/>
                          <a:latin typeface="+mn-lt"/>
                          <a:ea typeface="+mn-ea"/>
                          <a:cs typeface="+mn-cs"/>
                        </a:rPr>
                        <a:t>, </a:t>
                      </a:r>
                      <a:r>
                        <a:rPr lang="en-US" sz="1350" b="0" i="0" kern="1200" dirty="0" err="1" smtClean="0">
                          <a:solidFill>
                            <a:schemeClr val="dk1"/>
                          </a:solidFill>
                          <a:effectLst/>
                          <a:latin typeface="+mn-lt"/>
                          <a:ea typeface="+mn-ea"/>
                          <a:cs typeface="+mn-cs"/>
                        </a:rPr>
                        <a:t>jqLite</a:t>
                      </a:r>
                      <a:r>
                        <a:rPr lang="en-US" sz="1350" b="0" i="0" kern="1200" dirty="0" smtClean="0">
                          <a:solidFill>
                            <a:schemeClr val="dk1"/>
                          </a:solidFill>
                          <a:effectLst/>
                          <a:latin typeface="+mn-lt"/>
                          <a:ea typeface="+mn-ea"/>
                          <a:cs typeface="+mn-cs"/>
                        </a:rPr>
                        <a:t>/jQuery collections </a:t>
                      </a:r>
                      <a:r>
                        <a:rPr lang="en-US" sz="1350" b="0" i="0" kern="1200" dirty="0" err="1" smtClean="0">
                          <a:solidFill>
                            <a:schemeClr val="dk1"/>
                          </a:solidFill>
                          <a:effectLst/>
                          <a:latin typeface="+mn-lt"/>
                          <a:ea typeface="+mn-ea"/>
                          <a:cs typeface="+mn-cs"/>
                        </a:rPr>
                        <a:t>etc</a:t>
                      </a:r>
                      <a:r>
                        <a:rPr lang="en-US" sz="1350" b="0" i="0" kern="1200" dirty="0" smtClean="0">
                          <a:solidFill>
                            <a:schemeClr val="dk1"/>
                          </a:solidFill>
                          <a:effectLst/>
                          <a:latin typeface="+mn-lt"/>
                          <a:ea typeface="+mn-ea"/>
                          <a:cs typeface="+mn-cs"/>
                        </a:rPr>
                        <a:t>). If a number is used as input, it is converted to a string.</a:t>
                      </a:r>
                      <a:endParaRPr lang="en-US" dirty="0"/>
                    </a:p>
                  </a:txBody>
                  <a:tcPr/>
                </a:tc>
              </a:tr>
              <a:tr h="472620">
                <a:tc>
                  <a:txBody>
                    <a:bodyPr/>
                    <a:lstStyle/>
                    <a:p>
                      <a:r>
                        <a:rPr lang="en-US" sz="1350" b="0" i="0" u="none" strike="noStrike" kern="1200" dirty="0" err="1" smtClean="0">
                          <a:solidFill>
                            <a:schemeClr val="dk1"/>
                          </a:solidFill>
                          <a:effectLst/>
                          <a:latin typeface="+mn-lt"/>
                          <a:ea typeface="+mn-ea"/>
                          <a:cs typeface="+mn-cs"/>
                          <a:hlinkClick r:id="rId11"/>
                        </a:rPr>
                        <a:t>orderBy</a:t>
                      </a:r>
                      <a:endParaRPr lang="en-US" dirty="0"/>
                    </a:p>
                  </a:txBody>
                  <a:tcPr/>
                </a:tc>
                <a:tc>
                  <a:txBody>
                    <a:bodyPr/>
                    <a:lstStyle/>
                    <a:p>
                      <a:r>
                        <a:rPr lang="en-US" sz="1350" b="0" i="0" kern="1200" dirty="0" smtClean="0">
                          <a:solidFill>
                            <a:schemeClr val="dk1"/>
                          </a:solidFill>
                          <a:effectLst/>
                          <a:latin typeface="+mn-lt"/>
                          <a:ea typeface="+mn-ea"/>
                          <a:cs typeface="+mn-cs"/>
                        </a:rPr>
                        <a:t>Returns an array containing the items from the specified </a:t>
                      </a:r>
                      <a:r>
                        <a:rPr lang="en-US" sz="1350" kern="1200" dirty="0" smtClean="0">
                          <a:solidFill>
                            <a:schemeClr val="dk1"/>
                          </a:solidFill>
                          <a:effectLst/>
                          <a:latin typeface="+mn-lt"/>
                          <a:ea typeface="+mn-ea"/>
                          <a:cs typeface="+mn-cs"/>
                        </a:rPr>
                        <a:t>collection</a:t>
                      </a:r>
                      <a:r>
                        <a:rPr lang="en-US" sz="1350" b="0" i="0" kern="1200" dirty="0" smtClean="0">
                          <a:solidFill>
                            <a:schemeClr val="dk1"/>
                          </a:solidFill>
                          <a:effectLst/>
                          <a:latin typeface="+mn-lt"/>
                          <a:ea typeface="+mn-ea"/>
                          <a:cs typeface="+mn-cs"/>
                        </a:rPr>
                        <a:t>, ordered by a </a:t>
                      </a:r>
                      <a:r>
                        <a:rPr lang="en-US" sz="1350" kern="1200" dirty="0" smtClean="0">
                          <a:solidFill>
                            <a:schemeClr val="dk1"/>
                          </a:solidFill>
                          <a:effectLst/>
                          <a:latin typeface="+mn-lt"/>
                          <a:ea typeface="+mn-ea"/>
                          <a:cs typeface="+mn-cs"/>
                        </a:rPr>
                        <a:t>comparator</a:t>
                      </a:r>
                      <a:r>
                        <a:rPr lang="en-US" sz="1350" b="0" i="0" kern="1200" dirty="0" smtClean="0">
                          <a:solidFill>
                            <a:schemeClr val="dk1"/>
                          </a:solidFill>
                          <a:effectLst/>
                          <a:latin typeface="+mn-lt"/>
                          <a:ea typeface="+mn-ea"/>
                          <a:cs typeface="+mn-cs"/>
                        </a:rPr>
                        <a:t> function based on the values computed using the </a:t>
                      </a:r>
                      <a:r>
                        <a:rPr lang="en-US" sz="1350" kern="1200" dirty="0" smtClean="0">
                          <a:solidFill>
                            <a:schemeClr val="dk1"/>
                          </a:solidFill>
                          <a:effectLst/>
                          <a:latin typeface="+mn-lt"/>
                          <a:ea typeface="+mn-ea"/>
                          <a:cs typeface="+mn-cs"/>
                        </a:rPr>
                        <a:t>expression</a:t>
                      </a:r>
                      <a:r>
                        <a:rPr lang="en-US" sz="1350" b="0" i="0" kern="1200" dirty="0" smtClean="0">
                          <a:solidFill>
                            <a:schemeClr val="dk1"/>
                          </a:solidFill>
                          <a:effectLst/>
                          <a:latin typeface="+mn-lt"/>
                          <a:ea typeface="+mn-ea"/>
                          <a:cs typeface="+mn-cs"/>
                        </a:rPr>
                        <a:t> predicate.</a:t>
                      </a:r>
                      <a:endParaRPr lang="en-US" dirty="0"/>
                    </a:p>
                  </a:txBody>
                  <a:tcPr/>
                </a:tc>
              </a:tr>
            </a:tbl>
          </a:graphicData>
        </a:graphic>
      </p:graphicFrame>
      <p:sp>
        <p:nvSpPr>
          <p:cNvPr id="4" name="Rectangle 1"/>
          <p:cNvSpPr>
            <a:spLocks noGrp="1" noChangeArrowheads="1"/>
          </p:cNvSpPr>
          <p:nvPr>
            <p:ph type="title"/>
          </p:nvPr>
        </p:nvSpPr>
        <p:spPr bwMode="auto">
          <a:xfrm>
            <a:off x="291714" y="65876"/>
            <a:ext cx="8577650" cy="58665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smtClean="0">
                <a:ln>
                  <a:noFill/>
                </a:ln>
                <a:solidFill>
                  <a:srgbClr val="333333"/>
                </a:solidFill>
                <a:effectLst/>
                <a:latin typeface="Open Sans"/>
              </a:rPr>
              <a:t>Filter components in </a:t>
            </a:r>
            <a:r>
              <a:rPr kumimoji="0" lang="en-US" altLang="en-US" sz="2400" b="0" i="0" u="none" strike="noStrike" cap="none" normalizeH="0" baseline="0" smtClean="0">
                <a:ln>
                  <a:noFill/>
                </a:ln>
                <a:solidFill>
                  <a:srgbClr val="333333"/>
                </a:solidFill>
                <a:effectLst/>
                <a:latin typeface="Menlo"/>
              </a:rPr>
              <a:t>ng</a:t>
            </a:r>
            <a:endParaRPr kumimoji="0" lang="en-US" altLang="en-US" sz="2700" b="0" i="0" u="none" strike="noStrike" cap="none" normalizeH="0" baseline="0" smtClean="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186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a:t>
            </a:r>
            <a:endParaRPr lang="en-US" dirty="0"/>
          </a:p>
        </p:txBody>
      </p:sp>
      <p:sp>
        <p:nvSpPr>
          <p:cNvPr id="3" name="Content Placeholder 2"/>
          <p:cNvSpPr>
            <a:spLocks noGrp="1"/>
          </p:cNvSpPr>
          <p:nvPr>
            <p:ph sz="quarter" idx="14"/>
          </p:nvPr>
        </p:nvSpPr>
        <p:spPr>
          <a:xfrm>
            <a:off x="197121" y="1066676"/>
            <a:ext cx="8577649" cy="1774845"/>
          </a:xfrm>
        </p:spPr>
        <p:txBody>
          <a:bodyPr/>
          <a:lstStyle/>
          <a:p>
            <a:r>
              <a:rPr lang="en-US" dirty="0" smtClean="0"/>
              <a:t>Example</a:t>
            </a:r>
          </a:p>
          <a:p>
            <a:r>
              <a:rPr lang="en-US" sz="1400" dirty="0" err="1" smtClean="0"/>
              <a:t>angular.module</a:t>
            </a:r>
            <a:r>
              <a:rPr lang="en-US" sz="1400" dirty="0" smtClean="0"/>
              <a:t>(‘</a:t>
            </a:r>
            <a:r>
              <a:rPr lang="en-US" sz="1400" dirty="0" err="1" smtClean="0"/>
              <a:t>myModule</a:t>
            </a:r>
            <a:r>
              <a:rPr lang="en-US" sz="1400" dirty="0" smtClean="0"/>
              <a:t>', [])</a:t>
            </a:r>
          </a:p>
          <a:p>
            <a:r>
              <a:rPr lang="en-US" sz="1400" dirty="0" smtClean="0"/>
              <a:t>.</a:t>
            </a:r>
            <a:r>
              <a:rPr lang="en-US" sz="1400" dirty="0"/>
              <a:t>filter('checkmark', function() { </a:t>
            </a:r>
            <a:endParaRPr lang="en-US" sz="1400" dirty="0" smtClean="0"/>
          </a:p>
          <a:p>
            <a:r>
              <a:rPr lang="en-US" sz="1400" dirty="0" smtClean="0"/>
              <a:t>       return </a:t>
            </a:r>
            <a:r>
              <a:rPr lang="en-US" sz="1400" dirty="0"/>
              <a:t>function(input) { return input ? '\u2713' : '\u2718'; }; </a:t>
            </a:r>
            <a:endParaRPr lang="en-US" sz="1400" dirty="0" smtClean="0"/>
          </a:p>
          <a:p>
            <a:r>
              <a:rPr lang="en-US" sz="1400" dirty="0" smtClean="0"/>
              <a:t>});</a:t>
            </a:r>
            <a:endParaRPr lang="en-US" sz="1400" dirty="0"/>
          </a:p>
        </p:txBody>
      </p:sp>
    </p:spTree>
    <p:extLst>
      <p:ext uri="{BB962C8B-B14F-4D97-AF65-F5344CB8AC3E}">
        <p14:creationId xmlns:p14="http://schemas.microsoft.com/office/powerpoint/2010/main" val="33505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Directives</a:t>
            </a:r>
          </a:p>
        </p:txBody>
      </p:sp>
      <p:sp>
        <p:nvSpPr>
          <p:cNvPr id="3" name="Content Placeholder 2"/>
          <p:cNvSpPr>
            <a:spLocks noGrp="1"/>
          </p:cNvSpPr>
          <p:nvPr>
            <p:ph sz="quarter" idx="14"/>
          </p:nvPr>
        </p:nvSpPr>
        <p:spPr>
          <a:xfrm>
            <a:off x="291714" y="961574"/>
            <a:ext cx="8400341" cy="2518638"/>
          </a:xfrm>
        </p:spPr>
        <p:txBody>
          <a:bodyPr/>
          <a:lstStyle/>
          <a:p>
            <a:r>
              <a:rPr lang="en-US" b="1" dirty="0"/>
              <a:t>What is it?</a:t>
            </a:r>
          </a:p>
          <a:p>
            <a:pPr lvl="1"/>
            <a:r>
              <a:rPr lang="en-US" sz="1800" dirty="0"/>
              <a:t>At a high level, directives are markers on a DOM element (such as an attribute, element name, comment or CSS class) that tell </a:t>
            </a:r>
            <a:r>
              <a:rPr lang="en-US" sz="1800" dirty="0" err="1"/>
              <a:t>AngularJS's</a:t>
            </a:r>
            <a:r>
              <a:rPr lang="en-US" sz="1800" dirty="0"/>
              <a:t> HTML compiler ($compile) to attach a specified behavior to that DOM element or even transform the DOM element and its children. (</a:t>
            </a:r>
            <a:r>
              <a:rPr lang="en-US" sz="1800" dirty="0">
                <a:hlinkClick r:id="rId2"/>
              </a:rPr>
              <a:t>https://docs.angularjs.org/guide/directive</a:t>
            </a:r>
            <a:r>
              <a:rPr lang="en-US" sz="1800" dirty="0"/>
              <a:t>) </a:t>
            </a:r>
          </a:p>
          <a:p>
            <a:pPr lvl="1"/>
            <a:endParaRPr lang="en-US" dirty="0"/>
          </a:p>
          <a:p>
            <a:endParaRPr lang="en-US" dirty="0"/>
          </a:p>
        </p:txBody>
      </p:sp>
    </p:spTree>
    <p:extLst>
      <p:ext uri="{BB962C8B-B14F-4D97-AF65-F5344CB8AC3E}">
        <p14:creationId xmlns:p14="http://schemas.microsoft.com/office/powerpoint/2010/main" val="140299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54014" y="2123090"/>
            <a:ext cx="5528441" cy="554628"/>
          </a:xfrm>
        </p:spPr>
        <p:txBody>
          <a:bodyPr/>
          <a:lstStyle/>
          <a:p>
            <a:r>
              <a:rPr lang="en-US" dirty="0"/>
              <a:t>Built-In Directives</a:t>
            </a:r>
          </a:p>
        </p:txBody>
      </p:sp>
    </p:spTree>
    <p:extLst>
      <p:ext uri="{BB962C8B-B14F-4D97-AF65-F5344CB8AC3E}">
        <p14:creationId xmlns:p14="http://schemas.microsoft.com/office/powerpoint/2010/main" val="126303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ngApp</a:t>
            </a:r>
            <a:endParaRPr lang="en-US" dirty="0"/>
          </a:p>
        </p:txBody>
      </p:sp>
      <p:sp>
        <p:nvSpPr>
          <p:cNvPr id="3" name="Content Placeholder 2"/>
          <p:cNvSpPr>
            <a:spLocks noGrp="1"/>
          </p:cNvSpPr>
          <p:nvPr>
            <p:ph sz="quarter" idx="14"/>
          </p:nvPr>
        </p:nvSpPr>
        <p:spPr>
          <a:xfrm>
            <a:off x="291714" y="1182291"/>
            <a:ext cx="8577649" cy="1015663"/>
          </a:xfrm>
        </p:spPr>
        <p:txBody>
          <a:bodyPr/>
          <a:lstStyle/>
          <a:p>
            <a:r>
              <a:rPr lang="en-US" dirty="0"/>
              <a:t>Use this directive to </a:t>
            </a:r>
            <a:r>
              <a:rPr lang="en-US" b="1" dirty="0"/>
              <a:t>auto-bootstrap</a:t>
            </a:r>
            <a:r>
              <a:rPr lang="en-US" dirty="0"/>
              <a:t> an AngularJS application. The ngApp directive designates the </a:t>
            </a:r>
            <a:r>
              <a:rPr lang="en-US" b="1" dirty="0"/>
              <a:t>root element</a:t>
            </a:r>
            <a:r>
              <a:rPr lang="en-US" dirty="0"/>
              <a:t> of the application and is typically placed near the root element of the page</a:t>
            </a:r>
          </a:p>
        </p:txBody>
      </p:sp>
      <p:sp>
        <p:nvSpPr>
          <p:cNvPr id="4" name="Rectangle 3"/>
          <p:cNvSpPr>
            <a:spLocks noChangeArrowheads="1"/>
          </p:cNvSpPr>
          <p:nvPr/>
        </p:nvSpPr>
        <p:spPr bwMode="auto">
          <a:xfrm>
            <a:off x="365287" y="3299617"/>
            <a:ext cx="8276897"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&lt;html ng-app</a:t>
            </a:r>
            <a:r>
              <a:rPr lang="en-US" altLang="en-US" sz="1200" dirty="0" smtClean="0">
                <a:solidFill>
                  <a:srgbClr val="E8BF6A"/>
                </a:solidFill>
                <a:latin typeface="Courier New" panose="02070309020205020404" pitchFamily="49" charset="0"/>
                <a:cs typeface="Courier New" panose="02070309020205020404" pitchFamily="49" charset="0"/>
              </a:rPr>
              <a:t>&gt;  </a:t>
            </a:r>
          </a:p>
          <a:p>
            <a:pPr lvl="0" eaLnBrk="0" fontAlgn="base" hangingPunct="0">
              <a:spcBef>
                <a:spcPct val="0"/>
              </a:spcBef>
              <a:spcAft>
                <a:spcPct val="0"/>
              </a:spcAft>
            </a:pPr>
            <a:r>
              <a:rPr lang="en-US" altLang="en-US" sz="1200" dirty="0" smtClean="0">
                <a:solidFill>
                  <a:srgbClr val="E8BF6A"/>
                </a:solidFill>
                <a:latin typeface="Courier New" panose="02070309020205020404" pitchFamily="49" charset="0"/>
                <a:cs typeface="Courier New" panose="02070309020205020404" pitchFamily="49" charset="0"/>
              </a:rPr>
              <a:t>  &lt;body&gt;  &lt;/body&gt;</a:t>
            </a:r>
            <a:endParaRPr lang="en-US" altLang="en-US" sz="1200" dirty="0">
              <a:solidFill>
                <a:srgbClr val="E8BF6A"/>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&lt;/html&gt;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77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ngBind</a:t>
            </a:r>
            <a:endParaRPr lang="en-US" dirty="0"/>
          </a:p>
        </p:txBody>
      </p:sp>
      <p:sp>
        <p:nvSpPr>
          <p:cNvPr id="3" name="Content Placeholder 2"/>
          <p:cNvSpPr>
            <a:spLocks noGrp="1"/>
          </p:cNvSpPr>
          <p:nvPr>
            <p:ph sz="quarter" idx="14"/>
          </p:nvPr>
        </p:nvSpPr>
        <p:spPr>
          <a:xfrm>
            <a:off x="291714" y="1182291"/>
            <a:ext cx="8577649" cy="1015663"/>
          </a:xfrm>
        </p:spPr>
        <p:txBody>
          <a:bodyPr/>
          <a:lstStyle/>
          <a:p>
            <a:r>
              <a:rPr lang="en-US" dirty="0"/>
              <a:t>The ngBind attribute tells Angular to replace the text content of the specified HTML element with the value of a given expression, and to update the text content when the value of that expression changes.</a:t>
            </a:r>
          </a:p>
        </p:txBody>
      </p:sp>
      <p:sp>
        <p:nvSpPr>
          <p:cNvPr id="4" name="Rectangle 3"/>
          <p:cNvSpPr>
            <a:spLocks noChangeArrowheads="1"/>
          </p:cNvSpPr>
          <p:nvPr/>
        </p:nvSpPr>
        <p:spPr bwMode="auto">
          <a:xfrm>
            <a:off x="417838" y="3288076"/>
            <a:ext cx="8276897" cy="6694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&lt;input type="text" ng-model="name"&gt;</a:t>
            </a: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Hello &lt;span ng-bind="name"&gt;&lt;/span&gt;!</a:t>
            </a: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Hello &lt;span &gt;{{name}}span&gt;!</a:t>
            </a:r>
          </a:p>
        </p:txBody>
      </p:sp>
    </p:spTree>
    <p:extLst>
      <p:ext uri="{BB962C8B-B14F-4D97-AF65-F5344CB8AC3E}">
        <p14:creationId xmlns:p14="http://schemas.microsoft.com/office/powerpoint/2010/main" val="408269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ngClass</a:t>
            </a:r>
            <a:endParaRPr lang="en-US" dirty="0"/>
          </a:p>
        </p:txBody>
      </p:sp>
      <p:sp>
        <p:nvSpPr>
          <p:cNvPr id="3" name="Content Placeholder 2"/>
          <p:cNvSpPr>
            <a:spLocks noGrp="1"/>
          </p:cNvSpPr>
          <p:nvPr>
            <p:ph sz="quarter" idx="14"/>
          </p:nvPr>
        </p:nvSpPr>
        <p:spPr>
          <a:xfrm>
            <a:off x="291714" y="1182291"/>
            <a:ext cx="8577649" cy="1015663"/>
          </a:xfrm>
        </p:spPr>
        <p:txBody>
          <a:bodyPr/>
          <a:lstStyle/>
          <a:p>
            <a:r>
              <a:rPr lang="en-US" dirty="0" smtClean="0"/>
              <a:t>The </a:t>
            </a:r>
            <a:r>
              <a:rPr lang="en-US" dirty="0" err="1"/>
              <a:t>ngClass</a:t>
            </a:r>
            <a:r>
              <a:rPr lang="en-US" dirty="0"/>
              <a:t> directive allows you to dynamically set CSS classes on an HTML element by </a:t>
            </a:r>
            <a:r>
              <a:rPr lang="en-US" dirty="0" err="1"/>
              <a:t>databinding</a:t>
            </a:r>
            <a:r>
              <a:rPr lang="en-US" dirty="0"/>
              <a:t> an expression that represents all classes to be added.</a:t>
            </a:r>
          </a:p>
        </p:txBody>
      </p:sp>
      <p:sp>
        <p:nvSpPr>
          <p:cNvPr id="4" name="Rectangle 3"/>
          <p:cNvSpPr>
            <a:spLocks noChangeArrowheads="1"/>
          </p:cNvSpPr>
          <p:nvPr/>
        </p:nvSpPr>
        <p:spPr bwMode="auto">
          <a:xfrm>
            <a:off x="417838" y="3299617"/>
            <a:ext cx="8276897"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&lt;p ng-class="style"&gt;Using String Syntax&lt;/p</a:t>
            </a:r>
            <a:r>
              <a:rPr lang="en-US" altLang="en-US" sz="1200" dirty="0" smtClean="0">
                <a:solidFill>
                  <a:srgbClr val="E8BF6A"/>
                </a:solidFill>
                <a:latin typeface="Courier New" panose="02070309020205020404" pitchFamily="49" charset="0"/>
                <a:cs typeface="Courier New" panose="02070309020205020404" pitchFamily="49" charset="0"/>
              </a:rPr>
              <a:t>&gt;</a:t>
            </a: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&lt;p ng-class="{strike: deleted, bold: </a:t>
            </a:r>
            <a:r>
              <a:rPr lang="en-US" altLang="en-US" sz="1200" dirty="0" smtClean="0">
                <a:solidFill>
                  <a:srgbClr val="E8BF6A"/>
                </a:solidFill>
                <a:latin typeface="Courier New" panose="02070309020205020404" pitchFamily="49" charset="0"/>
                <a:cs typeface="Courier New" panose="02070309020205020404" pitchFamily="49" charset="0"/>
              </a:rPr>
              <a:t>important}"&gt;</a:t>
            </a:r>
            <a:r>
              <a:rPr lang="en-US" altLang="en-US" sz="1200" dirty="0">
                <a:solidFill>
                  <a:srgbClr val="E8BF6A"/>
                </a:solidFill>
                <a:latin typeface="Courier New" panose="02070309020205020404" pitchFamily="49" charset="0"/>
                <a:cs typeface="Courier New" panose="02070309020205020404" pitchFamily="49" charset="0"/>
              </a:rPr>
              <a:t>Map Syntax Example&lt;/p</a:t>
            </a:r>
            <a:r>
              <a:rPr lang="en-US" altLang="en-US" sz="1200" dirty="0" smtClean="0">
                <a:solidFill>
                  <a:srgbClr val="E8BF6A"/>
                </a:solidFill>
                <a:latin typeface="Courier New" panose="02070309020205020404" pitchFamily="49" charset="0"/>
                <a:cs typeface="Courier New" panose="02070309020205020404" pitchFamily="49" charset="0"/>
              </a:rPr>
              <a:t>&gt;</a:t>
            </a: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&lt;p ng-class="[style1, style2, style3]"&gt;Using Array Syntax&lt;/p&gt;</a:t>
            </a:r>
          </a:p>
        </p:txBody>
      </p:sp>
    </p:spTree>
    <p:extLst>
      <p:ext uri="{BB962C8B-B14F-4D97-AF65-F5344CB8AC3E}">
        <p14:creationId xmlns:p14="http://schemas.microsoft.com/office/powerpoint/2010/main" val="257801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ngIf</a:t>
            </a:r>
            <a:endParaRPr lang="en-US" dirty="0"/>
          </a:p>
        </p:txBody>
      </p:sp>
      <p:sp>
        <p:nvSpPr>
          <p:cNvPr id="3" name="Content Placeholder 2"/>
          <p:cNvSpPr>
            <a:spLocks noGrp="1"/>
          </p:cNvSpPr>
          <p:nvPr>
            <p:ph sz="quarter" idx="14"/>
          </p:nvPr>
        </p:nvSpPr>
        <p:spPr>
          <a:xfrm>
            <a:off x="291714" y="1182291"/>
            <a:ext cx="8577649" cy="1323439"/>
          </a:xfrm>
        </p:spPr>
        <p:txBody>
          <a:bodyPr/>
          <a:lstStyle/>
          <a:p>
            <a:r>
              <a:rPr lang="en-US" dirty="0"/>
              <a:t>The </a:t>
            </a:r>
            <a:r>
              <a:rPr lang="en-US" dirty="0" err="1"/>
              <a:t>ngIf</a:t>
            </a:r>
            <a:r>
              <a:rPr lang="en-US" dirty="0"/>
              <a:t> directive removes or recreates a portion of the DOM tree based on an {expression}. If the expression assigned to </a:t>
            </a:r>
            <a:r>
              <a:rPr lang="en-US" dirty="0" err="1"/>
              <a:t>ngIf</a:t>
            </a:r>
            <a:r>
              <a:rPr lang="en-US" dirty="0"/>
              <a:t> evaluates to a false value then the element is removed from the DOM, otherwise a clone of the element is reinserted into the DOM.</a:t>
            </a:r>
          </a:p>
        </p:txBody>
      </p:sp>
      <p:sp>
        <p:nvSpPr>
          <p:cNvPr id="4" name="Rectangle 3"/>
          <p:cNvSpPr>
            <a:spLocks noChangeArrowheads="1"/>
          </p:cNvSpPr>
          <p:nvPr/>
        </p:nvSpPr>
        <p:spPr bwMode="auto">
          <a:xfrm>
            <a:off x="417838" y="3299617"/>
            <a:ext cx="8276897"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&lt;span ng-if="checked" </a:t>
            </a:r>
            <a:r>
              <a:rPr lang="en-US" altLang="en-US" sz="1200" dirty="0" smtClean="0">
                <a:solidFill>
                  <a:srgbClr val="E8BF6A"/>
                </a:solidFill>
                <a:latin typeface="Courier New" panose="02070309020205020404" pitchFamily="49" charset="0"/>
                <a:cs typeface="Courier New" panose="02070309020205020404" pitchFamily="49" charset="0"/>
              </a:rPr>
              <a:t>&gt;</a:t>
            </a:r>
            <a:endParaRPr lang="en-US" altLang="en-US" sz="1200" dirty="0">
              <a:solidFill>
                <a:srgbClr val="E8BF6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  This is removed when the checkbox is unchecked.</a:t>
            </a: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&lt;/span&gt;</a:t>
            </a:r>
          </a:p>
        </p:txBody>
      </p:sp>
    </p:spTree>
    <p:extLst>
      <p:ext uri="{BB962C8B-B14F-4D97-AF65-F5344CB8AC3E}">
        <p14:creationId xmlns:p14="http://schemas.microsoft.com/office/powerpoint/2010/main" val="132111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ngShow</a:t>
            </a:r>
            <a:endParaRPr lang="en-US" dirty="0"/>
          </a:p>
        </p:txBody>
      </p:sp>
      <p:sp>
        <p:nvSpPr>
          <p:cNvPr id="3" name="Content Placeholder 2"/>
          <p:cNvSpPr>
            <a:spLocks noGrp="1"/>
          </p:cNvSpPr>
          <p:nvPr>
            <p:ph sz="quarter" idx="14"/>
          </p:nvPr>
        </p:nvSpPr>
        <p:spPr>
          <a:xfrm>
            <a:off x="291714" y="1182291"/>
            <a:ext cx="8577649" cy="1015663"/>
          </a:xfrm>
        </p:spPr>
        <p:txBody>
          <a:bodyPr/>
          <a:lstStyle/>
          <a:p>
            <a:r>
              <a:rPr lang="en-US" dirty="0"/>
              <a:t>The </a:t>
            </a:r>
            <a:r>
              <a:rPr lang="en-US" dirty="0" err="1"/>
              <a:t>ngShow</a:t>
            </a:r>
            <a:r>
              <a:rPr lang="en-US" dirty="0"/>
              <a:t> directive shows or hides the given HTML element based on the expression provided to the </a:t>
            </a:r>
            <a:r>
              <a:rPr lang="en-US" dirty="0" err="1"/>
              <a:t>ngShow</a:t>
            </a:r>
            <a:r>
              <a:rPr lang="en-US" dirty="0"/>
              <a:t> attribute. The element is shown or hidden by removing or adding the .ng-hide CSS class onto the element.</a:t>
            </a:r>
          </a:p>
        </p:txBody>
      </p:sp>
      <p:sp>
        <p:nvSpPr>
          <p:cNvPr id="4" name="Rectangle 3"/>
          <p:cNvSpPr>
            <a:spLocks noChangeArrowheads="1"/>
          </p:cNvSpPr>
          <p:nvPr/>
        </p:nvSpPr>
        <p:spPr bwMode="auto">
          <a:xfrm>
            <a:off x="417838" y="3299617"/>
            <a:ext cx="8276897"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&lt;span ng-show="checked" </a:t>
            </a:r>
            <a:r>
              <a:rPr lang="en-US" altLang="en-US" sz="1200" dirty="0" smtClean="0">
                <a:solidFill>
                  <a:srgbClr val="E8BF6A"/>
                </a:solidFill>
                <a:latin typeface="Courier New" panose="02070309020205020404" pitchFamily="49" charset="0"/>
                <a:cs typeface="Courier New" panose="02070309020205020404" pitchFamily="49" charset="0"/>
              </a:rPr>
              <a:t>&gt;</a:t>
            </a:r>
            <a:endParaRPr lang="en-US" altLang="en-US" sz="1200" dirty="0">
              <a:solidFill>
                <a:srgbClr val="E8BF6A"/>
              </a:solidFill>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  This is </a:t>
            </a:r>
            <a:r>
              <a:rPr lang="en-US" altLang="en-US" sz="1200" dirty="0" smtClean="0">
                <a:solidFill>
                  <a:srgbClr val="E8BF6A"/>
                </a:solidFill>
                <a:latin typeface="Courier New" panose="02070309020205020404" pitchFamily="49" charset="0"/>
                <a:cs typeface="Courier New" panose="02070309020205020404" pitchFamily="49" charset="0"/>
              </a:rPr>
              <a:t>displayed when </a:t>
            </a:r>
            <a:r>
              <a:rPr lang="en-US" altLang="en-US" sz="1200" dirty="0">
                <a:solidFill>
                  <a:srgbClr val="E8BF6A"/>
                </a:solidFill>
                <a:latin typeface="Courier New" panose="02070309020205020404" pitchFamily="49" charset="0"/>
                <a:cs typeface="Courier New" panose="02070309020205020404" pitchFamily="49" charset="0"/>
              </a:rPr>
              <a:t>the checkbox is </a:t>
            </a:r>
            <a:r>
              <a:rPr lang="en-US" altLang="en-US" sz="1200" dirty="0" smtClean="0">
                <a:solidFill>
                  <a:srgbClr val="E8BF6A"/>
                </a:solidFill>
                <a:latin typeface="Courier New" panose="02070309020205020404" pitchFamily="49" charset="0"/>
                <a:cs typeface="Courier New" panose="02070309020205020404" pitchFamily="49" charset="0"/>
              </a:rPr>
              <a:t>checked</a:t>
            </a:r>
            <a:r>
              <a:rPr lang="en-US" altLang="en-US" sz="1200" dirty="0">
                <a:solidFill>
                  <a:srgbClr val="E8BF6A"/>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&lt;/span&gt;</a:t>
            </a:r>
          </a:p>
        </p:txBody>
      </p:sp>
    </p:spTree>
    <p:extLst>
      <p:ext uri="{BB962C8B-B14F-4D97-AF65-F5344CB8AC3E}">
        <p14:creationId xmlns:p14="http://schemas.microsoft.com/office/powerpoint/2010/main" val="138337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ngInclude</a:t>
            </a:r>
            <a:endParaRPr lang="en-US" dirty="0"/>
          </a:p>
        </p:txBody>
      </p:sp>
      <p:sp>
        <p:nvSpPr>
          <p:cNvPr id="3" name="Content Placeholder 2"/>
          <p:cNvSpPr>
            <a:spLocks noGrp="1"/>
          </p:cNvSpPr>
          <p:nvPr>
            <p:ph sz="quarter" idx="14"/>
          </p:nvPr>
        </p:nvSpPr>
        <p:spPr>
          <a:xfrm>
            <a:off x="291714" y="1182291"/>
            <a:ext cx="8577649" cy="400110"/>
          </a:xfrm>
        </p:spPr>
        <p:txBody>
          <a:bodyPr/>
          <a:lstStyle/>
          <a:p>
            <a:r>
              <a:rPr lang="en-US" dirty="0"/>
              <a:t>Fetches, compiles and includes an external HTML fragment.</a:t>
            </a:r>
          </a:p>
        </p:txBody>
      </p:sp>
      <p:sp>
        <p:nvSpPr>
          <p:cNvPr id="4" name="Rectangle 3"/>
          <p:cNvSpPr>
            <a:spLocks noChangeArrowheads="1"/>
          </p:cNvSpPr>
          <p:nvPr/>
        </p:nvSpPr>
        <p:spPr bwMode="auto">
          <a:xfrm>
            <a:off x="417838" y="3484283"/>
            <a:ext cx="8276897"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&lt;div </a:t>
            </a:r>
            <a:r>
              <a:rPr lang="en-US" altLang="en-US" sz="1200" dirty="0" smtClean="0">
                <a:solidFill>
                  <a:srgbClr val="E8BF6A"/>
                </a:solidFill>
                <a:latin typeface="Courier New" panose="02070309020205020404" pitchFamily="49" charset="0"/>
                <a:cs typeface="Courier New" panose="02070309020205020404" pitchFamily="49" charset="0"/>
              </a:rPr>
              <a:t>ng-include</a:t>
            </a:r>
            <a:r>
              <a:rPr lang="en-US" altLang="en-US" sz="1200" dirty="0">
                <a:solidFill>
                  <a:srgbClr val="E8BF6A"/>
                </a:solidFill>
                <a:latin typeface="Courier New" panose="02070309020205020404" pitchFamily="49" charset="0"/>
                <a:cs typeface="Courier New" panose="02070309020205020404" pitchFamily="49" charset="0"/>
              </a:rPr>
              <a:t>="template.url"&gt;&lt;/div&gt;</a:t>
            </a:r>
          </a:p>
        </p:txBody>
      </p:sp>
    </p:spTree>
    <p:extLst>
      <p:ext uri="{BB962C8B-B14F-4D97-AF65-F5344CB8AC3E}">
        <p14:creationId xmlns:p14="http://schemas.microsoft.com/office/powerpoint/2010/main" val="28649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 JS ?</a:t>
            </a:r>
            <a:endParaRPr lang="en-US" dirty="0"/>
          </a:p>
        </p:txBody>
      </p:sp>
      <p:sp>
        <p:nvSpPr>
          <p:cNvPr id="3" name="Content Placeholder 2"/>
          <p:cNvSpPr>
            <a:spLocks noGrp="1"/>
          </p:cNvSpPr>
          <p:nvPr>
            <p:ph sz="quarter" idx="14"/>
          </p:nvPr>
        </p:nvSpPr>
        <p:spPr>
          <a:xfrm>
            <a:off x="291714" y="1182291"/>
            <a:ext cx="8577649" cy="3016210"/>
          </a:xfrm>
        </p:spPr>
        <p:txBody>
          <a:bodyPr/>
          <a:lstStyle/>
          <a:p>
            <a:pPr marL="342900" indent="-342900">
              <a:buFont typeface="Arial" panose="020B0604020202020204" pitchFamily="34" charset="0"/>
              <a:buChar char="•"/>
            </a:pPr>
            <a:r>
              <a:rPr lang="en-US" dirty="0" smtClean="0"/>
              <a:t>Structural Framework </a:t>
            </a:r>
            <a:r>
              <a:rPr lang="en-US" altLang="en-US" dirty="0" smtClean="0"/>
              <a:t>for </a:t>
            </a:r>
            <a:r>
              <a:rPr lang="en-US" altLang="en-US" dirty="0"/>
              <a:t>creating dynamic web applications</a:t>
            </a:r>
          </a:p>
          <a:p>
            <a:pPr marL="342900" indent="-342900">
              <a:buFont typeface="Arial" panose="020B0604020202020204" pitchFamily="34" charset="0"/>
              <a:buChar char="•"/>
            </a:pPr>
            <a:r>
              <a:rPr lang="en-US" dirty="0" smtClean="0"/>
              <a:t>Uses JavaScript libraries (</a:t>
            </a:r>
            <a:r>
              <a:rPr lang="en-US" dirty="0" err="1" smtClean="0"/>
              <a:t>JQLite</a:t>
            </a:r>
            <a:r>
              <a:rPr lang="en-US" dirty="0" smtClean="0"/>
              <a:t>) for DOM Manipulations</a:t>
            </a:r>
          </a:p>
          <a:p>
            <a:pPr marL="342900" indent="-342900">
              <a:buFont typeface="Arial" panose="020B0604020202020204" pitchFamily="34" charset="0"/>
              <a:buChar char="•"/>
            </a:pPr>
            <a:r>
              <a:rPr lang="en-US" dirty="0" smtClean="0"/>
              <a:t>Supports SPAs</a:t>
            </a:r>
          </a:p>
          <a:p>
            <a:pPr marL="342900" indent="-342900">
              <a:buFont typeface="Arial" panose="020B0604020202020204" pitchFamily="34" charset="0"/>
              <a:buChar char="•"/>
            </a:pPr>
            <a:r>
              <a:rPr lang="en-US" dirty="0" smtClean="0"/>
              <a:t>Client Side MVC</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050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ngController</a:t>
            </a:r>
            <a:r>
              <a:rPr lang="en-US" cap="none" dirty="0"/>
              <a:t> </a:t>
            </a:r>
            <a:endParaRPr lang="en-US" dirty="0"/>
          </a:p>
        </p:txBody>
      </p:sp>
      <p:sp>
        <p:nvSpPr>
          <p:cNvPr id="3" name="Content Placeholder 2"/>
          <p:cNvSpPr>
            <a:spLocks noGrp="1"/>
          </p:cNvSpPr>
          <p:nvPr>
            <p:ph sz="quarter" idx="14"/>
          </p:nvPr>
        </p:nvSpPr>
        <p:spPr>
          <a:xfrm>
            <a:off x="291714" y="1182291"/>
            <a:ext cx="8577649" cy="1015663"/>
          </a:xfrm>
        </p:spPr>
        <p:txBody>
          <a:bodyPr/>
          <a:lstStyle/>
          <a:p>
            <a:r>
              <a:rPr lang="en-US" dirty="0"/>
              <a:t>The </a:t>
            </a:r>
            <a:r>
              <a:rPr lang="en-US" dirty="0" err="1"/>
              <a:t>ngController</a:t>
            </a:r>
            <a:r>
              <a:rPr lang="en-US" dirty="0"/>
              <a:t> directive attaches a controller class to the view. This is a key aspect of how angular supports the principles behind the Model-View-Controller design pattern.</a:t>
            </a:r>
          </a:p>
        </p:txBody>
      </p:sp>
      <p:sp>
        <p:nvSpPr>
          <p:cNvPr id="4" name="Rectangle 3"/>
          <p:cNvSpPr>
            <a:spLocks noChangeArrowheads="1"/>
          </p:cNvSpPr>
          <p:nvPr/>
        </p:nvSpPr>
        <p:spPr bwMode="auto">
          <a:xfrm>
            <a:off x="417838" y="3484283"/>
            <a:ext cx="8276897"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1200" dirty="0">
                <a:solidFill>
                  <a:srgbClr val="E8BF6A"/>
                </a:solidFill>
                <a:latin typeface="Courier New" panose="02070309020205020404" pitchFamily="49" charset="0"/>
                <a:cs typeface="Courier New" panose="02070309020205020404" pitchFamily="49" charset="0"/>
              </a:rPr>
              <a:t>&lt;body ng-controller="</a:t>
            </a:r>
            <a:r>
              <a:rPr lang="en-US" altLang="en-US" sz="1200" dirty="0" err="1">
                <a:solidFill>
                  <a:srgbClr val="E8BF6A"/>
                </a:solidFill>
                <a:latin typeface="Courier New" panose="02070309020205020404" pitchFamily="49" charset="0"/>
                <a:cs typeface="Courier New" panose="02070309020205020404" pitchFamily="49" charset="0"/>
              </a:rPr>
              <a:t>NameCtrl</a:t>
            </a:r>
            <a:r>
              <a:rPr lang="en-US" altLang="en-US" sz="1200" dirty="0" smtClean="0">
                <a:solidFill>
                  <a:srgbClr val="E8BF6A"/>
                </a:solidFill>
                <a:latin typeface="Courier New" panose="02070309020205020404" pitchFamily="49" charset="0"/>
                <a:cs typeface="Courier New" panose="02070309020205020404" pitchFamily="49" charset="0"/>
              </a:rPr>
              <a:t>"&gt;&lt;body&gt;</a:t>
            </a:r>
            <a:endParaRPr lang="en-US" altLang="en-US" sz="1200" dirty="0">
              <a:solidFill>
                <a:srgbClr val="E8BF6A"/>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845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Directives</a:t>
            </a:r>
            <a:endParaRPr lang="en-US" dirty="0"/>
          </a:p>
        </p:txBody>
      </p:sp>
      <p:sp>
        <p:nvSpPr>
          <p:cNvPr id="3" name="Content Placeholder 2"/>
          <p:cNvSpPr>
            <a:spLocks noGrp="1"/>
          </p:cNvSpPr>
          <p:nvPr>
            <p:ph sz="quarter" idx="14"/>
          </p:nvPr>
        </p:nvSpPr>
        <p:spPr>
          <a:xfrm>
            <a:off x="291714" y="1182291"/>
            <a:ext cx="8577649" cy="1579920"/>
          </a:xfrm>
        </p:spPr>
        <p:txBody>
          <a:bodyPr/>
          <a:lstStyle/>
          <a:p>
            <a:r>
              <a:rPr lang="en-US" dirty="0"/>
              <a:t>Writing custom directives is not for the faint of heart.</a:t>
            </a:r>
          </a:p>
          <a:p>
            <a:r>
              <a:rPr lang="en-US" dirty="0"/>
              <a:t>We could easily have a </a:t>
            </a:r>
            <a:r>
              <a:rPr lang="en-US" dirty="0" smtClean="0"/>
              <a:t>full day discussion </a:t>
            </a:r>
            <a:r>
              <a:rPr lang="en-US" dirty="0"/>
              <a:t>just on how to write directives, but we’ll still cover some basics.</a:t>
            </a:r>
          </a:p>
          <a:p>
            <a:endParaRPr lang="en-US" dirty="0"/>
          </a:p>
        </p:txBody>
      </p:sp>
    </p:spTree>
    <p:extLst>
      <p:ext uri="{BB962C8B-B14F-4D97-AF65-F5344CB8AC3E}">
        <p14:creationId xmlns:p14="http://schemas.microsoft.com/office/powerpoint/2010/main" val="290211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291714" y="183685"/>
            <a:ext cx="8577650" cy="586650"/>
          </a:xfrm>
          <a:prstGeom prst="rect">
            <a:avLst/>
          </a:prstGeom>
        </p:spPr>
        <p:txBody>
          <a:bodyPr/>
          <a:lstStyle>
            <a:lvl1pPr algn="l" defTabSz="685743" rtl="0" eaLnBrk="1" latinLnBrk="0" hangingPunct="1">
              <a:lnSpc>
                <a:spcPct val="100000"/>
              </a:lnSpc>
              <a:spcBef>
                <a:spcPct val="0"/>
              </a:spcBef>
              <a:buNone/>
              <a:defRPr lang="en-US" sz="2800" b="1" kern="1200" cap="all" baseline="0" dirty="0">
                <a:solidFill>
                  <a:schemeClr val="tx2"/>
                </a:solidFill>
                <a:latin typeface="+mj-lt"/>
                <a:ea typeface="+mj-ea"/>
                <a:cs typeface="+mj-cs"/>
              </a:defRPr>
            </a:lvl1pPr>
          </a:lstStyle>
          <a:p>
            <a:r>
              <a:rPr lang="en-US" dirty="0" smtClean="0"/>
              <a:t>$watch</a:t>
            </a:r>
            <a:endParaRPr lang="en-US" dirty="0"/>
          </a:p>
        </p:txBody>
      </p:sp>
      <p:sp>
        <p:nvSpPr>
          <p:cNvPr id="3" name="Content Placeholder 2"/>
          <p:cNvSpPr txBox="1">
            <a:spLocks/>
          </p:cNvSpPr>
          <p:nvPr/>
        </p:nvSpPr>
        <p:spPr>
          <a:xfrm>
            <a:off x="291714" y="1182290"/>
            <a:ext cx="8762909" cy="3712844"/>
          </a:xfrm>
          <a:prstGeom prst="rect">
            <a:avLst/>
          </a:prstGeom>
        </p:spPr>
        <p:txBody>
          <a:bodyPr/>
          <a:lst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When you create a data binding from somewhere in your view to a variable on the $scope object, AngularJS creates a "watch" internally. A watch means that AngularJS watches changes in the variable on the $scope object. The framework is "watching" the variable. Watches are created using the $</a:t>
            </a:r>
            <a:r>
              <a:rPr lang="en-US" dirty="0" err="1"/>
              <a:t>scope.$watch</a:t>
            </a:r>
            <a:r>
              <a:rPr lang="en-US" dirty="0"/>
              <a:t>() </a:t>
            </a:r>
            <a:r>
              <a:rPr lang="en-US" dirty="0" smtClean="0"/>
              <a:t>function.</a:t>
            </a:r>
          </a:p>
          <a:p>
            <a:endParaRPr lang="en-US" dirty="0"/>
          </a:p>
        </p:txBody>
      </p:sp>
      <p:sp>
        <p:nvSpPr>
          <p:cNvPr id="6" name="Rectangle 5"/>
          <p:cNvSpPr/>
          <p:nvPr/>
        </p:nvSpPr>
        <p:spPr>
          <a:xfrm>
            <a:off x="343759" y="2791326"/>
            <a:ext cx="3176337" cy="955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&lt;div ng-controller="x"&gt;</a:t>
            </a:r>
          </a:p>
          <a:p>
            <a:pPr algn="ctr"/>
            <a:r>
              <a:rPr lang="en-US" sz="1100" dirty="0"/>
              <a:t>&lt;input type="text" ng-model="a"&gt;</a:t>
            </a:r>
          </a:p>
          <a:p>
            <a:pPr algn="ctr"/>
            <a:r>
              <a:rPr lang="en-US" sz="1100" dirty="0"/>
              <a:t>&lt;div&gt;{{b}}&lt;/div&gt;</a:t>
            </a:r>
          </a:p>
          <a:p>
            <a:pPr algn="ctr"/>
            <a:endParaRPr lang="en-US" sz="1100" dirty="0"/>
          </a:p>
          <a:p>
            <a:pPr algn="ctr"/>
            <a:r>
              <a:rPr lang="en-US" sz="1100" dirty="0"/>
              <a:t>&lt;/div&gt;</a:t>
            </a:r>
            <a:endParaRPr lang="en-US" sz="1100" dirty="0" smtClean="0"/>
          </a:p>
        </p:txBody>
      </p:sp>
      <p:sp>
        <p:nvSpPr>
          <p:cNvPr id="8" name="Rectangle 7"/>
          <p:cNvSpPr/>
          <p:nvPr/>
        </p:nvSpPr>
        <p:spPr>
          <a:xfrm>
            <a:off x="4413871" y="2791326"/>
            <a:ext cx="1141281" cy="2887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watch-a:1</a:t>
            </a:r>
          </a:p>
        </p:txBody>
      </p:sp>
      <p:sp>
        <p:nvSpPr>
          <p:cNvPr id="9" name="Rectangle 8"/>
          <p:cNvSpPr/>
          <p:nvPr/>
        </p:nvSpPr>
        <p:spPr>
          <a:xfrm>
            <a:off x="4413871" y="3279465"/>
            <a:ext cx="1189407" cy="2750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Watch-b:2</a:t>
            </a:r>
          </a:p>
        </p:txBody>
      </p:sp>
      <p:sp>
        <p:nvSpPr>
          <p:cNvPr id="10" name="Rectangle 9"/>
          <p:cNvSpPr/>
          <p:nvPr/>
        </p:nvSpPr>
        <p:spPr>
          <a:xfrm>
            <a:off x="5008574" y="3746978"/>
            <a:ext cx="3695414" cy="1347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app.controller</a:t>
            </a:r>
            <a:r>
              <a:rPr lang="en-US" sz="1600" dirty="0"/>
              <a:t>('</a:t>
            </a:r>
            <a:r>
              <a:rPr lang="en-US" sz="1600" dirty="0" err="1"/>
              <a:t>x',function</a:t>
            </a:r>
            <a:r>
              <a:rPr lang="en-US" sz="1600" dirty="0"/>
              <a:t>($scope){</a:t>
            </a:r>
          </a:p>
          <a:p>
            <a:pPr algn="ctr"/>
            <a:r>
              <a:rPr lang="en-US" sz="1600" dirty="0"/>
              <a:t>$</a:t>
            </a:r>
            <a:r>
              <a:rPr lang="en-US" sz="1600" dirty="0" err="1"/>
              <a:t>scope.a</a:t>
            </a:r>
            <a:r>
              <a:rPr lang="en-US" sz="1600" dirty="0"/>
              <a:t>=1;</a:t>
            </a:r>
          </a:p>
          <a:p>
            <a:pPr algn="ctr"/>
            <a:r>
              <a:rPr lang="en-US" sz="1600" dirty="0"/>
              <a:t>$</a:t>
            </a:r>
            <a:r>
              <a:rPr lang="en-US" sz="1600" dirty="0" err="1"/>
              <a:t>scope.b</a:t>
            </a:r>
            <a:r>
              <a:rPr lang="en-US" sz="1600" dirty="0"/>
              <a:t>=2;</a:t>
            </a:r>
          </a:p>
          <a:p>
            <a:pPr algn="ctr"/>
            <a:r>
              <a:rPr lang="en-US" sz="1600" dirty="0"/>
              <a:t>$</a:t>
            </a:r>
            <a:r>
              <a:rPr lang="en-US" sz="1600" dirty="0" err="1"/>
              <a:t>scope.c</a:t>
            </a:r>
            <a:r>
              <a:rPr lang="en-US" sz="1600" dirty="0"/>
              <a:t>=3;</a:t>
            </a:r>
          </a:p>
          <a:p>
            <a:pPr algn="ctr"/>
            <a:r>
              <a:rPr lang="en-US" sz="1600" dirty="0"/>
              <a:t>});</a:t>
            </a:r>
            <a:endParaRPr lang="en-US" sz="1600" dirty="0" smtClean="0"/>
          </a:p>
        </p:txBody>
      </p:sp>
      <p:cxnSp>
        <p:nvCxnSpPr>
          <p:cNvPr id="19" name="Elbow Connector 18"/>
          <p:cNvCxnSpPr>
            <a:endCxn id="8" idx="1"/>
          </p:cNvCxnSpPr>
          <p:nvPr/>
        </p:nvCxnSpPr>
        <p:spPr>
          <a:xfrm flipV="1">
            <a:off x="2963206" y="2935705"/>
            <a:ext cx="1450665" cy="144379"/>
          </a:xfrm>
          <a:prstGeom prst="bentConnector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9" idx="1"/>
          </p:cNvCxnSpPr>
          <p:nvPr/>
        </p:nvCxnSpPr>
        <p:spPr>
          <a:xfrm>
            <a:off x="2454442" y="3279465"/>
            <a:ext cx="1959429" cy="137504"/>
          </a:xfrm>
          <a:prstGeom prst="bentConnector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905107" y="3416968"/>
            <a:ext cx="13750" cy="10037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918857" y="4420747"/>
            <a:ext cx="242006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145738" y="2935705"/>
            <a:ext cx="34376" cy="12650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162926" y="4200740"/>
            <a:ext cx="217599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97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291714" y="183685"/>
            <a:ext cx="8577650" cy="586650"/>
          </a:xfrm>
          <a:prstGeom prst="rect">
            <a:avLst/>
          </a:prstGeom>
        </p:spPr>
        <p:txBody>
          <a:bodyPr/>
          <a:lstStyle>
            <a:lvl1pPr algn="l" defTabSz="685743" rtl="0" eaLnBrk="1" latinLnBrk="0" hangingPunct="1">
              <a:lnSpc>
                <a:spcPct val="100000"/>
              </a:lnSpc>
              <a:spcBef>
                <a:spcPct val="0"/>
              </a:spcBef>
              <a:buNone/>
              <a:defRPr lang="en-US" sz="2800" b="1" kern="1200" cap="all" baseline="0" dirty="0">
                <a:solidFill>
                  <a:schemeClr val="tx2"/>
                </a:solidFill>
                <a:latin typeface="+mj-lt"/>
                <a:ea typeface="+mj-ea"/>
                <a:cs typeface="+mj-cs"/>
              </a:defRPr>
            </a:lvl1pPr>
          </a:lstStyle>
          <a:p>
            <a:r>
              <a:rPr lang="en-US" dirty="0" smtClean="0"/>
              <a:t>$watch</a:t>
            </a:r>
            <a:endParaRPr lang="en-US" dirty="0"/>
          </a:p>
        </p:txBody>
      </p:sp>
      <p:sp>
        <p:nvSpPr>
          <p:cNvPr id="3" name="Content Placeholder 2"/>
          <p:cNvSpPr txBox="1">
            <a:spLocks/>
          </p:cNvSpPr>
          <p:nvPr/>
        </p:nvSpPr>
        <p:spPr>
          <a:xfrm>
            <a:off x="291714" y="1182290"/>
            <a:ext cx="8762909" cy="3712844"/>
          </a:xfrm>
          <a:prstGeom prst="rect">
            <a:avLst/>
          </a:prstGeom>
        </p:spPr>
        <p:txBody>
          <a:bodyPr/>
          <a:lst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1600" dirty="0" smtClean="0"/>
              <a:t>1.Keep track of variables and its value.</a:t>
            </a:r>
          </a:p>
          <a:p>
            <a:r>
              <a:rPr lang="en-US" sz="1600" dirty="0" smtClean="0"/>
              <a:t>2.Watched by angular framework(by digest cycle)</a:t>
            </a:r>
          </a:p>
          <a:p>
            <a:r>
              <a:rPr lang="en-US" sz="1600" dirty="0" smtClean="0"/>
              <a:t>3.If value get changed angular perform necessary updated.</a:t>
            </a:r>
          </a:p>
          <a:p>
            <a:r>
              <a:rPr lang="en-US" sz="1600" dirty="0" smtClean="0"/>
              <a:t>4.Angular can updated our custom function on value change.</a:t>
            </a:r>
          </a:p>
          <a:p>
            <a:r>
              <a:rPr lang="en-US" sz="1600" dirty="0" smtClean="0"/>
              <a:t>5.Angular heavily use watch in case of data binding. </a:t>
            </a:r>
          </a:p>
          <a:p>
            <a:r>
              <a:rPr lang="en-US" sz="1600" dirty="0" smtClean="0"/>
              <a:t>6.We </a:t>
            </a:r>
            <a:r>
              <a:rPr lang="en-US" sz="1600" dirty="0" smtClean="0"/>
              <a:t>can add our own “watch </a:t>
            </a:r>
            <a:r>
              <a:rPr lang="en-US" sz="1600" dirty="0" smtClean="0"/>
              <a:t>using $scope $watch function.</a:t>
            </a:r>
          </a:p>
          <a:p>
            <a:r>
              <a:rPr lang="en-US" sz="1600" dirty="0" smtClean="0"/>
              <a:t>$</a:t>
            </a:r>
            <a:r>
              <a:rPr lang="en-US" sz="1600" dirty="0" err="1" smtClean="0"/>
              <a:t>scope.$watch</a:t>
            </a:r>
            <a:r>
              <a:rPr lang="en-US" sz="1600" dirty="0" smtClean="0"/>
              <a:t>(</a:t>
            </a:r>
            <a:r>
              <a:rPr lang="en-US" sz="1600" dirty="0" err="1" smtClean="0"/>
              <a:t>watchExp</a:t>
            </a:r>
            <a:r>
              <a:rPr lang="en-US" sz="1600" dirty="0"/>
              <a:t>, </a:t>
            </a:r>
            <a:r>
              <a:rPr lang="en-US" sz="1600" dirty="0" err="1" smtClean="0"/>
              <a:t>watchlistenerfunction</a:t>
            </a:r>
            <a:r>
              <a:rPr lang="en-US" sz="1600" dirty="0" smtClean="0"/>
              <a:t>,</a:t>
            </a:r>
            <a:r>
              <a:rPr lang="en-US" sz="1600" dirty="0"/>
              <a:t> </a:t>
            </a:r>
            <a:r>
              <a:rPr lang="en-US" sz="1600" dirty="0"/>
              <a:t>objectEquality, prettyPrintExpression</a:t>
            </a:r>
            <a:r>
              <a:rPr lang="en-US" sz="1600" dirty="0"/>
              <a:t>)</a:t>
            </a:r>
            <a:endParaRPr lang="en-US" sz="1600" dirty="0" smtClean="0"/>
          </a:p>
          <a:p>
            <a:pPr algn="ctr"/>
            <a:endParaRPr lang="en-US" dirty="0"/>
          </a:p>
        </p:txBody>
      </p:sp>
    </p:spTree>
    <p:extLst>
      <p:ext uri="{BB962C8B-B14F-4D97-AF65-F5344CB8AC3E}">
        <p14:creationId xmlns:p14="http://schemas.microsoft.com/office/powerpoint/2010/main" val="373995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txBox="1">
            <a:spLocks/>
          </p:cNvSpPr>
          <p:nvPr/>
        </p:nvSpPr>
        <p:spPr>
          <a:xfrm>
            <a:off x="291714" y="151254"/>
            <a:ext cx="8762909" cy="4743880"/>
          </a:xfrm>
          <a:prstGeom prst="rect">
            <a:avLst/>
          </a:prstGeom>
        </p:spPr>
        <p:txBody>
          <a:bodyPr/>
          <a:lstStyle>
            <a:lvl1pPr marL="0" indent="0" algn="l" defTabSz="685743" rtl="0" eaLnBrk="1" latinLnBrk="0" hangingPunct="1">
              <a:lnSpc>
                <a:spcPct val="100000"/>
              </a:lnSpc>
              <a:spcBef>
                <a:spcPts val="450"/>
              </a:spcBef>
              <a:spcAft>
                <a:spcPts val="450"/>
              </a:spcAft>
              <a:buClr>
                <a:schemeClr val="accent1"/>
              </a:buClr>
              <a:buFont typeface="Wingdings" pitchFamily="2" charset="2"/>
              <a:buNone/>
              <a:defRPr lang="en-US" sz="2000" kern="1200" dirty="0" smtClean="0">
                <a:solidFill>
                  <a:schemeClr val="tx2"/>
                </a:solidFill>
                <a:latin typeface="+mn-lt"/>
                <a:ea typeface="+mn-ea"/>
                <a:cs typeface="Arial" pitchFamily="34" charset="0"/>
              </a:defRPr>
            </a:lvl1pPr>
            <a:lvl2pPr marL="457200" indent="-274320" algn="l" defTabSz="685743" rtl="0" eaLnBrk="1" latinLnBrk="0" hangingPunct="1">
              <a:lnSpc>
                <a:spcPct val="100000"/>
              </a:lnSpc>
              <a:spcBef>
                <a:spcPts val="0"/>
              </a:spcBef>
              <a:spcAft>
                <a:spcPts val="225"/>
              </a:spcAft>
              <a:buClrTx/>
              <a:buSzPct val="120000"/>
              <a:buFont typeface="Wingdings" pitchFamily="2" charset="2"/>
              <a:buChar char="§"/>
              <a:tabLst>
                <a:tab pos="173831" algn="l"/>
              </a:tabLst>
              <a:defRPr lang="en-US" sz="1600" kern="1200" baseline="0" dirty="0" smtClean="0">
                <a:solidFill>
                  <a:schemeClr val="tx1"/>
                </a:solidFill>
                <a:latin typeface="+mn-lt"/>
                <a:ea typeface="+mn-ea"/>
                <a:cs typeface="Arial" pitchFamily="34" charset="0"/>
              </a:defRPr>
            </a:lvl2pPr>
            <a:lvl3pPr marL="640080" indent="-274320" algn="l" defTabSz="685743" rtl="0" eaLnBrk="1" latinLnBrk="0" hangingPunct="1">
              <a:lnSpc>
                <a:spcPct val="100000"/>
              </a:lnSpc>
              <a:spcBef>
                <a:spcPts val="0"/>
              </a:spcBef>
              <a:spcAft>
                <a:spcPts val="225"/>
              </a:spcAft>
              <a:buClrTx/>
              <a:buFont typeface="Wingdings" pitchFamily="2" charset="2"/>
              <a:buChar char="§"/>
              <a:defRPr lang="en-US" sz="1400" kern="1200" dirty="0" smtClean="0">
                <a:solidFill>
                  <a:schemeClr val="tx1"/>
                </a:solidFill>
                <a:latin typeface="+mn-lt"/>
                <a:ea typeface="+mn-ea"/>
                <a:cs typeface="+mn-cs"/>
              </a:defRPr>
            </a:lvl3pPr>
            <a:lvl4pPr marL="822960" indent="-274320" algn="l" defTabSz="685743" rtl="0" eaLnBrk="1" latinLnBrk="0" hangingPunct="1">
              <a:lnSpc>
                <a:spcPct val="100000"/>
              </a:lnSpc>
              <a:spcBef>
                <a:spcPts val="0"/>
              </a:spcBef>
              <a:spcAft>
                <a:spcPts val="225"/>
              </a:spcAft>
              <a:buClrTx/>
              <a:buFont typeface="Wingdings" pitchFamily="2" charset="2"/>
              <a:buChar char="§"/>
              <a:defRPr lang="en-US" sz="1200" kern="1200" dirty="0" smtClean="0">
                <a:solidFill>
                  <a:schemeClr val="tx1"/>
                </a:solidFill>
                <a:latin typeface="+mn-lt"/>
                <a:ea typeface="+mn-ea"/>
                <a:cs typeface="+mn-cs"/>
              </a:defRPr>
            </a:lvl4pPr>
            <a:lvl5pPr marL="1005840" indent="-274320" algn="l" defTabSz="685743" rtl="0" eaLnBrk="1" latinLnBrk="0" hangingPunct="1">
              <a:lnSpc>
                <a:spcPct val="100000"/>
              </a:lnSpc>
              <a:spcBef>
                <a:spcPts val="0"/>
              </a:spcBef>
              <a:spcAft>
                <a:spcPts val="225"/>
              </a:spcAft>
              <a:buClrTx/>
              <a:buFont typeface="Wingdings" pitchFamily="2" charset="2"/>
              <a:buChar char="§"/>
              <a:defRPr lang="en-US" sz="1100" kern="1200" dirty="0">
                <a:solidFill>
                  <a:schemeClr val="tx1"/>
                </a:solidFill>
                <a:latin typeface="+mn-lt"/>
                <a:ea typeface="+mn-ea"/>
                <a:cs typeface="+mn-cs"/>
              </a:defRPr>
            </a:lvl5pPr>
            <a:lvl6pPr marL="1885793"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664"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536"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407" indent="-171437" algn="l" defTabSz="68574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ctr"/>
            <a:endParaRPr lang="en-US" dirty="0"/>
          </a:p>
        </p:txBody>
      </p:sp>
      <p:sp>
        <p:nvSpPr>
          <p:cNvPr id="4" name="Rectangle 3"/>
          <p:cNvSpPr/>
          <p:nvPr/>
        </p:nvSpPr>
        <p:spPr>
          <a:xfrm>
            <a:off x="216568" y="112361"/>
            <a:ext cx="8068034" cy="2031325"/>
          </a:xfrm>
          <a:prstGeom prst="rect">
            <a:avLst/>
          </a:prstGeom>
        </p:spPr>
        <p:txBody>
          <a:bodyPr wrap="square">
            <a:spAutoFit/>
          </a:bodyPr>
          <a:lstStyle/>
          <a:p>
            <a:r>
              <a:rPr lang="en-US" sz="1400" dirty="0">
                <a:solidFill>
                  <a:schemeClr val="tx2"/>
                </a:solidFill>
              </a:rPr>
              <a:t>Ex. $</a:t>
            </a:r>
            <a:r>
              <a:rPr lang="en-US" sz="1400" dirty="0" err="1">
                <a:solidFill>
                  <a:schemeClr val="tx2"/>
                </a:solidFill>
              </a:rPr>
              <a:t>scope.$watch</a:t>
            </a:r>
            <a:r>
              <a:rPr lang="en-US" sz="1400" dirty="0">
                <a:solidFill>
                  <a:schemeClr val="tx2"/>
                </a:solidFill>
              </a:rPr>
              <a:t>(‘</a:t>
            </a:r>
            <a:r>
              <a:rPr lang="en-US" sz="1400" dirty="0" err="1">
                <a:solidFill>
                  <a:schemeClr val="tx2"/>
                </a:solidFill>
              </a:rPr>
              <a:t>a’,function</a:t>
            </a:r>
            <a:r>
              <a:rPr lang="en-US" sz="1400" dirty="0">
                <a:solidFill>
                  <a:schemeClr val="tx2"/>
                </a:solidFill>
              </a:rPr>
              <a:t>(</a:t>
            </a:r>
            <a:r>
              <a:rPr lang="en-US" sz="1400" dirty="0" err="1">
                <a:solidFill>
                  <a:schemeClr val="tx2"/>
                </a:solidFill>
              </a:rPr>
              <a:t>newVal,oldVal</a:t>
            </a:r>
            <a:r>
              <a:rPr lang="en-US" sz="1400" dirty="0">
                <a:solidFill>
                  <a:schemeClr val="tx2"/>
                </a:solidFill>
              </a:rPr>
              <a:t>){</a:t>
            </a:r>
          </a:p>
          <a:p>
            <a:r>
              <a:rPr lang="en-US" sz="1400" dirty="0">
                <a:solidFill>
                  <a:schemeClr val="tx2"/>
                </a:solidFill>
              </a:rPr>
              <a:t>If(</a:t>
            </a:r>
            <a:r>
              <a:rPr lang="en-US" sz="1400" dirty="0" err="1">
                <a:solidFill>
                  <a:schemeClr val="tx2"/>
                </a:solidFill>
              </a:rPr>
              <a:t>newVal</a:t>
            </a:r>
            <a:r>
              <a:rPr lang="en-US" sz="1400" dirty="0">
                <a:solidFill>
                  <a:schemeClr val="tx2"/>
                </a:solidFill>
              </a:rPr>
              <a:t> !== </a:t>
            </a:r>
            <a:r>
              <a:rPr lang="en-US" sz="1400" dirty="0" err="1">
                <a:solidFill>
                  <a:schemeClr val="tx2"/>
                </a:solidFill>
              </a:rPr>
              <a:t>oldVal</a:t>
            </a:r>
            <a:r>
              <a:rPr lang="en-US" sz="1400" dirty="0" smtClean="0">
                <a:solidFill>
                  <a:schemeClr val="tx2"/>
                </a:solidFill>
              </a:rPr>
              <a:t>){</a:t>
            </a:r>
          </a:p>
          <a:p>
            <a:r>
              <a:rPr lang="en-US" sz="1400" dirty="0" smtClean="0">
                <a:solidFill>
                  <a:schemeClr val="tx2"/>
                </a:solidFill>
              </a:rPr>
              <a:t> $</a:t>
            </a:r>
            <a:r>
              <a:rPr lang="en-US" sz="1400" dirty="0" err="1" smtClean="0">
                <a:solidFill>
                  <a:schemeClr val="tx2"/>
                </a:solidFill>
              </a:rPr>
              <a:t>scope.b</a:t>
            </a:r>
            <a:r>
              <a:rPr lang="en-US" sz="1400" dirty="0" smtClean="0">
                <a:solidFill>
                  <a:schemeClr val="tx2"/>
                </a:solidFill>
              </a:rPr>
              <a:t>=$</a:t>
            </a:r>
            <a:r>
              <a:rPr lang="en-US" sz="1400" dirty="0" err="1" smtClean="0">
                <a:solidFill>
                  <a:schemeClr val="tx2"/>
                </a:solidFill>
              </a:rPr>
              <a:t>scope.a</a:t>
            </a:r>
            <a:r>
              <a:rPr lang="en-US" sz="1400" dirty="0" smtClean="0">
                <a:solidFill>
                  <a:schemeClr val="tx2"/>
                </a:solidFill>
              </a:rPr>
              <a:t> * 2;</a:t>
            </a:r>
            <a:endParaRPr lang="en-US" sz="1400" dirty="0">
              <a:solidFill>
                <a:schemeClr val="tx2"/>
              </a:solidFill>
            </a:endParaRPr>
          </a:p>
          <a:p>
            <a:r>
              <a:rPr lang="en-US" sz="1400" dirty="0" smtClean="0">
                <a:solidFill>
                  <a:schemeClr val="tx2"/>
                </a:solidFill>
              </a:rPr>
              <a:t>}</a:t>
            </a:r>
            <a:endParaRPr lang="en-US" sz="1400" dirty="0">
              <a:solidFill>
                <a:schemeClr val="tx2"/>
              </a:solidFill>
            </a:endParaRPr>
          </a:p>
          <a:p>
            <a:r>
              <a:rPr lang="en-US" sz="1400" dirty="0" smtClean="0">
                <a:solidFill>
                  <a:schemeClr val="tx2"/>
                </a:solidFill>
              </a:rPr>
              <a:t>});</a:t>
            </a:r>
          </a:p>
          <a:p>
            <a:endParaRPr lang="en-US" sz="1400" dirty="0">
              <a:solidFill>
                <a:schemeClr val="tx2"/>
              </a:solidFill>
            </a:endParaRPr>
          </a:p>
          <a:p>
            <a:r>
              <a:rPr lang="en-US" sz="1400" dirty="0" smtClean="0">
                <a:solidFill>
                  <a:schemeClr val="tx2"/>
                </a:solidFill>
              </a:rPr>
              <a:t>Watch Listener function get executed when watched </a:t>
            </a:r>
            <a:r>
              <a:rPr lang="en-US" sz="1400" smtClean="0">
                <a:solidFill>
                  <a:schemeClr val="tx2"/>
                </a:solidFill>
              </a:rPr>
              <a:t>value changed.</a:t>
            </a:r>
            <a:endParaRPr lang="en-US" sz="1400" dirty="0" smtClean="0">
              <a:solidFill>
                <a:schemeClr val="tx2"/>
              </a:solidFill>
            </a:endParaRPr>
          </a:p>
          <a:p>
            <a:endParaRPr lang="en-US" sz="1400" dirty="0" smtClean="0"/>
          </a:p>
          <a:p>
            <a:endParaRPr lang="en-US" sz="1400" dirty="0"/>
          </a:p>
        </p:txBody>
      </p:sp>
    </p:spTree>
    <p:extLst>
      <p:ext uri="{BB962C8B-B14F-4D97-AF65-F5344CB8AC3E}">
        <p14:creationId xmlns:p14="http://schemas.microsoft.com/office/powerpoint/2010/main" val="71988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Angular </a:t>
            </a:r>
            <a:r>
              <a:rPr lang="en-US" dirty="0" err="1" smtClean="0"/>
              <a:t>js</a:t>
            </a:r>
            <a:endParaRPr lang="en-US" dirty="0"/>
          </a:p>
        </p:txBody>
      </p:sp>
      <p:sp>
        <p:nvSpPr>
          <p:cNvPr id="3" name="Content Placeholder 2"/>
          <p:cNvSpPr>
            <a:spLocks noGrp="1"/>
          </p:cNvSpPr>
          <p:nvPr>
            <p:ph sz="quarter" idx="14"/>
          </p:nvPr>
        </p:nvSpPr>
        <p:spPr>
          <a:xfrm>
            <a:off x="291714" y="1182291"/>
            <a:ext cx="8577649" cy="3239861"/>
          </a:xfrm>
        </p:spPr>
        <p:txBody>
          <a:bodyPr/>
          <a:lstStyle/>
          <a:p>
            <a:pPr>
              <a:lnSpc>
                <a:spcPct val="90000"/>
              </a:lnSpc>
            </a:pPr>
            <a:r>
              <a:rPr lang="en-US" altLang="en-US" sz="2400" dirty="0"/>
              <a:t>Open Source </a:t>
            </a:r>
            <a:endParaRPr lang="en-US" altLang="en-US" sz="2400" dirty="0" smtClean="0"/>
          </a:p>
          <a:p>
            <a:pPr>
              <a:lnSpc>
                <a:spcPct val="90000"/>
              </a:lnSpc>
            </a:pPr>
            <a:r>
              <a:rPr lang="en-US" sz="1800" dirty="0" err="1"/>
              <a:t>Miško</a:t>
            </a:r>
            <a:r>
              <a:rPr lang="en-US" sz="1800" dirty="0"/>
              <a:t> </a:t>
            </a:r>
            <a:r>
              <a:rPr lang="en-US" sz="1800" dirty="0" err="1"/>
              <a:t>Hevery</a:t>
            </a:r>
            <a:r>
              <a:rPr lang="en-US" sz="1800" dirty="0"/>
              <a:t>, a Google employee, started to work with </a:t>
            </a:r>
            <a:r>
              <a:rPr lang="en-US" sz="1800" dirty="0" err="1"/>
              <a:t>AngularJS</a:t>
            </a:r>
            <a:r>
              <a:rPr lang="en-US" sz="1800" dirty="0"/>
              <a:t> in 2009</a:t>
            </a:r>
            <a:r>
              <a:rPr lang="en-US" sz="1800" dirty="0" smtClean="0"/>
              <a:t>.</a:t>
            </a:r>
          </a:p>
          <a:p>
            <a:pPr>
              <a:lnSpc>
                <a:spcPct val="90000"/>
              </a:lnSpc>
            </a:pPr>
            <a:endParaRPr lang="en-US" altLang="en-US" sz="2400" dirty="0"/>
          </a:p>
          <a:p>
            <a:pPr lvl="1">
              <a:lnSpc>
                <a:spcPct val="90000"/>
              </a:lnSpc>
            </a:pPr>
            <a:r>
              <a:rPr lang="en-US" altLang="en-US" sz="2000" dirty="0" smtClean="0"/>
              <a:t>Official Site: </a:t>
            </a:r>
            <a:r>
              <a:rPr lang="en-US" altLang="en-US" sz="2000" dirty="0" smtClean="0">
                <a:hlinkClick r:id="rId3"/>
              </a:rPr>
              <a:t>https</a:t>
            </a:r>
            <a:r>
              <a:rPr lang="en-US" altLang="en-US" sz="2000" dirty="0">
                <a:hlinkClick r:id="rId3"/>
              </a:rPr>
              <a:t>://angularjs.org</a:t>
            </a:r>
            <a:r>
              <a:rPr lang="en-US" altLang="en-US" sz="2000" dirty="0" smtClean="0">
                <a:hlinkClick r:id="rId3"/>
              </a:rPr>
              <a:t>/</a:t>
            </a:r>
            <a:endParaRPr lang="en-US" altLang="en-US" sz="2000" dirty="0" smtClean="0"/>
          </a:p>
          <a:p>
            <a:pPr marL="182880" lvl="1" indent="0">
              <a:lnSpc>
                <a:spcPct val="90000"/>
              </a:lnSpc>
              <a:buNone/>
            </a:pPr>
            <a:endParaRPr lang="en-US" altLang="en-US" sz="2000" dirty="0" smtClean="0"/>
          </a:p>
          <a:p>
            <a:pPr lvl="1">
              <a:lnSpc>
                <a:spcPct val="90000"/>
              </a:lnSpc>
            </a:pPr>
            <a:r>
              <a:rPr lang="en-US" altLang="en-US" sz="2000" dirty="0"/>
              <a:t>GitHub: </a:t>
            </a:r>
            <a:r>
              <a:rPr lang="en-US" altLang="en-US" sz="2000" dirty="0">
                <a:hlinkClick r:id="rId4"/>
              </a:rPr>
              <a:t>https://github.com/angular/angular.js</a:t>
            </a:r>
            <a:endParaRPr lang="en-US" altLang="en-US" sz="2000" dirty="0"/>
          </a:p>
          <a:p>
            <a:pPr lvl="1">
              <a:lnSpc>
                <a:spcPct val="90000"/>
              </a:lnSpc>
            </a:pPr>
            <a:endParaRPr lang="en-US" altLang="en-US" sz="2000" dirty="0" smtClean="0"/>
          </a:p>
          <a:p>
            <a:pPr lvl="1">
              <a:lnSpc>
                <a:spcPct val="90000"/>
              </a:lnSpc>
            </a:pPr>
            <a:endParaRPr lang="en-US" altLang="en-US" sz="2000" dirty="0"/>
          </a:p>
          <a:p>
            <a:endParaRPr lang="en-US" dirty="0"/>
          </a:p>
        </p:txBody>
      </p:sp>
    </p:spTree>
    <p:extLst>
      <p:ext uri="{BB962C8B-B14F-4D97-AF65-F5344CB8AC3E}">
        <p14:creationId xmlns:p14="http://schemas.microsoft.com/office/powerpoint/2010/main" val="395570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application</a:t>
            </a:r>
            <a:endParaRPr lang="en-US" dirty="0"/>
          </a:p>
        </p:txBody>
      </p:sp>
      <p:pic>
        <p:nvPicPr>
          <p:cNvPr id="3074" name="Picture 2" descr="C:\Users\kanchs\Desktop\Angular\SPA\traditional web applications.jp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41256" y="1067074"/>
            <a:ext cx="3710330" cy="31791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kanchs\Desktop\Angular\SPA\SAP Lifecyc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217" y="1067073"/>
            <a:ext cx="3763415" cy="317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fade">
                                      <p:cBhvr>
                                        <p:cTn id="11"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&amp; Philosophy:</a:t>
            </a:r>
            <a:endParaRPr lang="en-US" dirty="0"/>
          </a:p>
        </p:txBody>
      </p:sp>
      <p:sp>
        <p:nvSpPr>
          <p:cNvPr id="3" name="Content Placeholder 2"/>
          <p:cNvSpPr>
            <a:spLocks noGrp="1"/>
          </p:cNvSpPr>
          <p:nvPr>
            <p:ph sz="quarter" idx="14"/>
          </p:nvPr>
        </p:nvSpPr>
        <p:spPr>
          <a:xfrm>
            <a:off x="291714" y="1182291"/>
            <a:ext cx="8577649" cy="2426305"/>
          </a:xfrm>
        </p:spPr>
        <p:txBody>
          <a:bodyPr/>
          <a:lstStyle/>
          <a:p>
            <a:pPr marL="342900" indent="-342900">
              <a:buFont typeface="Arial" panose="020B0604020202020204" pitchFamily="34" charset="0"/>
              <a:buChar char="•"/>
            </a:pPr>
            <a:r>
              <a:rPr lang="en-US" sz="1800" dirty="0" smtClean="0"/>
              <a:t>Data-driven</a:t>
            </a:r>
          </a:p>
          <a:p>
            <a:pPr marL="342900" indent="-342900">
              <a:buFont typeface="Arial" panose="020B0604020202020204" pitchFamily="34" charset="0"/>
              <a:buChar char="•"/>
            </a:pPr>
            <a:r>
              <a:rPr lang="en-US" sz="1800" dirty="0" smtClean="0"/>
              <a:t>Declarative</a:t>
            </a:r>
          </a:p>
          <a:p>
            <a:pPr marL="342900" indent="-342900">
              <a:buFont typeface="Arial" panose="020B0604020202020204" pitchFamily="34" charset="0"/>
              <a:buChar char="•"/>
            </a:pPr>
            <a:r>
              <a:rPr lang="en-US" sz="1800" dirty="0"/>
              <a:t>Separate your </a:t>
            </a:r>
            <a:r>
              <a:rPr lang="en-US" sz="1800" dirty="0" smtClean="0"/>
              <a:t>concerns</a:t>
            </a:r>
          </a:p>
          <a:p>
            <a:pPr marL="342900" indent="-342900">
              <a:buFont typeface="Arial" panose="020B0604020202020204" pitchFamily="34" charset="0"/>
              <a:buChar char="•"/>
            </a:pPr>
            <a:r>
              <a:rPr lang="en-US" sz="1800" dirty="0"/>
              <a:t>Dependency </a:t>
            </a:r>
            <a:r>
              <a:rPr lang="en-US" sz="1800" dirty="0" smtClean="0"/>
              <a:t>Injection</a:t>
            </a:r>
          </a:p>
          <a:p>
            <a:pPr marL="342900" indent="-342900">
              <a:buFont typeface="Arial" panose="020B0604020202020204" pitchFamily="34" charset="0"/>
              <a:buChar char="•"/>
            </a:pPr>
            <a:r>
              <a:rPr lang="en-US" sz="1800" dirty="0" smtClean="0"/>
              <a:t>Extensible</a:t>
            </a:r>
          </a:p>
          <a:p>
            <a:pPr marL="342900" indent="-342900">
              <a:buFont typeface="Arial" panose="020B0604020202020204" pitchFamily="34" charset="0"/>
              <a:buChar char="•"/>
            </a:pPr>
            <a:r>
              <a:rPr lang="en-US" sz="1800" dirty="0" smtClean="0"/>
              <a:t>Unit Testable</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1485" y="956919"/>
            <a:ext cx="3969576" cy="2651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217" y="1863007"/>
            <a:ext cx="242887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2305" y="1120707"/>
            <a:ext cx="301942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7005" y="1267694"/>
            <a:ext cx="351472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C:\Users\kanchs\Desktop\Angular\angularJs_mvc_framwork.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284" y="869454"/>
            <a:ext cx="6884276" cy="33577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1330" y="1158157"/>
            <a:ext cx="32004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descr="C:\Users\kanchs\Desktop\Angular\Two way Binding\binding.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6811" y="616135"/>
            <a:ext cx="6337189" cy="3674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8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026"/>
                                        </p:tgtEl>
                                      </p:cBhvr>
                                    </p:animEffect>
                                    <p:set>
                                      <p:cBhvr>
                                        <p:cTn id="15" dur="1" fill="hold">
                                          <p:stCondLst>
                                            <p:cond delay="499"/>
                                          </p:stCondLst>
                                        </p:cTn>
                                        <p:tgtEl>
                                          <p:spTgt spid="102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02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28"/>
                                        </p:tgtEl>
                                        <p:attrNameLst>
                                          <p:attrName>style.visibility</p:attrName>
                                        </p:attrNameLst>
                                      </p:cBhvr>
                                      <p:to>
                                        <p:strVal val="visible"/>
                                      </p:to>
                                    </p:set>
                                    <p:anim calcmode="lin" valueType="num">
                                      <p:cBhvr additive="base">
                                        <p:cTn id="41" dur="500" fill="hold"/>
                                        <p:tgtEl>
                                          <p:spTgt spid="1028"/>
                                        </p:tgtEl>
                                        <p:attrNameLst>
                                          <p:attrName>ppt_x</p:attrName>
                                        </p:attrNameLst>
                                      </p:cBhvr>
                                      <p:tavLst>
                                        <p:tav tm="0">
                                          <p:val>
                                            <p:strVal val="#ppt_x"/>
                                          </p:val>
                                        </p:tav>
                                        <p:tav tm="100000">
                                          <p:val>
                                            <p:strVal val="#ppt_x"/>
                                          </p:val>
                                        </p:tav>
                                      </p:tavLst>
                                    </p:anim>
                                    <p:anim calcmode="lin" valueType="num">
                                      <p:cBhvr additive="base">
                                        <p:cTn id="4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028"/>
                                        </p:tgtEl>
                                      </p:cBhvr>
                                    </p:animEffect>
                                    <p:set>
                                      <p:cBhvr>
                                        <p:cTn id="47" dur="1" fill="hold">
                                          <p:stCondLst>
                                            <p:cond delay="499"/>
                                          </p:stCondLst>
                                        </p:cTn>
                                        <p:tgtEl>
                                          <p:spTgt spid="102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2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029"/>
                                        </p:tgtEl>
                                      </p:cBhvr>
                                    </p:animEffect>
                                    <p:set>
                                      <p:cBhvr>
                                        <p:cTn id="56" dur="1" fill="hold">
                                          <p:stCondLst>
                                            <p:cond delay="499"/>
                                          </p:stCondLst>
                                        </p:cTn>
                                        <p:tgtEl>
                                          <p:spTgt spid="102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8"/>
                                        </p:tgtEl>
                                      </p:cBhvr>
                                    </p:animEffect>
                                    <p:set>
                                      <p:cBhvr>
                                        <p:cTn id="69" dur="1" fill="hold">
                                          <p:stCondLst>
                                            <p:cond delay="499"/>
                                          </p:stCondLst>
                                        </p:cTn>
                                        <p:tgtEl>
                                          <p:spTgt spid="8"/>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03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1030"/>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 </a:t>
            </a:r>
            <a:r>
              <a:rPr lang="en-US" dirty="0" err="1" smtClean="0"/>
              <a:t>js</a:t>
            </a:r>
            <a:r>
              <a:rPr lang="en-US" dirty="0" smtClean="0"/>
              <a:t>?</a:t>
            </a:r>
            <a:endParaRPr lang="en-US" dirty="0"/>
          </a:p>
        </p:txBody>
      </p:sp>
      <p:sp>
        <p:nvSpPr>
          <p:cNvPr id="3" name="Content Placeholder 2"/>
          <p:cNvSpPr>
            <a:spLocks noGrp="1"/>
          </p:cNvSpPr>
          <p:nvPr>
            <p:ph sz="quarter" idx="14"/>
          </p:nvPr>
        </p:nvSpPr>
        <p:spPr>
          <a:xfrm>
            <a:off x="291714" y="1182291"/>
            <a:ext cx="8577649" cy="3888244"/>
          </a:xfrm>
        </p:spPr>
        <p:txBody>
          <a:bodyPr/>
          <a:lstStyle/>
          <a:p>
            <a:pPr marL="342900" indent="-342900">
              <a:buFont typeface="Arial" panose="020B0604020202020204" pitchFamily="34" charset="0"/>
              <a:buChar char="•"/>
            </a:pPr>
            <a:r>
              <a:rPr lang="en-US" dirty="0" smtClean="0"/>
              <a:t>Frees from Manipulating </a:t>
            </a:r>
            <a:r>
              <a:rPr lang="en-US" dirty="0"/>
              <a:t>HTML DOM programmatically</a:t>
            </a:r>
          </a:p>
          <a:p>
            <a:pPr marL="342900" indent="-342900">
              <a:buFont typeface="Arial" panose="020B0604020202020204" pitchFamily="34" charset="0"/>
              <a:buChar char="•"/>
            </a:pPr>
            <a:r>
              <a:rPr lang="en-US" dirty="0" smtClean="0"/>
              <a:t>Frees </a:t>
            </a:r>
            <a:r>
              <a:rPr lang="en-US" dirty="0"/>
              <a:t>from Registering call </a:t>
            </a:r>
            <a:r>
              <a:rPr lang="en-US" dirty="0" smtClean="0"/>
              <a:t>backs</a:t>
            </a:r>
            <a:endParaRPr lang="en-US" dirty="0"/>
          </a:p>
          <a:p>
            <a:pPr marL="342900" indent="-342900">
              <a:buFont typeface="Arial" panose="020B0604020202020204" pitchFamily="34" charset="0"/>
              <a:buChar char="•"/>
            </a:pPr>
            <a:r>
              <a:rPr lang="en-US" dirty="0"/>
              <a:t>No initialization </a:t>
            </a:r>
            <a:r>
              <a:rPr lang="en-US" dirty="0" smtClean="0"/>
              <a:t>code. Write Less code .</a:t>
            </a:r>
          </a:p>
          <a:p>
            <a:pPr marL="342900" indent="-342900">
              <a:buFont typeface="Arial" panose="020B0604020202020204" pitchFamily="34" charset="0"/>
              <a:buChar char="•"/>
            </a:pPr>
            <a:r>
              <a:rPr lang="en-US" dirty="0"/>
              <a:t>A declarative user interface</a:t>
            </a:r>
          </a:p>
          <a:p>
            <a:pPr marL="342900" indent="-342900">
              <a:buFont typeface="Arial" panose="020B0604020202020204" pitchFamily="34" charset="0"/>
              <a:buChar char="•"/>
            </a:pPr>
            <a:r>
              <a:rPr lang="en-US" dirty="0" smtClean="0"/>
              <a:t>Behavior </a:t>
            </a:r>
            <a:r>
              <a:rPr lang="en-US" dirty="0"/>
              <a:t>with </a:t>
            </a:r>
            <a:r>
              <a:rPr lang="en-US" dirty="0" smtClean="0"/>
              <a:t>directives</a:t>
            </a:r>
          </a:p>
          <a:p>
            <a:pPr marL="342900" indent="-342900">
              <a:buFont typeface="Arial" panose="020B0604020202020204" pitchFamily="34" charset="0"/>
              <a:buChar char="•"/>
            </a:pPr>
            <a:r>
              <a:rPr lang="en-US" dirty="0" smtClean="0"/>
              <a:t>Reusable</a:t>
            </a:r>
          </a:p>
          <a:p>
            <a:pPr marL="342900" indent="-342900">
              <a:buFont typeface="Arial" panose="020B0604020202020204" pitchFamily="34" charset="0"/>
              <a:buChar char="•"/>
            </a:pPr>
            <a:r>
              <a:rPr lang="en-US" dirty="0"/>
              <a:t>Unit testing ready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7153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overview</a:t>
            </a:r>
            <a:endParaRPr lang="en-US" dirty="0"/>
          </a:p>
        </p:txBody>
      </p:sp>
      <p:pic>
        <p:nvPicPr>
          <p:cNvPr id="1026" name="Picture 2" descr="C:\Users\kanchs\Desktop\Angular\angular_runtime_diagram.pn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978010" y="1210582"/>
            <a:ext cx="4604354" cy="281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20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CE Template White 16x9_v08">
  <a:themeElements>
    <a:clrScheme name="VCE_UseThisOne">
      <a:dk1>
        <a:sysClr val="windowText" lastClr="000000"/>
      </a:dk1>
      <a:lt1>
        <a:sysClr val="window" lastClr="FFFFFF"/>
      </a:lt1>
      <a:dk2>
        <a:srgbClr val="00598A"/>
      </a:dk2>
      <a:lt2>
        <a:srgbClr val="B2B2B2"/>
      </a:lt2>
      <a:accent1>
        <a:srgbClr val="006B93"/>
      </a:accent1>
      <a:accent2>
        <a:srgbClr val="3DB1D9"/>
      </a:accent2>
      <a:accent3>
        <a:srgbClr val="A0D2EA"/>
      </a:accent3>
      <a:accent4>
        <a:srgbClr val="333F48"/>
      </a:accent4>
      <a:accent5>
        <a:srgbClr val="E9E3DC"/>
      </a:accent5>
      <a:accent6>
        <a:srgbClr val="F7EC00"/>
      </a:accent6>
      <a:hlink>
        <a:srgbClr val="008FC5"/>
      </a:hlink>
      <a:folHlink>
        <a:srgbClr val="BEBEBE"/>
      </a:folHlink>
    </a:clrScheme>
    <a:fontScheme name="V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rtlCol="0">
        <a:spAutoFit/>
      </a:bodyPr>
      <a:lstStyle>
        <a:defPPr eaLnBrk="1" hangingPunct="1">
          <a:lnSpc>
            <a:spcPct val="90000"/>
          </a:lnSpc>
          <a:spcBef>
            <a:spcPts val="600"/>
          </a:spcBef>
          <a:buClr>
            <a:srgbClr val="F79220"/>
          </a:buClr>
          <a:buSzPct val="120000"/>
          <a:defRPr sz="1600" dirty="0" err="1" smtClean="0">
            <a:latin typeface="+mn-lt"/>
          </a:defRPr>
        </a:defPPr>
      </a:lstStyle>
    </a:txDef>
  </a:objectDefaults>
  <a:extraClrSchemeLst/>
  <a:extLst>
    <a:ext uri="{05A4C25C-085E-4340-85A3-A5531E510DB2}">
      <thm15:themeFamily xmlns:thm15="http://schemas.microsoft.com/office/thememl/2012/main" name="VCE_White_Template_2013_16x9_v08" id="{A5126F60-4FBC-4A90-B1B2-5EF7E65848EA}" vid="{165BDB18-CE88-4734-9756-BF1591ECD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36293</TotalTime>
  <Words>1776</Words>
  <Application>Microsoft Office PowerPoint</Application>
  <PresentationFormat>On-screen Show (16:9)</PresentationFormat>
  <Paragraphs>373</Paragraphs>
  <Slides>44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ＭＳ Ｐゴシック</vt:lpstr>
      <vt:lpstr>Arial</vt:lpstr>
      <vt:lpstr>Calibri</vt:lpstr>
      <vt:lpstr>Cambria</vt:lpstr>
      <vt:lpstr>Courier New</vt:lpstr>
      <vt:lpstr>Menlo</vt:lpstr>
      <vt:lpstr>Open Sans</vt:lpstr>
      <vt:lpstr>Wingdings</vt:lpstr>
      <vt:lpstr>VCE Template White 16x9_v08</vt:lpstr>
      <vt:lpstr>Angular js</vt:lpstr>
      <vt:lpstr>agenda</vt:lpstr>
      <vt:lpstr>Angular JS Overview</vt:lpstr>
      <vt:lpstr>What Is angular JS ?</vt:lpstr>
      <vt:lpstr>How to get Angular js</vt:lpstr>
      <vt:lpstr>Single page application</vt:lpstr>
      <vt:lpstr>Concepts &amp; Philosophy:</vt:lpstr>
      <vt:lpstr>Why angular js?</vt:lpstr>
      <vt:lpstr>Architecture overview</vt:lpstr>
      <vt:lpstr>Key Features</vt:lpstr>
      <vt:lpstr>Angular JS components</vt:lpstr>
      <vt:lpstr>Module </vt:lpstr>
      <vt:lpstr>Example of module</vt:lpstr>
      <vt:lpstr>PowerPoint Presentation</vt:lpstr>
      <vt:lpstr>Module components</vt:lpstr>
      <vt:lpstr>View and templates </vt:lpstr>
      <vt:lpstr>Controllers</vt:lpstr>
      <vt:lpstr>Controller Definition and Assignment</vt:lpstr>
      <vt:lpstr>Multiple controller </vt:lpstr>
      <vt:lpstr>PowerPoint Presentation</vt:lpstr>
      <vt:lpstr>Nested controller </vt:lpstr>
      <vt:lpstr>How to create model </vt:lpstr>
      <vt:lpstr>services</vt:lpstr>
      <vt:lpstr>Example </vt:lpstr>
      <vt:lpstr>factory </vt:lpstr>
      <vt:lpstr>Provider </vt:lpstr>
      <vt:lpstr>PowerPoint Presentation</vt:lpstr>
      <vt:lpstr>PowerPoint Presentation</vt:lpstr>
      <vt:lpstr>Filters</vt:lpstr>
      <vt:lpstr>Filter components in ng </vt:lpstr>
      <vt:lpstr>Custom filter</vt:lpstr>
      <vt:lpstr>Directives</vt:lpstr>
      <vt:lpstr>Built-In Directives</vt:lpstr>
      <vt:lpstr>ngApp</vt:lpstr>
      <vt:lpstr>ngBind</vt:lpstr>
      <vt:lpstr>ngClass</vt:lpstr>
      <vt:lpstr>ngIf</vt:lpstr>
      <vt:lpstr>ngShow</vt:lpstr>
      <vt:lpstr>ngInclude</vt:lpstr>
      <vt:lpstr>ngController </vt:lpstr>
      <vt:lpstr>CUSTOM Directives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 Angular JS</dc:title>
  <dc:creator>VCE</dc:creator>
  <cp:keywords>PPT template; Company Overview</cp:keywords>
  <cp:lastModifiedBy>Chourasia, Ashok</cp:lastModifiedBy>
  <cp:revision>1069</cp:revision>
  <dcterms:created xsi:type="dcterms:W3CDTF">2011-05-03T17:46:24Z</dcterms:created>
  <dcterms:modified xsi:type="dcterms:W3CDTF">2017-02-27T17:17:13Z</dcterms:modified>
</cp:coreProperties>
</file>