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47"/>
  </p:notesMasterIdLst>
  <p:handoutMasterIdLst>
    <p:handoutMasterId r:id="rId48"/>
  </p:handoutMasterIdLst>
  <p:sldIdLst>
    <p:sldId id="807" r:id="rId2"/>
    <p:sldId id="818" r:id="rId3"/>
    <p:sldId id="856" r:id="rId4"/>
    <p:sldId id="820" r:id="rId5"/>
    <p:sldId id="821" r:id="rId6"/>
    <p:sldId id="826" r:id="rId7"/>
    <p:sldId id="823" r:id="rId8"/>
    <p:sldId id="822" r:id="rId9"/>
    <p:sldId id="824" r:id="rId10"/>
    <p:sldId id="825" r:id="rId11"/>
    <p:sldId id="857" r:id="rId12"/>
    <p:sldId id="837" r:id="rId13"/>
    <p:sldId id="838" r:id="rId14"/>
    <p:sldId id="840" r:id="rId15"/>
    <p:sldId id="841" r:id="rId16"/>
    <p:sldId id="858" r:id="rId17"/>
    <p:sldId id="859" r:id="rId18"/>
    <p:sldId id="860" r:id="rId19"/>
    <p:sldId id="861" r:id="rId20"/>
    <p:sldId id="862" r:id="rId21"/>
    <p:sldId id="863" r:id="rId22"/>
    <p:sldId id="864" r:id="rId23"/>
    <p:sldId id="865" r:id="rId24"/>
    <p:sldId id="866" r:id="rId25"/>
    <p:sldId id="842" r:id="rId26"/>
    <p:sldId id="843" r:id="rId27"/>
    <p:sldId id="844" r:id="rId28"/>
    <p:sldId id="846" r:id="rId29"/>
    <p:sldId id="847" r:id="rId30"/>
    <p:sldId id="848" r:id="rId31"/>
    <p:sldId id="849" r:id="rId32"/>
    <p:sldId id="850" r:id="rId33"/>
    <p:sldId id="851" r:id="rId34"/>
    <p:sldId id="852" r:id="rId35"/>
    <p:sldId id="867" r:id="rId36"/>
    <p:sldId id="853" r:id="rId37"/>
    <p:sldId id="854" r:id="rId38"/>
    <p:sldId id="855" r:id="rId39"/>
    <p:sldId id="827" r:id="rId40"/>
    <p:sldId id="829" r:id="rId41"/>
    <p:sldId id="830" r:id="rId42"/>
    <p:sldId id="831" r:id="rId43"/>
    <p:sldId id="832" r:id="rId44"/>
    <p:sldId id="833" r:id="rId45"/>
    <p:sldId id="834" r:id="rId46"/>
  </p:sldIdLst>
  <p:sldSz cx="9144000" cy="5143500" type="screen16x9"/>
  <p:notesSz cx="6858000" cy="9144000"/>
  <p:defaultText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11F4262-8235-4778-BBE9-3B62C4A40044}">
          <p14:sldIdLst>
            <p14:sldId id="807"/>
            <p14:sldId id="818"/>
            <p14:sldId id="856"/>
            <p14:sldId id="820"/>
            <p14:sldId id="821"/>
            <p14:sldId id="826"/>
            <p14:sldId id="823"/>
            <p14:sldId id="822"/>
            <p14:sldId id="824"/>
            <p14:sldId id="825"/>
            <p14:sldId id="857"/>
            <p14:sldId id="837"/>
            <p14:sldId id="838"/>
            <p14:sldId id="840"/>
            <p14:sldId id="841"/>
            <p14:sldId id="858"/>
            <p14:sldId id="859"/>
            <p14:sldId id="860"/>
            <p14:sldId id="861"/>
            <p14:sldId id="862"/>
            <p14:sldId id="863"/>
            <p14:sldId id="864"/>
            <p14:sldId id="865"/>
            <p14:sldId id="866"/>
            <p14:sldId id="842"/>
            <p14:sldId id="843"/>
            <p14:sldId id="844"/>
            <p14:sldId id="846"/>
            <p14:sldId id="847"/>
            <p14:sldId id="848"/>
            <p14:sldId id="849"/>
            <p14:sldId id="850"/>
            <p14:sldId id="851"/>
            <p14:sldId id="852"/>
            <p14:sldId id="867"/>
            <p14:sldId id="853"/>
            <p14:sldId id="854"/>
            <p14:sldId id="855"/>
            <p14:sldId id="827"/>
            <p14:sldId id="829"/>
            <p14:sldId id="830"/>
            <p14:sldId id="831"/>
            <p14:sldId id="832"/>
            <p14:sldId id="833"/>
            <p14:sldId id="834"/>
          </p14:sldIdLst>
        </p14:section>
      </p14:sectionLst>
    </p:ext>
    <p:ext uri="{EFAFB233-063F-42B5-8137-9DF3F51BA10A}">
      <p15:sldGuideLst xmlns:p15="http://schemas.microsoft.com/office/powerpoint/2012/main">
        <p15:guide id="3" orient="horz" pos="125" userDrawn="1">
          <p15:clr>
            <a:srgbClr val="A4A3A4"/>
          </p15:clr>
        </p15:guide>
        <p15:guide id="4"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cille Spera" initials="LAS" lastIdx="3" clrIdx="0"/>
  <p:cmAuthor id="1" name="EMC" initials="E" lastIdx="4" clrIdx="1"/>
  <p:cmAuthor id="2" name="Josh Reynolds" initial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D1"/>
    <a:srgbClr val="D9D9D9"/>
    <a:srgbClr val="FFFFFF"/>
    <a:srgbClr val="262F36"/>
    <a:srgbClr val="B2B2B2"/>
    <a:srgbClr val="E1703A"/>
    <a:srgbClr val="6EC3AF"/>
    <a:srgbClr val="5F7483"/>
    <a:srgbClr val="3B4953"/>
    <a:srgbClr val="5569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1" autoAdjust="0"/>
    <p:restoredTop sz="76213" autoAdjust="0"/>
  </p:normalViewPr>
  <p:slideViewPr>
    <p:cSldViewPr snapToGrid="0" snapToObjects="1" showGuides="1">
      <p:cViewPr varScale="1">
        <p:scale>
          <a:sx n="91" d="100"/>
          <a:sy n="91" d="100"/>
        </p:scale>
        <p:origin x="653" y="67"/>
      </p:cViewPr>
      <p:guideLst>
        <p:guide orient="horz" pos="125"/>
        <p:guide pos="2880"/>
      </p:guideLst>
    </p:cSldViewPr>
  </p:slideViewPr>
  <p:outlineViewPr>
    <p:cViewPr>
      <p:scale>
        <a:sx n="33" d="100"/>
        <a:sy n="33" d="100"/>
      </p:scale>
      <p:origin x="53" y="2611"/>
    </p:cViewPr>
  </p:outlineViewPr>
  <p:notesTextViewPr>
    <p:cViewPr>
      <p:scale>
        <a:sx n="114" d="100"/>
        <a:sy n="114" d="100"/>
      </p:scale>
      <p:origin x="0" y="0"/>
    </p:cViewPr>
  </p:notesTextViewPr>
  <p:sorterViewPr>
    <p:cViewPr>
      <p:scale>
        <a:sx n="100" d="100"/>
        <a:sy n="100" d="100"/>
      </p:scale>
      <p:origin x="0" y="0"/>
    </p:cViewPr>
  </p:sorterViewPr>
  <p:notesViewPr>
    <p:cSldViewPr snapToGrid="0" snapToObjects="1" showGuides="1">
      <p:cViewPr varScale="1">
        <p:scale>
          <a:sx n="68" d="100"/>
          <a:sy n="68" d="100"/>
        </p:scale>
        <p:origin x="-307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CA0D7F-01C5-4910-AF79-94801A394A7D}" type="datetimeFigureOut">
              <a:rPr lang="en-US" smtClean="0"/>
              <a:pPr/>
              <a:t>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100" dirty="0">
              <a:latin typeface="Arial"/>
              <a:ea typeface="ＭＳ Ｐゴシック" pitchFamily="33" charset="-128"/>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AB7DEF-61C4-45D7-BFFF-BEA2F2AB54CC}" type="slidenum">
              <a:rPr lang="en-US" smtClean="0"/>
              <a:pPr/>
              <a:t>‹#›</a:t>
            </a:fld>
            <a:endParaRPr lang="en-US" dirty="0"/>
          </a:p>
        </p:txBody>
      </p:sp>
    </p:spTree>
    <p:extLst>
      <p:ext uri="{BB962C8B-B14F-4D97-AF65-F5344CB8AC3E}">
        <p14:creationId xmlns:p14="http://schemas.microsoft.com/office/powerpoint/2010/main" val="2045006766"/>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A7E1B-F2FC-4D6E-A456-9244AEED2FF0}" type="datetimeFigureOut">
              <a:rPr lang="en-US" smtClean="0"/>
              <a:pPr/>
              <a:t>2/1/2017</a:t>
            </a:fld>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8AD699-FBC9-417D-B9A1-3BD4F39A18E6}" type="slidenum">
              <a:rPr lang="en-US" smtClean="0"/>
              <a:pPr/>
              <a:t>‹#›</a:t>
            </a:fld>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Notes Placeholder 9"/>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0098756"/>
      </p:ext>
    </p:extLst>
  </p:cSld>
  <p:clrMap bg1="lt1" tx1="dk1" bg2="lt2" tx2="dk2" accent1="accent1" accent2="accent2" accent3="accent3" accent4="accent4" accent5="accent5" accent6="accent6" hlink="hlink" folHlink="folHlink"/>
  <p:hf sldNum="0" ftr="0"/>
  <p:notesStyle>
    <a:lvl1pPr marL="0" algn="l" defTabSz="685743" rtl="0" eaLnBrk="1" latinLnBrk="0" hangingPunct="1">
      <a:defRPr sz="900" kern="1200">
        <a:solidFill>
          <a:schemeClr val="tx1"/>
        </a:solidFill>
        <a:latin typeface="+mn-lt"/>
        <a:ea typeface="+mn-ea"/>
        <a:cs typeface="+mn-cs"/>
      </a:defRPr>
    </a:lvl1pPr>
    <a:lvl2pPr marL="342872" algn="l" defTabSz="685743" rtl="0" eaLnBrk="1" latinLnBrk="0" hangingPunct="1">
      <a:defRPr sz="900" kern="1200">
        <a:solidFill>
          <a:schemeClr val="tx1"/>
        </a:solidFill>
        <a:latin typeface="+mn-lt"/>
        <a:ea typeface="+mn-ea"/>
        <a:cs typeface="+mn-cs"/>
      </a:defRPr>
    </a:lvl2pPr>
    <a:lvl3pPr marL="685743" algn="l" defTabSz="685743" rtl="0" eaLnBrk="1" latinLnBrk="0" hangingPunct="1">
      <a:defRPr sz="900" kern="1200">
        <a:solidFill>
          <a:schemeClr val="tx1"/>
        </a:solidFill>
        <a:latin typeface="+mn-lt"/>
        <a:ea typeface="+mn-ea"/>
        <a:cs typeface="+mn-cs"/>
      </a:defRPr>
    </a:lvl3pPr>
    <a:lvl4pPr marL="1028615" algn="l" defTabSz="685743" rtl="0" eaLnBrk="1" latinLnBrk="0" hangingPunct="1">
      <a:defRPr sz="900" kern="1200">
        <a:solidFill>
          <a:schemeClr val="tx1"/>
        </a:solidFill>
        <a:latin typeface="+mn-lt"/>
        <a:ea typeface="+mn-ea"/>
        <a:cs typeface="+mn-cs"/>
      </a:defRPr>
    </a:lvl4pPr>
    <a:lvl5pPr marL="1371486" algn="l" defTabSz="685743" rtl="0" eaLnBrk="1" latinLnBrk="0" hangingPunct="1">
      <a:defRPr sz="900" kern="1200">
        <a:solidFill>
          <a:schemeClr val="tx1"/>
        </a:solidFill>
        <a:latin typeface="+mn-lt"/>
        <a:ea typeface="+mn-ea"/>
        <a:cs typeface="+mn-cs"/>
      </a:defRPr>
    </a:lvl5pPr>
    <a:lvl6pPr marL="1714358" algn="l" defTabSz="685743" rtl="0" eaLnBrk="1" latinLnBrk="0" hangingPunct="1">
      <a:defRPr sz="900" kern="1200">
        <a:solidFill>
          <a:schemeClr val="tx1"/>
        </a:solidFill>
        <a:latin typeface="+mn-lt"/>
        <a:ea typeface="+mn-ea"/>
        <a:cs typeface="+mn-cs"/>
      </a:defRPr>
    </a:lvl6pPr>
    <a:lvl7pPr marL="2057229" algn="l" defTabSz="685743" rtl="0" eaLnBrk="1" latinLnBrk="0" hangingPunct="1">
      <a:defRPr sz="900" kern="1200">
        <a:solidFill>
          <a:schemeClr val="tx1"/>
        </a:solidFill>
        <a:latin typeface="+mn-lt"/>
        <a:ea typeface="+mn-ea"/>
        <a:cs typeface="+mn-cs"/>
      </a:defRPr>
    </a:lvl7pPr>
    <a:lvl8pPr marL="2400100" algn="l" defTabSz="685743" rtl="0" eaLnBrk="1" latinLnBrk="0" hangingPunct="1">
      <a:defRPr sz="900" kern="1200">
        <a:solidFill>
          <a:schemeClr val="tx1"/>
        </a:solidFill>
        <a:latin typeface="+mn-lt"/>
        <a:ea typeface="+mn-ea"/>
        <a:cs typeface="+mn-cs"/>
      </a:defRPr>
    </a:lvl8pPr>
    <a:lvl9pPr marL="2742972" algn="l" defTabSz="68574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EC881CA-388F-473B-8DF8-607EFFE8DD34}" type="datetime1">
              <a:rPr lang="en-US" smtClean="0"/>
              <a:t>2/1/2017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B5129EEF-9BD5-4694-88A0-2326148DEA8D}" type="datetime1">
              <a:rPr lang="en-US" smtClean="0"/>
              <a:t>2/1/2017</a:t>
            </a:fld>
            <a:endParaRPr lang="en-US" dirty="0"/>
          </a:p>
        </p:txBody>
      </p:sp>
    </p:spTree>
    <p:extLst>
      <p:ext uri="{BB962C8B-B14F-4D97-AF65-F5344CB8AC3E}">
        <p14:creationId xmlns:p14="http://schemas.microsoft.com/office/powerpoint/2010/main" val="146892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E98C1B1-DA79-4873-A676-B10C552DC4E6}" type="datetime1">
              <a:rPr lang="en-US" smtClean="0"/>
              <a:t>2/1/2017</a:t>
            </a:fld>
            <a:endParaRPr lang="en-US" dirty="0"/>
          </a:p>
        </p:txBody>
      </p:sp>
    </p:spTree>
    <p:extLst>
      <p:ext uri="{BB962C8B-B14F-4D97-AF65-F5344CB8AC3E}">
        <p14:creationId xmlns:p14="http://schemas.microsoft.com/office/powerpoint/2010/main" val="275814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One Statement, Many Variables</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person = "John Doe",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 price = 200;</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A declaration can span multiple lines:</a:t>
            </a:r>
          </a:p>
          <a:p>
            <a:endParaRPr lang="en-US" sz="900" b="0" i="0" kern="1200" dirty="0" smtClean="0">
              <a:solidFill>
                <a:schemeClr val="tx1"/>
              </a:solidFill>
              <a:effectLst/>
              <a:latin typeface="+mn-lt"/>
              <a:ea typeface="+mn-ea"/>
              <a:cs typeface="+mn-cs"/>
            </a:endParaRP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person = "John Doe",</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price = 200;</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Re-Declaring JavaScript Variables:</a:t>
            </a:r>
          </a:p>
          <a:p>
            <a:endParaRPr lang="en-US" sz="900" b="1"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If you re-declare a JavaScript variable, it will not lose its value.</a:t>
            </a:r>
          </a:p>
          <a:p>
            <a:r>
              <a:rPr lang="en-US" sz="900" b="0" i="0" kern="1200" dirty="0" smtClean="0">
                <a:solidFill>
                  <a:schemeClr val="tx1"/>
                </a:solidFill>
                <a:effectLst/>
                <a:latin typeface="+mn-lt"/>
                <a:ea typeface="+mn-ea"/>
                <a:cs typeface="+mn-cs"/>
              </a:rPr>
              <a:t>The variable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will still have the value "Volvo" after the execution of these statements:</a:t>
            </a:r>
          </a:p>
          <a:p>
            <a:r>
              <a:rPr lang="en-US" sz="900" b="1"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579E49E-920E-44C1-8C61-63C5A39DFF35}" type="datetime1">
              <a:rPr lang="en-US" smtClean="0"/>
              <a:t>2/1/2017</a:t>
            </a:fld>
            <a:endParaRPr lang="en-US" dirty="0"/>
          </a:p>
        </p:txBody>
      </p:sp>
    </p:spTree>
    <p:extLst>
      <p:ext uri="{BB962C8B-B14F-4D97-AF65-F5344CB8AC3E}">
        <p14:creationId xmlns:p14="http://schemas.microsoft.com/office/powerpoint/2010/main" val="2841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Difference Between Undefined and Null</a:t>
            </a:r>
          </a:p>
          <a:p>
            <a:r>
              <a:rPr lang="en-US" sz="900" b="0" i="0" kern="1200" dirty="0" err="1" smtClean="0">
                <a:solidFill>
                  <a:schemeClr val="tx1"/>
                </a:solidFill>
                <a:effectLst/>
                <a:latin typeface="+mn-lt"/>
                <a:ea typeface="+mn-ea"/>
                <a:cs typeface="+mn-cs"/>
              </a:rPr>
              <a:t>typeof</a:t>
            </a:r>
            <a:r>
              <a:rPr lang="en-US" sz="900" b="0" i="0" kern="1200" dirty="0" smtClean="0">
                <a:solidFill>
                  <a:schemeClr val="tx1"/>
                </a:solidFill>
                <a:effectLst/>
                <a:latin typeface="+mn-lt"/>
                <a:ea typeface="+mn-ea"/>
                <a:cs typeface="+mn-cs"/>
              </a:rPr>
              <a:t> undefined             // undefined</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typeof</a:t>
            </a:r>
            <a:r>
              <a:rPr lang="en-US" sz="900" b="0" i="0" kern="1200" dirty="0" smtClean="0">
                <a:solidFill>
                  <a:schemeClr val="tx1"/>
                </a:solidFill>
                <a:effectLst/>
                <a:latin typeface="+mn-lt"/>
                <a:ea typeface="+mn-ea"/>
                <a:cs typeface="+mn-cs"/>
              </a:rPr>
              <a:t> null                  // object</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null === undefined           // false</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null == undefined            //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10FA1E36-83C4-4421-AB49-7040BD34C279}" type="datetime1">
              <a:rPr lang="en-US" smtClean="0"/>
              <a:t>2/1/2017</a:t>
            </a:fld>
            <a:endParaRPr lang="en-US" dirty="0"/>
          </a:p>
        </p:txBody>
      </p:sp>
    </p:spTree>
    <p:extLst>
      <p:ext uri="{BB962C8B-B14F-4D97-AF65-F5344CB8AC3E}">
        <p14:creationId xmlns:p14="http://schemas.microsoft.com/office/powerpoint/2010/main" val="207714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global variable always attached to window object.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64E18A4-4F6D-4236-90C9-5E6C744E2017}" type="datetime1">
              <a:rPr lang="en-US" smtClean="0"/>
              <a:t>2/1/2017</a:t>
            </a:fld>
            <a:endParaRPr lang="en-US" dirty="0"/>
          </a:p>
        </p:txBody>
      </p:sp>
    </p:spTree>
    <p:extLst>
      <p:ext uri="{BB962C8B-B14F-4D97-AF65-F5344CB8AC3E}">
        <p14:creationId xmlns:p14="http://schemas.microsoft.com/office/powerpoint/2010/main" val="3156499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3FAEBC4-3756-4713-91E9-1BF650C22184}" type="datetime1">
              <a:rPr lang="en-US" smtClean="0"/>
              <a:t>2/1/2017</a:t>
            </a:fld>
            <a:endParaRPr lang="en-US" dirty="0"/>
          </a:p>
        </p:txBody>
      </p:sp>
    </p:spTree>
    <p:extLst>
      <p:ext uri="{BB962C8B-B14F-4D97-AF65-F5344CB8AC3E}">
        <p14:creationId xmlns:p14="http://schemas.microsoft.com/office/powerpoint/2010/main" val="2811655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JavaScript String Methods:</a:t>
            </a:r>
          </a:p>
          <a:p>
            <a:r>
              <a:rPr lang="en-US" dirty="0" smtClean="0"/>
              <a:t>Primitive values, like "John Doe", cannot have properties or methods (because they are not objects).</a:t>
            </a:r>
          </a:p>
          <a:p>
            <a:r>
              <a:rPr lang="en-US" dirty="0" smtClean="0"/>
              <a:t>But with JavaScript, methods and properties are also available to primitive values, because JavaScript treats primitive values as objects when executing methods and properties</a:t>
            </a:r>
          </a:p>
          <a:p>
            <a:endParaRPr lang="en-US" dirty="0" smtClean="0"/>
          </a:p>
          <a:p>
            <a:r>
              <a:rPr lang="en-US" sz="900" b="1" i="0" kern="1200" dirty="0" smtClean="0">
                <a:solidFill>
                  <a:schemeClr val="tx1"/>
                </a:solidFill>
                <a:effectLst/>
                <a:latin typeface="+mn-lt"/>
                <a:ea typeface="+mn-ea"/>
                <a:cs typeface="+mn-cs"/>
              </a:rPr>
              <a:t>String Length</a:t>
            </a:r>
          </a:p>
          <a:p>
            <a:r>
              <a:rPr lang="en-US" sz="900" b="0" i="0" kern="1200" dirty="0" smtClean="0">
                <a:solidFill>
                  <a:schemeClr val="tx1"/>
                </a:solidFill>
                <a:effectLst/>
                <a:latin typeface="+mn-lt"/>
                <a:ea typeface="+mn-ea"/>
                <a:cs typeface="+mn-cs"/>
              </a:rPr>
              <a:t>The </a:t>
            </a:r>
            <a:r>
              <a:rPr lang="en-US" sz="900" b="1" i="0" kern="1200" dirty="0" smtClean="0">
                <a:solidFill>
                  <a:schemeClr val="tx1"/>
                </a:solidFill>
                <a:effectLst/>
                <a:latin typeface="+mn-lt"/>
                <a:ea typeface="+mn-ea"/>
                <a:cs typeface="+mn-cs"/>
              </a:rPr>
              <a:t>length</a:t>
            </a:r>
            <a:r>
              <a:rPr lang="en-US" sz="900" b="0" i="0" kern="1200" dirty="0" smtClean="0">
                <a:solidFill>
                  <a:schemeClr val="tx1"/>
                </a:solidFill>
                <a:effectLst/>
                <a:latin typeface="+mn-lt"/>
                <a:ea typeface="+mn-ea"/>
                <a:cs typeface="+mn-cs"/>
              </a:rPr>
              <a:t> property returns the length of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txt = "ABCDEFGHIJKLMNOPQRSTUVWXYZ";</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sln</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txt.length</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Finding a String in a String:</a:t>
            </a:r>
          </a:p>
          <a:p>
            <a:endParaRPr lang="en-US" sz="900" b="1"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indexOf</a:t>
            </a:r>
            <a:r>
              <a:rPr lang="en-US" sz="900" b="1" i="0" kern="1200" dirty="0" smtClean="0">
                <a:solidFill>
                  <a:schemeClr val="tx1"/>
                </a:solidFill>
                <a:effectLst/>
                <a:latin typeface="+mn-lt"/>
                <a:ea typeface="+mn-ea"/>
                <a:cs typeface="+mn-cs"/>
              </a:rPr>
              <a:t>()</a:t>
            </a:r>
            <a:r>
              <a:rPr lang="en-US" sz="900" b="0" i="0" kern="1200" dirty="0" smtClean="0">
                <a:solidFill>
                  <a:schemeClr val="tx1"/>
                </a:solidFill>
                <a:effectLst/>
                <a:latin typeface="+mn-lt"/>
                <a:ea typeface="+mn-ea"/>
                <a:cs typeface="+mn-cs"/>
              </a:rPr>
              <a:t> method returns the index of (the position of) the </a:t>
            </a:r>
            <a:r>
              <a:rPr lang="en-US" sz="900" b="1" i="0" kern="1200" dirty="0" smtClean="0">
                <a:solidFill>
                  <a:schemeClr val="tx1"/>
                </a:solidFill>
                <a:effectLst/>
                <a:latin typeface="+mn-lt"/>
                <a:ea typeface="+mn-ea"/>
                <a:cs typeface="+mn-cs"/>
              </a:rPr>
              <a:t>first</a:t>
            </a:r>
            <a:r>
              <a:rPr lang="en-US" sz="900" b="0" i="0" kern="1200" dirty="0" smtClean="0">
                <a:solidFill>
                  <a:schemeClr val="tx1"/>
                </a:solidFill>
                <a:effectLst/>
                <a:latin typeface="+mn-lt"/>
                <a:ea typeface="+mn-ea"/>
                <a:cs typeface="+mn-cs"/>
              </a:rPr>
              <a:t> occurrence of a specified text in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"Please locate where 'locate' occurs!";</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pos</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str.indexOf</a:t>
            </a:r>
            <a:r>
              <a:rPr lang="en-US" sz="900" b="0" i="0" kern="1200" dirty="0" smtClean="0">
                <a:solidFill>
                  <a:schemeClr val="tx1"/>
                </a:solidFill>
                <a:effectLst/>
                <a:latin typeface="+mn-lt"/>
                <a:ea typeface="+mn-ea"/>
                <a:cs typeface="+mn-cs"/>
              </a:rPr>
              <a:t>("locate");</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lastIndexOf</a:t>
            </a:r>
            <a:r>
              <a:rPr lang="en-US" sz="900" b="1" i="0" kern="1200" dirty="0" smtClean="0">
                <a:solidFill>
                  <a:schemeClr val="tx1"/>
                </a:solidFill>
                <a:effectLst/>
                <a:latin typeface="+mn-lt"/>
                <a:ea typeface="+mn-ea"/>
                <a:cs typeface="+mn-cs"/>
              </a:rPr>
              <a:t>()</a:t>
            </a:r>
            <a:r>
              <a:rPr lang="en-US" sz="900" b="0" i="0" kern="1200" dirty="0" smtClean="0">
                <a:solidFill>
                  <a:schemeClr val="tx1"/>
                </a:solidFill>
                <a:effectLst/>
                <a:latin typeface="+mn-lt"/>
                <a:ea typeface="+mn-ea"/>
                <a:cs typeface="+mn-cs"/>
              </a:rPr>
              <a:t> method returns the index of the </a:t>
            </a:r>
            <a:r>
              <a:rPr lang="en-US" sz="900" b="1" i="0" kern="1200" dirty="0" smtClean="0">
                <a:solidFill>
                  <a:schemeClr val="tx1"/>
                </a:solidFill>
                <a:effectLst/>
                <a:latin typeface="+mn-lt"/>
                <a:ea typeface="+mn-ea"/>
                <a:cs typeface="+mn-cs"/>
              </a:rPr>
              <a:t>last</a:t>
            </a:r>
            <a:r>
              <a:rPr lang="en-US" sz="900" b="0" i="0" kern="1200" dirty="0" smtClean="0">
                <a:solidFill>
                  <a:schemeClr val="tx1"/>
                </a:solidFill>
                <a:effectLst/>
                <a:latin typeface="+mn-lt"/>
                <a:ea typeface="+mn-ea"/>
                <a:cs typeface="+mn-cs"/>
              </a:rPr>
              <a:t> occurrence of a specified text in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"Please locate where 'locate' occurs!";</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pos</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str.lastIndexOf</a:t>
            </a:r>
            <a:r>
              <a:rPr lang="en-US" sz="900" b="0" i="0" kern="1200" dirty="0" smtClean="0">
                <a:solidFill>
                  <a:schemeClr val="tx1"/>
                </a:solidFill>
                <a:effectLst/>
                <a:latin typeface="+mn-lt"/>
                <a:ea typeface="+mn-ea"/>
                <a:cs typeface="+mn-cs"/>
              </a:rPr>
              <a:t>("locate");</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Extracting String Parts</a:t>
            </a:r>
          </a:p>
          <a:p>
            <a:r>
              <a:rPr lang="en-US" sz="900" b="0" i="0" kern="1200" dirty="0" smtClean="0">
                <a:solidFill>
                  <a:schemeClr val="tx1"/>
                </a:solidFill>
                <a:effectLst/>
                <a:latin typeface="+mn-lt"/>
                <a:ea typeface="+mn-ea"/>
                <a:cs typeface="+mn-cs"/>
              </a:rPr>
              <a:t>There are 3 methods for extracting a part of a string:</a:t>
            </a:r>
          </a:p>
          <a:p>
            <a:r>
              <a:rPr lang="en-US" sz="900" b="0" i="0" kern="1200" dirty="0" smtClean="0">
                <a:solidFill>
                  <a:schemeClr val="tx1"/>
                </a:solidFill>
                <a:effectLst/>
                <a:latin typeface="+mn-lt"/>
                <a:ea typeface="+mn-ea"/>
                <a:cs typeface="+mn-cs"/>
              </a:rPr>
              <a:t>slice(start, end)</a:t>
            </a:r>
          </a:p>
          <a:p>
            <a:r>
              <a:rPr lang="en-US" sz="900" b="0" i="0" kern="1200" dirty="0" smtClean="0">
                <a:solidFill>
                  <a:schemeClr val="tx1"/>
                </a:solidFill>
                <a:effectLst/>
                <a:latin typeface="+mn-lt"/>
                <a:ea typeface="+mn-ea"/>
                <a:cs typeface="+mn-cs"/>
              </a:rPr>
              <a:t>substring(start, end)</a:t>
            </a:r>
          </a:p>
          <a:p>
            <a:r>
              <a:rPr lang="en-US" sz="900" b="0" i="0" kern="1200" dirty="0" err="1" smtClean="0">
                <a:solidFill>
                  <a:schemeClr val="tx1"/>
                </a:solidFill>
                <a:effectLst/>
                <a:latin typeface="+mn-lt"/>
                <a:ea typeface="+mn-ea"/>
                <a:cs typeface="+mn-cs"/>
              </a:rPr>
              <a:t>substr</a:t>
            </a:r>
            <a:r>
              <a:rPr lang="en-US" sz="900" b="0" i="0" kern="1200" dirty="0" smtClean="0">
                <a:solidFill>
                  <a:schemeClr val="tx1"/>
                </a:solidFill>
                <a:effectLst/>
                <a:latin typeface="+mn-lt"/>
                <a:ea typeface="+mn-ea"/>
                <a:cs typeface="+mn-cs"/>
              </a:rPr>
              <a:t>(start, length)</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slice()</a:t>
            </a:r>
            <a:r>
              <a:rPr lang="en-US" sz="900" b="0" i="0" kern="1200" dirty="0" smtClean="0">
                <a:solidFill>
                  <a:schemeClr val="tx1"/>
                </a:solidFill>
                <a:effectLst/>
                <a:latin typeface="+mn-lt"/>
                <a:ea typeface="+mn-ea"/>
                <a:cs typeface="+mn-cs"/>
              </a:rPr>
              <a:t> extracts a part of a string and returns the extracted part in a new string.</a:t>
            </a:r>
          </a:p>
          <a:p>
            <a:r>
              <a:rPr lang="en-US" sz="900" b="0" i="0" kern="1200" dirty="0" smtClean="0">
                <a:solidFill>
                  <a:schemeClr val="tx1"/>
                </a:solidFill>
                <a:effectLst/>
                <a:latin typeface="+mn-lt"/>
                <a:ea typeface="+mn-ea"/>
                <a:cs typeface="+mn-cs"/>
              </a:rPr>
              <a:t>The method takes 2 parameters: the starting index (position), and the ending index (position).</a:t>
            </a:r>
          </a:p>
          <a:p>
            <a:r>
              <a:rPr lang="en-US" sz="900" b="0" i="0" kern="1200" dirty="0" smtClean="0">
                <a:solidFill>
                  <a:schemeClr val="tx1"/>
                </a:solidFill>
                <a:effectLst/>
                <a:latin typeface="+mn-lt"/>
                <a:ea typeface="+mn-ea"/>
                <a:cs typeface="+mn-cs"/>
              </a:rPr>
              <a:t>This example slices out a portion of a string from position 7 to position 13:</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str.slice</a:t>
            </a:r>
            <a:r>
              <a:rPr lang="en-US" sz="900" b="0" i="0" kern="1200" dirty="0" smtClean="0">
                <a:solidFill>
                  <a:schemeClr val="tx1"/>
                </a:solidFill>
                <a:effectLst/>
                <a:latin typeface="+mn-lt"/>
                <a:ea typeface="+mn-ea"/>
                <a:cs typeface="+mn-cs"/>
              </a:rPr>
              <a:t>(7,13);</a:t>
            </a:r>
          </a:p>
          <a:p>
            <a:r>
              <a:rPr lang="en-US" sz="900" b="0" i="0" kern="1200" dirty="0" smtClean="0">
                <a:solidFill>
                  <a:schemeClr val="tx1"/>
                </a:solidFill>
                <a:effectLst/>
                <a:latin typeface="+mn-lt"/>
                <a:ea typeface="+mn-ea"/>
                <a:cs typeface="+mn-cs"/>
              </a:rPr>
              <a:t>The result of res will be:</a:t>
            </a:r>
          </a:p>
          <a:p>
            <a:r>
              <a:rPr lang="en-US" sz="900" b="0" i="0" kern="1200" dirty="0" smtClean="0">
                <a:solidFill>
                  <a:schemeClr val="tx1"/>
                </a:solidFill>
                <a:effectLst/>
                <a:latin typeface="+mn-lt"/>
                <a:ea typeface="+mn-ea"/>
                <a:cs typeface="+mn-cs"/>
              </a:rPr>
              <a:t>Banana</a:t>
            </a:r>
          </a:p>
          <a:p>
            <a:endParaRPr lang="en-US" sz="900" b="0" i="0" kern="1200" dirty="0" smtClean="0">
              <a:solidFill>
                <a:schemeClr val="tx1"/>
              </a:solidFill>
              <a:effectLst/>
              <a:latin typeface="+mn-lt"/>
              <a:ea typeface="+mn-ea"/>
              <a:cs typeface="+mn-cs"/>
            </a:endParaRP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r>
              <a:rPr lang="en-US" dirty="0" smtClean="0"/>
              <a:t/>
            </a:r>
            <a:br>
              <a:rPr lang="en-US" dirty="0" smtClean="0"/>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str.slice</a:t>
            </a:r>
            <a:r>
              <a:rPr lang="en-US" sz="900" b="0" i="0" kern="1200" dirty="0" smtClean="0">
                <a:solidFill>
                  <a:schemeClr val="tx1"/>
                </a:solidFill>
                <a:effectLst/>
                <a:latin typeface="+mn-lt"/>
                <a:ea typeface="+mn-ea"/>
                <a:cs typeface="+mn-cs"/>
              </a:rPr>
              <a:t>(-12,-6);</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result of res will be:</a:t>
            </a:r>
          </a:p>
          <a:p>
            <a:r>
              <a:rPr lang="en-US" sz="900" b="0" i="0" kern="1200" dirty="0" smtClean="0">
                <a:solidFill>
                  <a:schemeClr val="tx1"/>
                </a:solidFill>
                <a:effectLst/>
                <a:latin typeface="+mn-lt"/>
                <a:ea typeface="+mn-ea"/>
                <a:cs typeface="+mn-cs"/>
              </a:rPr>
              <a:t>Banana</a:t>
            </a:r>
          </a:p>
          <a:p>
            <a:r>
              <a:rPr lang="en-US" sz="900" b="0" i="0" kern="1200" dirty="0" smtClean="0">
                <a:solidFill>
                  <a:schemeClr val="tx1"/>
                </a:solidFill>
                <a:effectLst/>
                <a:latin typeface="+mn-lt"/>
                <a:ea typeface="+mn-ea"/>
                <a:cs typeface="+mn-cs"/>
              </a:rPr>
              <a:t>The substring() Method</a:t>
            </a:r>
          </a:p>
          <a:p>
            <a:r>
              <a:rPr lang="en-US" sz="900" b="1" i="0" kern="1200" dirty="0" smtClean="0">
                <a:solidFill>
                  <a:schemeClr val="tx1"/>
                </a:solidFill>
                <a:effectLst/>
                <a:latin typeface="+mn-lt"/>
                <a:ea typeface="+mn-ea"/>
                <a:cs typeface="+mn-cs"/>
              </a:rPr>
              <a:t>substring()</a:t>
            </a:r>
            <a:r>
              <a:rPr lang="en-US" sz="900" b="0" i="0" kern="1200" dirty="0" smtClean="0">
                <a:solidFill>
                  <a:schemeClr val="tx1"/>
                </a:solidFill>
                <a:effectLst/>
                <a:latin typeface="+mn-lt"/>
                <a:ea typeface="+mn-ea"/>
                <a:cs typeface="+mn-cs"/>
              </a:rPr>
              <a:t> is similar to slice().</a:t>
            </a:r>
          </a:p>
          <a:p>
            <a:r>
              <a:rPr lang="en-US" sz="900" b="0" i="0" kern="1200" dirty="0" smtClean="0">
                <a:solidFill>
                  <a:schemeClr val="tx1"/>
                </a:solidFill>
                <a:effectLst/>
                <a:latin typeface="+mn-lt"/>
                <a:ea typeface="+mn-ea"/>
                <a:cs typeface="+mn-cs"/>
              </a:rPr>
              <a:t>The difference is that substring() cannot accept negative indexes.</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str.substring</a:t>
            </a:r>
            <a:r>
              <a:rPr lang="en-US" sz="900" b="0" i="0" kern="1200" dirty="0" smtClean="0">
                <a:solidFill>
                  <a:schemeClr val="tx1"/>
                </a:solidFill>
                <a:effectLst/>
                <a:latin typeface="+mn-lt"/>
                <a:ea typeface="+mn-ea"/>
                <a:cs typeface="+mn-cs"/>
              </a:rPr>
              <a:t>(7,13);</a:t>
            </a:r>
          </a:p>
          <a:p>
            <a:r>
              <a:rPr lang="en-US" sz="900" b="0" i="0" kern="1200" dirty="0" smtClean="0">
                <a:solidFill>
                  <a:schemeClr val="tx1"/>
                </a:solidFill>
                <a:effectLst/>
                <a:latin typeface="+mn-lt"/>
                <a:ea typeface="+mn-ea"/>
                <a:cs typeface="+mn-cs"/>
              </a:rPr>
              <a:t>The result of </a:t>
            </a:r>
            <a:r>
              <a:rPr lang="en-US" sz="900" b="0" i="1" kern="1200" dirty="0" smtClean="0">
                <a:solidFill>
                  <a:schemeClr val="tx1"/>
                </a:solidFill>
                <a:effectLst/>
                <a:latin typeface="+mn-lt"/>
                <a:ea typeface="+mn-ea"/>
                <a:cs typeface="+mn-cs"/>
              </a:rPr>
              <a:t>res</a:t>
            </a:r>
            <a:r>
              <a:rPr lang="en-US" sz="900" b="0" i="0" kern="1200" dirty="0" smtClean="0">
                <a:solidFill>
                  <a:schemeClr val="tx1"/>
                </a:solidFill>
                <a:effectLst/>
                <a:latin typeface="+mn-lt"/>
                <a:ea typeface="+mn-ea"/>
                <a:cs typeface="+mn-cs"/>
              </a:rPr>
              <a:t> will be:</a:t>
            </a:r>
          </a:p>
          <a:p>
            <a:r>
              <a:rPr lang="en-US" sz="900" b="0" i="0" kern="1200" dirty="0" smtClean="0">
                <a:solidFill>
                  <a:schemeClr val="tx1"/>
                </a:solidFill>
                <a:effectLst/>
                <a:latin typeface="+mn-lt"/>
                <a:ea typeface="+mn-ea"/>
                <a:cs typeface="+mn-cs"/>
              </a:rPr>
              <a:t>Banana</a:t>
            </a:r>
          </a:p>
          <a:p>
            <a:r>
              <a:rPr lang="en-US" dirty="0" smtClean="0"/>
              <a:t/>
            </a:r>
            <a:br>
              <a:rPr lang="en-US" dirty="0" smtClean="0"/>
            </a:br>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2439A704-5EF5-4787-96DA-BCB67735A9D9}" type="datetime1">
              <a:rPr lang="en-US" smtClean="0"/>
              <a:t>2/1/2017</a:t>
            </a:fld>
            <a:endParaRPr lang="en-US" dirty="0"/>
          </a:p>
        </p:txBody>
      </p:sp>
    </p:spTree>
    <p:extLst>
      <p:ext uri="{BB962C8B-B14F-4D97-AF65-F5344CB8AC3E}">
        <p14:creationId xmlns:p14="http://schemas.microsoft.com/office/powerpoint/2010/main" val="1772571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Eg</a:t>
            </a:r>
            <a:r>
              <a:rPr lang="en-US" dirty="0" smtClean="0"/>
              <a:t>.</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var</a:t>
            </a:r>
            <a:r>
              <a:rPr lang="en-US" dirty="0" smtClean="0">
                <a:effectLst/>
              </a:rPr>
              <a:t> </a:t>
            </a:r>
            <a:r>
              <a:rPr lang="en-US" dirty="0" err="1" smtClean="0">
                <a:effectLst/>
              </a:rPr>
              <a:t>ageGroup</a:t>
            </a:r>
            <a:r>
              <a:rPr lang="en-US" dirty="0" smtClean="0">
                <a:effectLst/>
              </a:rPr>
              <a:t> </a:t>
            </a:r>
            <a:r>
              <a:rPr lang="en-US" sz="900" kern="1200" dirty="0" smtClean="0">
                <a:solidFill>
                  <a:schemeClr val="tx1"/>
                </a:solidFill>
                <a:effectLst/>
                <a:latin typeface="+mn-lt"/>
                <a:ea typeface="+mn-ea"/>
                <a:cs typeface="+mn-cs"/>
              </a:rPr>
              <a:t>=</a:t>
            </a:r>
            <a:r>
              <a:rPr lang="en-US" dirty="0" smtClean="0">
                <a:effectLst/>
              </a:rPr>
              <a:t> {</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"Children"</a:t>
            </a:r>
            <a:r>
              <a:rPr lang="en-US" dirty="0" smtClean="0">
                <a:effectLst/>
              </a:rPr>
              <a:t>, </a:t>
            </a:r>
            <a:r>
              <a:rPr lang="en-US" sz="900" kern="1200" dirty="0" smtClean="0">
                <a:solidFill>
                  <a:schemeClr val="tx1"/>
                </a:solidFill>
                <a:effectLst/>
                <a:latin typeface="+mn-lt"/>
                <a:ea typeface="+mn-ea"/>
                <a:cs typeface="+mn-cs"/>
              </a:rPr>
              <a:t>100</a:t>
            </a:r>
            <a:r>
              <a:rPr lang="en-US" dirty="0" smtClean="0">
                <a:effectLst/>
              </a:rPr>
              <a:t>:</a:t>
            </a:r>
            <a:r>
              <a:rPr lang="en-US" sz="900" kern="1200" dirty="0" smtClean="0">
                <a:solidFill>
                  <a:schemeClr val="tx1"/>
                </a:solidFill>
                <a:effectLst/>
                <a:latin typeface="+mn-lt"/>
                <a:ea typeface="+mn-ea"/>
                <a:cs typeface="+mn-cs"/>
              </a:rPr>
              <a:t>"Very Old"</a:t>
            </a:r>
            <a:r>
              <a:rPr lang="en-US" dirty="0" smtClean="0">
                <a:effectLst/>
              </a:rPr>
              <a:t>};</a:t>
            </a:r>
          </a:p>
          <a:p>
            <a:r>
              <a:rPr lang="en-US" dirty="0" smtClean="0">
                <a:effectLst/>
              </a:rPr>
              <a:t>  console.</a:t>
            </a:r>
            <a:r>
              <a:rPr lang="en-US" sz="900" kern="1200" dirty="0" smtClean="0">
                <a:solidFill>
                  <a:schemeClr val="tx1"/>
                </a:solidFill>
                <a:effectLst/>
                <a:latin typeface="+mn-lt"/>
                <a:ea typeface="+mn-ea"/>
                <a:cs typeface="+mn-cs"/>
              </a:rPr>
              <a:t>log</a:t>
            </a:r>
            <a:r>
              <a:rPr lang="en-US" dirty="0" smtClean="0">
                <a:effectLst/>
              </a:rPr>
              <a:t>(ageGroup.</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 This will throw an error</a:t>
            </a:r>
            <a:r>
              <a:rPr lang="en-US" dirty="0" smtClean="0">
                <a:effectLst/>
              </a:rPr>
              <a:t>​​</a:t>
            </a:r>
            <a:r>
              <a:rPr lang="en-US" sz="900" kern="1200" dirty="0" smtClean="0">
                <a:solidFill>
                  <a:schemeClr val="tx1"/>
                </a:solidFill>
                <a:effectLst/>
                <a:latin typeface="+mn-lt"/>
                <a:ea typeface="+mn-ea"/>
                <a:cs typeface="+mn-cs"/>
              </a:rPr>
              <a:t>//</a:t>
            </a:r>
          </a:p>
          <a:p>
            <a:r>
              <a:rPr lang="en-US" sz="900" kern="1200" dirty="0" smtClean="0">
                <a:solidFill>
                  <a:schemeClr val="tx1"/>
                </a:solidFill>
                <a:effectLst/>
                <a:latin typeface="+mn-lt"/>
                <a:ea typeface="+mn-ea"/>
                <a:cs typeface="+mn-cs"/>
              </a:rPr>
              <a:t> This is how you will access the value of the property 30, to get value </a:t>
            </a:r>
          </a:p>
          <a:p>
            <a:r>
              <a:rPr lang="en-US" sz="900" kern="1200" dirty="0" smtClean="0">
                <a:solidFill>
                  <a:schemeClr val="tx1"/>
                </a:solidFill>
                <a:effectLst/>
                <a:latin typeface="+mn-lt"/>
                <a:ea typeface="+mn-ea"/>
                <a:cs typeface="+mn-cs"/>
              </a:rPr>
              <a:t> "Children"</a:t>
            </a:r>
            <a:r>
              <a:rPr lang="en-US" dirty="0" smtClean="0">
                <a:effectLst/>
              </a:rPr>
              <a:t>​</a:t>
            </a:r>
          </a:p>
          <a:p>
            <a:r>
              <a:rPr lang="en-US" dirty="0" smtClean="0">
                <a:effectLst/>
              </a:rPr>
              <a:t> console.</a:t>
            </a:r>
            <a:r>
              <a:rPr lang="en-US" sz="900" kern="1200" dirty="0" smtClean="0">
                <a:solidFill>
                  <a:schemeClr val="tx1"/>
                </a:solidFill>
                <a:effectLst/>
                <a:latin typeface="+mn-lt"/>
                <a:ea typeface="+mn-ea"/>
                <a:cs typeface="+mn-cs"/>
              </a:rPr>
              <a:t>log</a:t>
            </a:r>
            <a:r>
              <a:rPr lang="en-US" dirty="0" smtClean="0">
                <a:effectLst/>
              </a:rPr>
              <a:t>(</a:t>
            </a:r>
            <a:r>
              <a:rPr lang="en-US" dirty="0" err="1" smtClean="0">
                <a:effectLst/>
              </a:rPr>
              <a:t>ageGroup</a:t>
            </a:r>
            <a:r>
              <a:rPr lang="en-US" dirty="0" smtClean="0">
                <a:effectLst/>
              </a:rPr>
              <a:t>[</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 Children</a:t>
            </a:r>
            <a:r>
              <a:rPr lang="en-US" dirty="0" smtClean="0">
                <a:effectLst/>
              </a:rPr>
              <a:t>​​​</a:t>
            </a:r>
            <a:r>
              <a:rPr lang="en-US" sz="900" kern="1200" dirty="0" smtClean="0">
                <a:solidFill>
                  <a:schemeClr val="tx1"/>
                </a:solidFill>
                <a:effectLst/>
                <a:latin typeface="+mn-lt"/>
                <a:ea typeface="+mn-ea"/>
                <a:cs typeface="+mn-cs"/>
              </a:rPr>
              <a:t>//It is best to avoid using numbers as property names.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D8A1A91-930A-4EEE-9073-3015D72BEBEB}" type="datetime1">
              <a:rPr lang="en-US" smtClean="0"/>
              <a:t>2/1/2017</a:t>
            </a:fld>
            <a:endParaRPr lang="en-US" dirty="0"/>
          </a:p>
        </p:txBody>
      </p:sp>
    </p:spTree>
    <p:extLst>
      <p:ext uri="{BB962C8B-B14F-4D97-AF65-F5344CB8AC3E}">
        <p14:creationId xmlns:p14="http://schemas.microsoft.com/office/powerpoint/2010/main" val="1638157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D151330-263A-42FA-B9C1-012FF6CA88C3}" type="datetime1">
              <a:rPr lang="en-US" smtClean="0"/>
              <a:t>2/1/2017</a:t>
            </a:fld>
            <a:endParaRPr lang="en-US" dirty="0"/>
          </a:p>
        </p:txBody>
      </p:sp>
    </p:spTree>
    <p:extLst>
      <p:ext uri="{BB962C8B-B14F-4D97-AF65-F5344CB8AC3E}">
        <p14:creationId xmlns:p14="http://schemas.microsoft.com/office/powerpoint/2010/main" val="1258435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r>
              <a:rPr lang="en-US" dirty="0" err="1" smtClean="0"/>
              <a:t>var</a:t>
            </a:r>
            <a:r>
              <a:rPr lang="en-US" dirty="0" smtClean="0"/>
              <a:t> </a:t>
            </a:r>
            <a:r>
              <a:rPr lang="en-US" dirty="0" err="1" smtClean="0"/>
              <a:t>christmasList</a:t>
            </a:r>
            <a:r>
              <a:rPr lang="en-US" dirty="0" smtClean="0"/>
              <a:t> = {</a:t>
            </a:r>
            <a:r>
              <a:rPr lang="en-US" dirty="0" err="1" smtClean="0"/>
              <a:t>mike:"Book</a:t>
            </a:r>
            <a:r>
              <a:rPr lang="en-US" dirty="0" smtClean="0"/>
              <a:t>", </a:t>
            </a:r>
            <a:r>
              <a:rPr lang="en-US" dirty="0" err="1" smtClean="0"/>
              <a:t>jason</a:t>
            </a:r>
            <a:r>
              <a:rPr lang="en-US" dirty="0" smtClean="0"/>
              <a:t>:"sweater" }</a:t>
            </a:r>
          </a:p>
          <a:p>
            <a:r>
              <a:rPr lang="en-US" dirty="0" smtClean="0"/>
              <a:t>​delete </a:t>
            </a:r>
            <a:r>
              <a:rPr lang="en-US" dirty="0" err="1" smtClean="0"/>
              <a:t>christmasList.mike</a:t>
            </a:r>
            <a:r>
              <a:rPr lang="en-US" dirty="0" smtClean="0"/>
              <a:t>; // deletes the mike property​</a:t>
            </a:r>
          </a:p>
          <a:p>
            <a:r>
              <a:rPr lang="en-US" dirty="0" smtClean="0"/>
              <a:t>​</a:t>
            </a:r>
          </a:p>
          <a:p>
            <a:r>
              <a:rPr lang="en-US" dirty="0" smtClean="0"/>
              <a:t>​for (</a:t>
            </a:r>
            <a:r>
              <a:rPr lang="en-US" dirty="0" err="1" smtClean="0"/>
              <a:t>var</a:t>
            </a:r>
            <a:r>
              <a:rPr lang="en-US" dirty="0" smtClean="0"/>
              <a:t> people in </a:t>
            </a:r>
            <a:r>
              <a:rPr lang="en-US" dirty="0" err="1" smtClean="0"/>
              <a:t>christmasList</a:t>
            </a:r>
            <a:r>
              <a:rPr lang="en-US" dirty="0" smtClean="0"/>
              <a:t>) {</a:t>
            </a:r>
          </a:p>
          <a:p>
            <a:r>
              <a:rPr lang="en-US" dirty="0" smtClean="0"/>
              <a:t>    console.log(people);</a:t>
            </a:r>
          </a:p>
          <a:p>
            <a:r>
              <a:rPr lang="en-US" dirty="0" smtClean="0"/>
              <a:t>}</a:t>
            </a:r>
          </a:p>
          <a:p>
            <a:r>
              <a:rPr lang="en-US" dirty="0" smtClean="0"/>
              <a:t>​// Prints only </a:t>
            </a:r>
            <a:r>
              <a:rPr lang="en-US" dirty="0" err="1" smtClean="0"/>
              <a:t>jason</a:t>
            </a:r>
            <a:r>
              <a:rPr lang="en-US" dirty="0" smtClean="0"/>
              <a:t>​</a:t>
            </a:r>
          </a:p>
          <a:p>
            <a:r>
              <a:rPr lang="en-US" dirty="0" smtClean="0"/>
              <a:t>​// The mike property was deleted​</a:t>
            </a:r>
          </a:p>
          <a:p>
            <a:r>
              <a:rPr lang="en-US" dirty="0" smtClean="0"/>
              <a:t>​</a:t>
            </a:r>
          </a:p>
          <a:p>
            <a:r>
              <a:rPr lang="en-US" dirty="0" smtClean="0"/>
              <a:t>​delete </a:t>
            </a:r>
            <a:r>
              <a:rPr lang="en-US" dirty="0" err="1" smtClean="0"/>
              <a:t>christmasList.toString</a:t>
            </a:r>
            <a:r>
              <a:rPr lang="en-US" dirty="0" smtClean="0"/>
              <a:t>; // returns true, but </a:t>
            </a:r>
            <a:r>
              <a:rPr lang="en-US" dirty="0" err="1" smtClean="0"/>
              <a:t>toString</a:t>
            </a:r>
            <a:r>
              <a:rPr lang="en-US" dirty="0" smtClean="0"/>
              <a:t> not deleted because it is an inherited method​</a:t>
            </a:r>
          </a:p>
          <a:p>
            <a:r>
              <a:rPr lang="en-US" dirty="0" smtClean="0"/>
              <a:t>​</a:t>
            </a:r>
          </a:p>
          <a:p>
            <a:r>
              <a:rPr lang="en-US" dirty="0" smtClean="0"/>
              <a:t>​// Here we call the </a:t>
            </a:r>
            <a:r>
              <a:rPr lang="en-US" dirty="0" err="1" smtClean="0"/>
              <a:t>toString</a:t>
            </a:r>
            <a:r>
              <a:rPr lang="en-US" dirty="0" smtClean="0"/>
              <a:t> method and it works just fine—wasn’t deleted ​</a:t>
            </a:r>
          </a:p>
          <a:p>
            <a:r>
              <a:rPr lang="en-US" dirty="0" err="1" smtClean="0"/>
              <a:t>christmasList.toString</a:t>
            </a:r>
            <a:r>
              <a:rPr lang="en-US" dirty="0" smtClean="0"/>
              <a:t>(); //"[object Object]"​</a:t>
            </a:r>
          </a:p>
          <a:p>
            <a:r>
              <a:rPr lang="en-US" dirty="0" smtClean="0"/>
              <a:t>​</a:t>
            </a:r>
          </a:p>
          <a:p>
            <a:r>
              <a:rPr lang="en-US" dirty="0" smtClean="0"/>
              <a:t>​// You can delete a property of an instance if the property is an own property of that instance. For example, we can delete the </a:t>
            </a:r>
            <a:r>
              <a:rPr lang="en-US" dirty="0" err="1" smtClean="0"/>
              <a:t>educationLevel</a:t>
            </a:r>
            <a:r>
              <a:rPr lang="en-US" dirty="0" smtClean="0"/>
              <a:t> property from the school's object we created above because the </a:t>
            </a:r>
            <a:r>
              <a:rPr lang="en-US" dirty="0" err="1" smtClean="0"/>
              <a:t>educationLevel</a:t>
            </a:r>
            <a:r>
              <a:rPr lang="en-US" dirty="0" smtClean="0"/>
              <a:t> property is defined on the instance: we used the "this" keyword to define the property when we declare the </a:t>
            </a:r>
            <a:r>
              <a:rPr lang="en-US" dirty="0" err="1" smtClean="0"/>
              <a:t>HigherLearning</a:t>
            </a:r>
            <a:r>
              <a:rPr lang="en-US" dirty="0" smtClean="0"/>
              <a:t> function. We did not define the </a:t>
            </a:r>
            <a:r>
              <a:rPr lang="en-US" dirty="0" err="1" smtClean="0"/>
              <a:t>educationLevel</a:t>
            </a:r>
            <a:r>
              <a:rPr lang="en-US" dirty="0" smtClean="0"/>
              <a:t> property on the </a:t>
            </a:r>
            <a:r>
              <a:rPr lang="en-US" dirty="0" err="1" smtClean="0"/>
              <a:t>HigherLearning</a:t>
            </a:r>
            <a:r>
              <a:rPr lang="en-US" dirty="0" smtClean="0"/>
              <a:t> function's prototype.​</a:t>
            </a:r>
          </a:p>
          <a:p>
            <a:r>
              <a:rPr lang="en-US" dirty="0" smtClean="0"/>
              <a:t>​</a:t>
            </a:r>
          </a:p>
          <a:p>
            <a:r>
              <a:rPr lang="en-US" dirty="0" smtClean="0"/>
              <a:t>console.log(</a:t>
            </a:r>
            <a:r>
              <a:rPr lang="en-US" dirty="0" err="1" smtClean="0"/>
              <a:t>school.hasOwnProperty</a:t>
            </a:r>
            <a:r>
              <a:rPr lang="en-US" dirty="0" smtClean="0"/>
              <a:t>("</a:t>
            </a:r>
            <a:r>
              <a:rPr lang="en-US" dirty="0" err="1" smtClean="0"/>
              <a:t>educationLevel</a:t>
            </a:r>
            <a:r>
              <a:rPr lang="en-US" dirty="0" smtClean="0"/>
              <a:t>")); true​</a:t>
            </a:r>
          </a:p>
          <a:p>
            <a:r>
              <a:rPr lang="en-US" dirty="0" smtClean="0"/>
              <a:t>​// </a:t>
            </a:r>
            <a:r>
              <a:rPr lang="en-US" dirty="0" err="1" smtClean="0"/>
              <a:t>educationLevel</a:t>
            </a:r>
            <a:r>
              <a:rPr lang="en-US" dirty="0" smtClean="0"/>
              <a:t> is an own property on school, so we can delete it​</a:t>
            </a:r>
          </a:p>
          <a:p>
            <a:r>
              <a:rPr lang="en-US" dirty="0" smtClean="0"/>
              <a:t>​delete </a:t>
            </a:r>
            <a:r>
              <a:rPr lang="en-US" dirty="0" err="1" smtClean="0"/>
              <a:t>school.educationLevel</a:t>
            </a:r>
            <a:r>
              <a:rPr lang="en-US" dirty="0" smtClean="0"/>
              <a:t>; true </a:t>
            </a:r>
          </a:p>
          <a:p>
            <a:r>
              <a:rPr lang="en-US" dirty="0" smtClean="0"/>
              <a:t>​</a:t>
            </a:r>
          </a:p>
          <a:p>
            <a:r>
              <a:rPr lang="en-US" dirty="0" smtClean="0"/>
              <a:t>​// The </a:t>
            </a:r>
            <a:r>
              <a:rPr lang="en-US" dirty="0" err="1" smtClean="0"/>
              <a:t>educationLevel</a:t>
            </a:r>
            <a:r>
              <a:rPr lang="en-US" dirty="0" smtClean="0"/>
              <a:t> property was deleted from the school instance​</a:t>
            </a:r>
          </a:p>
          <a:p>
            <a:r>
              <a:rPr lang="en-US" dirty="0" smtClean="0"/>
              <a:t>console.log(</a:t>
            </a:r>
            <a:r>
              <a:rPr lang="en-US" dirty="0" err="1" smtClean="0"/>
              <a:t>school.educationLevel</a:t>
            </a:r>
            <a:r>
              <a:rPr lang="en-US" dirty="0" smtClean="0"/>
              <a:t>); undefined</a:t>
            </a:r>
          </a:p>
          <a:p>
            <a:r>
              <a:rPr lang="en-US" dirty="0" smtClean="0"/>
              <a:t>​</a:t>
            </a:r>
          </a:p>
          <a:p>
            <a:r>
              <a:rPr lang="en-US" dirty="0" smtClean="0"/>
              <a:t>​// But the </a:t>
            </a:r>
            <a:r>
              <a:rPr lang="en-US" dirty="0" err="1" smtClean="0"/>
              <a:t>educationLevel</a:t>
            </a:r>
            <a:r>
              <a:rPr lang="en-US" dirty="0" smtClean="0"/>
              <a:t> property is still on the </a:t>
            </a:r>
            <a:r>
              <a:rPr lang="en-US" dirty="0" err="1" smtClean="0"/>
              <a:t>HigherLearning</a:t>
            </a:r>
            <a:r>
              <a:rPr lang="en-US" dirty="0" smtClean="0"/>
              <a:t> function​</a:t>
            </a:r>
          </a:p>
          <a:p>
            <a:r>
              <a:rPr lang="en-US" dirty="0" smtClean="0"/>
              <a:t>​</a:t>
            </a:r>
            <a:r>
              <a:rPr lang="en-US" dirty="0" err="1" smtClean="0"/>
              <a:t>var</a:t>
            </a:r>
            <a:r>
              <a:rPr lang="en-US" dirty="0" smtClean="0"/>
              <a:t> </a:t>
            </a:r>
            <a:r>
              <a:rPr lang="en-US" dirty="0" err="1" smtClean="0"/>
              <a:t>newSchool</a:t>
            </a:r>
            <a:r>
              <a:rPr lang="en-US" dirty="0" smtClean="0"/>
              <a:t> = new </a:t>
            </a:r>
            <a:r>
              <a:rPr lang="en-US" dirty="0" err="1" smtClean="0"/>
              <a:t>HigherLearning</a:t>
            </a:r>
            <a:r>
              <a:rPr lang="en-US" dirty="0" smtClean="0"/>
              <a:t> ();</a:t>
            </a:r>
          </a:p>
          <a:p>
            <a:r>
              <a:rPr lang="en-US" dirty="0" smtClean="0"/>
              <a:t>console.log(</a:t>
            </a:r>
            <a:r>
              <a:rPr lang="en-US" dirty="0" err="1" smtClean="0"/>
              <a:t>newSchool.educationLevel</a:t>
            </a:r>
            <a:r>
              <a:rPr lang="en-US" dirty="0" smtClean="0"/>
              <a:t>); // University​</a:t>
            </a:r>
          </a:p>
          <a:p>
            <a:r>
              <a:rPr lang="en-US" dirty="0" smtClean="0"/>
              <a:t>​</a:t>
            </a:r>
          </a:p>
          <a:p>
            <a:r>
              <a:rPr lang="en-US" dirty="0" smtClean="0"/>
              <a:t>​// If we had defined a property on the </a:t>
            </a:r>
            <a:r>
              <a:rPr lang="en-US" dirty="0" err="1" smtClean="0"/>
              <a:t>HigherLearning</a:t>
            </a:r>
            <a:r>
              <a:rPr lang="en-US" dirty="0" smtClean="0"/>
              <a:t> function's prototype, such as this educationLevel2 property:​</a:t>
            </a:r>
          </a:p>
          <a:p>
            <a:r>
              <a:rPr lang="en-US" dirty="0" smtClean="0"/>
              <a:t>HigherLearning.prototype.educationLevel2 = "University 2";</a:t>
            </a:r>
          </a:p>
          <a:p>
            <a:r>
              <a:rPr lang="en-US" dirty="0" smtClean="0"/>
              <a:t>​</a:t>
            </a:r>
          </a:p>
          <a:p>
            <a:r>
              <a:rPr lang="en-US" dirty="0" smtClean="0"/>
              <a:t>​// Then the educationLevel2 property on the instances of </a:t>
            </a:r>
            <a:r>
              <a:rPr lang="en-US" dirty="0" err="1" smtClean="0"/>
              <a:t>HigherLearning</a:t>
            </a:r>
            <a:r>
              <a:rPr lang="en-US" dirty="0" smtClean="0"/>
              <a:t> would not be own property. ​</a:t>
            </a:r>
          </a:p>
          <a:p>
            <a:r>
              <a:rPr lang="en-US" dirty="0" smtClean="0"/>
              <a:t>​</a:t>
            </a:r>
          </a:p>
          <a:p>
            <a:r>
              <a:rPr lang="en-US" dirty="0" smtClean="0"/>
              <a:t>​// The educationLevel2 property is not an own property on the school instance​</a:t>
            </a:r>
          </a:p>
          <a:p>
            <a:r>
              <a:rPr lang="en-US" dirty="0" smtClean="0"/>
              <a:t>console.log(</a:t>
            </a:r>
            <a:r>
              <a:rPr lang="en-US" dirty="0" err="1" smtClean="0"/>
              <a:t>school.hasOwnProperty</a:t>
            </a:r>
            <a:r>
              <a:rPr lang="en-US" dirty="0" smtClean="0"/>
              <a:t>("educationLevel2")); false​</a:t>
            </a:r>
          </a:p>
          <a:p>
            <a:r>
              <a:rPr lang="en-US" dirty="0" smtClean="0"/>
              <a:t>console.log(school.educationLevel2); // University 2​</a:t>
            </a:r>
          </a:p>
          <a:p>
            <a:r>
              <a:rPr lang="en-US" dirty="0" smtClean="0"/>
              <a:t>​</a:t>
            </a:r>
          </a:p>
          <a:p>
            <a:r>
              <a:rPr lang="en-US" dirty="0" smtClean="0"/>
              <a:t>​// Let's try to delete the inherited educationLevel2 property​</a:t>
            </a:r>
          </a:p>
          <a:p>
            <a:r>
              <a:rPr lang="en-US" dirty="0" smtClean="0"/>
              <a:t>​delete school.educationLevel2; true (always returns true, as noted earlier)</a:t>
            </a:r>
          </a:p>
          <a:p>
            <a:r>
              <a:rPr lang="en-US" dirty="0" smtClean="0"/>
              <a:t>​</a:t>
            </a:r>
          </a:p>
          <a:p>
            <a:r>
              <a:rPr lang="en-US" dirty="0" smtClean="0"/>
              <a:t>​// The inherited educationLevel2 property was not deleted​</a:t>
            </a:r>
          </a:p>
          <a:p>
            <a:r>
              <a:rPr lang="en-US" dirty="0" smtClean="0"/>
              <a:t>console.log(school.educationLevel2); University 2​</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C31D70B-C340-4654-A37B-046665E56161}" type="datetime1">
              <a:rPr lang="en-US" smtClean="0"/>
              <a:t>2/1/2017</a:t>
            </a:fld>
            <a:endParaRPr lang="en-US" dirty="0"/>
          </a:p>
        </p:txBody>
      </p:sp>
    </p:spTree>
    <p:extLst>
      <p:ext uri="{BB962C8B-B14F-4D97-AF65-F5344CB8AC3E}">
        <p14:creationId xmlns:p14="http://schemas.microsoft.com/office/powerpoint/2010/main" val="390778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3C87468F-1E1E-4BD7-A12A-6F5DC360DAF8}" type="datetime1">
              <a:rPr lang="en-US" smtClean="0"/>
              <a:t>2/1/2017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11196C29-405C-47C9-A315-C5C88657765A}" type="datetime1">
              <a:rPr lang="en-US" smtClean="0"/>
              <a:t>2/1/2017</a:t>
            </a:fld>
            <a:endParaRPr lang="en-US" dirty="0"/>
          </a:p>
        </p:txBody>
      </p:sp>
    </p:spTree>
    <p:extLst>
      <p:ext uri="{BB962C8B-B14F-4D97-AF65-F5344CB8AC3E}">
        <p14:creationId xmlns:p14="http://schemas.microsoft.com/office/powerpoint/2010/main" val="256807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r>
              <a:rPr lang="en-US" b="1" dirty="0" err="1" smtClean="0"/>
              <a:t>Javascript</a:t>
            </a:r>
            <a:r>
              <a:rPr lang="en-US" b="1" dirty="0" smtClean="0"/>
              <a:t> is relatively fast to the end user</a:t>
            </a:r>
            <a:r>
              <a:rPr lang="en-US" dirty="0" smtClean="0"/>
              <a:t/>
            </a:r>
            <a:br>
              <a:rPr lang="en-US" dirty="0" smtClean="0"/>
            </a:br>
            <a:r>
              <a:rPr lang="en-US" dirty="0" smtClean="0"/>
              <a:t>As the code is executed on the user's computer, results and processing is completed almost instantly depending on the task (tasks in </a:t>
            </a:r>
            <a:r>
              <a:rPr lang="en-US" dirty="0" err="1" smtClean="0"/>
              <a:t>javascript</a:t>
            </a:r>
            <a:r>
              <a:rPr lang="en-US" dirty="0" smtClean="0"/>
              <a:t> on web pages are usually simple so as to prevent being a memory hog) as it does not need to be processed in the site's web server and sent back to the user consuming local as well as server bandwidth. </a:t>
            </a:r>
            <a:br>
              <a:rPr lang="en-US" dirty="0" smtClean="0"/>
            </a:br>
            <a:r>
              <a:rPr lang="en-US" dirty="0" smtClean="0"/>
              <a:t/>
            </a:r>
            <a:br>
              <a:rPr lang="en-US" dirty="0" smtClean="0"/>
            </a:br>
            <a:endParaRPr lang="en-US" dirty="0" smtClean="0"/>
          </a:p>
          <a:p>
            <a:r>
              <a:rPr lang="en-US" b="1" dirty="0" smtClean="0"/>
              <a:t>Extended functionality to web pages</a:t>
            </a:r>
            <a:r>
              <a:rPr lang="en-US" dirty="0" smtClean="0"/>
              <a:t/>
            </a:r>
            <a:br>
              <a:rPr lang="en-US" dirty="0" smtClean="0"/>
            </a:br>
            <a:r>
              <a:rPr lang="en-US" dirty="0" smtClean="0"/>
              <a:t>Third party add-ons like </a:t>
            </a:r>
            <a:r>
              <a:rPr lang="en-US" dirty="0" err="1" smtClean="0"/>
              <a:t>Greasemonkey</a:t>
            </a:r>
            <a:r>
              <a:rPr lang="en-US" dirty="0" smtClean="0"/>
              <a:t> enable </a:t>
            </a:r>
            <a:r>
              <a:rPr lang="en-US" dirty="0" err="1" smtClean="0"/>
              <a:t>Javascript</a:t>
            </a:r>
            <a:r>
              <a:rPr lang="en-US" dirty="0" smtClean="0"/>
              <a:t> developers to write snippets of </a:t>
            </a:r>
            <a:r>
              <a:rPr lang="en-US" dirty="0" err="1" smtClean="0"/>
              <a:t>Javascript</a:t>
            </a:r>
            <a:r>
              <a:rPr lang="en-US" dirty="0" smtClean="0"/>
              <a:t> which can execute on desired web pages to extend its functionality. If you use a website and require a certain feature to be included, you can write it yourself and use an add-on like </a:t>
            </a:r>
            <a:r>
              <a:rPr lang="en-US" dirty="0" err="1" smtClean="0"/>
              <a:t>Greasemonkey</a:t>
            </a:r>
            <a:r>
              <a:rPr lang="en-US" dirty="0" smtClean="0"/>
              <a:t> to implement it on the web page.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395629C-A4AB-41FE-A350-119C96B2F23A}" type="datetime1">
              <a:rPr lang="en-US" smtClean="0"/>
              <a:t>2/1/2017</a:t>
            </a:fld>
            <a:endParaRPr lang="en-US" dirty="0"/>
          </a:p>
        </p:txBody>
      </p:sp>
    </p:spTree>
    <p:extLst>
      <p:ext uri="{BB962C8B-B14F-4D97-AF65-F5344CB8AC3E}">
        <p14:creationId xmlns:p14="http://schemas.microsoft.com/office/powerpoint/2010/main" val="2568482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JavaScript in &lt;head&gt;...&lt;/head&gt; section</a:t>
            </a:r>
          </a:p>
          <a:p>
            <a:r>
              <a:rPr lang="en-US" sz="900" b="0" i="0" kern="1200" dirty="0" smtClean="0">
                <a:solidFill>
                  <a:schemeClr val="tx1"/>
                </a:solidFill>
                <a:effectLst/>
                <a:latin typeface="+mn-lt"/>
                <a:ea typeface="+mn-ea"/>
                <a:cs typeface="+mn-cs"/>
              </a:rPr>
              <a:t>If you want to have a script run on some event, such as when a user clicks somewhere, then you will place that script in the head as follows −</a:t>
            </a:r>
          </a:p>
          <a:p>
            <a:endParaRPr lang="en-US" dirty="0" smtClean="0"/>
          </a:p>
          <a:p>
            <a:r>
              <a:rPr lang="en-US" dirty="0" smtClean="0"/>
              <a:t>&lt;html&gt;</a:t>
            </a:r>
          </a:p>
          <a:p>
            <a:endParaRPr lang="en-US" dirty="0" smtClean="0"/>
          </a:p>
          <a:p>
            <a:r>
              <a:rPr lang="en-US" dirty="0" smtClean="0"/>
              <a:t>   &lt;head&gt;</a:t>
            </a:r>
          </a:p>
          <a:p>
            <a:r>
              <a:rPr lang="en-US" dirty="0" smtClean="0"/>
              <a:t>   </a:t>
            </a:r>
          </a:p>
          <a:p>
            <a:r>
              <a:rPr lang="en-US" dirty="0" smtClean="0"/>
              <a:t>      &lt;script type="text/</a:t>
            </a:r>
            <a:r>
              <a:rPr lang="en-US" dirty="0" err="1" smtClean="0"/>
              <a:t>javascript</a:t>
            </a:r>
            <a:r>
              <a:rPr lang="en-US" dirty="0" smtClean="0"/>
              <a:t>"&gt;</a:t>
            </a:r>
          </a:p>
          <a:p>
            <a:r>
              <a:rPr lang="en-US" dirty="0" smtClean="0"/>
              <a:t>         &lt;!--</a:t>
            </a:r>
          </a:p>
          <a:p>
            <a:r>
              <a:rPr lang="en-US" dirty="0" smtClean="0"/>
              <a:t>            function </a:t>
            </a:r>
            <a:r>
              <a:rPr lang="en-US" dirty="0" err="1" smtClean="0"/>
              <a:t>sayHello</a:t>
            </a:r>
            <a:r>
              <a:rPr lang="en-US" dirty="0" smtClean="0"/>
              <a:t>() {</a:t>
            </a:r>
          </a:p>
          <a:p>
            <a:r>
              <a:rPr lang="en-US" dirty="0" smtClean="0"/>
              <a:t>               alert("Hello World")</a:t>
            </a:r>
          </a:p>
          <a:p>
            <a:r>
              <a:rPr lang="en-US" dirty="0" smtClean="0"/>
              <a:t>            }</a:t>
            </a:r>
          </a:p>
          <a:p>
            <a:r>
              <a:rPr lang="en-US" dirty="0" smtClean="0"/>
              <a:t>         //--&gt;</a:t>
            </a:r>
          </a:p>
          <a:p>
            <a:r>
              <a:rPr lang="en-US" dirty="0" smtClean="0"/>
              <a:t>      &lt;/script&gt;</a:t>
            </a:r>
          </a:p>
          <a:p>
            <a:r>
              <a:rPr lang="en-US" dirty="0" smtClean="0"/>
              <a:t>      </a:t>
            </a:r>
          </a:p>
          <a:p>
            <a:r>
              <a:rPr lang="en-US" dirty="0" smtClean="0"/>
              <a:t>   &lt;/head&gt;</a:t>
            </a:r>
          </a:p>
          <a:p>
            <a:r>
              <a:rPr lang="en-US" dirty="0" smtClean="0"/>
              <a:t>   </a:t>
            </a:r>
          </a:p>
          <a:p>
            <a:r>
              <a:rPr lang="en-US" dirty="0" smtClean="0"/>
              <a:t>   &lt;body&gt;</a:t>
            </a:r>
          </a:p>
          <a:p>
            <a:r>
              <a:rPr lang="en-US" dirty="0" smtClean="0"/>
              <a:t>      &lt;input type="button" </a:t>
            </a:r>
            <a:r>
              <a:rPr lang="en-US" dirty="0" err="1" smtClean="0"/>
              <a:t>onclick</a:t>
            </a:r>
            <a:r>
              <a:rPr lang="en-US" dirty="0" smtClean="0"/>
              <a:t>="</a:t>
            </a:r>
            <a:r>
              <a:rPr lang="en-US" dirty="0" err="1" smtClean="0"/>
              <a:t>sayHello</a:t>
            </a:r>
            <a:r>
              <a:rPr lang="en-US" dirty="0" smtClean="0"/>
              <a:t>()" value="Say Hello" /&gt;</a:t>
            </a:r>
          </a:p>
          <a:p>
            <a:r>
              <a:rPr lang="en-US" dirty="0" smtClean="0"/>
              <a:t>   &lt;/body&gt;</a:t>
            </a:r>
          </a:p>
          <a:p>
            <a:r>
              <a:rPr lang="en-US" dirty="0" smtClean="0"/>
              <a:t>   </a:t>
            </a:r>
          </a:p>
          <a:p>
            <a:r>
              <a:rPr lang="en-US" dirty="0" smtClean="0"/>
              <a:t>&lt;/html&gt;</a:t>
            </a:r>
          </a:p>
          <a:p>
            <a:endParaRPr lang="en-US" dirty="0" smtClean="0"/>
          </a:p>
          <a:p>
            <a:endParaRPr lang="en-US" dirty="0" smtClean="0"/>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2. JavaScript in &lt;body&gt;...&lt;/body&gt; section</a:t>
            </a:r>
          </a:p>
          <a:p>
            <a:endParaRPr lang="en-US" dirty="0" smtClean="0"/>
          </a:p>
          <a:p>
            <a:r>
              <a:rPr lang="en-US" sz="900" b="0" i="0" kern="1200" dirty="0" smtClean="0">
                <a:solidFill>
                  <a:schemeClr val="tx1"/>
                </a:solidFill>
                <a:effectLst/>
                <a:latin typeface="+mn-lt"/>
                <a:ea typeface="+mn-ea"/>
                <a:cs typeface="+mn-cs"/>
              </a:rPr>
              <a:t>If you need a script to run as the page loads so that the script generates content in the page, then the script goes in the &lt;body&gt; portion of the document. In this case, you would not have any function defined using JavaScript. Take a look at the following code.</a:t>
            </a:r>
          </a:p>
          <a:p>
            <a:endParaRPr lang="en-US" dirty="0" smtClean="0"/>
          </a:p>
          <a:p>
            <a:r>
              <a:rPr lang="en-US" dirty="0" smtClean="0"/>
              <a:t>&lt;html&gt;</a:t>
            </a:r>
          </a:p>
          <a:p>
            <a:endParaRPr lang="en-US" dirty="0" smtClean="0"/>
          </a:p>
          <a:p>
            <a:r>
              <a:rPr lang="en-US" dirty="0" smtClean="0"/>
              <a:t>   &lt;head&gt;</a:t>
            </a:r>
          </a:p>
          <a:p>
            <a:r>
              <a:rPr lang="en-US" dirty="0" smtClean="0"/>
              <a:t>   &lt;/head&gt;</a:t>
            </a:r>
          </a:p>
          <a:p>
            <a:r>
              <a:rPr lang="en-US" dirty="0" smtClean="0"/>
              <a:t>   </a:t>
            </a:r>
          </a:p>
          <a:p>
            <a:r>
              <a:rPr lang="en-US" dirty="0" smtClean="0"/>
              <a:t>   &lt;body&gt;</a:t>
            </a:r>
          </a:p>
          <a:p>
            <a:r>
              <a:rPr lang="en-US" dirty="0" smtClean="0"/>
              <a:t>   </a:t>
            </a:r>
          </a:p>
          <a:p>
            <a:r>
              <a:rPr lang="en-US" dirty="0" smtClean="0"/>
              <a:t>      &lt;script type="text/</a:t>
            </a:r>
            <a:r>
              <a:rPr lang="en-US" dirty="0" err="1" smtClean="0"/>
              <a:t>javascript</a:t>
            </a:r>
            <a:r>
              <a:rPr lang="en-US" dirty="0" smtClean="0"/>
              <a:t>"&gt;</a:t>
            </a:r>
          </a:p>
          <a:p>
            <a:r>
              <a:rPr lang="en-US" dirty="0" smtClean="0"/>
              <a:t>         &lt;!--</a:t>
            </a:r>
          </a:p>
          <a:p>
            <a:r>
              <a:rPr lang="en-US" dirty="0" smtClean="0"/>
              <a:t>            </a:t>
            </a:r>
            <a:r>
              <a:rPr lang="en-US" dirty="0" err="1" smtClean="0"/>
              <a:t>document.write</a:t>
            </a:r>
            <a:r>
              <a:rPr lang="en-US" dirty="0" smtClean="0"/>
              <a:t>("Hello World")</a:t>
            </a:r>
          </a:p>
          <a:p>
            <a:r>
              <a:rPr lang="en-US" dirty="0" smtClean="0"/>
              <a:t>         //--&gt;</a:t>
            </a:r>
          </a:p>
          <a:p>
            <a:r>
              <a:rPr lang="en-US" dirty="0" smtClean="0"/>
              <a:t>      &lt;/script&gt;</a:t>
            </a:r>
          </a:p>
          <a:p>
            <a:r>
              <a:rPr lang="en-US" dirty="0" smtClean="0"/>
              <a:t>      </a:t>
            </a:r>
          </a:p>
          <a:p>
            <a:r>
              <a:rPr lang="en-US" dirty="0" smtClean="0"/>
              <a:t>      &lt;p&gt;This is web page body &lt;/p&gt;</a:t>
            </a:r>
          </a:p>
          <a:p>
            <a:r>
              <a:rPr lang="en-US" dirty="0" smtClean="0"/>
              <a:t>      </a:t>
            </a:r>
          </a:p>
          <a:p>
            <a:r>
              <a:rPr lang="en-US" dirty="0" smtClean="0"/>
              <a:t>   &lt;/body&gt;</a:t>
            </a:r>
          </a:p>
          <a:p>
            <a:r>
              <a:rPr lang="en-US" dirty="0" smtClean="0"/>
              <a:t>&lt;/html&gt;</a:t>
            </a:r>
          </a:p>
          <a:p>
            <a:endParaRPr lang="en-US" dirty="0" smtClean="0"/>
          </a:p>
          <a:p>
            <a:r>
              <a:rPr lang="en-US" dirty="0" smtClean="0"/>
              <a:t>3. </a:t>
            </a:r>
            <a:r>
              <a:rPr lang="en-US" sz="900" b="0" i="0" kern="1200" dirty="0" smtClean="0">
                <a:solidFill>
                  <a:schemeClr val="tx1"/>
                </a:solidFill>
                <a:effectLst/>
                <a:latin typeface="+mn-lt"/>
                <a:ea typeface="+mn-ea"/>
                <a:cs typeface="+mn-cs"/>
              </a:rPr>
              <a:t>JavaScript in External File</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As you begin to work more extensively with JavaScript, you will be likely to find that there are cases where you are reusing identical JavaScript code on multiple pages of a site.</a:t>
            </a:r>
          </a:p>
          <a:p>
            <a:r>
              <a:rPr lang="en-US" sz="900" b="0" i="0" kern="1200" dirty="0" smtClean="0">
                <a:solidFill>
                  <a:schemeClr val="tx1"/>
                </a:solidFill>
                <a:effectLst/>
                <a:latin typeface="+mn-lt"/>
                <a:ea typeface="+mn-ea"/>
                <a:cs typeface="+mn-cs"/>
              </a:rPr>
              <a:t>You are not restricted to be maintaining identical code in multiple HTML files. The </a:t>
            </a:r>
            <a:r>
              <a:rPr lang="en-US" sz="900" b="1" i="0" kern="1200" dirty="0" smtClean="0">
                <a:solidFill>
                  <a:schemeClr val="tx1"/>
                </a:solidFill>
                <a:effectLst/>
                <a:latin typeface="+mn-lt"/>
                <a:ea typeface="+mn-ea"/>
                <a:cs typeface="+mn-cs"/>
              </a:rPr>
              <a:t>script</a:t>
            </a:r>
            <a:r>
              <a:rPr lang="en-US" sz="900" b="0" i="0" kern="1200" dirty="0" smtClean="0">
                <a:solidFill>
                  <a:schemeClr val="tx1"/>
                </a:solidFill>
                <a:effectLst/>
                <a:latin typeface="+mn-lt"/>
                <a:ea typeface="+mn-ea"/>
                <a:cs typeface="+mn-cs"/>
              </a:rPr>
              <a:t> tag provides a mechanism to allow you to store JavaScript in an external file and then include it into your HTML files.</a:t>
            </a:r>
          </a:p>
          <a:p>
            <a:r>
              <a:rPr lang="en-US" dirty="0" smtClean="0"/>
              <a:t> e.g.</a:t>
            </a:r>
          </a:p>
          <a:p>
            <a:r>
              <a:rPr lang="en-US" dirty="0" smtClean="0"/>
              <a:t>myScript.js</a:t>
            </a:r>
          </a:p>
          <a:p>
            <a:r>
              <a:rPr lang="en-US" dirty="0" smtClean="0"/>
              <a:t>function </a:t>
            </a:r>
            <a:r>
              <a:rPr lang="en-US" dirty="0" err="1" smtClean="0"/>
              <a:t>myFunction</a:t>
            </a:r>
            <a:r>
              <a:rPr lang="en-US" dirty="0" smtClean="0"/>
              <a:t>() {</a:t>
            </a:r>
          </a:p>
          <a:p>
            <a:r>
              <a:rPr lang="en-US" dirty="0" smtClean="0"/>
              <a:t>   </a:t>
            </a:r>
            <a:r>
              <a:rPr lang="en-US" dirty="0" err="1" smtClean="0"/>
              <a:t>document.getElementById</a:t>
            </a:r>
            <a:r>
              <a:rPr lang="en-US" dirty="0" smtClean="0"/>
              <a:t>("demo").</a:t>
            </a:r>
            <a:r>
              <a:rPr lang="en-US" dirty="0" err="1" smtClean="0"/>
              <a:t>innerHTML</a:t>
            </a:r>
            <a:r>
              <a:rPr lang="en-US" dirty="0" smtClean="0"/>
              <a:t> = "Paragraph changed.";</a:t>
            </a:r>
          </a:p>
          <a:p>
            <a:r>
              <a:rPr lang="en-US" dirty="0" smtClean="0"/>
              <a:t>}</a:t>
            </a:r>
          </a:p>
          <a:p>
            <a:r>
              <a:rPr lang="en-US" dirty="0" smtClean="0"/>
              <a:t>Html:</a:t>
            </a:r>
          </a:p>
          <a:p>
            <a:r>
              <a:rPr lang="en-US" dirty="0" smtClean="0"/>
              <a:t>&lt;!DOCTYPE html&gt;</a:t>
            </a:r>
          </a:p>
          <a:p>
            <a:r>
              <a:rPr lang="en-US" dirty="0" smtClean="0"/>
              <a:t>&lt;html&gt;</a:t>
            </a:r>
          </a:p>
          <a:p>
            <a:r>
              <a:rPr lang="en-US" dirty="0" smtClean="0"/>
              <a:t>&lt;body&gt;</a:t>
            </a:r>
          </a:p>
          <a:p>
            <a:endParaRPr lang="en-US" dirty="0" smtClean="0"/>
          </a:p>
          <a:p>
            <a:r>
              <a:rPr lang="en-US" dirty="0" smtClean="0"/>
              <a:t>&lt;h1&gt;External JavaScript&lt;/h1&gt;</a:t>
            </a:r>
          </a:p>
          <a:p>
            <a:endParaRPr lang="en-US" dirty="0" smtClean="0"/>
          </a:p>
          <a:p>
            <a:r>
              <a:rPr lang="en-US" dirty="0" smtClean="0"/>
              <a:t>&lt;p id="demo"&gt;A Paragraph.&lt;/p&gt;</a:t>
            </a:r>
          </a:p>
          <a:p>
            <a:endParaRPr lang="en-US" dirty="0" smtClean="0"/>
          </a:p>
          <a:p>
            <a:r>
              <a:rPr lang="en-US" dirty="0" smtClean="0"/>
              <a:t>&lt;button type="button" </a:t>
            </a:r>
            <a:r>
              <a:rPr lang="en-US" dirty="0" err="1" smtClean="0"/>
              <a:t>onclick</a:t>
            </a:r>
            <a:r>
              <a:rPr lang="en-US" dirty="0" smtClean="0"/>
              <a:t>="</a:t>
            </a:r>
            <a:r>
              <a:rPr lang="en-US" dirty="0" err="1" smtClean="0"/>
              <a:t>myFunction</a:t>
            </a:r>
            <a:r>
              <a:rPr lang="en-US" dirty="0" smtClean="0"/>
              <a:t>()"&gt;Try it&lt;/button&gt;</a:t>
            </a:r>
          </a:p>
          <a:p>
            <a:endParaRPr lang="en-US" dirty="0" smtClean="0"/>
          </a:p>
          <a:p>
            <a:r>
              <a:rPr lang="en-US" dirty="0" smtClean="0"/>
              <a:t>&lt;p&gt;&lt;strong&gt;Note:&lt;/strong&gt; </a:t>
            </a:r>
            <a:r>
              <a:rPr lang="en-US" dirty="0" err="1" smtClean="0"/>
              <a:t>myFunction</a:t>
            </a:r>
            <a:r>
              <a:rPr lang="en-US" dirty="0" smtClean="0"/>
              <a:t> is stored in an external file called "myScript.js".&lt;/p&gt;</a:t>
            </a:r>
          </a:p>
          <a:p>
            <a:endParaRPr lang="en-US" dirty="0" smtClean="0"/>
          </a:p>
          <a:p>
            <a:r>
              <a:rPr lang="en-US" dirty="0" smtClean="0"/>
              <a:t>&lt;script </a:t>
            </a:r>
            <a:r>
              <a:rPr lang="en-US" dirty="0" err="1" smtClean="0"/>
              <a:t>src</a:t>
            </a:r>
            <a:r>
              <a:rPr lang="en-US" dirty="0" smtClean="0"/>
              <a:t>="myScript.js"&gt;&lt;/script&gt;</a:t>
            </a:r>
          </a:p>
          <a:p>
            <a:endParaRPr lang="en-US" dirty="0" smtClean="0"/>
          </a:p>
          <a:p>
            <a:r>
              <a:rPr lang="en-US" dirty="0" smtClean="0"/>
              <a:t>&lt;/body&gt;</a:t>
            </a:r>
          </a:p>
          <a:p>
            <a:r>
              <a:rPr lang="en-US" dirty="0" smtClean="0"/>
              <a:t>&lt;/html&gt;</a:t>
            </a:r>
          </a:p>
          <a:p>
            <a:r>
              <a:rPr lang="en-US" dirty="0" smtClean="0"/>
              <a:t/>
            </a:r>
            <a:br>
              <a:rPr lang="en-US" dirty="0" smtClean="0"/>
            </a:br>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F8DD735-987B-4CC7-BA1F-FDDF5CB97D5C}" type="datetime1">
              <a:rPr lang="en-US" smtClean="0"/>
              <a:t>2/1/2017</a:t>
            </a:fld>
            <a:endParaRPr lang="en-US" dirty="0"/>
          </a:p>
        </p:txBody>
      </p:sp>
    </p:spTree>
    <p:extLst>
      <p:ext uri="{BB962C8B-B14F-4D97-AF65-F5344CB8AC3E}">
        <p14:creationId xmlns:p14="http://schemas.microsoft.com/office/powerpoint/2010/main" val="3363364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window.alert</a:t>
            </a:r>
            <a:r>
              <a:rPr lang="en-US" sz="900" b="0" i="0" kern="1200" dirty="0" smtClean="0">
                <a:solidFill>
                  <a:schemeClr val="tx1"/>
                </a:solidFill>
                <a:effectLst/>
                <a:latin typeface="+mn-lt"/>
                <a:ea typeface="+mn-ea"/>
                <a:cs typeface="+mn-cs"/>
              </a:rPr>
              <a:t>()</a:t>
            </a:r>
          </a:p>
          <a:p>
            <a:r>
              <a:rPr lang="en-US" dirty="0" smtClean="0"/>
              <a:t>&lt;!DOCTYPE html&gt;</a:t>
            </a:r>
          </a:p>
          <a:p>
            <a:r>
              <a:rPr lang="en-US" dirty="0" smtClean="0"/>
              <a:t>&lt;html&gt;</a:t>
            </a:r>
          </a:p>
          <a:p>
            <a:r>
              <a:rPr lang="en-US" dirty="0" smtClean="0"/>
              <a:t>&lt;body&gt;</a:t>
            </a:r>
          </a:p>
          <a:p>
            <a:endParaRPr lang="en-US" dirty="0" smtClean="0"/>
          </a:p>
          <a:p>
            <a:r>
              <a:rPr lang="en-US" dirty="0" smtClean="0"/>
              <a:t>&lt;h1&gt;Welcome to java script&lt;/h1&gt;</a:t>
            </a:r>
          </a:p>
          <a:p>
            <a:r>
              <a:rPr lang="en-US" dirty="0" smtClean="0"/>
              <a:t>&lt;p&gt;My first paragraph.&lt;/p&gt;</a:t>
            </a:r>
          </a:p>
          <a:p>
            <a:endParaRPr lang="en-US" dirty="0" smtClean="0"/>
          </a:p>
          <a:p>
            <a:r>
              <a:rPr lang="en-US" dirty="0" smtClean="0"/>
              <a:t>&lt;script&gt;</a:t>
            </a:r>
          </a:p>
          <a:p>
            <a:r>
              <a:rPr lang="en-US" dirty="0" err="1" smtClean="0"/>
              <a:t>window.alert</a:t>
            </a:r>
            <a:r>
              <a:rPr lang="en-US" dirty="0" smtClean="0"/>
              <a:t>("welcome user");</a:t>
            </a:r>
          </a:p>
          <a:p>
            <a:r>
              <a:rPr lang="en-US" dirty="0" smtClean="0"/>
              <a:t>&lt;/script&gt;</a:t>
            </a:r>
          </a:p>
          <a:p>
            <a:endParaRPr lang="en-US" dirty="0" smtClean="0"/>
          </a:p>
          <a:p>
            <a:r>
              <a:rPr lang="en-US" dirty="0" smtClean="0"/>
              <a:t>&lt;/body&gt;</a:t>
            </a:r>
          </a:p>
          <a:p>
            <a:r>
              <a:rPr lang="en-US" dirty="0" smtClean="0"/>
              <a:t>&lt;/html&gt;</a:t>
            </a:r>
          </a:p>
          <a:p>
            <a:endParaRPr lang="en-US" dirty="0" smtClean="0"/>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document.write</a:t>
            </a:r>
            <a:r>
              <a:rPr lang="en-US" sz="900" b="0" i="0" kern="1200" dirty="0" smtClean="0">
                <a:solidFill>
                  <a:schemeClr val="tx1"/>
                </a:solidFill>
                <a:effectLst/>
                <a:latin typeface="+mn-lt"/>
                <a:ea typeface="+mn-ea"/>
                <a:cs typeface="+mn-cs"/>
              </a:rPr>
              <a: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&lt;!DOCTYPE html&gt;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&lt;html&gt;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&lt;body&gt;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&lt;h1&gt;Welcome to </a:t>
            </a:r>
            <a:r>
              <a:rPr lang="en-US" sz="900" b="0" i="0" kern="1200" dirty="0" err="1" smtClean="0">
                <a:solidFill>
                  <a:schemeClr val="tx1"/>
                </a:solidFill>
                <a:effectLst/>
                <a:latin typeface="+mn-lt"/>
                <a:ea typeface="+mn-ea"/>
                <a:cs typeface="+mn-cs"/>
              </a:rPr>
              <a:t>javaScript</a:t>
            </a:r>
            <a:r>
              <a:rPr lang="en-US" sz="900" b="0" i="0" kern="1200" dirty="0" smtClean="0">
                <a:solidFill>
                  <a:schemeClr val="tx1"/>
                </a:solidFill>
                <a:effectLst/>
                <a:latin typeface="+mn-lt"/>
                <a:ea typeface="+mn-ea"/>
                <a:cs typeface="+mn-cs"/>
              </a:rPr>
              <a:t>&lt;/h1&gt;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&lt;p&gt;My first paragraph.&lt;/p&gt;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&lt;script&gt;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err="1" smtClean="0">
                <a:solidFill>
                  <a:schemeClr val="tx1"/>
                </a:solidFill>
                <a:effectLst/>
                <a:latin typeface="+mn-lt"/>
                <a:ea typeface="+mn-ea"/>
                <a:cs typeface="+mn-cs"/>
              </a:rPr>
              <a:t>document.write</a:t>
            </a:r>
            <a:r>
              <a:rPr lang="en-US" sz="900" b="0" i="0" kern="1200" dirty="0" smtClean="0">
                <a:solidFill>
                  <a:schemeClr val="tx1"/>
                </a:solidFill>
                <a:effectLst/>
                <a:latin typeface="+mn-lt"/>
                <a:ea typeface="+mn-ea"/>
                <a:cs typeface="+mn-cs"/>
              </a:rPr>
              <a:t>(5 + 6);</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&lt;/script&gt;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&lt;/body&gt;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&lt;/html&gt;</a:t>
            </a:r>
          </a:p>
          <a:p>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To access an HTML element, JavaScript can use the </a:t>
            </a:r>
            <a:r>
              <a:rPr lang="en-US" sz="900" b="1" i="0" kern="1200" dirty="0" err="1" smtClean="0">
                <a:solidFill>
                  <a:schemeClr val="tx1"/>
                </a:solidFill>
                <a:effectLst/>
                <a:latin typeface="+mn-lt"/>
                <a:ea typeface="+mn-ea"/>
                <a:cs typeface="+mn-cs"/>
              </a:rPr>
              <a:t>document.getElementById</a:t>
            </a:r>
            <a:r>
              <a:rPr lang="en-US" sz="900" b="1" i="0" kern="1200" dirty="0" smtClean="0">
                <a:solidFill>
                  <a:schemeClr val="tx1"/>
                </a:solidFill>
                <a:effectLst/>
                <a:latin typeface="+mn-lt"/>
                <a:ea typeface="+mn-ea"/>
                <a:cs typeface="+mn-cs"/>
              </a:rPr>
              <a:t>(id)</a:t>
            </a:r>
            <a:r>
              <a:rPr lang="en-US" sz="900" b="0" i="0" kern="1200" dirty="0" smtClean="0">
                <a:solidFill>
                  <a:schemeClr val="tx1"/>
                </a:solidFill>
                <a:effectLst/>
                <a:latin typeface="+mn-lt"/>
                <a:ea typeface="+mn-ea"/>
                <a:cs typeface="+mn-cs"/>
              </a:rPr>
              <a:t> method.</a:t>
            </a:r>
          </a:p>
          <a:p>
            <a:r>
              <a:rPr lang="en-US" sz="900" b="0" i="0" kern="1200" dirty="0" smtClean="0">
                <a:solidFill>
                  <a:schemeClr val="tx1"/>
                </a:solidFill>
                <a:effectLst/>
                <a:latin typeface="+mn-lt"/>
                <a:ea typeface="+mn-ea"/>
                <a:cs typeface="+mn-cs"/>
              </a:rPr>
              <a:t>The </a:t>
            </a:r>
            <a:r>
              <a:rPr lang="en-US" sz="900" b="1" i="0" kern="1200" dirty="0" smtClean="0">
                <a:solidFill>
                  <a:schemeClr val="tx1"/>
                </a:solidFill>
                <a:effectLst/>
                <a:latin typeface="+mn-lt"/>
                <a:ea typeface="+mn-ea"/>
                <a:cs typeface="+mn-cs"/>
              </a:rPr>
              <a:t>id</a:t>
            </a:r>
            <a:r>
              <a:rPr lang="en-US" sz="900" b="0" i="0" kern="1200" dirty="0" smtClean="0">
                <a:solidFill>
                  <a:schemeClr val="tx1"/>
                </a:solidFill>
                <a:effectLst/>
                <a:latin typeface="+mn-lt"/>
                <a:ea typeface="+mn-ea"/>
                <a:cs typeface="+mn-cs"/>
              </a:rPr>
              <a:t> attribute defines the HTML element. The </a:t>
            </a:r>
            <a:r>
              <a:rPr lang="en-US" sz="900" b="1"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 property defines the HTML content:</a:t>
            </a:r>
          </a:p>
          <a:p>
            <a:r>
              <a:rPr lang="en-US" sz="900" b="0" i="0" kern="1200" dirty="0" smtClean="0">
                <a:solidFill>
                  <a:schemeClr val="tx1"/>
                </a:solidFill>
                <a:effectLst/>
                <a:latin typeface="+mn-lt"/>
                <a:ea typeface="+mn-ea"/>
                <a:cs typeface="+mn-cs"/>
              </a:rPr>
              <a:t>&lt;!DOCTYPE html&gt;</a:t>
            </a:r>
          </a:p>
          <a:p>
            <a:r>
              <a:rPr lang="en-US" sz="900" b="0" i="0" kern="1200" dirty="0" smtClean="0">
                <a:solidFill>
                  <a:schemeClr val="tx1"/>
                </a:solidFill>
                <a:effectLst/>
                <a:latin typeface="+mn-lt"/>
                <a:ea typeface="+mn-ea"/>
                <a:cs typeface="+mn-cs"/>
              </a:rPr>
              <a:t>&lt;html&gt;</a:t>
            </a:r>
          </a:p>
          <a:p>
            <a:r>
              <a:rPr lang="en-US" sz="900" b="0" i="0" kern="1200" dirty="0" smtClean="0">
                <a:solidFill>
                  <a:schemeClr val="tx1"/>
                </a:solidFill>
                <a:effectLst/>
                <a:latin typeface="+mn-lt"/>
                <a:ea typeface="+mn-ea"/>
                <a:cs typeface="+mn-cs"/>
              </a:rPr>
              <a:t>&lt;body&gt;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&lt;h1&gt;Welcome to </a:t>
            </a:r>
            <a:r>
              <a:rPr lang="en-US" sz="900" b="0" i="0" kern="1200" dirty="0" err="1" smtClean="0">
                <a:solidFill>
                  <a:schemeClr val="tx1"/>
                </a:solidFill>
                <a:effectLst/>
                <a:latin typeface="+mn-lt"/>
                <a:ea typeface="+mn-ea"/>
                <a:cs typeface="+mn-cs"/>
              </a:rPr>
              <a:t>javaScript</a:t>
            </a:r>
            <a:r>
              <a:rPr lang="en-US" sz="900" b="0" i="0" kern="1200" dirty="0" smtClean="0">
                <a:solidFill>
                  <a:schemeClr val="tx1"/>
                </a:solidFill>
                <a:effectLst/>
                <a:latin typeface="+mn-lt"/>
                <a:ea typeface="+mn-ea"/>
                <a:cs typeface="+mn-cs"/>
              </a:rPr>
              <a:t>&lt;/h1&gt;</a:t>
            </a:r>
          </a:p>
          <a:p>
            <a:r>
              <a:rPr lang="en-US" sz="900" b="0" i="0" kern="1200" dirty="0" smtClean="0">
                <a:solidFill>
                  <a:schemeClr val="tx1"/>
                </a:solidFill>
                <a:effectLst/>
                <a:latin typeface="+mn-lt"/>
                <a:ea typeface="+mn-ea"/>
                <a:cs typeface="+mn-cs"/>
              </a:rPr>
              <a:t>&lt;p&gt;My First Paragraph&lt;/p&gt;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&lt;p id="demo"&gt;&lt;/p&gt;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&lt;script&gt;</a:t>
            </a:r>
          </a:p>
          <a:p>
            <a:r>
              <a:rPr lang="en-US" sz="900" b="0" i="0" kern="1200" dirty="0" err="1" smtClean="0">
                <a:solidFill>
                  <a:schemeClr val="tx1"/>
                </a:solidFill>
                <a:effectLst/>
                <a:latin typeface="+mn-lt"/>
                <a:ea typeface="+mn-ea"/>
                <a:cs typeface="+mn-cs"/>
              </a:rPr>
              <a:t>document.getElementById</a:t>
            </a:r>
            <a:r>
              <a:rPr lang="en-US" sz="900" b="0" i="0" kern="1200" dirty="0" smtClean="0">
                <a:solidFill>
                  <a:schemeClr val="tx1"/>
                </a:solidFill>
                <a:effectLst/>
                <a:latin typeface="+mn-lt"/>
                <a:ea typeface="+mn-ea"/>
                <a:cs typeface="+mn-cs"/>
              </a:rPr>
              <a:t>("demo").</a:t>
            </a:r>
            <a:r>
              <a:rPr lang="en-US" sz="900" b="0"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 = 5 + 6;</a:t>
            </a:r>
          </a:p>
          <a:p>
            <a:r>
              <a:rPr lang="en-US" sz="900" b="0" i="0" kern="1200" dirty="0" smtClean="0">
                <a:solidFill>
                  <a:schemeClr val="tx1"/>
                </a:solidFill>
                <a:effectLst/>
                <a:latin typeface="+mn-lt"/>
                <a:ea typeface="+mn-ea"/>
                <a:cs typeface="+mn-cs"/>
              </a:rPr>
              <a:t>&lt;/script&gt;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&lt;/body&gt;</a:t>
            </a:r>
          </a:p>
          <a:p>
            <a:r>
              <a:rPr lang="en-US" sz="900" b="0" i="0" kern="1200" dirty="0" smtClean="0">
                <a:solidFill>
                  <a:schemeClr val="tx1"/>
                </a:solidFill>
                <a:effectLst/>
                <a:latin typeface="+mn-lt"/>
                <a:ea typeface="+mn-ea"/>
                <a:cs typeface="+mn-cs"/>
              </a:rPr>
              <a:t>&lt;/html&gt;</a:t>
            </a:r>
          </a:p>
          <a:p>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console.log()</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In your browser, you can use the </a:t>
            </a:r>
            <a:r>
              <a:rPr lang="en-US" sz="900" b="1" i="0" kern="1200" dirty="0" smtClean="0">
                <a:solidFill>
                  <a:schemeClr val="tx1"/>
                </a:solidFill>
                <a:effectLst/>
                <a:latin typeface="+mn-lt"/>
                <a:ea typeface="+mn-ea"/>
                <a:cs typeface="+mn-cs"/>
              </a:rPr>
              <a:t>console.log()</a:t>
            </a:r>
            <a:r>
              <a:rPr lang="en-US" sz="900" b="0" i="0" kern="1200" dirty="0" smtClean="0">
                <a:solidFill>
                  <a:schemeClr val="tx1"/>
                </a:solidFill>
                <a:effectLst/>
                <a:latin typeface="+mn-lt"/>
                <a:ea typeface="+mn-ea"/>
                <a:cs typeface="+mn-cs"/>
              </a:rPr>
              <a:t> method to display data.</a:t>
            </a:r>
          </a:p>
          <a:p>
            <a:r>
              <a:rPr lang="en-US" sz="900" b="0" i="0" kern="1200" dirty="0" smtClean="0">
                <a:solidFill>
                  <a:schemeClr val="tx1"/>
                </a:solidFill>
                <a:effectLst/>
                <a:latin typeface="+mn-lt"/>
                <a:ea typeface="+mn-ea"/>
                <a:cs typeface="+mn-cs"/>
              </a:rPr>
              <a:t>Activate the browser console with F12, and select "Console" in the menu.</a:t>
            </a:r>
          </a:p>
          <a:p>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&lt;!DOCTYPE html&gt;</a:t>
            </a:r>
            <a:r>
              <a:rPr lang="en-US" dirty="0" smtClean="0"/>
              <a:t/>
            </a:r>
            <a:br>
              <a:rPr lang="en-US" dirty="0" smtClean="0"/>
            </a:br>
            <a:r>
              <a:rPr lang="en-US" sz="900" b="0" i="0" kern="1200" dirty="0" smtClean="0">
                <a:solidFill>
                  <a:schemeClr val="tx1"/>
                </a:solidFill>
                <a:effectLst/>
                <a:latin typeface="+mn-lt"/>
                <a:ea typeface="+mn-ea"/>
                <a:cs typeface="+mn-cs"/>
              </a:rPr>
              <a:t>&lt;html&gt;</a:t>
            </a:r>
            <a:r>
              <a:rPr lang="en-US" dirty="0" smtClean="0"/>
              <a:t/>
            </a:r>
            <a:br>
              <a:rPr lang="en-US" dirty="0" smtClean="0"/>
            </a:br>
            <a:r>
              <a:rPr lang="en-US" sz="900" b="0" i="0" kern="1200" dirty="0" smtClean="0">
                <a:solidFill>
                  <a:schemeClr val="tx1"/>
                </a:solidFill>
                <a:effectLst/>
                <a:latin typeface="+mn-lt"/>
                <a:ea typeface="+mn-ea"/>
                <a:cs typeface="+mn-cs"/>
              </a:rPr>
              <a:t>&lt;body&gt;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&lt;h1&gt;My First Web Page&lt;/h1&gt;</a:t>
            </a:r>
            <a:r>
              <a:rPr lang="en-US" dirty="0" smtClean="0"/>
              <a:t/>
            </a:r>
            <a:br>
              <a:rPr lang="en-US" dirty="0" smtClean="0"/>
            </a:br>
            <a:r>
              <a:rPr lang="en-US" sz="900" b="0" i="0" kern="1200" dirty="0" smtClean="0">
                <a:solidFill>
                  <a:schemeClr val="tx1"/>
                </a:solidFill>
                <a:effectLst/>
                <a:latin typeface="+mn-lt"/>
                <a:ea typeface="+mn-ea"/>
                <a:cs typeface="+mn-cs"/>
              </a:rPr>
              <a:t>&lt;p&gt;My first paragraph.&lt;/p&gt;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&lt;script&gt;</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console.log(5 + 6);</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&lt;/script&gt;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&lt;/body&gt;</a:t>
            </a:r>
            <a:r>
              <a:rPr lang="en-US" dirty="0" smtClean="0"/>
              <a:t/>
            </a:r>
            <a:br>
              <a:rPr lang="en-US" dirty="0" smtClean="0"/>
            </a:br>
            <a:r>
              <a:rPr lang="en-US" sz="900" b="0" i="0" kern="1200" dirty="0" smtClean="0">
                <a:solidFill>
                  <a:schemeClr val="tx1"/>
                </a:solidFill>
                <a:effectLst/>
                <a:latin typeface="+mn-lt"/>
                <a:ea typeface="+mn-ea"/>
                <a:cs typeface="+mn-cs"/>
              </a:rPr>
              <a:t>&lt;/html&gt;</a:t>
            </a: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1291C54-0261-4846-88E6-56CABC42E2F8}" type="datetime1">
              <a:rPr lang="en-US" smtClean="0"/>
              <a:t>2/1/2017</a:t>
            </a:fld>
            <a:endParaRPr lang="en-US" dirty="0"/>
          </a:p>
        </p:txBody>
      </p:sp>
    </p:spTree>
    <p:extLst>
      <p:ext uri="{BB962C8B-B14F-4D97-AF65-F5344CB8AC3E}">
        <p14:creationId xmlns:p14="http://schemas.microsoft.com/office/powerpoint/2010/main" val="1414786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pPr marL="0" marR="0" indent="0" algn="l" defTabSz="685743" rtl="0" eaLnBrk="1" fontAlgn="auto" latinLnBrk="0" hangingPunct="1">
              <a:lnSpc>
                <a:spcPct val="100000"/>
              </a:lnSpc>
              <a:spcBef>
                <a:spcPts val="0"/>
              </a:spcBef>
              <a:spcAft>
                <a:spcPts val="0"/>
              </a:spcAft>
              <a:buClrTx/>
              <a:buSzTx/>
              <a:buFontTx/>
              <a:buNone/>
              <a:tabLst/>
              <a:defRPr/>
            </a:pPr>
            <a:r>
              <a:rPr lang="da-DK" sz="900" b="0" i="0" kern="1200" dirty="0" smtClean="0">
                <a:solidFill>
                  <a:schemeClr val="tx1"/>
                </a:solidFill>
                <a:effectLst/>
                <a:latin typeface="+mn-lt"/>
                <a:ea typeface="+mn-ea"/>
                <a:cs typeface="+mn-cs"/>
              </a:rPr>
              <a:t>var x = 5;</a:t>
            </a:r>
            <a:r>
              <a:rPr lang="da-DK" dirty="0" smtClean="0"/>
              <a:t/>
            </a:r>
            <a:br>
              <a:rPr lang="da-DK" dirty="0" smtClean="0"/>
            </a:br>
            <a:r>
              <a:rPr lang="da-DK" sz="900" b="0" i="0" kern="1200" dirty="0" smtClean="0">
                <a:solidFill>
                  <a:schemeClr val="tx1"/>
                </a:solidFill>
                <a:effectLst/>
                <a:latin typeface="+mn-lt"/>
                <a:ea typeface="+mn-ea"/>
                <a:cs typeface="+mn-cs"/>
              </a:rPr>
              <a:t>var y = 6;</a:t>
            </a:r>
            <a:r>
              <a:rPr lang="da-DK" dirty="0" smtClean="0"/>
              <a:t/>
            </a:r>
            <a:br>
              <a:rPr lang="da-DK" dirty="0" smtClean="0"/>
            </a:br>
            <a:r>
              <a:rPr lang="da-DK" sz="900" b="0" i="0" kern="1200" dirty="0" smtClean="0">
                <a:solidFill>
                  <a:schemeClr val="tx1"/>
                </a:solidFill>
                <a:effectLst/>
                <a:latin typeface="+mn-lt"/>
                <a:ea typeface="+mn-ea"/>
                <a:cs typeface="+mn-cs"/>
              </a:rPr>
              <a:t>var z = x + y;</a:t>
            </a:r>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B550F5F-7282-4699-9F64-9E60162AA877}" type="datetime1">
              <a:rPr lang="en-US" smtClean="0"/>
              <a:t>2/1/2017</a:t>
            </a:fld>
            <a:endParaRPr lang="en-US" dirty="0"/>
          </a:p>
        </p:txBody>
      </p:sp>
    </p:spTree>
    <p:extLst>
      <p:ext uri="{BB962C8B-B14F-4D97-AF65-F5344CB8AC3E}">
        <p14:creationId xmlns:p14="http://schemas.microsoft.com/office/powerpoint/2010/main" val="406366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94DF958-546C-413C-A4BB-C50F006423A4}" type="datetime1">
              <a:rPr lang="en-US" smtClean="0"/>
              <a:t>2/1/2017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10F1410-AC63-4B3D-BDB6-F3A85B05547F}" type="datetime1">
              <a:rPr lang="en-US" smtClean="0"/>
              <a:t>2/1/2017</a:t>
            </a:fld>
            <a:endParaRPr lang="en-US" dirty="0"/>
          </a:p>
        </p:txBody>
      </p:sp>
    </p:spTree>
    <p:extLst>
      <p:ext uri="{BB962C8B-B14F-4D97-AF65-F5344CB8AC3E}">
        <p14:creationId xmlns:p14="http://schemas.microsoft.com/office/powerpoint/2010/main" val="2323729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462" y="3441703"/>
            <a:ext cx="6297250" cy="834461"/>
          </a:xfrm>
          <a:prstGeom prst="rect">
            <a:avLst/>
          </a:prstGeom>
        </p:spPr>
        <p:txBody>
          <a:bodyPr lIns="91440" anchor="ctr"/>
          <a:lstStyle>
            <a:lvl1pPr marL="0" indent="0">
              <a:buNone/>
              <a:defRPr lang="en-US" sz="1600" b="0" cap="none" baseline="0" dirty="0">
                <a:solidFill>
                  <a:schemeClr val="accent2"/>
                </a:solidFill>
                <a:latin typeface="+mj-lt"/>
                <a:ea typeface="+mj-ea"/>
                <a:cs typeface="+mj-cs"/>
              </a:defRPr>
            </a:lvl1pPr>
          </a:lstStyle>
          <a:p>
            <a:pPr marL="0" lvl="0">
              <a:lnSpc>
                <a:spcPct val="100000"/>
              </a:lnSpc>
              <a:spcBef>
                <a:spcPct val="0"/>
              </a:spcBef>
            </a:pPr>
            <a:r>
              <a:rPr lang="en-US" dirty="0" smtClean="0"/>
              <a:t>Click to edit Master subtitle style</a:t>
            </a:r>
            <a:endParaRPr lang="en-US" dirty="0"/>
          </a:p>
        </p:txBody>
      </p:sp>
      <p:sp>
        <p:nvSpPr>
          <p:cNvPr id="4" name="Title 3"/>
          <p:cNvSpPr>
            <a:spLocks noGrp="1"/>
          </p:cNvSpPr>
          <p:nvPr>
            <p:ph type="title"/>
          </p:nvPr>
        </p:nvSpPr>
        <p:spPr>
          <a:xfrm>
            <a:off x="2574524" y="2571750"/>
            <a:ext cx="5789547" cy="850392"/>
          </a:xfrm>
        </p:spPr>
        <p:txBody>
          <a:bodyPr anchor="ctr" anchorCtr="0"/>
          <a:lstStyle/>
          <a:p>
            <a:r>
              <a:rPr lang="en-US" dirty="0" smtClean="0"/>
              <a:t>Click to edit Master title style</a:t>
            </a:r>
            <a:endParaRPr lang="en-US" dirty="0"/>
          </a:p>
        </p:txBody>
      </p:sp>
      <p:pic>
        <p:nvPicPr>
          <p:cNvPr id="18"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428196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9626" y="3429165"/>
            <a:ext cx="6612106" cy="857085"/>
          </a:xfrm>
        </p:spPr>
        <p:txBody>
          <a:bodyPr anchor="ctr" anchorCtr="0"/>
          <a:lstStyle>
            <a:lvl1pPr>
              <a:defRPr lang="en-US" dirty="0"/>
            </a:lvl1pPr>
          </a:lstStyle>
          <a:p>
            <a:pPr lvl="0"/>
            <a:r>
              <a:rPr lang="en-US" dirty="0" smtClean="0"/>
              <a:t>Click to edit Master title style</a:t>
            </a:r>
            <a:endParaRPr lang="en-US" dirty="0"/>
          </a:p>
        </p:txBody>
      </p:sp>
      <p:pic>
        <p:nvPicPr>
          <p:cNvPr id="14"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4268" y="176110"/>
            <a:ext cx="473879" cy="4754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104738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3" name="Content Placeholder 2"/>
          <p:cNvSpPr>
            <a:spLocks noGrp="1"/>
          </p:cNvSpPr>
          <p:nvPr>
            <p:ph sz="quarter" idx="14"/>
          </p:nvPr>
        </p:nvSpPr>
        <p:spPr>
          <a:xfrm>
            <a:off x="291714" y="1182291"/>
            <a:ext cx="8577649" cy="1356782"/>
          </a:xfrm>
          <a:prstGeom prst="rect">
            <a:avLst/>
          </a:prstGeom>
        </p:spPr>
        <p:txBody>
          <a:bodyPr/>
          <a:lstStyle>
            <a:lvl1pPr marL="0" indent="0">
              <a:buNone/>
              <a:defRPr/>
            </a:lvl1pPr>
            <a:lvl2pPr marL="457200" indent="-274320">
              <a:buFont typeface="Wingdings" pitchFamily="2" charset="2"/>
              <a:buChar char="§"/>
              <a:tabLst>
                <a:tab pos="342900" algn="l"/>
              </a:tabLst>
              <a:defRPr/>
            </a:lvl2pPr>
            <a:lvl3pPr marL="640080" indent="-274320">
              <a:buFont typeface="Wingdings" pitchFamily="2" charset="2"/>
              <a:buChar char="§"/>
              <a:defRPr/>
            </a:lvl3pPr>
            <a:lvl4pPr marL="822960" indent="-274320">
              <a:buFont typeface="Wingdings" pitchFamily="2" charset="2"/>
              <a:buChar char="§"/>
              <a:defRPr sz="1200"/>
            </a:lvl4pPr>
            <a:lvl5pPr marL="1005840" indent="-274320">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059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6"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
        <p:nvSpPr>
          <p:cNvPr id="3" name="Text Placeholder 2"/>
          <p:cNvSpPr>
            <a:spLocks noGrp="1"/>
          </p:cNvSpPr>
          <p:nvPr>
            <p:ph type="body" sz="quarter" idx="16"/>
          </p:nvPr>
        </p:nvSpPr>
        <p:spPr>
          <a:xfrm>
            <a:off x="291714" y="1186082"/>
            <a:ext cx="8577650" cy="123059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774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 Column Layout">
    <p:spTree>
      <p:nvGrpSpPr>
        <p:cNvPr id="1" name=""/>
        <p:cNvGrpSpPr/>
        <p:nvPr/>
      </p:nvGrpSpPr>
      <p:grpSpPr>
        <a:xfrm>
          <a:off x="0" y="0"/>
          <a:ext cx="0" cy="0"/>
          <a:chOff x="0" y="0"/>
          <a:chExt cx="0" cy="0"/>
        </a:xfrm>
      </p:grpSpPr>
      <p:sp>
        <p:nvSpPr>
          <p:cNvPr id="24" name="Title Placeholder 1"/>
          <p:cNvSpPr>
            <a:spLocks noGrp="1"/>
          </p:cNvSpPr>
          <p:nvPr>
            <p:ph type="title"/>
          </p:nvPr>
        </p:nvSpPr>
        <p:spPr>
          <a:xfrm>
            <a:off x="291713" y="183685"/>
            <a:ext cx="8563243" cy="586650"/>
          </a:xfrm>
          <a:prstGeom prst="rect">
            <a:avLst/>
          </a:prstGeom>
        </p:spPr>
        <p:txBody>
          <a:bodyPr anchor="t"/>
          <a:lstStyle/>
          <a:p>
            <a:pPr marL="0" lvl="0"/>
            <a:r>
              <a:rPr lang="en-US" dirty="0" smtClean="0"/>
              <a:t>Click to edit Master title style</a:t>
            </a:r>
            <a:endParaRPr lang="en-US" dirty="0"/>
          </a:p>
        </p:txBody>
      </p:sp>
      <p:sp>
        <p:nvSpPr>
          <p:cNvPr id="25" name="Text Placeholder 2"/>
          <p:cNvSpPr>
            <a:spLocks noGrp="1"/>
          </p:cNvSpPr>
          <p:nvPr>
            <p:ph type="body" sz="quarter" idx="16"/>
          </p:nvPr>
        </p:nvSpPr>
        <p:spPr>
          <a:xfrm>
            <a:off x="291713" y="1186082"/>
            <a:ext cx="4123944"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2"/>
          <p:cNvSpPr>
            <a:spLocks noGrp="1"/>
          </p:cNvSpPr>
          <p:nvPr>
            <p:ph type="body" sz="quarter" idx="17"/>
          </p:nvPr>
        </p:nvSpPr>
        <p:spPr>
          <a:xfrm>
            <a:off x="4566420" y="1186082"/>
            <a:ext cx="4288536"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014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Tree>
    <p:extLst>
      <p:ext uri="{BB962C8B-B14F-4D97-AF65-F5344CB8AC3E}">
        <p14:creationId xmlns:p14="http://schemas.microsoft.com/office/powerpoint/2010/main" val="414116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ubtitle only">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27"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Tree>
    <p:extLst>
      <p:ext uri="{BB962C8B-B14F-4D97-AF65-F5344CB8AC3E}">
        <p14:creationId xmlns:p14="http://schemas.microsoft.com/office/powerpoint/2010/main" val="203282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37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anding Slide">
    <p:spTree>
      <p:nvGrpSpPr>
        <p:cNvPr id="1" name=""/>
        <p:cNvGrpSpPr/>
        <p:nvPr/>
      </p:nvGrpSpPr>
      <p:grpSpPr>
        <a:xfrm>
          <a:off x="0" y="0"/>
          <a:ext cx="0" cy="0"/>
          <a:chOff x="0" y="0"/>
          <a:chExt cx="0" cy="0"/>
        </a:xfrm>
      </p:grpSpPr>
      <p:pic>
        <p:nvPicPr>
          <p:cNvPr id="12" name="VCE-Large" descr="\\sfp\clients\VCE\4-03236_VCEKeynoteTemplates_Moog\Art\Logos\VCE-Logo.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5576" y="1461570"/>
            <a:ext cx="2212848" cy="222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1713" y="183685"/>
            <a:ext cx="8577651" cy="586650"/>
          </a:xfrm>
          <a:prstGeom prst="rect">
            <a:avLst/>
          </a:prstGeom>
        </p:spPr>
        <p:txBody>
          <a:bodyPr anchor="t"/>
          <a:lstStyle/>
          <a:p>
            <a:pPr marL="0" lvl="0"/>
            <a:r>
              <a:rPr lang="en-US" dirty="0" smtClean="0"/>
              <a:t>Click to edit Master title style</a:t>
            </a:r>
            <a:endParaRPr lang="en-US" dirty="0"/>
          </a:p>
        </p:txBody>
      </p:sp>
      <p:sp>
        <p:nvSpPr>
          <p:cNvPr id="6" name="Slide Number Placeholder 5"/>
          <p:cNvSpPr>
            <a:spLocks noGrp="1"/>
          </p:cNvSpPr>
          <p:nvPr>
            <p:ph type="sldNum" sz="quarter" idx="4"/>
          </p:nvPr>
        </p:nvSpPr>
        <p:spPr>
          <a:xfrm>
            <a:off x="0" y="4740882"/>
            <a:ext cx="438177" cy="282575"/>
          </a:xfrm>
          <a:prstGeom prst="rect">
            <a:avLst/>
          </a:prstGeom>
        </p:spPr>
        <p:txBody>
          <a:bodyPr vert="horz" lIns="91432" tIns="45716" rIns="91432" bIns="45716" rtlCol="0" anchor="ctr"/>
          <a:lstStyle>
            <a:lvl1pPr algn="l">
              <a:defRPr lang="en-US" sz="700" kern="1200" smtClean="0">
                <a:solidFill>
                  <a:schemeClr val="bg1">
                    <a:lumMod val="65000"/>
                  </a:schemeClr>
                </a:solidFill>
                <a:latin typeface="+mn-lt"/>
                <a:ea typeface="+mn-ea"/>
                <a:cs typeface="+mn-cs"/>
              </a:defRPr>
            </a:lvl1pPr>
          </a:lstStyle>
          <a:p>
            <a:fld id="{187C27D1-DCA6-4DF5-B3AC-B0F04BA36B88}" type="slidenum">
              <a:rPr lang="en-US" smtClean="0"/>
              <a:pPr/>
              <a:t>‹#›</a:t>
            </a:fld>
            <a:endParaRPr lang="en-US" dirty="0"/>
          </a:p>
        </p:txBody>
      </p:sp>
      <p:sp>
        <p:nvSpPr>
          <p:cNvPr id="4" name="Text Placeholder 3"/>
          <p:cNvSpPr>
            <a:spLocks noGrp="1"/>
          </p:cNvSpPr>
          <p:nvPr>
            <p:ph type="body" idx="1"/>
          </p:nvPr>
        </p:nvSpPr>
        <p:spPr>
          <a:xfrm>
            <a:off x="291712" y="1182291"/>
            <a:ext cx="8577651" cy="1356782"/>
          </a:xfrm>
          <a:prstGeom prst="rect">
            <a:avLst/>
          </a:prstGeom>
        </p:spPr>
        <p:txBody>
          <a:bodyPr vert="horz" wrap="square"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7" name="Color palette" hidden="1"/>
          <p:cNvGrpSpPr/>
          <p:nvPr userDrawn="1"/>
        </p:nvGrpSpPr>
        <p:grpSpPr>
          <a:xfrm>
            <a:off x="6089313" y="-323190"/>
            <a:ext cx="3054687" cy="269922"/>
            <a:chOff x="800100" y="1179512"/>
            <a:chExt cx="13014324" cy="1149987"/>
          </a:xfrm>
        </p:grpSpPr>
        <p:sp>
          <p:nvSpPr>
            <p:cNvPr id="28" name="Rectangle 27"/>
            <p:cNvSpPr/>
            <p:nvPr userDrawn="1"/>
          </p:nvSpPr>
          <p:spPr>
            <a:xfrm>
              <a:off x="2118360" y="1179513"/>
              <a:ext cx="1149987" cy="1149986"/>
            </a:xfrm>
            <a:prstGeom prst="rect">
              <a:avLst/>
            </a:prstGeom>
            <a:solidFill>
              <a:srgbClr val="006B93"/>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29" name="Rectangle 28"/>
            <p:cNvSpPr/>
            <p:nvPr userDrawn="1"/>
          </p:nvSpPr>
          <p:spPr>
            <a:xfrm>
              <a:off x="3436620" y="1179512"/>
              <a:ext cx="1149987" cy="1149986"/>
            </a:xfrm>
            <a:prstGeom prst="rect">
              <a:avLst/>
            </a:prstGeom>
            <a:solidFill>
              <a:srgbClr val="3DB1D9"/>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0" name="Rectangle 29"/>
            <p:cNvSpPr/>
            <p:nvPr userDrawn="1"/>
          </p:nvSpPr>
          <p:spPr>
            <a:xfrm>
              <a:off x="4754880" y="1179513"/>
              <a:ext cx="1149987" cy="1149986"/>
            </a:xfrm>
            <a:prstGeom prst="rect">
              <a:avLst/>
            </a:prstGeom>
            <a:solidFill>
              <a:srgbClr val="A0D2E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1" name="Rectangle 30"/>
            <p:cNvSpPr/>
            <p:nvPr userDrawn="1"/>
          </p:nvSpPr>
          <p:spPr>
            <a:xfrm>
              <a:off x="8709660" y="1179513"/>
              <a:ext cx="1149987" cy="1149986"/>
            </a:xfrm>
            <a:prstGeom prst="rect">
              <a:avLst/>
            </a:prstGeom>
            <a:solidFill>
              <a:srgbClr val="B2B2B2"/>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2" name="Rectangle 31"/>
            <p:cNvSpPr/>
            <p:nvPr userDrawn="1"/>
          </p:nvSpPr>
          <p:spPr>
            <a:xfrm>
              <a:off x="10027920" y="1179513"/>
              <a:ext cx="1149987" cy="1149986"/>
            </a:xfrm>
            <a:prstGeom prst="rect">
              <a:avLst/>
            </a:prstGeom>
            <a:solidFill>
              <a:srgbClr val="E9E3DC"/>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3" name="Rectangle 32"/>
            <p:cNvSpPr/>
            <p:nvPr userDrawn="1"/>
          </p:nvSpPr>
          <p:spPr>
            <a:xfrm>
              <a:off x="11346180" y="1179513"/>
              <a:ext cx="1149987" cy="1149986"/>
            </a:xfrm>
            <a:prstGeom prst="rect">
              <a:avLst/>
            </a:prstGeom>
            <a:solidFill>
              <a:srgbClr val="F7EC00"/>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4" name="Rectangle 33"/>
            <p:cNvSpPr/>
            <p:nvPr userDrawn="1"/>
          </p:nvSpPr>
          <p:spPr>
            <a:xfrm>
              <a:off x="800100" y="1179513"/>
              <a:ext cx="1149987" cy="1149986"/>
            </a:xfrm>
            <a:prstGeom prst="rect">
              <a:avLst/>
            </a:prstGeom>
            <a:solidFill>
              <a:srgbClr val="00598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5" name="Rectangle 34"/>
            <p:cNvSpPr/>
            <p:nvPr userDrawn="1"/>
          </p:nvSpPr>
          <p:spPr>
            <a:xfrm>
              <a:off x="7391400" y="1179513"/>
              <a:ext cx="1149987" cy="1149986"/>
            </a:xfrm>
            <a:prstGeom prst="rect">
              <a:avLst/>
            </a:prstGeom>
            <a:solidFill>
              <a:srgbClr val="333F48">
                <a:lumMod val="75000"/>
              </a:srgbClr>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6" name="Rectangle 35"/>
            <p:cNvSpPr/>
            <p:nvPr userDrawn="1"/>
          </p:nvSpPr>
          <p:spPr>
            <a:xfrm>
              <a:off x="6073140" y="1179513"/>
              <a:ext cx="1149987" cy="1149986"/>
            </a:xfrm>
            <a:prstGeom prst="rect">
              <a:avLst/>
            </a:prstGeom>
            <a:solidFill>
              <a:srgbClr val="6EC3AF"/>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7" name="Rectangle 36"/>
            <p:cNvSpPr/>
            <p:nvPr userDrawn="1"/>
          </p:nvSpPr>
          <p:spPr>
            <a:xfrm>
              <a:off x="12664437" y="1179513"/>
              <a:ext cx="1149987" cy="1149986"/>
            </a:xfrm>
            <a:prstGeom prst="rect">
              <a:avLst/>
            </a:prstGeom>
            <a:solidFill>
              <a:srgbClr val="E1703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grpSp>
      <p:pic>
        <p:nvPicPr>
          <p:cNvPr id="16" name="VCE-Small" descr="\\sfp\clients\VCE\4-03236_VCEKeynoteTemplates_Moog\Art\Logos\VCE-Logo.emf"/>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userDrawn="1"/>
        </p:nvSpPr>
        <p:spPr bwMode="auto">
          <a:xfrm>
            <a:off x="3443681" y="4776318"/>
            <a:ext cx="2256639" cy="223158"/>
          </a:xfrm>
          <a:prstGeom prst="rect">
            <a:avLst/>
          </a:prstGeom>
          <a:noFill/>
          <a:ln w="9525">
            <a:noFill/>
            <a:miter lim="800000"/>
            <a:headEnd/>
            <a:tailEnd/>
          </a:ln>
          <a:effectLst/>
          <a:extLst/>
        </p:spPr>
        <p:txBody>
          <a:bodyPr lIns="68574" tIns="0" rIns="68574" bIns="0" anchor="ctr" anchorCtr="0">
            <a:noAutofit/>
          </a:bodyPr>
          <a:lstStyle>
            <a:defPPr>
              <a:defRPr lang="en-US"/>
            </a:defPPr>
            <a:lvl1pPr eaLnBrk="0" hangingPunct="0">
              <a:lnSpc>
                <a:spcPct val="101000"/>
              </a:lnSpc>
              <a:spcBef>
                <a:spcPct val="50000"/>
              </a:spcBef>
              <a:defRPr sz="700" baseline="0">
                <a:solidFill>
                  <a:schemeClr val="bg1">
                    <a:lumMod val="65000"/>
                  </a:schemeClr>
                </a:solidFill>
              </a:defRPr>
            </a:lvl1pPr>
          </a:lstStyle>
          <a:p>
            <a:pPr lvl="0" algn="ctr"/>
            <a:r>
              <a:rPr lang="en-US" sz="700" b="1" dirty="0" smtClean="0">
                <a:solidFill>
                  <a:srgbClr val="FF0000"/>
                </a:solidFill>
              </a:rPr>
              <a:t>VCE Confidential</a:t>
            </a:r>
            <a:endParaRPr lang="en-US" sz="700" b="1" dirty="0">
              <a:solidFill>
                <a:srgbClr val="FF0000"/>
              </a:solidFill>
            </a:endParaRPr>
          </a:p>
        </p:txBody>
      </p:sp>
      <p:sp>
        <p:nvSpPr>
          <p:cNvPr id="18"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352973111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7" r:id="rId3"/>
    <p:sldLayoutId id="2147483689" r:id="rId4"/>
    <p:sldLayoutId id="2147483678" r:id="rId5"/>
    <p:sldLayoutId id="2147483680" r:id="rId6"/>
    <p:sldLayoutId id="2147483686" r:id="rId7"/>
    <p:sldLayoutId id="2147483682" r:id="rId8"/>
    <p:sldLayoutId id="2147483683"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685743" rtl="0" eaLnBrk="1" latinLnBrk="0" hangingPunct="1">
        <a:lnSpc>
          <a:spcPct val="100000"/>
        </a:lnSpc>
        <a:spcBef>
          <a:spcPct val="0"/>
        </a:spcBef>
        <a:buNone/>
        <a:defRPr lang="en-US" sz="2800" b="1" kern="1200" cap="all" baseline="0" dirty="0">
          <a:solidFill>
            <a:schemeClr val="tx2"/>
          </a:solidFill>
          <a:latin typeface="+mj-lt"/>
          <a:ea typeface="+mj-ea"/>
          <a:cs typeface="+mj-cs"/>
        </a:defRPr>
      </a:lvl1pPr>
    </p:titleStyle>
    <p:body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dirty="0" smtClean="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173831" algn="l"/>
        </a:tabLst>
        <a:defRPr lang="en-US" sz="1600" kern="1200" baseline="0" dirty="0" smtClean="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dirty="0" smtClean="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dirty="0" smtClean="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dirty="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A4A3A4"/>
          </p15:clr>
        </p15:guide>
        <p15:guide id="2" orient="horz" pos="1620" userDrawn="1">
          <p15:clr>
            <a:srgbClr val="A4A3A4"/>
          </p15:clr>
        </p15:guide>
        <p15:guide id="3" pos="5587" userDrawn="1">
          <p15:clr>
            <a:srgbClr val="A4A3A4"/>
          </p15:clr>
        </p15:guide>
        <p15:guide id="4" pos="177" userDrawn="1">
          <p15:clr>
            <a:srgbClr val="A4A3A4"/>
          </p15:clr>
        </p15:guide>
        <p15:guide id="5" pos="504" userDrawn="1">
          <p15:clr>
            <a:srgbClr val="A4A3A4"/>
          </p15:clr>
        </p15:guide>
        <p15:guide id="7" orient="horz" pos="109" userDrawn="1">
          <p15:clr>
            <a:srgbClr val="A4A3A4"/>
          </p15:clr>
        </p15:guide>
        <p15:guide id="8" orient="horz" pos="491" userDrawn="1">
          <p15:clr>
            <a:srgbClr val="A4A3A4"/>
          </p15:clr>
        </p15:guide>
        <p15:guide id="9" orient="horz" pos="743" userDrawn="1">
          <p15:clr>
            <a:srgbClr val="A4A3A4"/>
          </p15:clr>
        </p15:guide>
        <p15:guide id="10" orient="horz" pos="3108" userDrawn="1">
          <p15:clr>
            <a:srgbClr val="A4A3A4"/>
          </p15:clr>
        </p15:guide>
        <p15:guide id="11" pos="4569" userDrawn="1">
          <p15:clr>
            <a:srgbClr val="A4A3A4"/>
          </p15:clr>
        </p15:guide>
        <p15:guide id="12" pos="4960" userDrawn="1">
          <p15:clr>
            <a:srgbClr val="A4A3A4"/>
          </p15:clr>
        </p15:guide>
        <p15:guide id="14" orient="horz" pos="2835" userDrawn="1">
          <p15:clr>
            <a:srgbClr val="A4A3A4"/>
          </p15:clr>
        </p15:guide>
        <p15:guide id="15" orient="horz" pos="279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575462" y="3689656"/>
            <a:ext cx="6297250" cy="338554"/>
          </a:xfrm>
        </p:spPr>
        <p:txBody>
          <a:bodyPr/>
          <a:lstStyle/>
          <a:p>
            <a:r>
              <a:rPr lang="en-US" dirty="0" smtClean="0">
                <a:latin typeface="Cambria" panose="02040503050406030204" pitchFamily="18" charset="0"/>
              </a:rPr>
              <a:t>20-10-2016</a:t>
            </a:r>
            <a:endParaRPr lang="en-US" dirty="0">
              <a:latin typeface="Cambria" panose="02040503050406030204" pitchFamily="18" charset="0"/>
            </a:endParaRPr>
          </a:p>
        </p:txBody>
      </p:sp>
      <p:sp>
        <p:nvSpPr>
          <p:cNvPr id="3" name="Title 2"/>
          <p:cNvSpPr>
            <a:spLocks noGrp="1"/>
          </p:cNvSpPr>
          <p:nvPr>
            <p:ph type="title"/>
          </p:nvPr>
        </p:nvSpPr>
        <p:spPr/>
        <p:txBody>
          <a:bodyPr/>
          <a:lstStyle/>
          <a:p>
            <a:r>
              <a:rPr lang="en-US" sz="2000" dirty="0" err="1" smtClean="0">
                <a:latin typeface="Cambria" panose="02040503050406030204" pitchFamily="18" charset="0"/>
              </a:rPr>
              <a:t>javaScript</a:t>
            </a:r>
            <a:endParaRPr lang="en-US" sz="2000" dirty="0">
              <a:latin typeface="Cambria" panose="02040503050406030204" pitchFamily="18" charset="0"/>
            </a:endParaRPr>
          </a:p>
        </p:txBody>
      </p:sp>
      <p:sp>
        <p:nvSpPr>
          <p:cNvPr id="2" name="TextBox 1"/>
          <p:cNvSpPr txBox="1"/>
          <p:nvPr/>
        </p:nvSpPr>
        <p:spPr bwMode="auto">
          <a:xfrm>
            <a:off x="5990897" y="3689656"/>
            <a:ext cx="2102069"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eaLnBrk="1" hangingPunct="1">
              <a:lnSpc>
                <a:spcPct val="90000"/>
              </a:lnSpc>
              <a:spcBef>
                <a:spcPts val="600"/>
              </a:spcBef>
              <a:buClr>
                <a:srgbClr val="F79220"/>
              </a:buClr>
              <a:buSzPct val="120000"/>
            </a:pPr>
            <a:r>
              <a:rPr lang="en-US" sz="1600" dirty="0" smtClean="0"/>
              <a:t>Ashok</a:t>
            </a:r>
            <a:endParaRPr lang="en-US" sz="1600" dirty="0" smtClean="0">
              <a:latin typeface="+mn-lt"/>
            </a:endParaRPr>
          </a:p>
        </p:txBody>
      </p:sp>
    </p:spTree>
    <p:extLst>
      <p:ext uri="{BB962C8B-B14F-4D97-AF65-F5344CB8AC3E}">
        <p14:creationId xmlns:p14="http://schemas.microsoft.com/office/powerpoint/2010/main" val="142808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Syntax</a:t>
            </a:r>
            <a:endParaRPr lang="en-US" dirty="0"/>
          </a:p>
        </p:txBody>
      </p:sp>
      <p:sp>
        <p:nvSpPr>
          <p:cNvPr id="3" name="Content Placeholder 2"/>
          <p:cNvSpPr>
            <a:spLocks noGrp="1"/>
          </p:cNvSpPr>
          <p:nvPr>
            <p:ph sz="quarter" idx="14"/>
          </p:nvPr>
        </p:nvSpPr>
        <p:spPr>
          <a:xfrm>
            <a:off x="291714" y="1182291"/>
            <a:ext cx="8577649" cy="2887970"/>
          </a:xfrm>
        </p:spPr>
        <p:txBody>
          <a:bodyPr/>
          <a:lstStyle/>
          <a:p>
            <a:r>
              <a:rPr lang="en-US" dirty="0"/>
              <a:t>JavaScript Values</a:t>
            </a:r>
          </a:p>
          <a:p>
            <a:r>
              <a:rPr lang="en-US" dirty="0"/>
              <a:t>The JavaScript syntax defines two types of values: Fixed values and variable values.</a:t>
            </a:r>
          </a:p>
          <a:p>
            <a:r>
              <a:rPr lang="en-US" dirty="0"/>
              <a:t>Fixed values are called </a:t>
            </a:r>
            <a:r>
              <a:rPr lang="en-US" b="1" dirty="0"/>
              <a:t>literals</a:t>
            </a:r>
            <a:r>
              <a:rPr lang="en-US" dirty="0"/>
              <a:t>. Variable values are called </a:t>
            </a:r>
            <a:r>
              <a:rPr lang="en-US" b="1" dirty="0"/>
              <a:t>variables</a:t>
            </a:r>
            <a:r>
              <a:rPr lang="en-US" dirty="0"/>
              <a:t>.</a:t>
            </a:r>
          </a:p>
          <a:p>
            <a:r>
              <a:rPr lang="en-US" b="1" dirty="0" smtClean="0"/>
              <a:t>Numbers Literals: 10,10.10</a:t>
            </a:r>
          </a:p>
          <a:p>
            <a:r>
              <a:rPr lang="en-US" b="1" dirty="0" smtClean="0"/>
              <a:t>String Literals : ‘</a:t>
            </a:r>
            <a:r>
              <a:rPr lang="en-US" b="1" dirty="0" err="1" smtClean="0"/>
              <a:t>ashok</a:t>
            </a:r>
            <a:r>
              <a:rPr lang="en-US" b="1" dirty="0" smtClean="0"/>
              <a:t>’,”</a:t>
            </a:r>
            <a:r>
              <a:rPr lang="en-US" b="1" dirty="0" err="1" smtClean="0"/>
              <a:t>ashok</a:t>
            </a:r>
            <a:r>
              <a:rPr lang="en-US" b="1" dirty="0" smtClean="0"/>
              <a:t>”</a:t>
            </a:r>
          </a:p>
          <a:p>
            <a:endParaRPr lang="en-US" dirty="0"/>
          </a:p>
        </p:txBody>
      </p:sp>
    </p:spTree>
    <p:extLst>
      <p:ext uri="{BB962C8B-B14F-4D97-AF65-F5344CB8AC3E}">
        <p14:creationId xmlns:p14="http://schemas.microsoft.com/office/powerpoint/2010/main" val="109794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4837222"/>
          </a:xfrm>
        </p:spPr>
        <p:txBody>
          <a:bodyPr/>
          <a:lstStyle/>
          <a:p>
            <a:pPr>
              <a:lnSpc>
                <a:spcPct val="150000"/>
              </a:lnSpc>
            </a:pPr>
            <a:r>
              <a:rPr lang="en-US" dirty="0"/>
              <a:t>JavaScript </a:t>
            </a:r>
            <a:r>
              <a:rPr lang="en-US" dirty="0" smtClean="0"/>
              <a:t>Variables:</a:t>
            </a:r>
          </a:p>
          <a:p>
            <a:r>
              <a:rPr lang="en-US" dirty="0"/>
              <a:t>In a programming language, </a:t>
            </a:r>
            <a:r>
              <a:rPr lang="en-US" b="1" dirty="0"/>
              <a:t>variables</a:t>
            </a:r>
            <a:r>
              <a:rPr lang="en-US" dirty="0"/>
              <a:t> are used to </a:t>
            </a:r>
            <a:r>
              <a:rPr lang="en-US" b="1" dirty="0"/>
              <a:t>store</a:t>
            </a:r>
            <a:r>
              <a:rPr lang="en-US" dirty="0"/>
              <a:t> data values.</a:t>
            </a:r>
          </a:p>
          <a:p>
            <a:r>
              <a:rPr lang="en-US" dirty="0"/>
              <a:t>JavaScript uses the </a:t>
            </a:r>
            <a:r>
              <a:rPr lang="en-US" b="1" dirty="0" err="1"/>
              <a:t>var</a:t>
            </a:r>
            <a:r>
              <a:rPr lang="en-US" b="1" dirty="0"/>
              <a:t> </a:t>
            </a:r>
            <a:r>
              <a:rPr lang="en-US" dirty="0"/>
              <a:t>keyword to </a:t>
            </a:r>
            <a:r>
              <a:rPr lang="en-US" b="1" dirty="0"/>
              <a:t>declare</a:t>
            </a:r>
            <a:r>
              <a:rPr lang="en-US" dirty="0"/>
              <a:t> variables.</a:t>
            </a:r>
          </a:p>
          <a:p>
            <a:r>
              <a:rPr lang="en-US" dirty="0"/>
              <a:t>An </a:t>
            </a:r>
            <a:r>
              <a:rPr lang="en-US" b="1" dirty="0"/>
              <a:t>equal sign</a:t>
            </a:r>
            <a:r>
              <a:rPr lang="en-US" dirty="0"/>
              <a:t> is used to </a:t>
            </a:r>
            <a:r>
              <a:rPr lang="en-US" b="1" dirty="0"/>
              <a:t>assign values</a:t>
            </a:r>
            <a:r>
              <a:rPr lang="en-US" dirty="0"/>
              <a:t> to variables.</a:t>
            </a:r>
          </a:p>
          <a:p>
            <a:r>
              <a:rPr lang="en-US" dirty="0"/>
              <a:t>In this example, x is defined as a variable. Then, x is assigned (given) the value 6:</a:t>
            </a:r>
          </a:p>
          <a:p>
            <a:pPr>
              <a:lnSpc>
                <a:spcPct val="150000"/>
              </a:lnSpc>
            </a:pPr>
            <a:r>
              <a:rPr lang="en-US" dirty="0" err="1"/>
              <a:t>var</a:t>
            </a:r>
            <a:r>
              <a:rPr lang="en-US" dirty="0"/>
              <a:t> </a:t>
            </a:r>
            <a:r>
              <a:rPr lang="en-US" dirty="0" smtClean="0"/>
              <a:t>x</a:t>
            </a:r>
            <a:r>
              <a:rPr lang="en-US" dirty="0"/>
              <a:t>;</a:t>
            </a:r>
            <a:br>
              <a:rPr lang="en-US" dirty="0"/>
            </a:br>
            <a:r>
              <a:rPr lang="en-US" dirty="0"/>
              <a:t>x = 6</a:t>
            </a:r>
            <a:r>
              <a:rPr lang="en-US" dirty="0" smtClean="0"/>
              <a:t>;</a:t>
            </a:r>
          </a:p>
          <a:p>
            <a:pPr>
              <a:lnSpc>
                <a:spcPct val="150000"/>
              </a:lnSpc>
            </a:pPr>
            <a:r>
              <a:rPr lang="en-US" dirty="0" smtClean="0"/>
              <a:t>X=true;</a:t>
            </a:r>
            <a:endParaRPr lang="en-US" dirty="0"/>
          </a:p>
          <a:p>
            <a:pPr>
              <a:lnSpc>
                <a:spcPct val="150000"/>
              </a:lnSpc>
            </a:pP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b="0" dirty="0"/>
              <a:t>JavaScript Syntax</a:t>
            </a:r>
            <a:endParaRPr lang="en-US" dirty="0">
              <a:latin typeface="Cambria" panose="02040503050406030204" pitchFamily="18" charset="0"/>
            </a:endParaRPr>
          </a:p>
        </p:txBody>
      </p:sp>
    </p:spTree>
    <p:extLst>
      <p:ext uri="{BB962C8B-B14F-4D97-AF65-F5344CB8AC3E}">
        <p14:creationId xmlns:p14="http://schemas.microsoft.com/office/powerpoint/2010/main" val="315305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SYNTAX</a:t>
            </a:r>
            <a:endParaRPr lang="en-US" dirty="0"/>
          </a:p>
        </p:txBody>
      </p:sp>
      <p:sp>
        <p:nvSpPr>
          <p:cNvPr id="3" name="Content Placeholder 2"/>
          <p:cNvSpPr>
            <a:spLocks noGrp="1"/>
          </p:cNvSpPr>
          <p:nvPr>
            <p:ph sz="quarter" idx="14"/>
          </p:nvPr>
        </p:nvSpPr>
        <p:spPr>
          <a:xfrm>
            <a:off x="289138" y="888000"/>
            <a:ext cx="8577649" cy="4196020"/>
          </a:xfrm>
        </p:spPr>
        <p:txBody>
          <a:bodyPr/>
          <a:lstStyle/>
          <a:p>
            <a:r>
              <a:rPr lang="en-US" dirty="0"/>
              <a:t>JavaScript </a:t>
            </a:r>
            <a:r>
              <a:rPr lang="en-US" dirty="0" smtClean="0"/>
              <a:t>Operators</a:t>
            </a:r>
          </a:p>
          <a:p>
            <a:r>
              <a:rPr lang="en-US" b="1" dirty="0"/>
              <a:t>assignment operator</a:t>
            </a:r>
            <a:r>
              <a:rPr lang="en-US" dirty="0"/>
              <a:t> ( = ) to </a:t>
            </a:r>
            <a:r>
              <a:rPr lang="en-US" b="1" dirty="0"/>
              <a:t>assign</a:t>
            </a:r>
            <a:r>
              <a:rPr lang="en-US" dirty="0"/>
              <a:t> values to variables</a:t>
            </a:r>
            <a:endParaRPr lang="en-US" dirty="0" smtClean="0"/>
          </a:p>
          <a:p>
            <a:r>
              <a:rPr lang="en-US" dirty="0" err="1"/>
              <a:t>var</a:t>
            </a:r>
            <a:r>
              <a:rPr lang="en-US" dirty="0"/>
              <a:t> x = 5;</a:t>
            </a:r>
            <a:br>
              <a:rPr lang="en-US" dirty="0"/>
            </a:br>
            <a:r>
              <a:rPr lang="en-US" dirty="0" err="1"/>
              <a:t>var</a:t>
            </a:r>
            <a:r>
              <a:rPr lang="en-US" dirty="0"/>
              <a:t> y = 6</a:t>
            </a:r>
            <a:r>
              <a:rPr lang="en-US" dirty="0" smtClean="0"/>
              <a:t>;</a:t>
            </a:r>
          </a:p>
          <a:p>
            <a:r>
              <a:rPr lang="en-US" dirty="0"/>
              <a:t>JavaScript uses </a:t>
            </a:r>
            <a:r>
              <a:rPr lang="en-US" b="1" dirty="0"/>
              <a:t>arithmetic operators</a:t>
            </a:r>
            <a:r>
              <a:rPr lang="en-US" dirty="0"/>
              <a:t> ( + - *  / ) to </a:t>
            </a:r>
            <a:r>
              <a:rPr lang="en-US" b="1" dirty="0"/>
              <a:t>compute</a:t>
            </a:r>
            <a:r>
              <a:rPr lang="en-US" dirty="0"/>
              <a:t> values:</a:t>
            </a:r>
            <a:endParaRPr lang="en-US" dirty="0" smtClean="0"/>
          </a:p>
          <a:p>
            <a:r>
              <a:rPr lang="en-US" dirty="0"/>
              <a:t>(5 + 6) * 10</a:t>
            </a:r>
          </a:p>
          <a:p>
            <a:r>
              <a:rPr lang="en-US" dirty="0"/>
              <a:t>JavaScript Keywords</a:t>
            </a:r>
          </a:p>
          <a:p>
            <a:r>
              <a:rPr lang="en-US" dirty="0"/>
              <a:t>JavaScript </a:t>
            </a:r>
            <a:r>
              <a:rPr lang="en-US" b="1" dirty="0"/>
              <a:t>keywords</a:t>
            </a:r>
            <a:r>
              <a:rPr lang="en-US" dirty="0"/>
              <a:t> are used to identify actions to be performed.</a:t>
            </a:r>
          </a:p>
          <a:p>
            <a:r>
              <a:rPr lang="en-US" dirty="0"/>
              <a:t>The </a:t>
            </a:r>
            <a:r>
              <a:rPr lang="en-US" b="1" dirty="0" err="1"/>
              <a:t>var</a:t>
            </a:r>
            <a:r>
              <a:rPr lang="en-US" dirty="0"/>
              <a:t> keyword tells the browser to create a new variable:</a:t>
            </a:r>
          </a:p>
          <a:p>
            <a:r>
              <a:rPr lang="en-US" dirty="0" err="1"/>
              <a:t>var</a:t>
            </a:r>
            <a:r>
              <a:rPr lang="en-US" dirty="0"/>
              <a:t> x = 5 + 6;</a:t>
            </a:r>
          </a:p>
        </p:txBody>
      </p:sp>
    </p:spTree>
    <p:extLst>
      <p:ext uri="{BB962C8B-B14F-4D97-AF65-F5344CB8AC3E}">
        <p14:creationId xmlns:p14="http://schemas.microsoft.com/office/powerpoint/2010/main" val="226804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SYNTAX</a:t>
            </a:r>
            <a:endParaRPr lang="en-US" dirty="0"/>
          </a:p>
        </p:txBody>
      </p:sp>
      <p:sp>
        <p:nvSpPr>
          <p:cNvPr id="3" name="Content Placeholder 2"/>
          <p:cNvSpPr>
            <a:spLocks noGrp="1"/>
          </p:cNvSpPr>
          <p:nvPr>
            <p:ph sz="quarter" idx="14"/>
          </p:nvPr>
        </p:nvSpPr>
        <p:spPr>
          <a:xfrm>
            <a:off x="291715" y="770335"/>
            <a:ext cx="8577649" cy="4611519"/>
          </a:xfrm>
        </p:spPr>
        <p:txBody>
          <a:bodyPr/>
          <a:lstStyle/>
          <a:p>
            <a:r>
              <a:rPr lang="en-US" sz="1400" b="1" dirty="0"/>
              <a:t>JavaScript </a:t>
            </a:r>
            <a:r>
              <a:rPr lang="en-US" sz="1400" b="1" dirty="0" smtClean="0"/>
              <a:t>Comments:</a:t>
            </a:r>
            <a:endParaRPr lang="en-US" sz="1400" b="1" dirty="0"/>
          </a:p>
          <a:p>
            <a:r>
              <a:rPr lang="en-US" sz="1400" dirty="0"/>
              <a:t>Not all JavaScript statements are "executed".</a:t>
            </a:r>
          </a:p>
          <a:p>
            <a:r>
              <a:rPr lang="en-US" sz="1400" dirty="0"/>
              <a:t>Code after double slashes </a:t>
            </a:r>
            <a:r>
              <a:rPr lang="en-US" sz="1400" b="1" dirty="0"/>
              <a:t>//</a:t>
            </a:r>
            <a:r>
              <a:rPr lang="en-US" sz="1400" dirty="0"/>
              <a:t> or between </a:t>
            </a:r>
            <a:r>
              <a:rPr lang="en-US" sz="1400" b="1" dirty="0"/>
              <a:t>/*</a:t>
            </a:r>
            <a:r>
              <a:rPr lang="en-US" sz="1400" dirty="0"/>
              <a:t> and </a:t>
            </a:r>
            <a:r>
              <a:rPr lang="en-US" sz="1400" b="1" dirty="0"/>
              <a:t>*/</a:t>
            </a:r>
            <a:r>
              <a:rPr lang="en-US" sz="1400" dirty="0"/>
              <a:t> is treated as a </a:t>
            </a:r>
            <a:r>
              <a:rPr lang="en-US" sz="1400" b="1" dirty="0"/>
              <a:t>comment</a:t>
            </a:r>
            <a:r>
              <a:rPr lang="en-US" sz="1400" dirty="0"/>
              <a:t>.</a:t>
            </a:r>
          </a:p>
          <a:p>
            <a:r>
              <a:rPr lang="en-US" sz="1400" dirty="0"/>
              <a:t>Comments are ignored, and will not be executed:</a:t>
            </a:r>
          </a:p>
          <a:p>
            <a:r>
              <a:rPr lang="en-US" sz="1400" dirty="0" err="1"/>
              <a:t>var</a:t>
            </a:r>
            <a:r>
              <a:rPr lang="en-US" sz="1400" dirty="0"/>
              <a:t> x = 5;   // I will be executed</a:t>
            </a:r>
            <a:br>
              <a:rPr lang="en-US" sz="1400" dirty="0"/>
            </a:br>
            <a:r>
              <a:rPr lang="en-US" sz="1400" dirty="0"/>
              <a:t/>
            </a:r>
            <a:br>
              <a:rPr lang="en-US" sz="1400" dirty="0"/>
            </a:br>
            <a:r>
              <a:rPr lang="en-US" sz="1400" dirty="0"/>
              <a:t>// </a:t>
            </a:r>
            <a:r>
              <a:rPr lang="en-US" sz="1400" dirty="0" err="1"/>
              <a:t>var</a:t>
            </a:r>
            <a:r>
              <a:rPr lang="en-US" sz="1400" dirty="0"/>
              <a:t> x = 6;   I will NOT be </a:t>
            </a:r>
            <a:r>
              <a:rPr lang="en-US" sz="1400" dirty="0" smtClean="0"/>
              <a:t>executed</a:t>
            </a:r>
          </a:p>
          <a:p>
            <a:r>
              <a:rPr lang="en-US" sz="1400" b="1" dirty="0"/>
              <a:t>JavaScript </a:t>
            </a:r>
            <a:r>
              <a:rPr lang="en-US" sz="1400" b="1" dirty="0" smtClean="0"/>
              <a:t>Identifiers</a:t>
            </a:r>
            <a:r>
              <a:rPr lang="en-US" sz="1400" dirty="0" smtClean="0"/>
              <a:t>:</a:t>
            </a:r>
            <a:endParaRPr lang="en-US" sz="1400" dirty="0"/>
          </a:p>
          <a:p>
            <a:r>
              <a:rPr lang="en-US" sz="1400" dirty="0"/>
              <a:t>Identifiers are names.</a:t>
            </a:r>
          </a:p>
          <a:p>
            <a:r>
              <a:rPr lang="en-US" sz="1400" dirty="0"/>
              <a:t>In JavaScript, identifiers are used to name variables (and keywords, and functions, and labels).</a:t>
            </a:r>
          </a:p>
          <a:p>
            <a:r>
              <a:rPr lang="en-US" sz="1400" dirty="0"/>
              <a:t>The rules for legal names are much the same in most programming languages.</a:t>
            </a:r>
          </a:p>
          <a:p>
            <a:r>
              <a:rPr lang="en-US" sz="1400" dirty="0"/>
              <a:t>In JavaScript, the first character must be a letter, an underscore (_), or a dollar sign ($).</a:t>
            </a:r>
          </a:p>
          <a:p>
            <a:r>
              <a:rPr lang="en-US" sz="1400" dirty="0"/>
              <a:t>Subsequent characters may be letters, digits, underscores, or dollar signs.</a:t>
            </a:r>
          </a:p>
          <a:p>
            <a:endParaRPr lang="en-US" sz="1400" dirty="0"/>
          </a:p>
        </p:txBody>
      </p:sp>
    </p:spTree>
    <p:extLst>
      <p:ext uri="{BB962C8B-B14F-4D97-AF65-F5344CB8AC3E}">
        <p14:creationId xmlns:p14="http://schemas.microsoft.com/office/powerpoint/2010/main" val="426505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SYNTAX</a:t>
            </a:r>
            <a:endParaRPr lang="en-US" dirty="0"/>
          </a:p>
        </p:txBody>
      </p:sp>
      <p:sp>
        <p:nvSpPr>
          <p:cNvPr id="3" name="Content Placeholder 2"/>
          <p:cNvSpPr>
            <a:spLocks noGrp="1"/>
          </p:cNvSpPr>
          <p:nvPr>
            <p:ph sz="quarter" idx="14"/>
          </p:nvPr>
        </p:nvSpPr>
        <p:spPr>
          <a:xfrm>
            <a:off x="291714" y="1182291"/>
            <a:ext cx="8577649" cy="3323987"/>
          </a:xfrm>
        </p:spPr>
        <p:txBody>
          <a:bodyPr/>
          <a:lstStyle/>
          <a:p>
            <a:r>
              <a:rPr lang="en-US" b="1" dirty="0"/>
              <a:t>JavaScript is Case Sensitive</a:t>
            </a:r>
          </a:p>
          <a:p>
            <a:r>
              <a:rPr lang="en-US" dirty="0"/>
              <a:t>All JavaScript identifiers are </a:t>
            </a:r>
            <a:r>
              <a:rPr lang="en-US" b="1" dirty="0"/>
              <a:t>case sensitive</a:t>
            </a:r>
            <a:r>
              <a:rPr lang="en-US" dirty="0"/>
              <a:t>. </a:t>
            </a:r>
          </a:p>
          <a:p>
            <a:r>
              <a:rPr lang="en-US" dirty="0"/>
              <a:t>The variables </a:t>
            </a:r>
            <a:r>
              <a:rPr lang="en-US" b="1" dirty="0" err="1"/>
              <a:t>lastName</a:t>
            </a:r>
            <a:r>
              <a:rPr lang="en-US" dirty="0"/>
              <a:t> and </a:t>
            </a:r>
            <a:r>
              <a:rPr lang="en-US" b="1" dirty="0" err="1"/>
              <a:t>lastname</a:t>
            </a:r>
            <a:r>
              <a:rPr lang="en-US" dirty="0"/>
              <a:t>, are two different variables.</a:t>
            </a:r>
          </a:p>
          <a:p>
            <a:r>
              <a:rPr lang="en-US" b="1" dirty="0"/>
              <a:t>JavaScript Character </a:t>
            </a:r>
            <a:r>
              <a:rPr lang="en-US" b="1" dirty="0" err="1" smtClean="0"/>
              <a:t>Set:</a:t>
            </a:r>
            <a:r>
              <a:rPr lang="en-US" dirty="0" err="1"/>
              <a:t>JavaScript</a:t>
            </a:r>
            <a:r>
              <a:rPr lang="en-US" dirty="0"/>
              <a:t> uses the </a:t>
            </a:r>
            <a:r>
              <a:rPr lang="en-US" b="1" dirty="0"/>
              <a:t>Unicode</a:t>
            </a:r>
            <a:r>
              <a:rPr lang="en-US" dirty="0"/>
              <a:t> character set.</a:t>
            </a:r>
          </a:p>
          <a:p>
            <a:r>
              <a:rPr lang="en-US" dirty="0"/>
              <a:t>Unicode covers (almost) all the characters, punctuations, and symbols in the world.</a:t>
            </a:r>
          </a:p>
          <a:p>
            <a:endParaRPr lang="en-US" b="1" dirty="0"/>
          </a:p>
          <a:p>
            <a:endParaRPr lang="en-US" dirty="0"/>
          </a:p>
        </p:txBody>
      </p:sp>
    </p:spTree>
    <p:extLst>
      <p:ext uri="{BB962C8B-B14F-4D97-AF65-F5344CB8AC3E}">
        <p14:creationId xmlns:p14="http://schemas.microsoft.com/office/powerpoint/2010/main" val="425415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sz="quarter" idx="14"/>
          </p:nvPr>
        </p:nvSpPr>
        <p:spPr>
          <a:xfrm>
            <a:off x="291714" y="919532"/>
            <a:ext cx="8577649" cy="4647426"/>
          </a:xfrm>
        </p:spPr>
        <p:txBody>
          <a:bodyPr/>
          <a:lstStyle/>
          <a:p>
            <a:r>
              <a:rPr lang="en-US" sz="1400" b="1" dirty="0"/>
              <a:t>Declaring (Creating) JavaScript </a:t>
            </a:r>
            <a:r>
              <a:rPr lang="en-US" sz="1400" b="1" dirty="0" smtClean="0"/>
              <a:t>Variables:</a:t>
            </a:r>
          </a:p>
          <a:p>
            <a:r>
              <a:rPr lang="en-US" sz="1400" dirty="0" err="1"/>
              <a:t>var</a:t>
            </a:r>
            <a:r>
              <a:rPr lang="en-US" sz="1400" dirty="0"/>
              <a:t> </a:t>
            </a:r>
            <a:r>
              <a:rPr lang="en-US" sz="1400" dirty="0" err="1"/>
              <a:t>carName</a:t>
            </a:r>
            <a:r>
              <a:rPr lang="en-US" sz="1400" dirty="0" smtClean="0"/>
              <a:t>;</a:t>
            </a:r>
          </a:p>
          <a:p>
            <a:r>
              <a:rPr lang="en-US" sz="1400" dirty="0"/>
              <a:t>After the declaration, the variable has no value. (Technically it has the value of </a:t>
            </a:r>
            <a:r>
              <a:rPr lang="en-US" sz="1400" b="1" dirty="0"/>
              <a:t>undefined</a:t>
            </a:r>
            <a:r>
              <a:rPr lang="en-US" sz="1400" dirty="0" smtClean="0"/>
              <a:t>)</a:t>
            </a:r>
          </a:p>
          <a:p>
            <a:r>
              <a:rPr lang="en-US" sz="1400" dirty="0" err="1"/>
              <a:t>carName</a:t>
            </a:r>
            <a:r>
              <a:rPr lang="en-US" sz="1400" dirty="0"/>
              <a:t> = "Volvo";</a:t>
            </a:r>
            <a:endParaRPr lang="en-US" sz="1400" b="1" dirty="0"/>
          </a:p>
          <a:p>
            <a:r>
              <a:rPr lang="en-US" sz="1400" dirty="0"/>
              <a:t>You can also assign a value to the variable when you declare it</a:t>
            </a:r>
            <a:r>
              <a:rPr lang="en-US" sz="1400" dirty="0" smtClean="0"/>
              <a:t>:</a:t>
            </a:r>
          </a:p>
          <a:p>
            <a:r>
              <a:rPr lang="en-US" sz="1400" dirty="0" err="1"/>
              <a:t>var</a:t>
            </a:r>
            <a:r>
              <a:rPr lang="en-US" sz="1400" dirty="0"/>
              <a:t> </a:t>
            </a:r>
            <a:r>
              <a:rPr lang="en-US" sz="1400" dirty="0" err="1" smtClean="0"/>
              <a:t>carName</a:t>
            </a:r>
            <a:r>
              <a:rPr lang="en-US" sz="1400" dirty="0" smtClean="0"/>
              <a:t>=“Volvo;</a:t>
            </a:r>
            <a:endParaRPr lang="en-US" sz="1400" dirty="0"/>
          </a:p>
          <a:p>
            <a:r>
              <a:rPr lang="en-US" sz="1400" b="1" dirty="0"/>
              <a:t>Value = undefined</a:t>
            </a:r>
          </a:p>
          <a:p>
            <a:r>
              <a:rPr lang="en-US" sz="1400" dirty="0"/>
              <a:t>In computer programs, variables are often declared without a value. The value can be something that has to be calculated, or something that will be provided later, like user input.</a:t>
            </a:r>
          </a:p>
          <a:p>
            <a:r>
              <a:rPr lang="en-US" sz="1400" dirty="0"/>
              <a:t>A variable declared without a value will have the value </a:t>
            </a:r>
            <a:r>
              <a:rPr lang="en-US" sz="1400" b="1" dirty="0"/>
              <a:t>undefined</a:t>
            </a:r>
            <a:r>
              <a:rPr lang="en-US" sz="1400" dirty="0"/>
              <a:t>.</a:t>
            </a:r>
          </a:p>
          <a:p>
            <a:r>
              <a:rPr lang="en-US" sz="1400" b="1" dirty="0"/>
              <a:t>Re-Declaring JavaScript Variables</a:t>
            </a:r>
          </a:p>
          <a:p>
            <a:r>
              <a:rPr lang="en-US" sz="1400" dirty="0"/>
              <a:t>If you re-declare a JavaScript variable, it will not lose its value.</a:t>
            </a:r>
          </a:p>
          <a:p>
            <a:r>
              <a:rPr lang="en-US" sz="1400" dirty="0"/>
              <a:t>The variable </a:t>
            </a:r>
            <a:r>
              <a:rPr lang="en-US" sz="1400" dirty="0" err="1"/>
              <a:t>carName</a:t>
            </a:r>
            <a:r>
              <a:rPr lang="en-US" sz="1400" dirty="0"/>
              <a:t> will still have the value "Volvo" after the execution of these </a:t>
            </a:r>
            <a:r>
              <a:rPr lang="en-US" sz="1400" dirty="0" smtClean="0"/>
              <a:t>statements</a:t>
            </a:r>
            <a:endParaRPr lang="en-US" sz="1400" dirty="0"/>
          </a:p>
          <a:p>
            <a:endParaRPr lang="en-US" sz="1400" dirty="0"/>
          </a:p>
        </p:txBody>
      </p:sp>
    </p:spTree>
    <p:extLst>
      <p:ext uri="{BB962C8B-B14F-4D97-AF65-F5344CB8AC3E}">
        <p14:creationId xmlns:p14="http://schemas.microsoft.com/office/powerpoint/2010/main" val="371220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OPERATORS</a:t>
            </a:r>
            <a:endParaRPr lang="en-US" dirty="0"/>
          </a:p>
        </p:txBody>
      </p:sp>
      <p:sp>
        <p:nvSpPr>
          <p:cNvPr id="3" name="Content Placeholder 2"/>
          <p:cNvSpPr>
            <a:spLocks noGrp="1"/>
          </p:cNvSpPr>
          <p:nvPr>
            <p:ph sz="quarter" idx="14"/>
          </p:nvPr>
        </p:nvSpPr>
        <p:spPr>
          <a:xfrm>
            <a:off x="291714" y="1182291"/>
            <a:ext cx="8577649" cy="3057247"/>
          </a:xfrm>
        </p:spPr>
        <p:txBody>
          <a:bodyPr/>
          <a:lstStyle/>
          <a:p>
            <a:r>
              <a:rPr lang="en-US" sz="1400" dirty="0"/>
              <a:t>Let us take a simple expression 4 + 5 is equal to 9. Here 4 and 5 are called</a:t>
            </a:r>
          </a:p>
          <a:p>
            <a:r>
              <a:rPr lang="en-US" sz="1400" dirty="0"/>
              <a:t>operands and ‘+’ is called the operator. JavaScript supports the following</a:t>
            </a:r>
          </a:p>
          <a:p>
            <a:r>
              <a:rPr lang="en-US" sz="1400" dirty="0"/>
              <a:t>types of operators.</a:t>
            </a:r>
          </a:p>
          <a:p>
            <a:r>
              <a:rPr lang="en-US" sz="1400" dirty="0"/>
              <a:t> Arithmetic Operators</a:t>
            </a:r>
          </a:p>
          <a:p>
            <a:r>
              <a:rPr lang="en-US" sz="1400" dirty="0"/>
              <a:t>Comparison Operators</a:t>
            </a:r>
          </a:p>
          <a:p>
            <a:r>
              <a:rPr lang="en-US" sz="1400" dirty="0"/>
              <a:t>Logical (or Relational) Operators</a:t>
            </a:r>
          </a:p>
          <a:p>
            <a:r>
              <a:rPr lang="en-US" sz="1400" dirty="0"/>
              <a:t>Assignment Operators</a:t>
            </a:r>
          </a:p>
          <a:p>
            <a:r>
              <a:rPr lang="en-US" sz="1400" dirty="0"/>
              <a:t>Conditional (or ternary) Operators</a:t>
            </a:r>
          </a:p>
          <a:p>
            <a:r>
              <a:rPr lang="en-US" sz="1400" dirty="0"/>
              <a:t>Let’s have a look at all the operators one by one.</a:t>
            </a:r>
          </a:p>
        </p:txBody>
      </p:sp>
    </p:spTree>
    <p:extLst>
      <p:ext uri="{BB962C8B-B14F-4D97-AF65-F5344CB8AC3E}">
        <p14:creationId xmlns:p14="http://schemas.microsoft.com/office/powerpoint/2010/main" val="232192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sz="quarter" idx="14"/>
          </p:nvPr>
        </p:nvSpPr>
        <p:spPr>
          <a:xfrm>
            <a:off x="291714" y="838260"/>
            <a:ext cx="8577649" cy="3267561"/>
          </a:xfrm>
        </p:spPr>
        <p:txBody>
          <a:bodyPr/>
          <a:lstStyle/>
          <a:p>
            <a:r>
              <a:rPr lang="en-US" sz="1400" dirty="0"/>
              <a:t>JavaScript supports the following arithmetic operators:</a:t>
            </a:r>
          </a:p>
          <a:p>
            <a:r>
              <a:rPr lang="en-US" sz="1400" dirty="0"/>
              <a:t>Assume variable A holds 10 and variable B holds 20, then</a:t>
            </a:r>
            <a:r>
              <a:rPr lang="en-US" sz="1400" dirty="0" smtClean="0"/>
              <a:t>:</a:t>
            </a:r>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51508511"/>
              </p:ext>
            </p:extLst>
          </p:nvPr>
        </p:nvGraphicFramePr>
        <p:xfrm>
          <a:off x="425513" y="1566253"/>
          <a:ext cx="8546471" cy="3726180"/>
        </p:xfrm>
        <a:graphic>
          <a:graphicData uri="http://schemas.openxmlformats.org/drawingml/2006/table">
            <a:tbl>
              <a:tblPr firstRow="1" bandRow="1">
                <a:tableStyleId>{5C22544A-7EE6-4342-B048-85BDC9FD1C3A}</a:tableStyleId>
              </a:tblPr>
              <a:tblGrid>
                <a:gridCol w="787930"/>
                <a:gridCol w="7758541"/>
              </a:tblGrid>
              <a:tr h="236834">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564758">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(Addition)</a:t>
                      </a:r>
                    </a:p>
                    <a:p>
                      <a:r>
                        <a:rPr lang="en-US" sz="1350" b="0" i="0" u="none" strike="noStrike" kern="1200" baseline="0" dirty="0" smtClean="0">
                          <a:solidFill>
                            <a:schemeClr val="dk1"/>
                          </a:solidFill>
                          <a:latin typeface="+mn-lt"/>
                          <a:ea typeface="+mn-ea"/>
                          <a:cs typeface="+mn-cs"/>
                        </a:rPr>
                        <a:t>Adds two operands</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30</a:t>
                      </a:r>
                      <a:endParaRPr lang="en-US" dirty="0"/>
                    </a:p>
                  </a:txBody>
                  <a:tcPr/>
                </a:tc>
              </a:tr>
              <a:tr h="564758">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(Subtraction)</a:t>
                      </a:r>
                    </a:p>
                    <a:p>
                      <a:r>
                        <a:rPr lang="en-US" sz="1350" b="0" i="0" u="none" strike="noStrike" kern="1200" baseline="0" dirty="0" smtClean="0">
                          <a:solidFill>
                            <a:schemeClr val="dk1"/>
                          </a:solidFill>
                          <a:latin typeface="+mn-lt"/>
                          <a:ea typeface="+mn-ea"/>
                          <a:cs typeface="+mn-cs"/>
                        </a:rPr>
                        <a:t>Subtracts the second operand from the first</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-10</a:t>
                      </a:r>
                      <a:endParaRPr lang="en-US" dirty="0"/>
                    </a:p>
                  </a:txBody>
                  <a:tcPr/>
                </a:tc>
              </a:tr>
              <a:tr h="564758">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(Multiplication)</a:t>
                      </a:r>
                    </a:p>
                    <a:p>
                      <a:r>
                        <a:rPr lang="en-US" sz="1350" b="0" i="0" u="none" strike="noStrike" kern="1200" baseline="0" dirty="0" smtClean="0">
                          <a:solidFill>
                            <a:schemeClr val="dk1"/>
                          </a:solidFill>
                          <a:latin typeface="+mn-lt"/>
                          <a:ea typeface="+mn-ea"/>
                          <a:cs typeface="+mn-cs"/>
                        </a:rPr>
                        <a:t>Multiply both operands</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200</a:t>
                      </a:r>
                      <a:endParaRPr lang="en-US" dirty="0"/>
                    </a:p>
                  </a:txBody>
                  <a:tcPr/>
                </a:tc>
              </a:tr>
              <a:tr h="564758">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 (Division</a:t>
                      </a:r>
                    </a:p>
                    <a:p>
                      <a:r>
                        <a:rPr lang="en-US" sz="1350" b="0" i="0" u="none" strike="noStrike" kern="1200" baseline="0" dirty="0" smtClean="0">
                          <a:solidFill>
                            <a:schemeClr val="dk1"/>
                          </a:solidFill>
                          <a:latin typeface="+mn-lt"/>
                          <a:ea typeface="+mn-ea"/>
                          <a:cs typeface="+mn-cs"/>
                        </a:rPr>
                        <a:t>Divide the numerator by the denominator</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B / A will give 2</a:t>
                      </a:r>
                      <a:endParaRPr lang="en-US" dirty="0"/>
                    </a:p>
                  </a:txBody>
                  <a:tcPr/>
                </a:tc>
              </a:tr>
              <a:tr h="236834">
                <a:tc>
                  <a:txBody>
                    <a:bodyPr/>
                    <a:lstStyle/>
                    <a:p>
                      <a:endParaRPr lang="en-US" dirty="0"/>
                    </a:p>
                  </a:txBody>
                  <a:tcPr/>
                </a:tc>
                <a:tc>
                  <a:txBody>
                    <a:bodyPr/>
                    <a:lstStyle/>
                    <a:p>
                      <a:endParaRPr lang="en-US" dirty="0"/>
                    </a:p>
                  </a:txBody>
                  <a:tcPr/>
                </a:tc>
              </a:tr>
              <a:tr h="236834">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79026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2957537369"/>
              </p:ext>
            </p:extLst>
          </p:nvPr>
        </p:nvGraphicFramePr>
        <p:xfrm>
          <a:off x="292099" y="869132"/>
          <a:ext cx="8661777" cy="3702867"/>
        </p:xfrm>
        <a:graphic>
          <a:graphicData uri="http://schemas.openxmlformats.org/drawingml/2006/table">
            <a:tbl>
              <a:tblPr firstRow="1" bandRow="1">
                <a:tableStyleId>{5C22544A-7EE6-4342-B048-85BDC9FD1C3A}</a:tableStyleId>
              </a:tblPr>
              <a:tblGrid>
                <a:gridCol w="966710"/>
                <a:gridCol w="7695067"/>
              </a:tblGrid>
              <a:tr h="1234289">
                <a:tc>
                  <a:txBody>
                    <a:bodyPr/>
                    <a:lstStyle/>
                    <a:p>
                      <a:r>
                        <a:rPr lang="en-US" dirty="0" smtClean="0"/>
                        <a:t>5</a:t>
                      </a:r>
                      <a:endParaRPr lang="en-US" dirty="0"/>
                    </a:p>
                  </a:txBody>
                  <a:tcPr/>
                </a:tc>
                <a:tc>
                  <a:txBody>
                    <a:bodyPr/>
                    <a:lstStyle/>
                    <a:p>
                      <a:r>
                        <a:rPr lang="en-US" sz="1350" b="1" i="0" u="none" strike="noStrike" kern="1200" baseline="0" dirty="0" smtClean="0">
                          <a:solidFill>
                            <a:schemeClr val="lt1"/>
                          </a:solidFill>
                          <a:latin typeface="+mn-lt"/>
                          <a:ea typeface="+mn-ea"/>
                          <a:cs typeface="+mn-cs"/>
                        </a:rPr>
                        <a:t>% (Modulus)</a:t>
                      </a:r>
                    </a:p>
                    <a:p>
                      <a:r>
                        <a:rPr lang="en-US" sz="1350" b="0" i="0" u="none" strike="noStrike" kern="1200" baseline="0" dirty="0" smtClean="0">
                          <a:solidFill>
                            <a:schemeClr val="lt1"/>
                          </a:solidFill>
                          <a:latin typeface="+mn-lt"/>
                          <a:ea typeface="+mn-ea"/>
                          <a:cs typeface="+mn-cs"/>
                        </a:rPr>
                        <a:t>Outputs the remainder of an integer division</a:t>
                      </a:r>
                    </a:p>
                    <a:p>
                      <a:r>
                        <a:rPr lang="en-US" sz="1350" b="1" i="0" u="none" strike="noStrike" kern="1200" baseline="0" dirty="0" smtClean="0">
                          <a:solidFill>
                            <a:schemeClr val="lt1"/>
                          </a:solidFill>
                          <a:latin typeface="+mn-lt"/>
                          <a:ea typeface="+mn-ea"/>
                          <a:cs typeface="+mn-cs"/>
                        </a:rPr>
                        <a:t>Ex: </a:t>
                      </a:r>
                      <a:r>
                        <a:rPr lang="en-US" sz="1350" b="0" i="0" u="none" strike="noStrike" kern="1200" baseline="0" dirty="0" smtClean="0">
                          <a:solidFill>
                            <a:schemeClr val="lt1"/>
                          </a:solidFill>
                          <a:latin typeface="+mn-lt"/>
                          <a:ea typeface="+mn-ea"/>
                          <a:cs typeface="+mn-cs"/>
                        </a:rPr>
                        <a:t>B % A will give 0</a:t>
                      </a:r>
                      <a:endParaRPr lang="en-US" dirty="0"/>
                    </a:p>
                  </a:txBody>
                  <a:tcPr/>
                </a:tc>
              </a:tr>
              <a:tr h="1234289">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 (Increment)</a:t>
                      </a:r>
                    </a:p>
                    <a:p>
                      <a:r>
                        <a:rPr lang="en-US" sz="1350" b="0" i="0" u="none" strike="noStrike" kern="1200" baseline="0" dirty="0" smtClean="0">
                          <a:solidFill>
                            <a:schemeClr val="dk1"/>
                          </a:solidFill>
                          <a:latin typeface="+mn-lt"/>
                          <a:ea typeface="+mn-ea"/>
                          <a:cs typeface="+mn-cs"/>
                        </a:rPr>
                        <a:t>Increases an integer value by one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will give 11</a:t>
                      </a:r>
                      <a:endParaRPr lang="en-US" dirty="0"/>
                    </a:p>
                  </a:txBody>
                  <a:tcPr/>
                </a:tc>
              </a:tr>
              <a:tr h="1234289">
                <a:tc>
                  <a:txBody>
                    <a:bodyPr/>
                    <a:lstStyle/>
                    <a:p>
                      <a:r>
                        <a:rPr lang="en-US" dirty="0" smtClean="0"/>
                        <a:t>7</a:t>
                      </a:r>
                      <a:endParaRPr lang="en-US" dirty="0"/>
                    </a:p>
                  </a:txBody>
                  <a:tcPr/>
                </a:tc>
                <a:tc>
                  <a:txBody>
                    <a:bodyPr/>
                    <a:lstStyle/>
                    <a:p>
                      <a:r>
                        <a:rPr lang="en-US" sz="1350" b="1" i="0" u="none" strike="noStrike" kern="1200" baseline="0" dirty="0" smtClean="0">
                          <a:solidFill>
                            <a:schemeClr val="dk1"/>
                          </a:solidFill>
                          <a:latin typeface="+mn-lt"/>
                          <a:ea typeface="+mn-ea"/>
                          <a:cs typeface="+mn-cs"/>
                        </a:rPr>
                        <a:t>-- (Decrement)</a:t>
                      </a:r>
                    </a:p>
                    <a:p>
                      <a:r>
                        <a:rPr lang="en-US" sz="1350" b="0" i="0" u="none" strike="noStrike" kern="1200" baseline="0" dirty="0" smtClean="0">
                          <a:solidFill>
                            <a:schemeClr val="dk1"/>
                          </a:solidFill>
                          <a:latin typeface="+mn-lt"/>
                          <a:ea typeface="+mn-ea"/>
                          <a:cs typeface="+mn-cs"/>
                        </a:rPr>
                        <a:t>Decreases an integer value by one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will give 9</a:t>
                      </a:r>
                      <a:endParaRPr lang="en-US" dirty="0"/>
                    </a:p>
                  </a:txBody>
                  <a:tcPr/>
                </a:tc>
              </a:tr>
            </a:tbl>
          </a:graphicData>
        </a:graphic>
      </p:graphicFrame>
    </p:spTree>
    <p:extLst>
      <p:ext uri="{BB962C8B-B14F-4D97-AF65-F5344CB8AC3E}">
        <p14:creationId xmlns:p14="http://schemas.microsoft.com/office/powerpoint/2010/main" val="16892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Content Placeholder 2"/>
          <p:cNvSpPr>
            <a:spLocks noGrp="1"/>
          </p:cNvSpPr>
          <p:nvPr>
            <p:ph sz="quarter" idx="14"/>
          </p:nvPr>
        </p:nvSpPr>
        <p:spPr>
          <a:xfrm>
            <a:off x="291714" y="702457"/>
            <a:ext cx="8577649" cy="4152419"/>
          </a:xfrm>
        </p:spPr>
        <p:txBody>
          <a:bodyPr/>
          <a:lstStyle/>
          <a:p>
            <a:r>
              <a:rPr lang="en-US" sz="1400" dirty="0"/>
              <a:t>JavaScript supports the following comparison operators:</a:t>
            </a:r>
          </a:p>
          <a:p>
            <a:r>
              <a:rPr lang="en-US" sz="1400" dirty="0"/>
              <a:t>Assume variable A holds 10 and variable B holds 20, then</a:t>
            </a:r>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3753581414"/>
              </p:ext>
            </p:extLst>
          </p:nvPr>
        </p:nvGraphicFramePr>
        <p:xfrm>
          <a:off x="291714" y="1481310"/>
          <a:ext cx="8716484" cy="3586592"/>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(Equal)</a:t>
                      </a:r>
                    </a:p>
                    <a:p>
                      <a:r>
                        <a:rPr lang="en-US" sz="1350" b="0" i="0" u="none" strike="noStrike" kern="1200" baseline="0" dirty="0" smtClean="0">
                          <a:solidFill>
                            <a:schemeClr val="dk1"/>
                          </a:solidFill>
                          <a:latin typeface="+mn-lt"/>
                          <a:ea typeface="+mn-ea"/>
                          <a:cs typeface="+mn-cs"/>
                        </a:rPr>
                        <a:t>Checks if the value of two operands are equal or not, if yes, then</a:t>
                      </a:r>
                    </a:p>
                    <a:p>
                      <a:r>
                        <a:rPr lang="en-US" sz="1350" b="0" i="0" u="none" strike="noStrike" kern="1200" baseline="0" dirty="0" smtClean="0">
                          <a:solidFill>
                            <a:schemeClr val="dk1"/>
                          </a:solidFill>
                          <a:latin typeface="+mn-lt"/>
                          <a:ea typeface="+mn-ea"/>
                          <a:cs typeface="+mn-cs"/>
                        </a:rPr>
                        <a:t>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not true.</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(Not Equal)</a:t>
                      </a:r>
                    </a:p>
                    <a:p>
                      <a:r>
                        <a:rPr lang="en-US" sz="1350" b="0" i="0" u="none" strike="noStrike" kern="1200" baseline="0" dirty="0" smtClean="0">
                          <a:solidFill>
                            <a:schemeClr val="dk1"/>
                          </a:solidFill>
                          <a:latin typeface="+mn-lt"/>
                          <a:ea typeface="+mn-ea"/>
                          <a:cs typeface="+mn-cs"/>
                        </a:rPr>
                        <a:t>Checks if the value of two operands are equal or not, if the values</a:t>
                      </a:r>
                    </a:p>
                    <a:p>
                      <a:r>
                        <a:rPr lang="en-US" sz="1350" b="0" i="0" u="none" strike="noStrike" kern="1200" baseline="0" dirty="0" smtClean="0">
                          <a:solidFill>
                            <a:schemeClr val="dk1"/>
                          </a:solidFill>
                          <a:latin typeface="+mn-lt"/>
                          <a:ea typeface="+mn-ea"/>
                          <a:cs typeface="+mn-cs"/>
                        </a:rPr>
                        <a:t>are not equal,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true.</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&gt; (Greater than)</a:t>
                      </a:r>
                    </a:p>
                    <a:p>
                      <a:r>
                        <a:rPr lang="en-US" sz="1350" b="0" i="0" u="none" strike="noStrike" kern="1200" baseline="0" dirty="0" smtClean="0">
                          <a:solidFill>
                            <a:schemeClr val="dk1"/>
                          </a:solidFill>
                          <a:latin typeface="+mn-lt"/>
                          <a:ea typeface="+mn-ea"/>
                          <a:cs typeface="+mn-cs"/>
                        </a:rPr>
                        <a:t>Checks if the value of the left operand is greater than the value of</a:t>
                      </a:r>
                    </a:p>
                    <a:p>
                      <a:r>
                        <a:rPr lang="en-US" sz="1350" b="0" i="0" u="none" strike="noStrike" kern="1200" baseline="0" dirty="0" smtClean="0">
                          <a:solidFill>
                            <a:schemeClr val="dk1"/>
                          </a:solidFill>
                          <a:latin typeface="+mn-lt"/>
                          <a:ea typeface="+mn-ea"/>
                          <a:cs typeface="+mn-cs"/>
                        </a:rPr>
                        <a:t>the right operand, if yes,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&gt; B) is not true.</a:t>
                      </a:r>
                      <a:endParaRPr lang="en-US" dirty="0"/>
                    </a:p>
                  </a:txBody>
                  <a:tcPr/>
                </a:tc>
              </a:tr>
            </a:tbl>
          </a:graphicData>
        </a:graphic>
      </p:graphicFrame>
    </p:spTree>
    <p:extLst>
      <p:ext uri="{BB962C8B-B14F-4D97-AF65-F5344CB8AC3E}">
        <p14:creationId xmlns:p14="http://schemas.microsoft.com/office/powerpoint/2010/main" val="344641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6"/>
          <p:cNvSpPr>
            <a:spLocks noGrp="1"/>
          </p:cNvSpPr>
          <p:nvPr>
            <p:ph type="title"/>
          </p:nvPr>
        </p:nvSpPr>
        <p:spPr/>
        <p:txBody>
          <a:bodyPr/>
          <a:lstStyle/>
          <a:p>
            <a:r>
              <a:rPr lang="en-US" smtClean="0"/>
              <a:t>agenda</a:t>
            </a:r>
            <a:endParaRPr lang="en-US" dirty="0"/>
          </a:p>
        </p:txBody>
      </p:sp>
      <p:sp>
        <p:nvSpPr>
          <p:cNvPr id="14" name="Content Placeholder 13"/>
          <p:cNvSpPr>
            <a:spLocks noGrp="1"/>
          </p:cNvSpPr>
          <p:nvPr>
            <p:ph sz="quarter" idx="14"/>
          </p:nvPr>
        </p:nvSpPr>
        <p:spPr>
          <a:xfrm>
            <a:off x="291714" y="1182291"/>
            <a:ext cx="8577649" cy="3693319"/>
          </a:xfrm>
        </p:spPr>
        <p:txBody>
          <a:bodyPr/>
          <a:lstStyle/>
          <a:p>
            <a:r>
              <a:rPr lang="en-US" dirty="0" smtClean="0"/>
              <a:t>JS Overview</a:t>
            </a:r>
          </a:p>
          <a:p>
            <a:endParaRPr lang="en-US" dirty="0" smtClean="0"/>
          </a:p>
          <a:p>
            <a:endParaRPr lang="en-US" dirty="0" smtClean="0"/>
          </a:p>
          <a:p>
            <a:endParaRPr lang="en-US" dirty="0" smtClean="0"/>
          </a:p>
          <a:p>
            <a:endParaRPr lang="en-US" dirty="0" smtClean="0"/>
          </a:p>
          <a:p>
            <a:endParaRPr lang="en-US" dirty="0" smtClean="0"/>
          </a:p>
          <a:p>
            <a:pPr lvl="2"/>
            <a:endParaRPr lang="en-US" dirty="0" smtClean="0"/>
          </a:p>
          <a:p>
            <a:endParaRPr lang="en-US" dirty="0" smtClean="0"/>
          </a:p>
          <a:p>
            <a:endParaRPr lang="en-US" dirty="0"/>
          </a:p>
        </p:txBody>
      </p:sp>
    </p:spTree>
    <p:extLst>
      <p:ext uri="{BB962C8B-B14F-4D97-AF65-F5344CB8AC3E}">
        <p14:creationId xmlns:p14="http://schemas.microsoft.com/office/powerpoint/2010/main" val="76566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3528608808"/>
              </p:ext>
            </p:extLst>
          </p:nvPr>
        </p:nvGraphicFramePr>
        <p:xfrm>
          <a:off x="273607" y="702457"/>
          <a:ext cx="8526362" cy="4686300"/>
        </p:xfrm>
        <a:graphic>
          <a:graphicData uri="http://schemas.openxmlformats.org/drawingml/2006/table">
            <a:tbl>
              <a:tblPr firstRow="1" bandRow="1">
                <a:tableStyleId>{5C22544A-7EE6-4342-B048-85BDC9FD1C3A}</a:tableStyleId>
              </a:tblPr>
              <a:tblGrid>
                <a:gridCol w="766256"/>
                <a:gridCol w="3880053"/>
                <a:gridCol w="3880053"/>
              </a:tblGrid>
              <a:tr h="247207">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c>
                  <a:txBody>
                    <a:bodyPr/>
                    <a:lstStyle/>
                    <a:p>
                      <a:endParaRPr lang="en-US" dirty="0"/>
                    </a:p>
                  </a:txBody>
                  <a:tcPr/>
                </a:tc>
              </a:tr>
              <a:tr h="1094247">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&lt; (Less than)</a:t>
                      </a:r>
                    </a:p>
                    <a:p>
                      <a:r>
                        <a:rPr lang="en-US" sz="1350" b="0" i="0" u="none" strike="noStrike" kern="1200" baseline="0" dirty="0" smtClean="0">
                          <a:solidFill>
                            <a:schemeClr val="dk1"/>
                          </a:solidFill>
                          <a:latin typeface="+mn-lt"/>
                          <a:ea typeface="+mn-ea"/>
                          <a:cs typeface="+mn-cs"/>
                        </a:rPr>
                        <a:t>Checks if the value of the left operand is less than the value of</a:t>
                      </a:r>
                    </a:p>
                    <a:p>
                      <a:r>
                        <a:rPr lang="en-US" sz="1350" b="0" i="0" u="none" strike="noStrike" kern="1200" baseline="0" dirty="0" smtClean="0">
                          <a:solidFill>
                            <a:schemeClr val="dk1"/>
                          </a:solidFill>
                          <a:latin typeface="+mn-lt"/>
                          <a:ea typeface="+mn-ea"/>
                          <a:cs typeface="+mn-cs"/>
                        </a:rPr>
                        <a:t>the right operand, if yes,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&lt; B) is true.</a:t>
                      </a:r>
                      <a:endParaRPr lang="en-US" dirty="0"/>
                    </a:p>
                  </a:txBody>
                  <a:tcPr/>
                </a:tc>
                <a:tc>
                  <a:txBody>
                    <a:bodyPr/>
                    <a:lstStyle/>
                    <a:p>
                      <a:endParaRPr lang="en-US" dirty="0"/>
                    </a:p>
                  </a:txBody>
                  <a:tcPr/>
                </a:tc>
              </a:tr>
              <a:tr h="1264044">
                <a:tc>
                  <a:txBody>
                    <a:bodyPr/>
                    <a:lstStyle/>
                    <a:p>
                      <a:r>
                        <a:rPr lang="en-US" dirty="0" smtClean="0"/>
                        <a:t>5</a:t>
                      </a:r>
                      <a:endParaRPr lang="en-US" dirty="0"/>
                    </a:p>
                  </a:txBody>
                  <a:tcPr/>
                </a:tc>
                <a:tc>
                  <a:txBody>
                    <a:bodyPr/>
                    <a:lstStyle/>
                    <a:p>
                      <a:r>
                        <a:rPr lang="en-US" sz="1350" b="1" i="0" u="none" strike="noStrike" kern="1200" baseline="0" dirty="0" smtClean="0">
                          <a:solidFill>
                            <a:schemeClr val="dk1"/>
                          </a:solidFill>
                          <a:latin typeface="+mn-lt"/>
                          <a:ea typeface="+mn-ea"/>
                          <a:cs typeface="+mn-cs"/>
                        </a:rPr>
                        <a:t>&gt;= (Greater than or Equal to)</a:t>
                      </a:r>
                    </a:p>
                    <a:p>
                      <a:r>
                        <a:rPr lang="en-US" sz="1350" b="0" i="0" u="none" strike="noStrike" kern="1200" baseline="0" dirty="0" smtClean="0">
                          <a:solidFill>
                            <a:schemeClr val="dk1"/>
                          </a:solidFill>
                          <a:latin typeface="+mn-lt"/>
                          <a:ea typeface="+mn-ea"/>
                          <a:cs typeface="+mn-cs"/>
                        </a:rPr>
                        <a:t>Checks if the value of the left operand is greater than or equal to</a:t>
                      </a:r>
                    </a:p>
                    <a:p>
                      <a:r>
                        <a:rPr lang="en-US" sz="1350" b="0" i="0" u="none" strike="noStrike" kern="1200" baseline="0" dirty="0" smtClean="0">
                          <a:solidFill>
                            <a:schemeClr val="dk1"/>
                          </a:solidFill>
                          <a:latin typeface="+mn-lt"/>
                          <a:ea typeface="+mn-ea"/>
                          <a:cs typeface="+mn-cs"/>
                        </a:rPr>
                        <a:t>the value of the right operand, if yes,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&gt;= B) is not true.</a:t>
                      </a:r>
                      <a:endParaRPr lang="en-US" dirty="0"/>
                    </a:p>
                  </a:txBody>
                  <a:tcPr/>
                </a:tc>
                <a:tc>
                  <a:txBody>
                    <a:bodyPr/>
                    <a:lstStyle/>
                    <a:p>
                      <a:endParaRPr lang="en-US" dirty="0"/>
                    </a:p>
                  </a:txBody>
                  <a:tcPr/>
                </a:tc>
              </a:tr>
              <a:tr h="1264044">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&lt;= (Less than or Equal to)</a:t>
                      </a:r>
                    </a:p>
                    <a:p>
                      <a:r>
                        <a:rPr lang="en-US" sz="1350" b="0" i="0" u="none" strike="noStrike" kern="1200" baseline="0" dirty="0" smtClean="0">
                          <a:solidFill>
                            <a:schemeClr val="dk1"/>
                          </a:solidFill>
                          <a:latin typeface="+mn-lt"/>
                          <a:ea typeface="+mn-ea"/>
                          <a:cs typeface="+mn-cs"/>
                        </a:rPr>
                        <a:t>Checks if the value of the left operand is less than or equal to the</a:t>
                      </a:r>
                    </a:p>
                    <a:p>
                      <a:r>
                        <a:rPr lang="en-US" sz="1350" b="0" i="0" u="none" strike="noStrike" kern="1200" baseline="0" dirty="0" smtClean="0">
                          <a:solidFill>
                            <a:schemeClr val="dk1"/>
                          </a:solidFill>
                          <a:latin typeface="+mn-lt"/>
                          <a:ea typeface="+mn-ea"/>
                          <a:cs typeface="+mn-cs"/>
                        </a:rPr>
                        <a:t>value of the right operand, if yes,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&lt;= B) is true.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05681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861551956"/>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&amp;&amp; (Logical AND)</a:t>
                      </a:r>
                    </a:p>
                    <a:p>
                      <a:r>
                        <a:rPr lang="en-US" sz="1350" b="0" i="0" u="none" strike="noStrike" kern="1200" baseline="0" dirty="0" smtClean="0">
                          <a:solidFill>
                            <a:schemeClr val="dk1"/>
                          </a:solidFill>
                          <a:latin typeface="+mn-lt"/>
                          <a:ea typeface="+mn-ea"/>
                          <a:cs typeface="+mn-cs"/>
                        </a:rPr>
                        <a:t>If both the operands are non-zero,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&amp;&amp; B) is true.</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(Logical OR)</a:t>
                      </a:r>
                    </a:p>
                    <a:p>
                      <a:r>
                        <a:rPr lang="en-US" sz="1350" b="0" i="0" u="none" strike="noStrike" kern="1200" baseline="0" dirty="0" smtClean="0">
                          <a:solidFill>
                            <a:schemeClr val="dk1"/>
                          </a:solidFill>
                          <a:latin typeface="+mn-lt"/>
                          <a:ea typeface="+mn-ea"/>
                          <a:cs typeface="+mn-cs"/>
                        </a:rPr>
                        <a:t>If any of the two operands are non-zero,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true.</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(Logical NOT)</a:t>
                      </a:r>
                    </a:p>
                    <a:p>
                      <a:r>
                        <a:rPr lang="en-US" sz="1350" b="0" i="0" u="none" strike="noStrike" kern="1200" baseline="0" dirty="0" smtClean="0">
                          <a:solidFill>
                            <a:schemeClr val="dk1"/>
                          </a:solidFill>
                          <a:latin typeface="+mn-lt"/>
                          <a:ea typeface="+mn-ea"/>
                          <a:cs typeface="+mn-cs"/>
                        </a:rPr>
                        <a:t>Reverses the logical state of its operand. If a condition is true, then the</a:t>
                      </a:r>
                    </a:p>
                    <a:p>
                      <a:r>
                        <a:rPr lang="en-US" sz="1350" b="0" i="0" u="none" strike="noStrike" kern="1200" baseline="0" dirty="0" smtClean="0">
                          <a:solidFill>
                            <a:schemeClr val="dk1"/>
                          </a:solidFill>
                          <a:latin typeface="+mn-lt"/>
                          <a:ea typeface="+mn-ea"/>
                          <a:cs typeface="+mn-cs"/>
                        </a:rPr>
                        <a:t>Logical NOT operator will make it false.</a:t>
                      </a:r>
                    </a:p>
                    <a:p>
                      <a:r>
                        <a:rPr lang="pt-BR" sz="1350" b="1" i="0" u="none" strike="noStrike" kern="1200" baseline="0" dirty="0" smtClean="0">
                          <a:solidFill>
                            <a:schemeClr val="dk1"/>
                          </a:solidFill>
                          <a:latin typeface="+mn-lt"/>
                          <a:ea typeface="+mn-ea"/>
                          <a:cs typeface="+mn-cs"/>
                        </a:rPr>
                        <a:t>Ex: </a:t>
                      </a:r>
                      <a:r>
                        <a:rPr lang="pt-BR" sz="1350" b="0" i="0" u="none" strike="noStrike" kern="1200" baseline="0" dirty="0" smtClean="0">
                          <a:solidFill>
                            <a:schemeClr val="dk1"/>
                          </a:solidFill>
                          <a:latin typeface="+mn-lt"/>
                          <a:ea typeface="+mn-ea"/>
                          <a:cs typeface="+mn-cs"/>
                        </a:rPr>
                        <a:t>! (A &amp;&amp; B) is false.</a:t>
                      </a:r>
                      <a:endParaRPr lang="en-US" dirty="0"/>
                    </a:p>
                  </a:txBody>
                  <a:tcPr/>
                </a:tc>
              </a:tr>
            </a:tbl>
          </a:graphicData>
        </a:graphic>
      </p:graphicFrame>
    </p:spTree>
    <p:extLst>
      <p:ext uri="{BB962C8B-B14F-4D97-AF65-F5344CB8AC3E}">
        <p14:creationId xmlns:p14="http://schemas.microsoft.com/office/powerpoint/2010/main" val="28165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484365107"/>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(Simple Assignment )</a:t>
                      </a:r>
                    </a:p>
                    <a:p>
                      <a:r>
                        <a:rPr lang="en-US" sz="1350" b="0" i="0" u="none" strike="noStrike" kern="1200" baseline="0" dirty="0" smtClean="0">
                          <a:solidFill>
                            <a:schemeClr val="dk1"/>
                          </a:solidFill>
                          <a:latin typeface="+mn-lt"/>
                          <a:ea typeface="+mn-ea"/>
                          <a:cs typeface="+mn-cs"/>
                        </a:rPr>
                        <a:t>Assigns values from the right side operand to the left side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 B will assign the value of A + B into C</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(Add and Assignment)</a:t>
                      </a:r>
                    </a:p>
                    <a:p>
                      <a:r>
                        <a:rPr lang="en-US" sz="1350" b="0" i="0" u="none" strike="noStrike" kern="1200" baseline="0" dirty="0" smtClean="0">
                          <a:solidFill>
                            <a:schemeClr val="dk1"/>
                          </a:solidFill>
                          <a:latin typeface="+mn-lt"/>
                          <a:ea typeface="+mn-ea"/>
                          <a:cs typeface="+mn-cs"/>
                        </a:rPr>
                        <a:t>It adds the right operand to the left operand and assigns the result to</a:t>
                      </a:r>
                    </a:p>
                    <a:p>
                      <a:r>
                        <a:rPr lang="en-US" sz="1350" b="0" i="0" u="none" strike="noStrike" kern="1200" baseline="0" dirty="0" smtClean="0">
                          <a:solidFill>
                            <a:schemeClr val="dk1"/>
                          </a:solidFill>
                          <a:latin typeface="+mn-lt"/>
                          <a:ea typeface="+mn-ea"/>
                          <a:cs typeface="+mn-cs"/>
                        </a:rPr>
                        <a:t>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(Subtract and Assignment)</a:t>
                      </a:r>
                    </a:p>
                    <a:p>
                      <a:r>
                        <a:rPr lang="en-US" sz="1350" b="0" i="0" u="none" strike="noStrike" kern="1200" baseline="0" dirty="0" smtClean="0">
                          <a:solidFill>
                            <a:schemeClr val="dk1"/>
                          </a:solidFill>
                          <a:latin typeface="+mn-lt"/>
                          <a:ea typeface="+mn-ea"/>
                          <a:cs typeface="+mn-cs"/>
                        </a:rPr>
                        <a:t>It subtracts the right operand from the left operand and assigns the</a:t>
                      </a:r>
                    </a:p>
                    <a:p>
                      <a:r>
                        <a:rPr lang="en-US" sz="1350" b="0" i="0" u="none" strike="noStrike" kern="1200" baseline="0" dirty="0" smtClean="0">
                          <a:solidFill>
                            <a:schemeClr val="dk1"/>
                          </a:solidFill>
                          <a:latin typeface="+mn-lt"/>
                          <a:ea typeface="+mn-ea"/>
                          <a:cs typeface="+mn-cs"/>
                        </a:rPr>
                        <a:t>result to 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bl>
          </a:graphicData>
        </a:graphic>
      </p:graphicFrame>
    </p:spTree>
    <p:extLst>
      <p:ext uri="{BB962C8B-B14F-4D97-AF65-F5344CB8AC3E}">
        <p14:creationId xmlns:p14="http://schemas.microsoft.com/office/powerpoint/2010/main" val="46778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1183863833"/>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 (Multiply and Assignment)</a:t>
                      </a:r>
                    </a:p>
                    <a:p>
                      <a:r>
                        <a:rPr lang="en-US" sz="1350" b="0" i="0" u="none" strike="noStrike" kern="1200" baseline="0" dirty="0" smtClean="0">
                          <a:solidFill>
                            <a:schemeClr val="dk1"/>
                          </a:solidFill>
                          <a:latin typeface="+mn-lt"/>
                          <a:ea typeface="+mn-ea"/>
                          <a:cs typeface="+mn-cs"/>
                        </a:rPr>
                        <a:t>It multiplies the right operand with the left operand and assigns the</a:t>
                      </a:r>
                    </a:p>
                    <a:p>
                      <a:r>
                        <a:rPr lang="en-US" sz="1350" b="0" i="0" u="none" strike="noStrike" kern="1200" baseline="0" dirty="0" smtClean="0">
                          <a:solidFill>
                            <a:schemeClr val="dk1"/>
                          </a:solidFill>
                          <a:latin typeface="+mn-lt"/>
                          <a:ea typeface="+mn-ea"/>
                          <a:cs typeface="+mn-cs"/>
                        </a:rPr>
                        <a:t>result to 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r h="843392">
                <a:tc>
                  <a:txBody>
                    <a:bodyPr/>
                    <a:lstStyle/>
                    <a:p>
                      <a:r>
                        <a:rPr lang="en-US" dirty="0" smtClean="0"/>
                        <a:t>5</a:t>
                      </a:r>
                      <a:endParaRPr lang="en-US" dirty="0"/>
                    </a:p>
                  </a:txBody>
                  <a:tcPr/>
                </a:tc>
                <a:tc>
                  <a:txBody>
                    <a:bodyPr/>
                    <a:lstStyle/>
                    <a:p>
                      <a:r>
                        <a:rPr lang="en-US" sz="1350" b="1" i="0" u="none" strike="noStrike" kern="1200" baseline="0" dirty="0" smtClean="0">
                          <a:solidFill>
                            <a:schemeClr val="dk1"/>
                          </a:solidFill>
                          <a:latin typeface="+mn-lt"/>
                          <a:ea typeface="+mn-ea"/>
                          <a:cs typeface="+mn-cs"/>
                        </a:rPr>
                        <a:t>/= (Divide and Assignment)</a:t>
                      </a:r>
                    </a:p>
                    <a:p>
                      <a:r>
                        <a:rPr lang="en-US" sz="1350" b="0" i="0" u="none" strike="noStrike" kern="1200" baseline="0" dirty="0" smtClean="0">
                          <a:solidFill>
                            <a:schemeClr val="dk1"/>
                          </a:solidFill>
                          <a:latin typeface="+mn-lt"/>
                          <a:ea typeface="+mn-ea"/>
                          <a:cs typeface="+mn-cs"/>
                        </a:rPr>
                        <a:t>It divides the left operand with the right operand and assigns the result</a:t>
                      </a:r>
                    </a:p>
                    <a:p>
                      <a:r>
                        <a:rPr lang="en-US" sz="1350" b="0" i="0" u="none" strike="noStrike" kern="1200" baseline="0" dirty="0" smtClean="0">
                          <a:solidFill>
                            <a:schemeClr val="dk1"/>
                          </a:solidFill>
                          <a:latin typeface="+mn-lt"/>
                          <a:ea typeface="+mn-ea"/>
                          <a:cs typeface="+mn-cs"/>
                        </a:rPr>
                        <a:t>to the left operand.</a:t>
                      </a:r>
                      <a:endParaRPr lang="en-US" dirty="0"/>
                    </a:p>
                  </a:txBody>
                  <a:tcPr/>
                </a:tc>
              </a:tr>
              <a:tr h="843392">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 (Modules and Assignment)</a:t>
                      </a:r>
                    </a:p>
                    <a:p>
                      <a:r>
                        <a:rPr lang="en-US" sz="1350" b="0" i="0" u="none" strike="noStrike" kern="1200" baseline="0" dirty="0" smtClean="0">
                          <a:solidFill>
                            <a:schemeClr val="dk1"/>
                          </a:solidFill>
                          <a:latin typeface="+mn-lt"/>
                          <a:ea typeface="+mn-ea"/>
                          <a:cs typeface="+mn-cs"/>
                        </a:rPr>
                        <a:t>It takes modulus using two operands and assigns the result to the left</a:t>
                      </a:r>
                    </a:p>
                    <a:p>
                      <a:r>
                        <a:rPr lang="en-US" sz="1350" b="0" i="0" u="none" strike="noStrike" kern="1200" baseline="0" dirty="0" smtClean="0">
                          <a:solidFill>
                            <a:schemeClr val="dk1"/>
                          </a:solidFill>
                          <a:latin typeface="+mn-lt"/>
                          <a:ea typeface="+mn-ea"/>
                          <a:cs typeface="+mn-cs"/>
                        </a:rPr>
                        <a:t>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bl>
          </a:graphicData>
        </a:graphic>
      </p:graphicFrame>
    </p:spTree>
    <p:extLst>
      <p:ext uri="{BB962C8B-B14F-4D97-AF65-F5344CB8AC3E}">
        <p14:creationId xmlns:p14="http://schemas.microsoft.com/office/powerpoint/2010/main" val="77013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 :)</a:t>
            </a:r>
          </a:p>
        </p:txBody>
      </p:sp>
      <p:sp>
        <p:nvSpPr>
          <p:cNvPr id="3" name="Content Placeholder 2"/>
          <p:cNvSpPr>
            <a:spLocks noGrp="1"/>
          </p:cNvSpPr>
          <p:nvPr>
            <p:ph sz="quarter" idx="14"/>
          </p:nvPr>
        </p:nvSpPr>
        <p:spPr>
          <a:xfrm>
            <a:off x="291715" y="702457"/>
            <a:ext cx="8453934" cy="5463034"/>
          </a:xfrm>
        </p:spPr>
        <p:txBody>
          <a:bodyPr/>
          <a:lstStyle/>
          <a:p>
            <a:r>
              <a:rPr lang="en-US" sz="1400" dirty="0"/>
              <a:t>The conditional operator first evaluates an expression for a true or false value</a:t>
            </a:r>
          </a:p>
          <a:p>
            <a:r>
              <a:rPr lang="en-US" sz="1400" dirty="0"/>
              <a:t>and then executes one of the two given statements depending upon the result of</a:t>
            </a:r>
          </a:p>
          <a:p>
            <a:r>
              <a:rPr lang="en-US" sz="1400" dirty="0"/>
              <a:t>the evaluation.</a:t>
            </a:r>
            <a:endParaRPr lang="en-US" sz="1400" b="1" dirty="0"/>
          </a:p>
          <a:p>
            <a:r>
              <a:rPr lang="en-US" sz="1400" dirty="0"/>
              <a:t>If Condition is true? Then value X : Otherwise value Y</a:t>
            </a:r>
            <a:endParaRPr lang="en-US" sz="1400" dirty="0" smtClean="0"/>
          </a:p>
          <a:p>
            <a:endParaRPr lang="en-US" sz="1400" dirty="0"/>
          </a:p>
          <a:p>
            <a:r>
              <a:rPr lang="en-US" sz="1400" dirty="0" err="1" smtClean="0"/>
              <a:t>var</a:t>
            </a:r>
            <a:r>
              <a:rPr lang="en-US" sz="1400" dirty="0" smtClean="0"/>
              <a:t> a=10;</a:t>
            </a:r>
          </a:p>
          <a:p>
            <a:r>
              <a:rPr lang="en-US" sz="1400" dirty="0" err="1" smtClean="0"/>
              <a:t>var</a:t>
            </a:r>
            <a:r>
              <a:rPr lang="en-US" sz="1400" dirty="0" smtClean="0"/>
              <a:t> b=20;</a:t>
            </a:r>
          </a:p>
          <a:p>
            <a:r>
              <a:rPr lang="en-US" sz="1400" dirty="0" err="1" smtClean="0"/>
              <a:t>var</a:t>
            </a:r>
            <a:r>
              <a:rPr lang="en-US" sz="1400" dirty="0" smtClean="0"/>
              <a:t> c</a:t>
            </a:r>
            <a:r>
              <a:rPr lang="en-US" sz="1400" dirty="0" smtClean="0"/>
              <a:t>= a</a:t>
            </a:r>
            <a:r>
              <a:rPr lang="en-US" sz="1400" dirty="0" smtClean="0"/>
              <a:t>==</a:t>
            </a:r>
            <a:r>
              <a:rPr lang="en-US" sz="1400" dirty="0" err="1" smtClean="0"/>
              <a:t>b?a:b</a:t>
            </a:r>
            <a:r>
              <a:rPr lang="en-US" sz="1400" dirty="0" smtClean="0"/>
              <a:t>;</a:t>
            </a:r>
          </a:p>
          <a:p>
            <a:r>
              <a:rPr lang="en-US" sz="1400" dirty="0" smtClean="0"/>
              <a:t>Result c is 20;</a:t>
            </a:r>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spTree>
    <p:extLst>
      <p:ext uri="{BB962C8B-B14F-4D97-AF65-F5344CB8AC3E}">
        <p14:creationId xmlns:p14="http://schemas.microsoft.com/office/powerpoint/2010/main" val="89902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Data Types</a:t>
            </a:r>
            <a:br>
              <a:rPr lang="en-US" b="0" dirty="0"/>
            </a:br>
            <a:endParaRPr lang="en-US" dirty="0"/>
          </a:p>
        </p:txBody>
      </p:sp>
      <p:sp>
        <p:nvSpPr>
          <p:cNvPr id="3" name="Content Placeholder 2"/>
          <p:cNvSpPr>
            <a:spLocks noGrp="1"/>
          </p:cNvSpPr>
          <p:nvPr>
            <p:ph sz="quarter" idx="14"/>
          </p:nvPr>
        </p:nvSpPr>
        <p:spPr>
          <a:xfrm>
            <a:off x="291714" y="1182291"/>
            <a:ext cx="8577649" cy="3575338"/>
          </a:xfrm>
        </p:spPr>
        <p:txBody>
          <a:bodyPr/>
          <a:lstStyle/>
          <a:p>
            <a:r>
              <a:rPr lang="en-US" sz="1400" dirty="0"/>
              <a:t>JavaScript variables can hold many </a:t>
            </a:r>
            <a:r>
              <a:rPr lang="en-US" sz="1400" b="1" dirty="0"/>
              <a:t>data types</a:t>
            </a:r>
            <a:r>
              <a:rPr lang="en-US" sz="1400" dirty="0"/>
              <a:t>: numbers, strings, arrays, objects and more</a:t>
            </a:r>
            <a:r>
              <a:rPr lang="en-US" sz="1400" dirty="0" smtClean="0"/>
              <a:t>:</a:t>
            </a:r>
          </a:p>
          <a:p>
            <a:r>
              <a:rPr lang="en-US" sz="1400" dirty="0" err="1"/>
              <a:t>var</a:t>
            </a:r>
            <a:r>
              <a:rPr lang="en-US" sz="1400" dirty="0"/>
              <a:t> length = 16;                               // </a:t>
            </a:r>
            <a:r>
              <a:rPr lang="en-US" sz="1400" dirty="0" smtClean="0"/>
              <a:t>Number</a:t>
            </a:r>
          </a:p>
          <a:p>
            <a:r>
              <a:rPr lang="en-US" sz="1400" dirty="0"/>
              <a:t/>
            </a:r>
            <a:br>
              <a:rPr lang="en-US" sz="1400" dirty="0"/>
            </a:br>
            <a:r>
              <a:rPr lang="en-US" sz="1400" dirty="0" err="1"/>
              <a:t>var</a:t>
            </a:r>
            <a:r>
              <a:rPr lang="en-US" sz="1400" dirty="0"/>
              <a:t> </a:t>
            </a:r>
            <a:r>
              <a:rPr lang="en-US" sz="1400" dirty="0" err="1"/>
              <a:t>lastName</a:t>
            </a:r>
            <a:r>
              <a:rPr lang="en-US" sz="1400" dirty="0"/>
              <a:t> = "Johnson";                      // </a:t>
            </a:r>
            <a:r>
              <a:rPr lang="en-US" sz="1400" dirty="0" smtClean="0"/>
              <a:t>String</a:t>
            </a:r>
          </a:p>
          <a:p>
            <a:r>
              <a:rPr lang="en-US" sz="1400" dirty="0" err="1"/>
              <a:t>var</a:t>
            </a:r>
            <a:r>
              <a:rPr lang="en-US" sz="1400" dirty="0"/>
              <a:t> </a:t>
            </a:r>
            <a:r>
              <a:rPr lang="en-US" sz="1400" dirty="0" err="1"/>
              <a:t>carName</a:t>
            </a:r>
            <a:r>
              <a:rPr lang="en-US" sz="1400" dirty="0"/>
              <a:t> = 'Volvo XC60';   // Using single </a:t>
            </a:r>
            <a:r>
              <a:rPr lang="en-US" sz="1400" dirty="0" smtClean="0"/>
              <a:t>quotes</a:t>
            </a:r>
          </a:p>
          <a:p>
            <a:r>
              <a:rPr lang="en-US" sz="1400" dirty="0"/>
              <a:t/>
            </a:r>
            <a:br>
              <a:rPr lang="en-US" sz="1400" dirty="0"/>
            </a:br>
            <a:r>
              <a:rPr lang="en-US" sz="1400" dirty="0" err="1"/>
              <a:t>var</a:t>
            </a:r>
            <a:r>
              <a:rPr lang="en-US" sz="1400" dirty="0"/>
              <a:t> cars = ["Saab", "Volvo", "BMW"];           // Array</a:t>
            </a:r>
            <a:br>
              <a:rPr lang="en-US" sz="1400" dirty="0"/>
            </a:br>
            <a:r>
              <a:rPr lang="en-US" sz="1400" dirty="0" err="1"/>
              <a:t>var</a:t>
            </a:r>
            <a:r>
              <a:rPr lang="en-US" sz="1400" dirty="0"/>
              <a:t> x = {</a:t>
            </a:r>
            <a:r>
              <a:rPr lang="en-US" sz="1400" dirty="0" err="1"/>
              <a:t>firstName</a:t>
            </a:r>
            <a:r>
              <a:rPr lang="en-US" sz="1400" dirty="0"/>
              <a:t>:"John", </a:t>
            </a:r>
            <a:r>
              <a:rPr lang="en-US" sz="1400" dirty="0" err="1"/>
              <a:t>lastName</a:t>
            </a:r>
            <a:r>
              <a:rPr lang="en-US" sz="1400" dirty="0"/>
              <a:t>:"Doe"};    // </a:t>
            </a:r>
            <a:r>
              <a:rPr lang="en-US" sz="1400" dirty="0" smtClean="0"/>
              <a:t>Object</a:t>
            </a:r>
          </a:p>
          <a:p>
            <a:r>
              <a:rPr lang="da-DK" sz="1400" dirty="0"/>
              <a:t>var x = true</a:t>
            </a:r>
            <a:r>
              <a:rPr lang="da-DK" sz="1400" dirty="0" smtClean="0"/>
              <a:t>;//boolean</a:t>
            </a:r>
            <a:r>
              <a:rPr lang="da-DK" sz="1400" dirty="0"/>
              <a:t/>
            </a:r>
            <a:br>
              <a:rPr lang="da-DK" sz="1400" dirty="0"/>
            </a:br>
            <a:r>
              <a:rPr lang="da-DK" sz="1400" dirty="0"/>
              <a:t>var y = false</a:t>
            </a:r>
            <a:r>
              <a:rPr lang="da-DK" sz="1400" dirty="0" smtClean="0"/>
              <a:t>;//boolean</a:t>
            </a:r>
            <a:endParaRPr lang="en-US" sz="1400" dirty="0" smtClean="0"/>
          </a:p>
          <a:p>
            <a:endParaRPr lang="en-US" sz="1400" dirty="0"/>
          </a:p>
          <a:p>
            <a:endParaRPr lang="en-US" sz="1400" dirty="0"/>
          </a:p>
        </p:txBody>
      </p:sp>
    </p:spTree>
    <p:extLst>
      <p:ext uri="{BB962C8B-B14F-4D97-AF65-F5344CB8AC3E}">
        <p14:creationId xmlns:p14="http://schemas.microsoft.com/office/powerpoint/2010/main" val="254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0320" y="183685"/>
            <a:ext cx="8577650" cy="586650"/>
          </a:xfrm>
        </p:spPr>
        <p:txBody>
          <a:bodyPr/>
          <a:lstStyle/>
          <a:p>
            <a:r>
              <a:rPr lang="en-US" b="0" dirty="0"/>
              <a:t>JavaScript Data Types</a:t>
            </a:r>
            <a:br>
              <a:rPr lang="en-US" b="0" dirty="0"/>
            </a:br>
            <a:endParaRPr lang="en-US" dirty="0"/>
          </a:p>
        </p:txBody>
      </p:sp>
      <p:sp>
        <p:nvSpPr>
          <p:cNvPr id="8" name="Content Placeholder 2"/>
          <p:cNvSpPr txBox="1">
            <a:spLocks/>
          </p:cNvSpPr>
          <p:nvPr/>
        </p:nvSpPr>
        <p:spPr>
          <a:xfrm>
            <a:off x="147750" y="743764"/>
            <a:ext cx="8965324" cy="103051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
            </a:r>
            <a:br>
              <a:rPr lang="en-US" dirty="0"/>
            </a:br>
            <a:endParaRPr lang="en-US" cap="none" dirty="0">
              <a:solidFill>
                <a:schemeClr val="tx1">
                  <a:lumMod val="75000"/>
                  <a:lumOff val="25000"/>
                </a:schemeClr>
              </a:solidFill>
            </a:endParaRPr>
          </a:p>
        </p:txBody>
      </p:sp>
      <p:sp>
        <p:nvSpPr>
          <p:cNvPr id="3" name="Rectangle 2"/>
          <p:cNvSpPr/>
          <p:nvPr/>
        </p:nvSpPr>
        <p:spPr>
          <a:xfrm>
            <a:off x="665428" y="770335"/>
            <a:ext cx="7862935" cy="4247317"/>
          </a:xfrm>
          <a:prstGeom prst="rect">
            <a:avLst/>
          </a:prstGeom>
        </p:spPr>
        <p:txBody>
          <a:bodyPr wrap="square">
            <a:spAutoFit/>
          </a:bodyPr>
          <a:lstStyle/>
          <a:p>
            <a:r>
              <a:rPr lang="en-US" dirty="0" err="1"/>
              <a:t>typeof</a:t>
            </a:r>
            <a:r>
              <a:rPr lang="en-US" dirty="0"/>
              <a:t> "John"                // Returns "string" </a:t>
            </a:r>
          </a:p>
          <a:p>
            <a:r>
              <a:rPr lang="en-US" dirty="0" err="1"/>
              <a:t>typeof</a:t>
            </a:r>
            <a:r>
              <a:rPr lang="en-US" dirty="0"/>
              <a:t> 3.14                  // Returns "number"</a:t>
            </a:r>
          </a:p>
          <a:p>
            <a:r>
              <a:rPr lang="en-US" dirty="0" err="1"/>
              <a:t>typeof</a:t>
            </a:r>
            <a:r>
              <a:rPr lang="en-US" dirty="0"/>
              <a:t> false                 // Returns "</a:t>
            </a:r>
            <a:r>
              <a:rPr lang="en-US" dirty="0" err="1"/>
              <a:t>boolean</a:t>
            </a:r>
            <a:r>
              <a:rPr lang="en-US" dirty="0"/>
              <a:t>"</a:t>
            </a:r>
          </a:p>
          <a:p>
            <a:r>
              <a:rPr lang="en-US" dirty="0" err="1"/>
              <a:t>typeof</a:t>
            </a:r>
            <a:r>
              <a:rPr lang="en-US" dirty="0"/>
              <a:t> [1,2,3,4]             // Returns "object" (not "array", see note below)</a:t>
            </a:r>
          </a:p>
          <a:p>
            <a:r>
              <a:rPr lang="en-US" dirty="0" err="1"/>
              <a:t>typeof</a:t>
            </a:r>
            <a:r>
              <a:rPr lang="en-US" dirty="0"/>
              <a:t> {</a:t>
            </a:r>
            <a:r>
              <a:rPr lang="en-US" dirty="0" err="1"/>
              <a:t>name:'John</a:t>
            </a:r>
            <a:r>
              <a:rPr lang="en-US" dirty="0"/>
              <a:t>', age:34} // Returns "</a:t>
            </a:r>
            <a:r>
              <a:rPr lang="en-US" dirty="0" smtClean="0"/>
              <a:t>object“</a:t>
            </a:r>
          </a:p>
          <a:p>
            <a:endParaRPr lang="en-US" dirty="0"/>
          </a:p>
          <a:p>
            <a:r>
              <a:rPr lang="en-US" dirty="0"/>
              <a:t>The </a:t>
            </a:r>
            <a:r>
              <a:rPr lang="en-US" dirty="0" err="1"/>
              <a:t>typeof</a:t>
            </a:r>
            <a:r>
              <a:rPr lang="en-US" dirty="0"/>
              <a:t> operator returns "object" for arrays because in JavaScript arrays are objects</a:t>
            </a:r>
            <a:r>
              <a:rPr lang="en-US" dirty="0" smtClean="0"/>
              <a:t>.</a:t>
            </a:r>
          </a:p>
          <a:p>
            <a:endParaRPr lang="en-US" dirty="0"/>
          </a:p>
          <a:p>
            <a:r>
              <a:rPr lang="en-US" b="1" dirty="0"/>
              <a:t>Undefined</a:t>
            </a:r>
          </a:p>
          <a:p>
            <a:r>
              <a:rPr lang="en-US" dirty="0"/>
              <a:t>In JavaScript, a variable without a value, has the value</a:t>
            </a:r>
            <a:r>
              <a:rPr lang="en-US" b="1" dirty="0"/>
              <a:t> undefined</a:t>
            </a:r>
            <a:r>
              <a:rPr lang="en-US" dirty="0"/>
              <a:t>. The </a:t>
            </a:r>
            <a:r>
              <a:rPr lang="en-US" dirty="0" err="1"/>
              <a:t>typeof</a:t>
            </a:r>
            <a:r>
              <a:rPr lang="en-US" dirty="0"/>
              <a:t> is also </a:t>
            </a:r>
            <a:r>
              <a:rPr lang="en-US" b="1" dirty="0"/>
              <a:t>undefined</a:t>
            </a:r>
            <a:r>
              <a:rPr lang="en-US" dirty="0"/>
              <a:t>.</a:t>
            </a:r>
          </a:p>
          <a:p>
            <a:r>
              <a:rPr lang="en-US" dirty="0" err="1"/>
              <a:t>var</a:t>
            </a:r>
            <a:r>
              <a:rPr lang="en-US" dirty="0"/>
              <a:t> person;                  // Value is undefined, type is </a:t>
            </a:r>
            <a:r>
              <a:rPr lang="en-US" dirty="0" smtClean="0"/>
              <a:t>undefined</a:t>
            </a:r>
          </a:p>
          <a:p>
            <a:endParaRPr lang="en-US" dirty="0" smtClean="0"/>
          </a:p>
          <a:p>
            <a:r>
              <a:rPr lang="en-US" dirty="0"/>
              <a:t>person = undefined;          // Value is undefined, type is undefined</a:t>
            </a:r>
          </a:p>
          <a:p>
            <a:r>
              <a:rPr lang="en-US" b="1" dirty="0"/>
              <a:t>Empty Values</a:t>
            </a:r>
          </a:p>
          <a:p>
            <a:r>
              <a:rPr lang="en-US" dirty="0"/>
              <a:t>An empty value has nothing to do with undefined.</a:t>
            </a:r>
          </a:p>
          <a:p>
            <a:r>
              <a:rPr lang="en-US" dirty="0"/>
              <a:t>An empty string variable has both a value and a type.</a:t>
            </a:r>
          </a:p>
          <a:p>
            <a:r>
              <a:rPr lang="en-US" b="1" dirty="0"/>
              <a:t>Null</a:t>
            </a:r>
          </a:p>
          <a:p>
            <a:r>
              <a:rPr lang="en-US" dirty="0"/>
              <a:t>In JavaScript null is "nothing". It is supposed to be something that doesn't exist.</a:t>
            </a:r>
          </a:p>
          <a:p>
            <a:r>
              <a:rPr lang="en-US" dirty="0"/>
              <a:t>Unfortunately, in JavaScript, the data type of null is an object.</a:t>
            </a:r>
          </a:p>
          <a:p>
            <a:endParaRPr lang="en-US" dirty="0"/>
          </a:p>
        </p:txBody>
      </p:sp>
    </p:spTree>
    <p:extLst>
      <p:ext uri="{BB962C8B-B14F-4D97-AF65-F5344CB8AC3E}">
        <p14:creationId xmlns:p14="http://schemas.microsoft.com/office/powerpoint/2010/main" val="261404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function</a:t>
            </a:r>
            <a:endParaRPr lang="en-US" dirty="0"/>
          </a:p>
        </p:txBody>
      </p:sp>
      <p:sp>
        <p:nvSpPr>
          <p:cNvPr id="3" name="Content Placeholder 2"/>
          <p:cNvSpPr>
            <a:spLocks noGrp="1"/>
          </p:cNvSpPr>
          <p:nvPr>
            <p:ph sz="quarter" idx="14"/>
          </p:nvPr>
        </p:nvSpPr>
        <p:spPr>
          <a:xfrm>
            <a:off x="291715" y="1182291"/>
            <a:ext cx="8577649" cy="2210862"/>
          </a:xfrm>
        </p:spPr>
        <p:txBody>
          <a:bodyPr/>
          <a:lstStyle/>
          <a:p>
            <a:r>
              <a:rPr lang="en-US" sz="1200" dirty="0"/>
              <a:t>A JavaScript function is a block of code designed to perform a particular task</a:t>
            </a:r>
            <a:r>
              <a:rPr lang="en-US" sz="1200" dirty="0" smtClean="0"/>
              <a:t>.</a:t>
            </a:r>
          </a:p>
          <a:p>
            <a:r>
              <a:rPr lang="en-US" sz="1200" dirty="0"/>
              <a:t>function </a:t>
            </a:r>
            <a:r>
              <a:rPr lang="en-US" sz="1200" dirty="0" err="1"/>
              <a:t>myFunction</a:t>
            </a:r>
            <a:r>
              <a:rPr lang="en-US" sz="1200" dirty="0"/>
              <a:t>(p1, p2) {</a:t>
            </a:r>
            <a:br>
              <a:rPr lang="en-US" sz="1200" dirty="0"/>
            </a:br>
            <a:r>
              <a:rPr lang="en-US" sz="1200" dirty="0"/>
              <a:t>    return p1 * p2;              // The function returns the product of p1 and p2</a:t>
            </a:r>
            <a:br>
              <a:rPr lang="en-US" sz="1200" dirty="0"/>
            </a:br>
            <a:r>
              <a:rPr lang="en-US" sz="1200" dirty="0" smtClean="0"/>
              <a:t>}</a:t>
            </a:r>
          </a:p>
          <a:p>
            <a:r>
              <a:rPr lang="en-US" sz="1200" b="1" dirty="0"/>
              <a:t>Invoking functions</a:t>
            </a:r>
          </a:p>
          <a:p>
            <a:r>
              <a:rPr lang="en-US" sz="1200" dirty="0"/>
              <a:t>function </a:t>
            </a:r>
            <a:r>
              <a:rPr lang="en-US" sz="1200" dirty="0" err="1"/>
              <a:t>myFunction</a:t>
            </a:r>
            <a:r>
              <a:rPr lang="en-US" sz="1200" dirty="0"/>
              <a:t>() { alert('hello'); } </a:t>
            </a:r>
            <a:r>
              <a:rPr lang="en-US" sz="1200" dirty="0" err="1"/>
              <a:t>myFunction</a:t>
            </a:r>
            <a:r>
              <a:rPr lang="en-US" sz="1200" dirty="0" smtClean="0"/>
              <a:t>()</a:t>
            </a:r>
          </a:p>
          <a:p>
            <a:endParaRPr lang="en-US" sz="1200" dirty="0"/>
          </a:p>
          <a:p>
            <a:endParaRPr lang="en-US" sz="1200" dirty="0"/>
          </a:p>
        </p:txBody>
      </p:sp>
    </p:spTree>
    <p:extLst>
      <p:ext uri="{BB962C8B-B14F-4D97-AF65-F5344CB8AC3E}">
        <p14:creationId xmlns:p14="http://schemas.microsoft.com/office/powerpoint/2010/main" val="263968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r>
              <a:rPr lang="en-US" dirty="0" smtClean="0"/>
              <a:t>	</a:t>
            </a:r>
            <a:endParaRPr lang="en-US" dirty="0"/>
          </a:p>
        </p:txBody>
      </p:sp>
      <p:sp>
        <p:nvSpPr>
          <p:cNvPr id="3" name="Content Placeholder 2"/>
          <p:cNvSpPr>
            <a:spLocks noGrp="1"/>
          </p:cNvSpPr>
          <p:nvPr>
            <p:ph sz="quarter" idx="14"/>
          </p:nvPr>
        </p:nvSpPr>
        <p:spPr>
          <a:xfrm>
            <a:off x="291714" y="775467"/>
            <a:ext cx="8577649" cy="4390946"/>
          </a:xfrm>
        </p:spPr>
        <p:txBody>
          <a:bodyPr/>
          <a:lstStyle/>
          <a:p>
            <a:r>
              <a:rPr lang="en-US" sz="1200" dirty="0"/>
              <a:t>In JavaScript, objects and functions are also variables.</a:t>
            </a:r>
          </a:p>
          <a:p>
            <a:r>
              <a:rPr lang="en-US" sz="1000" b="1" dirty="0"/>
              <a:t>In JavaScript, scope is the set of variables, objects, and functions you have access to.</a:t>
            </a:r>
            <a:endParaRPr lang="en-US" sz="1000" dirty="0"/>
          </a:p>
          <a:p>
            <a:r>
              <a:rPr lang="en-US" sz="1200" dirty="0"/>
              <a:t>JavaScript has function scope: The scope changes inside functions.</a:t>
            </a:r>
          </a:p>
          <a:p>
            <a:r>
              <a:rPr lang="en-US" sz="1000" b="1" dirty="0"/>
              <a:t>Local JavaScript </a:t>
            </a:r>
            <a:r>
              <a:rPr lang="en-US" sz="1000" b="1" dirty="0" smtClean="0"/>
              <a:t>Variables:</a:t>
            </a:r>
          </a:p>
          <a:p>
            <a:r>
              <a:rPr lang="en-US" sz="1200" dirty="0"/>
              <a:t>Variables declared within a JavaScript function, become </a:t>
            </a:r>
            <a:r>
              <a:rPr lang="en-US" sz="1200" b="1" dirty="0"/>
              <a:t>LOCAL</a:t>
            </a:r>
            <a:r>
              <a:rPr lang="en-US" sz="1200" dirty="0"/>
              <a:t> to the function.</a:t>
            </a:r>
          </a:p>
          <a:p>
            <a:r>
              <a:rPr lang="en-US" sz="1200" dirty="0"/>
              <a:t>Local variables have </a:t>
            </a:r>
            <a:r>
              <a:rPr lang="en-US" sz="1200" b="1" dirty="0"/>
              <a:t>local scope</a:t>
            </a:r>
            <a:r>
              <a:rPr lang="en-US" sz="1200" dirty="0"/>
              <a:t>: They can only be accessed within the function.</a:t>
            </a:r>
          </a:p>
          <a:p>
            <a:r>
              <a:rPr lang="en-US" sz="1200" dirty="0"/>
              <a:t>function </a:t>
            </a:r>
            <a:r>
              <a:rPr lang="en-US" sz="1200" dirty="0" err="1"/>
              <a:t>myFunction</a:t>
            </a:r>
            <a:r>
              <a:rPr lang="en-US" sz="1200" dirty="0"/>
              <a:t>() {</a:t>
            </a:r>
            <a:br>
              <a:rPr lang="en-US" sz="1200" dirty="0"/>
            </a:br>
            <a:r>
              <a:rPr lang="en-US" sz="1200" dirty="0"/>
              <a:t>    </a:t>
            </a:r>
            <a:r>
              <a:rPr lang="en-US" sz="1200" dirty="0" err="1"/>
              <a:t>var</a:t>
            </a:r>
            <a:r>
              <a:rPr lang="en-US" sz="1200" dirty="0"/>
              <a:t> </a:t>
            </a:r>
            <a:r>
              <a:rPr lang="en-US" sz="1200" dirty="0" err="1"/>
              <a:t>carName</a:t>
            </a:r>
            <a:r>
              <a:rPr lang="en-US" sz="1200" dirty="0"/>
              <a:t> = "Volvo";</a:t>
            </a:r>
            <a:br>
              <a:rPr lang="en-US" sz="1200" dirty="0"/>
            </a:br>
            <a:r>
              <a:rPr lang="en-US" sz="1200" dirty="0"/>
              <a:t/>
            </a:r>
            <a:br>
              <a:rPr lang="en-US" sz="1200" dirty="0"/>
            </a:br>
            <a:r>
              <a:rPr lang="en-US" sz="1200" dirty="0"/>
              <a:t>    // code here can use </a:t>
            </a:r>
            <a:r>
              <a:rPr lang="en-US" sz="1200" dirty="0" err="1"/>
              <a:t>carName</a:t>
            </a:r>
            <a:r>
              <a:rPr lang="en-US" sz="1200" dirty="0"/>
              <a:t/>
            </a:r>
            <a:br>
              <a:rPr lang="en-US" sz="1200" dirty="0"/>
            </a:br>
            <a:r>
              <a:rPr lang="en-US" sz="1200" dirty="0"/>
              <a:t/>
            </a:r>
            <a:br>
              <a:rPr lang="en-US" sz="1200" dirty="0"/>
            </a:br>
            <a:r>
              <a:rPr lang="en-US" sz="1200" dirty="0"/>
              <a:t>}</a:t>
            </a:r>
            <a:endParaRPr lang="en-US" sz="1200" b="1" dirty="0"/>
          </a:p>
          <a:p>
            <a:r>
              <a:rPr lang="en-US" sz="1200" dirty="0"/>
              <a:t>Since local variables are only recognized inside their functions, variables with the same name can be used in different functions.</a:t>
            </a:r>
          </a:p>
          <a:p>
            <a:r>
              <a:rPr lang="en-US" sz="1200" dirty="0"/>
              <a:t>Local variables are created when a function starts, and deleted when the function is completed</a:t>
            </a:r>
            <a:r>
              <a:rPr lang="en-US" sz="1100" dirty="0"/>
              <a:t>.</a:t>
            </a:r>
          </a:p>
          <a:p>
            <a:endParaRPr lang="en-US" sz="1000" dirty="0" smtClean="0"/>
          </a:p>
          <a:p>
            <a:endParaRPr lang="en-US" sz="1000" dirty="0"/>
          </a:p>
        </p:txBody>
      </p:sp>
    </p:spTree>
    <p:extLst>
      <p:ext uri="{BB962C8B-B14F-4D97-AF65-F5344CB8AC3E}">
        <p14:creationId xmlns:p14="http://schemas.microsoft.com/office/powerpoint/2010/main" val="138741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Scope</a:t>
            </a:r>
            <a:endParaRPr lang="en-US" dirty="0"/>
          </a:p>
        </p:txBody>
      </p:sp>
      <p:sp>
        <p:nvSpPr>
          <p:cNvPr id="4" name="Content Placeholder 3"/>
          <p:cNvSpPr>
            <a:spLocks noGrp="1"/>
          </p:cNvSpPr>
          <p:nvPr>
            <p:ph sz="quarter" idx="14"/>
          </p:nvPr>
        </p:nvSpPr>
        <p:spPr>
          <a:xfrm>
            <a:off x="208230" y="874473"/>
            <a:ext cx="8854289" cy="4269027"/>
          </a:xfrm>
        </p:spPr>
        <p:txBody>
          <a:bodyPr/>
          <a:lstStyle/>
          <a:p>
            <a:r>
              <a:rPr lang="en-US" b="1" dirty="0"/>
              <a:t>Global JavaScript </a:t>
            </a:r>
            <a:r>
              <a:rPr lang="en-US" b="1" dirty="0" smtClean="0"/>
              <a:t>Variables:</a:t>
            </a:r>
          </a:p>
          <a:p>
            <a:r>
              <a:rPr lang="en-US" dirty="0"/>
              <a:t>A variable declared outside a function, becomes </a:t>
            </a:r>
            <a:r>
              <a:rPr lang="en-US" b="1" dirty="0"/>
              <a:t>GLOBAL</a:t>
            </a:r>
            <a:r>
              <a:rPr lang="en-US" dirty="0"/>
              <a:t>.</a:t>
            </a:r>
          </a:p>
          <a:p>
            <a:r>
              <a:rPr lang="en-US" dirty="0"/>
              <a:t>A global variable has </a:t>
            </a:r>
            <a:r>
              <a:rPr lang="en-US" b="1" dirty="0"/>
              <a:t>global scope</a:t>
            </a:r>
            <a:r>
              <a:rPr lang="en-US" dirty="0"/>
              <a:t>: All scripts and functions on a web page can access it. </a:t>
            </a:r>
          </a:p>
          <a:p>
            <a:r>
              <a:rPr lang="en-US" dirty="0" err="1"/>
              <a:t>var</a:t>
            </a:r>
            <a:r>
              <a:rPr lang="en-US" dirty="0"/>
              <a:t> </a:t>
            </a:r>
            <a:r>
              <a:rPr lang="en-US" dirty="0" err="1"/>
              <a:t>carName</a:t>
            </a:r>
            <a:r>
              <a:rPr lang="en-US" dirty="0"/>
              <a:t> = " Volvo";</a:t>
            </a:r>
            <a:br>
              <a:rPr lang="en-US" dirty="0"/>
            </a:br>
            <a:r>
              <a:rPr lang="en-US" dirty="0"/>
              <a:t/>
            </a:r>
            <a:br>
              <a:rPr lang="en-US" dirty="0"/>
            </a:br>
            <a:r>
              <a:rPr lang="en-US" dirty="0"/>
              <a:t>// code here can use </a:t>
            </a:r>
            <a:r>
              <a:rPr lang="en-US" dirty="0" err="1"/>
              <a:t>carName</a:t>
            </a:r>
            <a:r>
              <a:rPr lang="en-US" dirty="0"/>
              <a:t/>
            </a:r>
            <a:br>
              <a:rPr lang="en-US" dirty="0"/>
            </a:br>
            <a:r>
              <a:rPr lang="en-US" dirty="0"/>
              <a:t/>
            </a:r>
            <a:br>
              <a:rPr lang="en-US" dirty="0"/>
            </a:br>
            <a:r>
              <a:rPr lang="en-US" dirty="0"/>
              <a:t>function </a:t>
            </a:r>
            <a:r>
              <a:rPr lang="en-US" dirty="0" err="1"/>
              <a:t>myFunction</a:t>
            </a:r>
            <a:r>
              <a:rPr lang="en-US" dirty="0"/>
              <a:t>() {</a:t>
            </a:r>
            <a:br>
              <a:rPr lang="en-US" dirty="0"/>
            </a:br>
            <a:r>
              <a:rPr lang="en-US" dirty="0"/>
              <a:t/>
            </a:r>
            <a:br>
              <a:rPr lang="en-US" dirty="0"/>
            </a:br>
            <a:r>
              <a:rPr lang="en-US" dirty="0"/>
              <a:t>    </a:t>
            </a:r>
            <a:r>
              <a:rPr lang="en-US" dirty="0" smtClean="0"/>
              <a:t>console.log(</a:t>
            </a:r>
            <a:r>
              <a:rPr lang="en-US" dirty="0" err="1"/>
              <a:t>carName</a:t>
            </a:r>
            <a:r>
              <a:rPr lang="en-US" dirty="0"/>
              <a:t> </a:t>
            </a:r>
            <a:r>
              <a:rPr lang="en-US" dirty="0" smtClean="0"/>
              <a:t>)</a:t>
            </a:r>
            <a:r>
              <a:rPr lang="en-US" dirty="0"/>
              <a:t> </a:t>
            </a:r>
            <a:br>
              <a:rPr lang="en-US" dirty="0"/>
            </a:br>
            <a:r>
              <a:rPr lang="en-US" dirty="0"/>
              <a:t>}</a:t>
            </a:r>
            <a:endParaRPr lang="en-US" b="1" dirty="0"/>
          </a:p>
          <a:p>
            <a:endParaRPr lang="en-US" dirty="0"/>
          </a:p>
        </p:txBody>
      </p:sp>
    </p:spTree>
    <p:extLst>
      <p:ext uri="{BB962C8B-B14F-4D97-AF65-F5344CB8AC3E}">
        <p14:creationId xmlns:p14="http://schemas.microsoft.com/office/powerpoint/2010/main" val="334311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4673074"/>
          </a:xfrm>
        </p:spPr>
        <p:txBody>
          <a:bodyPr/>
          <a:lstStyle/>
          <a:p>
            <a:pPr marL="342900" indent="-342900">
              <a:lnSpc>
                <a:spcPct val="150000"/>
              </a:lnSpc>
              <a:buFont typeface="Arial" panose="020B0604020202020204" pitchFamily="34" charset="0"/>
              <a:buChar char="•"/>
            </a:pPr>
            <a:r>
              <a:rPr lang="en-US" sz="1800" b="1" dirty="0">
                <a:latin typeface="Cambria" panose="02040503050406030204" pitchFamily="18" charset="0"/>
              </a:rPr>
              <a:t>What is </a:t>
            </a:r>
            <a:r>
              <a:rPr lang="en-US" sz="1800" b="1" dirty="0" smtClean="0">
                <a:latin typeface="Cambria" panose="02040503050406030204" pitchFamily="18" charset="0"/>
              </a:rPr>
              <a:t>JS?</a:t>
            </a:r>
          </a:p>
          <a:p>
            <a:pPr marL="342900" indent="-342900">
              <a:lnSpc>
                <a:spcPct val="150000"/>
              </a:lnSpc>
              <a:buFont typeface="Arial" panose="020B0604020202020204" pitchFamily="34" charset="0"/>
              <a:buChar char="•"/>
            </a:pPr>
            <a:r>
              <a:rPr lang="en-US" sz="1800" dirty="0"/>
              <a:t>Client-side </a:t>
            </a:r>
            <a:r>
              <a:rPr lang="en-US" sz="1800" dirty="0" smtClean="0"/>
              <a:t>JavaScript</a:t>
            </a:r>
            <a:endParaRPr lang="en-US" sz="1800" b="1" dirty="0" smtClean="0">
              <a:latin typeface="Cambria" panose="02040503050406030204" pitchFamily="18" charset="0"/>
            </a:endParaRPr>
          </a:p>
          <a:p>
            <a:pPr marL="342900" indent="-342900">
              <a:lnSpc>
                <a:spcPct val="150000"/>
              </a:lnSpc>
              <a:buFont typeface="Arial" panose="020B0604020202020204" pitchFamily="34" charset="0"/>
              <a:buChar char="•"/>
            </a:pPr>
            <a:r>
              <a:rPr lang="en-US" sz="1800" dirty="0"/>
              <a:t>Advantages of </a:t>
            </a:r>
            <a:r>
              <a:rPr lang="en-US" sz="1800" dirty="0" smtClean="0"/>
              <a:t>JavaScript</a:t>
            </a:r>
            <a:endParaRPr lang="en-US" sz="1800" b="1" dirty="0" smtClean="0">
              <a:solidFill>
                <a:schemeClr val="tx2"/>
              </a:solidFill>
              <a:latin typeface="Cambria" panose="02040503050406030204" pitchFamily="18" charset="0"/>
            </a:endParaRPr>
          </a:p>
          <a:p>
            <a:endParaRPr lang="en-US" sz="14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lvl="2"/>
            <a:endParaRPr lang="en-US" dirty="0" smtClean="0">
              <a:latin typeface="Cambria" panose="02040503050406030204" pitchFamily="18" charset="0"/>
            </a:endParaRPr>
          </a:p>
          <a:p>
            <a:pPr marL="457200" indent="-457200">
              <a:buFont typeface="Arial" panose="020B0604020202020204" pitchFamily="34" charset="0"/>
              <a:buChar char="•"/>
            </a:pPr>
            <a:endParaRPr lang="en-US" dirty="0" smtClean="0">
              <a:latin typeface="Cambria" panose="02040503050406030204" pitchFamily="18" charset="0"/>
            </a:endParaRPr>
          </a:p>
          <a:p>
            <a:pPr marL="457200" indent="-457200">
              <a:buFont typeface="Arial" panose="020B0604020202020204" pitchFamily="34" charset="0"/>
              <a:buChar char="•"/>
            </a:pP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dirty="0">
                <a:latin typeface="Cambria" panose="02040503050406030204" pitchFamily="18" charset="0"/>
              </a:rPr>
              <a:t> </a:t>
            </a:r>
            <a:r>
              <a:rPr lang="en-US" dirty="0" smtClean="0">
                <a:latin typeface="Cambria" panose="02040503050406030204" pitchFamily="18" charset="0"/>
              </a:rPr>
              <a:t>      JS Overview</a:t>
            </a:r>
            <a:endParaRPr lang="en-US" dirty="0">
              <a:latin typeface="Cambria" panose="02040503050406030204" pitchFamily="18" charset="0"/>
            </a:endParaRPr>
          </a:p>
        </p:txBody>
      </p:sp>
    </p:spTree>
    <p:extLst>
      <p:ext uri="{BB962C8B-B14F-4D97-AF65-F5344CB8AC3E}">
        <p14:creationId xmlns:p14="http://schemas.microsoft.com/office/powerpoint/2010/main" val="125318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r>
              <a:rPr lang="en-US" dirty="0"/>
              <a:t>	</a:t>
            </a:r>
          </a:p>
        </p:txBody>
      </p:sp>
      <p:sp>
        <p:nvSpPr>
          <p:cNvPr id="3" name="Content Placeholder 2"/>
          <p:cNvSpPr>
            <a:spLocks noGrp="1"/>
          </p:cNvSpPr>
          <p:nvPr>
            <p:ph sz="quarter" idx="14"/>
          </p:nvPr>
        </p:nvSpPr>
        <p:spPr>
          <a:xfrm>
            <a:off x="291714" y="1182291"/>
            <a:ext cx="8577649" cy="3862596"/>
          </a:xfrm>
        </p:spPr>
        <p:txBody>
          <a:bodyPr/>
          <a:lstStyle/>
          <a:p>
            <a:r>
              <a:rPr lang="en-US" dirty="0"/>
              <a:t>Automatically </a:t>
            </a:r>
            <a:r>
              <a:rPr lang="en-US" dirty="0" smtClean="0"/>
              <a:t>Global:</a:t>
            </a:r>
          </a:p>
          <a:p>
            <a:r>
              <a:rPr lang="en-US" dirty="0"/>
              <a:t>If you assign a value to a variable that has not been declared, it will automatically become a </a:t>
            </a:r>
            <a:r>
              <a:rPr lang="en-US" b="1" dirty="0"/>
              <a:t>GLOBAL</a:t>
            </a:r>
            <a:r>
              <a:rPr lang="en-US" dirty="0"/>
              <a:t> variable</a:t>
            </a:r>
            <a:r>
              <a:rPr lang="en-US" dirty="0" smtClean="0"/>
              <a:t>.</a:t>
            </a:r>
          </a:p>
          <a:p>
            <a:r>
              <a:rPr lang="en-US" dirty="0" err="1"/>
              <a:t>myFunction</a:t>
            </a:r>
            <a:r>
              <a:rPr lang="en-US" dirty="0"/>
              <a:t>();</a:t>
            </a:r>
            <a:br>
              <a:rPr lang="en-US" dirty="0"/>
            </a:br>
            <a:r>
              <a:rPr lang="en-US" dirty="0"/>
              <a:t/>
            </a:r>
            <a:br>
              <a:rPr lang="en-US" dirty="0"/>
            </a:br>
            <a:r>
              <a:rPr lang="en-US" dirty="0" smtClean="0"/>
              <a:t>console.log(</a:t>
            </a:r>
            <a:r>
              <a:rPr lang="en-US" dirty="0" err="1" smtClean="0"/>
              <a:t>carName</a:t>
            </a:r>
            <a:r>
              <a:rPr lang="en-US" dirty="0" smtClean="0"/>
              <a:t>)</a:t>
            </a:r>
            <a:r>
              <a:rPr lang="en-US" dirty="0"/>
              <a:t> </a:t>
            </a:r>
            <a:r>
              <a:rPr lang="en-US" dirty="0" smtClean="0"/>
              <a:t>;</a:t>
            </a:r>
            <a:r>
              <a:rPr lang="en-US" dirty="0"/>
              <a:t/>
            </a:r>
            <a:br>
              <a:rPr lang="en-US" dirty="0"/>
            </a:br>
            <a:r>
              <a:rPr lang="en-US" dirty="0"/>
              <a:t/>
            </a:r>
            <a:br>
              <a:rPr lang="en-US" dirty="0"/>
            </a:br>
            <a:r>
              <a:rPr lang="en-US" dirty="0"/>
              <a:t>function </a:t>
            </a:r>
            <a:r>
              <a:rPr lang="en-US" dirty="0" err="1"/>
              <a:t>myFunction</a:t>
            </a:r>
            <a:r>
              <a:rPr lang="en-US" dirty="0"/>
              <a:t>() {</a:t>
            </a:r>
            <a:br>
              <a:rPr lang="en-US" dirty="0"/>
            </a:br>
            <a:r>
              <a:rPr lang="en-US" dirty="0"/>
              <a:t>    </a:t>
            </a:r>
            <a:r>
              <a:rPr lang="en-US" dirty="0" err="1"/>
              <a:t>carName</a:t>
            </a:r>
            <a:r>
              <a:rPr lang="en-US" dirty="0"/>
              <a:t> = "Volvo";</a:t>
            </a:r>
            <a:br>
              <a:rPr lang="en-US" dirty="0"/>
            </a:br>
            <a:r>
              <a:rPr lang="en-US" dirty="0"/>
              <a:t>}</a:t>
            </a:r>
          </a:p>
          <a:p>
            <a:endParaRPr lang="en-US" dirty="0"/>
          </a:p>
        </p:txBody>
      </p:sp>
    </p:spTree>
    <p:extLst>
      <p:ext uri="{BB962C8B-B14F-4D97-AF65-F5344CB8AC3E}">
        <p14:creationId xmlns:p14="http://schemas.microsoft.com/office/powerpoint/2010/main" val="220193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endParaRPr lang="en-US" dirty="0"/>
          </a:p>
        </p:txBody>
      </p:sp>
      <p:sp>
        <p:nvSpPr>
          <p:cNvPr id="3" name="Content Placeholder 2"/>
          <p:cNvSpPr>
            <a:spLocks noGrp="1"/>
          </p:cNvSpPr>
          <p:nvPr>
            <p:ph sz="quarter" idx="14"/>
          </p:nvPr>
        </p:nvSpPr>
        <p:spPr>
          <a:xfrm>
            <a:off x="291714" y="1182291"/>
            <a:ext cx="8577649" cy="2087751"/>
          </a:xfrm>
        </p:spPr>
        <p:txBody>
          <a:bodyPr/>
          <a:lstStyle/>
          <a:p>
            <a:r>
              <a:rPr lang="en-US" b="1" dirty="0"/>
              <a:t>The Lifetime of JavaScript Variables</a:t>
            </a:r>
          </a:p>
          <a:p>
            <a:r>
              <a:rPr lang="en-US" sz="1200" dirty="0"/>
              <a:t>The lifetime of a JavaScript variable starts when it is declared.</a:t>
            </a:r>
          </a:p>
          <a:p>
            <a:r>
              <a:rPr lang="en-US" sz="1200" dirty="0"/>
              <a:t>Local variables are deleted when the function is completed.</a:t>
            </a:r>
          </a:p>
          <a:p>
            <a:r>
              <a:rPr lang="en-US" sz="1200" dirty="0"/>
              <a:t>Global variables are deleted when you close the page.</a:t>
            </a:r>
          </a:p>
          <a:p>
            <a:r>
              <a:rPr lang="en-US" b="1" dirty="0"/>
              <a:t>Function Arguments</a:t>
            </a:r>
          </a:p>
          <a:p>
            <a:r>
              <a:rPr lang="en-US" sz="1200" dirty="0"/>
              <a:t>Function arguments (parameters) work as local variables inside functions</a:t>
            </a:r>
          </a:p>
        </p:txBody>
      </p:sp>
    </p:spTree>
    <p:extLst>
      <p:ext uri="{BB962C8B-B14F-4D97-AF65-F5344CB8AC3E}">
        <p14:creationId xmlns:p14="http://schemas.microsoft.com/office/powerpoint/2010/main" val="170403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Strings</a:t>
            </a:r>
            <a:br>
              <a:rPr lang="en-US" b="0" dirty="0"/>
            </a:br>
            <a:r>
              <a:rPr lang="en-US" dirty="0" smtClean="0"/>
              <a:t>	</a:t>
            </a:r>
            <a:endParaRPr lang="en-US" dirty="0"/>
          </a:p>
        </p:txBody>
      </p:sp>
      <p:sp>
        <p:nvSpPr>
          <p:cNvPr id="3" name="Content Placeholder 2"/>
          <p:cNvSpPr>
            <a:spLocks noGrp="1"/>
          </p:cNvSpPr>
          <p:nvPr>
            <p:ph sz="quarter" idx="14"/>
          </p:nvPr>
        </p:nvSpPr>
        <p:spPr>
          <a:xfrm>
            <a:off x="291714" y="1182291"/>
            <a:ext cx="8577649" cy="3195747"/>
          </a:xfrm>
        </p:spPr>
        <p:txBody>
          <a:bodyPr/>
          <a:lstStyle/>
          <a:p>
            <a:r>
              <a:rPr lang="en-US" dirty="0"/>
              <a:t>A JavaScript string simply stores a series of characters like "John Doe".</a:t>
            </a:r>
          </a:p>
          <a:p>
            <a:r>
              <a:rPr lang="en-US" dirty="0"/>
              <a:t>A string can be any text inside quotes. You can use single or double quotes</a:t>
            </a:r>
            <a:r>
              <a:rPr lang="en-US" dirty="0" smtClean="0"/>
              <a:t>:</a:t>
            </a:r>
          </a:p>
          <a:p>
            <a:r>
              <a:rPr lang="pt-BR" dirty="0"/>
              <a:t>var carname = "Volvo XC60";</a:t>
            </a:r>
            <a:br>
              <a:rPr lang="pt-BR" dirty="0"/>
            </a:br>
            <a:r>
              <a:rPr lang="pt-BR" dirty="0"/>
              <a:t>var carname = 'Volvo XC60</a:t>
            </a:r>
            <a:r>
              <a:rPr lang="pt-BR" dirty="0" smtClean="0"/>
              <a:t>';</a:t>
            </a:r>
            <a:endParaRPr lang="en-US" dirty="0"/>
          </a:p>
          <a:p>
            <a:endParaRPr lang="en-US" b="1" dirty="0"/>
          </a:p>
          <a:p>
            <a:endParaRPr lang="en-US" b="1" dirty="0"/>
          </a:p>
          <a:p>
            <a:endParaRPr lang="en-US" dirty="0"/>
          </a:p>
        </p:txBody>
      </p:sp>
    </p:spTree>
    <p:extLst>
      <p:ext uri="{BB962C8B-B14F-4D97-AF65-F5344CB8AC3E}">
        <p14:creationId xmlns:p14="http://schemas.microsoft.com/office/powerpoint/2010/main" val="326777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sz="quarter" idx="14"/>
          </p:nvPr>
        </p:nvSpPr>
        <p:spPr>
          <a:xfrm>
            <a:off x="291714" y="1182291"/>
            <a:ext cx="8743644" cy="3199586"/>
          </a:xfrm>
        </p:spPr>
        <p:txBody>
          <a:bodyPr/>
          <a:lstStyle/>
          <a:p>
            <a:r>
              <a:rPr lang="en-US" dirty="0"/>
              <a:t>What is an </a:t>
            </a:r>
            <a:r>
              <a:rPr lang="en-US" dirty="0" smtClean="0"/>
              <a:t>Object</a:t>
            </a:r>
          </a:p>
          <a:p>
            <a:r>
              <a:rPr lang="en-US" dirty="0"/>
              <a:t>An object is an unordered list of primitive data types (and sometimes reference data types) that is stored as a series of name-value pairs. Each item in the list is called a </a:t>
            </a:r>
            <a:r>
              <a:rPr lang="en-US" i="1" dirty="0"/>
              <a:t>property</a:t>
            </a:r>
            <a:r>
              <a:rPr lang="en-US" dirty="0"/>
              <a:t> (functions are called </a:t>
            </a:r>
            <a:r>
              <a:rPr lang="en-US" i="1" dirty="0" smtClean="0"/>
              <a:t>methods</a:t>
            </a:r>
          </a:p>
          <a:p>
            <a:r>
              <a:rPr lang="en-US" dirty="0" err="1" smtClean="0"/>
              <a:t>var</a:t>
            </a:r>
            <a:r>
              <a:rPr lang="en-US" dirty="0" smtClean="0"/>
              <a:t> </a:t>
            </a:r>
            <a:r>
              <a:rPr lang="en-US" dirty="0" err="1"/>
              <a:t>myFirstObject</a:t>
            </a:r>
            <a:r>
              <a:rPr lang="en-US" dirty="0"/>
              <a:t> = {</a:t>
            </a:r>
            <a:r>
              <a:rPr lang="en-US" dirty="0" err="1"/>
              <a:t>firstName</a:t>
            </a:r>
            <a:r>
              <a:rPr lang="en-US" dirty="0"/>
              <a:t>: "Richard", </a:t>
            </a:r>
            <a:r>
              <a:rPr lang="en-US" dirty="0" err="1"/>
              <a:t>favoriteAuthor</a:t>
            </a:r>
            <a:r>
              <a:rPr lang="en-US" dirty="0"/>
              <a:t>: "Conrad</a:t>
            </a:r>
            <a:r>
              <a:rPr lang="en-US" dirty="0" smtClean="0"/>
              <a:t>"};</a:t>
            </a:r>
          </a:p>
          <a:p>
            <a:r>
              <a:rPr lang="en-US" dirty="0" smtClean="0"/>
              <a:t>Note: Property </a:t>
            </a:r>
            <a:r>
              <a:rPr lang="en-US" dirty="0"/>
              <a:t>names can be a string or a number, but if the property name is a number, it has to be accessed with the bracket notation</a:t>
            </a:r>
          </a:p>
        </p:txBody>
      </p:sp>
    </p:spTree>
    <p:extLst>
      <p:ext uri="{BB962C8B-B14F-4D97-AF65-F5344CB8AC3E}">
        <p14:creationId xmlns:p14="http://schemas.microsoft.com/office/powerpoint/2010/main" val="408894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07631" y="162788"/>
            <a:ext cx="8577649" cy="4216539"/>
          </a:xfrm>
        </p:spPr>
        <p:txBody>
          <a:bodyPr/>
          <a:lstStyle/>
          <a:p>
            <a:pPr fontAlgn="base"/>
            <a:r>
              <a:rPr lang="en-US" sz="1200" dirty="0"/>
              <a:t>Reference Data Type and Primitive Data </a:t>
            </a:r>
            <a:r>
              <a:rPr lang="en-US" sz="1200" dirty="0" smtClean="0"/>
              <a:t>Types:</a:t>
            </a:r>
          </a:p>
          <a:p>
            <a:pPr fontAlgn="base"/>
            <a:r>
              <a:rPr lang="en-US" sz="1200" dirty="0"/>
              <a:t>One of the main differences between reference data type and primitive data types is reference data type’s value is stored as a reference, it is not stored directly on the variable, as a value, as the primitive data types </a:t>
            </a:r>
            <a:r>
              <a:rPr lang="en-US" sz="1200" dirty="0" smtClean="0"/>
              <a:t>are</a:t>
            </a:r>
          </a:p>
          <a:p>
            <a:pPr fontAlgn="base"/>
            <a:r>
              <a:rPr lang="en-US" sz="1200" dirty="0" smtClean="0"/>
              <a:t>Example: </a:t>
            </a:r>
            <a:r>
              <a:rPr lang="en-US" sz="1200" dirty="0" err="1" smtClean="0"/>
              <a:t>var</a:t>
            </a:r>
            <a:r>
              <a:rPr lang="en-US" sz="1200" dirty="0" smtClean="0"/>
              <a:t> </a:t>
            </a:r>
            <a:r>
              <a:rPr lang="en-US" sz="1200" dirty="0"/>
              <a:t>person = "Kobe";  </a:t>
            </a:r>
          </a:p>
          <a:p>
            <a:pPr fontAlgn="base"/>
            <a:r>
              <a:rPr lang="en-US" sz="1200" dirty="0" smtClean="0"/>
              <a:t>              ​</a:t>
            </a:r>
            <a:r>
              <a:rPr lang="en-US" sz="1200" dirty="0" err="1"/>
              <a:t>var</a:t>
            </a:r>
            <a:r>
              <a:rPr lang="en-US" sz="1200" dirty="0"/>
              <a:t> </a:t>
            </a:r>
            <a:r>
              <a:rPr lang="en-US" sz="1200" dirty="0" err="1"/>
              <a:t>anotherPerson</a:t>
            </a:r>
            <a:r>
              <a:rPr lang="en-US" sz="1200" dirty="0"/>
              <a:t> = person; // </a:t>
            </a:r>
            <a:r>
              <a:rPr lang="en-US" sz="1200" dirty="0" err="1"/>
              <a:t>anotherPerson</a:t>
            </a:r>
            <a:r>
              <a:rPr lang="en-US" sz="1200" dirty="0"/>
              <a:t> = the value of person​</a:t>
            </a:r>
          </a:p>
          <a:p>
            <a:pPr fontAlgn="base"/>
            <a:r>
              <a:rPr lang="en-US" sz="1200" dirty="0" smtClean="0"/>
              <a:t>              person </a:t>
            </a:r>
            <a:r>
              <a:rPr lang="en-US" sz="1200" dirty="0"/>
              <a:t>= "Bryant"; // value of person changed​</a:t>
            </a:r>
          </a:p>
          <a:p>
            <a:pPr fontAlgn="base"/>
            <a:r>
              <a:rPr lang="en-US" sz="1200" dirty="0" smtClean="0"/>
              <a:t>​              console.log(</a:t>
            </a:r>
            <a:r>
              <a:rPr lang="en-US" sz="1200" dirty="0" err="1" smtClean="0"/>
              <a:t>anotherPerson</a:t>
            </a:r>
            <a:r>
              <a:rPr lang="en-US" sz="1200" dirty="0"/>
              <a:t>); // Kobe​</a:t>
            </a:r>
          </a:p>
          <a:p>
            <a:pPr fontAlgn="base"/>
            <a:r>
              <a:rPr lang="en-US" sz="1200" dirty="0" smtClean="0"/>
              <a:t>             console.log(person</a:t>
            </a:r>
            <a:r>
              <a:rPr lang="en-US" sz="1200" dirty="0"/>
              <a:t>); // </a:t>
            </a:r>
            <a:r>
              <a:rPr lang="en-US" sz="1200" dirty="0" smtClean="0"/>
              <a:t>Bryant</a:t>
            </a:r>
          </a:p>
          <a:p>
            <a:pPr fontAlgn="base"/>
            <a:endParaRPr lang="en-US" sz="1200" dirty="0"/>
          </a:p>
          <a:p>
            <a:pPr fontAlgn="base"/>
            <a:r>
              <a:rPr lang="en-US" sz="1200" dirty="0" smtClean="0"/>
              <a:t>Example : </a:t>
            </a:r>
            <a:r>
              <a:rPr lang="en-US" sz="1200" dirty="0" err="1" smtClean="0"/>
              <a:t>var</a:t>
            </a:r>
            <a:r>
              <a:rPr lang="en-US" sz="1200" dirty="0" smtClean="0"/>
              <a:t> </a:t>
            </a:r>
            <a:r>
              <a:rPr lang="en-US" sz="1200" dirty="0"/>
              <a:t>person = {name: "Kobe"};</a:t>
            </a:r>
          </a:p>
          <a:p>
            <a:pPr fontAlgn="base"/>
            <a:r>
              <a:rPr lang="en-US" sz="1200" dirty="0" smtClean="0"/>
              <a:t>​                 </a:t>
            </a:r>
            <a:r>
              <a:rPr lang="en-US" sz="1200" dirty="0" err="1" smtClean="0"/>
              <a:t>var</a:t>
            </a:r>
            <a:r>
              <a:rPr lang="en-US" sz="1200" dirty="0" smtClean="0"/>
              <a:t> </a:t>
            </a:r>
            <a:r>
              <a:rPr lang="en-US" sz="1200" dirty="0" err="1"/>
              <a:t>anotherPerson</a:t>
            </a:r>
            <a:r>
              <a:rPr lang="en-US" sz="1200" dirty="0"/>
              <a:t> = person;</a:t>
            </a:r>
          </a:p>
          <a:p>
            <a:pPr fontAlgn="base"/>
            <a:r>
              <a:rPr lang="en-US" sz="1200" dirty="0" smtClean="0"/>
              <a:t>                person.name </a:t>
            </a:r>
            <a:r>
              <a:rPr lang="en-US" sz="1200" dirty="0"/>
              <a:t>= "Bryant";</a:t>
            </a:r>
          </a:p>
          <a:p>
            <a:pPr fontAlgn="base"/>
            <a:r>
              <a:rPr lang="en-US" sz="1200" dirty="0"/>
              <a:t> </a:t>
            </a:r>
            <a:r>
              <a:rPr lang="en-US" sz="1200" dirty="0" smtClean="0"/>
              <a:t>               console.log(anotherPerson.name</a:t>
            </a:r>
            <a:r>
              <a:rPr lang="en-US" sz="1200" dirty="0"/>
              <a:t>); // Bryant​</a:t>
            </a:r>
          </a:p>
          <a:p>
            <a:pPr fontAlgn="base"/>
            <a:r>
              <a:rPr lang="en-US" sz="1200" dirty="0" smtClean="0"/>
              <a:t>                console.log(person.name</a:t>
            </a:r>
            <a:r>
              <a:rPr lang="en-US" sz="1200" dirty="0"/>
              <a:t>); // Bryant</a:t>
            </a:r>
          </a:p>
        </p:txBody>
      </p:sp>
    </p:spTree>
    <p:extLst>
      <p:ext uri="{BB962C8B-B14F-4D97-AF65-F5344CB8AC3E}">
        <p14:creationId xmlns:p14="http://schemas.microsoft.com/office/powerpoint/2010/main" val="153328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9435" y="133667"/>
            <a:ext cx="8577649" cy="4324261"/>
          </a:xfrm>
        </p:spPr>
        <p:txBody>
          <a:bodyPr/>
          <a:lstStyle/>
          <a:p>
            <a:r>
              <a:rPr lang="en-US" dirty="0" err="1" smtClean="0"/>
              <a:t>var</a:t>
            </a:r>
            <a:r>
              <a:rPr lang="en-US" dirty="0" smtClean="0"/>
              <a:t> a=10;</a:t>
            </a:r>
          </a:p>
          <a:p>
            <a:r>
              <a:rPr lang="en-US" dirty="0" err="1" smtClean="0"/>
              <a:t>var</a:t>
            </a:r>
            <a:r>
              <a:rPr lang="en-US" dirty="0" smtClean="0"/>
              <a:t> b=a;</a:t>
            </a:r>
          </a:p>
          <a:p>
            <a:r>
              <a:rPr lang="en-US" dirty="0" smtClean="0"/>
              <a:t>b=20;</a:t>
            </a:r>
          </a:p>
          <a:p>
            <a:endParaRPr lang="en-US" dirty="0"/>
          </a:p>
          <a:p>
            <a:r>
              <a:rPr lang="en-US" dirty="0" err="1" smtClean="0"/>
              <a:t>var</a:t>
            </a:r>
            <a:r>
              <a:rPr lang="en-US" dirty="0" smtClean="0"/>
              <a:t> employee={name:”ram”,age:12};</a:t>
            </a:r>
          </a:p>
          <a:p>
            <a:r>
              <a:rPr lang="en-US" dirty="0" err="1" smtClean="0"/>
              <a:t>var</a:t>
            </a:r>
            <a:r>
              <a:rPr lang="en-US" dirty="0" smtClean="0"/>
              <a:t> </a:t>
            </a:r>
            <a:r>
              <a:rPr lang="en-US" dirty="0" err="1" smtClean="0"/>
              <a:t>emp</a:t>
            </a:r>
            <a:r>
              <a:rPr lang="en-US" dirty="0" smtClean="0"/>
              <a:t>=employee;                              </a:t>
            </a:r>
          </a:p>
          <a:p>
            <a:r>
              <a:rPr lang="en-US" dirty="0" smtClean="0"/>
              <a:t>employee.name=“</a:t>
            </a:r>
            <a:r>
              <a:rPr lang="en-US" dirty="0" err="1" smtClean="0"/>
              <a:t>mohan</a:t>
            </a:r>
            <a:r>
              <a:rPr lang="en-US" dirty="0" smtClean="0"/>
              <a:t>”;</a:t>
            </a:r>
          </a:p>
          <a:p>
            <a:endParaRPr lang="en-US" dirty="0" smtClean="0"/>
          </a:p>
          <a:p>
            <a:endParaRPr lang="en-US" dirty="0"/>
          </a:p>
          <a:p>
            <a:endParaRPr lang="en-US" dirty="0"/>
          </a:p>
        </p:txBody>
      </p:sp>
      <p:sp>
        <p:nvSpPr>
          <p:cNvPr id="4" name="Rectangle 3"/>
          <p:cNvSpPr/>
          <p:nvPr/>
        </p:nvSpPr>
        <p:spPr>
          <a:xfrm>
            <a:off x="4412609" y="150724"/>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10</a:t>
            </a:r>
          </a:p>
        </p:txBody>
      </p:sp>
      <p:sp>
        <p:nvSpPr>
          <p:cNvPr id="8" name="Rounded Rectangle 7"/>
          <p:cNvSpPr/>
          <p:nvPr/>
        </p:nvSpPr>
        <p:spPr>
          <a:xfrm>
            <a:off x="2936147" y="192390"/>
            <a:ext cx="327170"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a:t>
            </a:r>
          </a:p>
        </p:txBody>
      </p:sp>
      <p:cxnSp>
        <p:nvCxnSpPr>
          <p:cNvPr id="10" name="Straight Arrow Connector 9"/>
          <p:cNvCxnSpPr>
            <a:stCxn id="8" idx="3"/>
            <a:endCxn id="4" idx="1"/>
          </p:cNvCxnSpPr>
          <p:nvPr/>
        </p:nvCxnSpPr>
        <p:spPr>
          <a:xfrm>
            <a:off x="3263317" y="310115"/>
            <a:ext cx="1149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924962" y="769738"/>
            <a:ext cx="327170"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t>
            </a:r>
            <a:endParaRPr lang="en-US" sz="1600" dirty="0" smtClean="0"/>
          </a:p>
        </p:txBody>
      </p:sp>
      <p:cxnSp>
        <p:nvCxnSpPr>
          <p:cNvPr id="15" name="Straight Arrow Connector 14"/>
          <p:cNvCxnSpPr>
            <a:stCxn id="13" idx="3"/>
          </p:cNvCxnSpPr>
          <p:nvPr/>
        </p:nvCxnSpPr>
        <p:spPr>
          <a:xfrm flipV="1">
            <a:off x="3252132" y="887462"/>
            <a:ext cx="11604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12609" y="686406"/>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10</a:t>
            </a:r>
          </a:p>
        </p:txBody>
      </p:sp>
      <p:sp>
        <p:nvSpPr>
          <p:cNvPr id="2" name="Rectangle 1"/>
          <p:cNvSpPr/>
          <p:nvPr/>
        </p:nvSpPr>
        <p:spPr>
          <a:xfrm>
            <a:off x="4412609" y="686406"/>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solidFill>
              </a:rPr>
              <a:t>20</a:t>
            </a:r>
          </a:p>
        </p:txBody>
      </p:sp>
      <p:sp>
        <p:nvSpPr>
          <p:cNvPr id="11" name="Rectangle 10"/>
          <p:cNvSpPr/>
          <p:nvPr/>
        </p:nvSpPr>
        <p:spPr>
          <a:xfrm>
            <a:off x="6234418" y="1877094"/>
            <a:ext cx="2330742"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{name:”ram”,age:12}</a:t>
            </a:r>
          </a:p>
        </p:txBody>
      </p:sp>
      <p:sp>
        <p:nvSpPr>
          <p:cNvPr id="12" name="Rounded Rectangle 11"/>
          <p:cNvSpPr/>
          <p:nvPr/>
        </p:nvSpPr>
        <p:spPr>
          <a:xfrm>
            <a:off x="4588778" y="1918760"/>
            <a:ext cx="1149292"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employee</a:t>
            </a:r>
          </a:p>
        </p:txBody>
      </p:sp>
      <p:cxnSp>
        <p:nvCxnSpPr>
          <p:cNvPr id="14" name="Straight Arrow Connector 13"/>
          <p:cNvCxnSpPr>
            <a:stCxn id="12" idx="3"/>
            <a:endCxn id="11" idx="1"/>
          </p:cNvCxnSpPr>
          <p:nvPr/>
        </p:nvCxnSpPr>
        <p:spPr>
          <a:xfrm>
            <a:off x="5738070" y="2036485"/>
            <a:ext cx="49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572000" y="2496108"/>
            <a:ext cx="1149292"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emp</a:t>
            </a:r>
            <a:endParaRPr lang="en-US" sz="1600" dirty="0" smtClean="0"/>
          </a:p>
        </p:txBody>
      </p:sp>
      <p:cxnSp>
        <p:nvCxnSpPr>
          <p:cNvPr id="22" name="Straight Arrow Connector 21"/>
          <p:cNvCxnSpPr>
            <a:stCxn id="20" idx="3"/>
            <a:endCxn id="11" idx="1"/>
          </p:cNvCxnSpPr>
          <p:nvPr/>
        </p:nvCxnSpPr>
        <p:spPr>
          <a:xfrm flipV="1">
            <a:off x="5721292" y="2036485"/>
            <a:ext cx="513126" cy="57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251196" y="1877094"/>
            <a:ext cx="2330742"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{name:”mohan”,age:12}</a:t>
            </a:r>
          </a:p>
        </p:txBody>
      </p:sp>
    </p:spTree>
    <p:extLst>
      <p:ext uri="{BB962C8B-B14F-4D97-AF65-F5344CB8AC3E}">
        <p14:creationId xmlns:p14="http://schemas.microsoft.com/office/powerpoint/2010/main" val="63582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50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50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50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500"/>
                                  </p:stCondLst>
                                  <p:childTnLst>
                                    <p:set>
                                      <p:cBhvr>
                                        <p:cTn id="46" dur="1" fill="hold">
                                          <p:stCondLst>
                                            <p:cond delay="0"/>
                                          </p:stCondLst>
                                        </p:cTn>
                                        <p:tgtEl>
                                          <p:spTgt spid="3">
                                            <p:txEl>
                                              <p:pRg st="2" end="2"/>
                                            </p:txEl>
                                          </p:spTgt>
                                        </p:tgtEl>
                                        <p:attrNameLst>
                                          <p:attrName>style.visibility</p:attrName>
                                        </p:attrNameLst>
                                      </p:cBhvr>
                                      <p:to>
                                        <p:strVal val="visible"/>
                                      </p:to>
                                    </p:set>
                                    <p:anim calcmode="lin" valueType="num">
                                      <p:cBhvr additive="base">
                                        <p:cTn id="4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50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1000"/>
                                  </p:stCondLst>
                                  <p:childTnLst>
                                    <p:set>
                                      <p:cBhvr>
                                        <p:cTn id="58" dur="1" fill="hold">
                                          <p:stCondLst>
                                            <p:cond delay="0"/>
                                          </p:stCondLst>
                                        </p:cTn>
                                        <p:tgtEl>
                                          <p:spTgt spid="3">
                                            <p:txEl>
                                              <p:pRg st="4" end="4"/>
                                            </p:txEl>
                                          </p:spTgt>
                                        </p:tgtEl>
                                        <p:attrNameLst>
                                          <p:attrName>style.visibility</p:attrName>
                                        </p:attrNameLst>
                                      </p:cBhvr>
                                      <p:to>
                                        <p:strVal val="visible"/>
                                      </p:to>
                                    </p:set>
                                    <p:anim calcmode="lin" valueType="num">
                                      <p:cBhvr additive="base">
                                        <p:cTn id="5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100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1000"/>
                                  </p:stCondLst>
                                  <p:childTnLst>
                                    <p:set>
                                      <p:cBhvr>
                                        <p:cTn id="78" dur="1" fill="hold">
                                          <p:stCondLst>
                                            <p:cond delay="0"/>
                                          </p:stCondLst>
                                        </p:cTn>
                                        <p:tgtEl>
                                          <p:spTgt spid="3">
                                            <p:txEl>
                                              <p:pRg st="5" end="5"/>
                                            </p:txEl>
                                          </p:spTgt>
                                        </p:tgtEl>
                                        <p:attrNameLst>
                                          <p:attrName>style.visibility</p:attrName>
                                        </p:attrNameLst>
                                      </p:cBhvr>
                                      <p:to>
                                        <p:strVal val="visible"/>
                                      </p:to>
                                    </p:set>
                                    <p:anim calcmode="lin" valueType="num">
                                      <p:cBhvr additive="base">
                                        <p:cTn id="7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100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additive="base">
                                        <p:cTn id="89" dur="500" fill="hold"/>
                                        <p:tgtEl>
                                          <p:spTgt spid="22"/>
                                        </p:tgtEl>
                                        <p:attrNameLst>
                                          <p:attrName>ppt_x</p:attrName>
                                        </p:attrNameLst>
                                      </p:cBhvr>
                                      <p:tavLst>
                                        <p:tav tm="0">
                                          <p:val>
                                            <p:strVal val="#ppt_x"/>
                                          </p:val>
                                        </p:tav>
                                        <p:tav tm="100000">
                                          <p:val>
                                            <p:strVal val="#ppt_x"/>
                                          </p:val>
                                        </p:tav>
                                      </p:tavLst>
                                    </p:anim>
                                    <p:anim calcmode="lin" valueType="num">
                                      <p:cBhvr additive="base">
                                        <p:cTn id="9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1000"/>
                                  </p:stCondLst>
                                  <p:childTnLst>
                                    <p:set>
                                      <p:cBhvr>
                                        <p:cTn id="94" dur="1" fill="hold">
                                          <p:stCondLst>
                                            <p:cond delay="0"/>
                                          </p:stCondLst>
                                        </p:cTn>
                                        <p:tgtEl>
                                          <p:spTgt spid="3">
                                            <p:txEl>
                                              <p:pRg st="6" end="6"/>
                                            </p:txEl>
                                          </p:spTgt>
                                        </p:tgtEl>
                                        <p:attrNameLst>
                                          <p:attrName>style.visibility</p:attrName>
                                        </p:attrNameLst>
                                      </p:cBhvr>
                                      <p:to>
                                        <p:strVal val="visible"/>
                                      </p:to>
                                    </p:set>
                                    <p:anim calcmode="lin" valueType="num">
                                      <p:cBhvr additive="base">
                                        <p:cTn id="9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97" fill="hold">
                            <p:stCondLst>
                              <p:cond delay="1500"/>
                            </p:stCondLst>
                            <p:childTnLst>
                              <p:par>
                                <p:cTn id="98" presetID="2" presetClass="entr" presetSubtype="4" fill="hold" grpId="0" nodeType="afterEffect">
                                  <p:stCondLst>
                                    <p:cond delay="2000"/>
                                  </p:stCondLst>
                                  <p:childTnLst>
                                    <p:set>
                                      <p:cBhvr>
                                        <p:cTn id="99" dur="1" fill="hold">
                                          <p:stCondLst>
                                            <p:cond delay="0"/>
                                          </p:stCondLst>
                                        </p:cTn>
                                        <p:tgtEl>
                                          <p:spTgt spid="23"/>
                                        </p:tgtEl>
                                        <p:attrNameLst>
                                          <p:attrName>style.visibility</p:attrName>
                                        </p:attrNameLst>
                                      </p:cBhvr>
                                      <p:to>
                                        <p:strVal val="visible"/>
                                      </p:to>
                                    </p:set>
                                    <p:anim calcmode="lin" valueType="num">
                                      <p:cBhvr additive="base">
                                        <p:cTn id="100" dur="500" fill="hold"/>
                                        <p:tgtEl>
                                          <p:spTgt spid="23"/>
                                        </p:tgtEl>
                                        <p:attrNameLst>
                                          <p:attrName>ppt_x</p:attrName>
                                        </p:attrNameLst>
                                      </p:cBhvr>
                                      <p:tavLst>
                                        <p:tav tm="0">
                                          <p:val>
                                            <p:strVal val="#ppt_x"/>
                                          </p:val>
                                        </p:tav>
                                        <p:tav tm="100000">
                                          <p:val>
                                            <p:strVal val="#ppt_x"/>
                                          </p:val>
                                        </p:tav>
                                      </p:tavLst>
                                    </p:anim>
                                    <p:anim calcmode="lin" valueType="num">
                                      <p:cBhvr additive="base">
                                        <p:cTn id="10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16" grpId="0" animBg="1"/>
      <p:bldP spid="2" grpId="0" animBg="1"/>
      <p:bldP spid="11" grpId="0" animBg="1"/>
      <p:bldP spid="12" grpId="0" animBg="1"/>
      <p:bldP spid="20" grpId="0" animBg="1"/>
      <p:bldP spid="23"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182291"/>
            <a:ext cx="8577649" cy="836126"/>
          </a:xfrm>
        </p:spPr>
        <p:txBody>
          <a:bodyPr/>
          <a:lstStyle/>
          <a:p>
            <a:endParaRPr lang="en-US" dirty="0"/>
          </a:p>
          <a:p>
            <a:endParaRPr lang="en-US" dirty="0"/>
          </a:p>
        </p:txBody>
      </p:sp>
      <p:sp>
        <p:nvSpPr>
          <p:cNvPr id="2" name="Rectangle 1"/>
          <p:cNvSpPr/>
          <p:nvPr/>
        </p:nvSpPr>
        <p:spPr>
          <a:xfrm>
            <a:off x="407405" y="217284"/>
            <a:ext cx="7233719" cy="300082"/>
          </a:xfrm>
          <a:prstGeom prst="rect">
            <a:avLst/>
          </a:prstGeom>
        </p:spPr>
        <p:txBody>
          <a:bodyPr wrap="square">
            <a:spAutoFit/>
          </a:bodyPr>
          <a:lstStyle/>
          <a:p>
            <a:r>
              <a:rPr lang="en-US" dirty="0" smtClean="0"/>
              <a:t>.</a:t>
            </a:r>
            <a:endParaRPr lang="en-US" dirty="0"/>
          </a:p>
        </p:txBody>
      </p:sp>
      <p:sp>
        <p:nvSpPr>
          <p:cNvPr id="5" name="Content Placeholder 2"/>
          <p:cNvSpPr txBox="1">
            <a:spLocks/>
          </p:cNvSpPr>
          <p:nvPr/>
        </p:nvSpPr>
        <p:spPr>
          <a:xfrm>
            <a:off x="207631" y="162788"/>
            <a:ext cx="8577649" cy="4216539"/>
          </a:xfrm>
          <a:prstGeom prst="rect">
            <a:avLst/>
          </a:prstGeom>
        </p:spPr>
        <p:txBody>
          <a:bodyPr vert="horz" wrap="square" lIns="91440" tIns="45720" rIns="91440" bIns="45720" rtlCol="0">
            <a:spAutoFit/>
          </a:bodyPr>
          <a:lst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342900" algn="l"/>
              </a:tabLst>
              <a:defRPr lang="en-US" sz="1600" kern="1200" baseline="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base"/>
            <a:r>
              <a:rPr lang="en-US" sz="1200" dirty="0"/>
              <a:t>Creating Objects</a:t>
            </a:r>
            <a:br>
              <a:rPr lang="en-US" sz="1200" dirty="0"/>
            </a:br>
            <a:r>
              <a:rPr lang="en-US" sz="1200" dirty="0"/>
              <a:t>These are the two common ways to create objects: </a:t>
            </a:r>
            <a:endParaRPr lang="en-US" sz="1200" dirty="0" smtClean="0"/>
          </a:p>
          <a:p>
            <a:pPr marL="228600" indent="-228600" fontAlgn="base">
              <a:buFont typeface="+mj-lt"/>
              <a:buAutoNum type="arabicPeriod"/>
            </a:pPr>
            <a:r>
              <a:rPr lang="en-US" sz="1200" dirty="0"/>
              <a:t>Object </a:t>
            </a:r>
            <a:r>
              <a:rPr lang="en-US" sz="1200" dirty="0" smtClean="0"/>
              <a:t>Literals</a:t>
            </a:r>
          </a:p>
          <a:p>
            <a:pPr fontAlgn="base"/>
            <a:r>
              <a:rPr lang="en-US" sz="1200" dirty="0"/>
              <a:t>     </a:t>
            </a:r>
            <a:r>
              <a:rPr lang="en-US" sz="1200" dirty="0" err="1"/>
              <a:t>var</a:t>
            </a:r>
            <a:r>
              <a:rPr lang="en-US" sz="1200" dirty="0"/>
              <a:t> </a:t>
            </a:r>
            <a:r>
              <a:rPr lang="en-US" sz="1200" dirty="0" err="1"/>
              <a:t>myBooks</a:t>
            </a:r>
            <a:r>
              <a:rPr lang="en-US" sz="1200" dirty="0"/>
              <a:t> = </a:t>
            </a:r>
            <a:r>
              <a:rPr lang="en-US" sz="1200" dirty="0" smtClean="0"/>
              <a:t>{};</a:t>
            </a:r>
            <a:endParaRPr lang="en-US" sz="1200" dirty="0"/>
          </a:p>
          <a:p>
            <a:pPr fontAlgn="base"/>
            <a:r>
              <a:rPr lang="en-US" sz="1200" dirty="0" smtClean="0"/>
              <a:t>​   // </a:t>
            </a:r>
            <a:r>
              <a:rPr lang="en-US" sz="1200" dirty="0"/>
              <a:t>This is an object with 4 items, again using object literal​</a:t>
            </a:r>
          </a:p>
          <a:p>
            <a:pPr fontAlgn="base"/>
            <a:r>
              <a:rPr lang="en-US" sz="1200" dirty="0" smtClean="0"/>
              <a:t>​  </a:t>
            </a:r>
            <a:r>
              <a:rPr lang="en-US" sz="1200" dirty="0" err="1" smtClean="0"/>
              <a:t>var</a:t>
            </a:r>
            <a:r>
              <a:rPr lang="en-US" sz="1200" dirty="0" smtClean="0"/>
              <a:t> </a:t>
            </a:r>
            <a:r>
              <a:rPr lang="en-US" sz="1200" dirty="0"/>
              <a:t>mango = {</a:t>
            </a:r>
          </a:p>
          <a:p>
            <a:pPr fontAlgn="base"/>
            <a:r>
              <a:rPr lang="en-US" sz="1200" dirty="0" smtClean="0"/>
              <a:t>                      color</a:t>
            </a:r>
            <a:r>
              <a:rPr lang="en-US" sz="1200" dirty="0"/>
              <a:t>: "yellow",</a:t>
            </a:r>
          </a:p>
          <a:p>
            <a:pPr fontAlgn="base"/>
            <a:r>
              <a:rPr lang="en-US" sz="1200" dirty="0" smtClean="0"/>
              <a:t>                      shape</a:t>
            </a:r>
            <a:r>
              <a:rPr lang="en-US" sz="1200" dirty="0"/>
              <a:t>: "round",</a:t>
            </a:r>
          </a:p>
          <a:p>
            <a:pPr fontAlgn="base"/>
            <a:r>
              <a:rPr lang="en-US" sz="1200" dirty="0" smtClean="0"/>
              <a:t>                        sweetness</a:t>
            </a:r>
            <a:r>
              <a:rPr lang="en-US" sz="1200" dirty="0"/>
              <a:t>: 8,</a:t>
            </a:r>
          </a:p>
          <a:p>
            <a:pPr fontAlgn="base"/>
            <a:r>
              <a:rPr lang="en-US" sz="1200" dirty="0"/>
              <a:t>​</a:t>
            </a:r>
          </a:p>
          <a:p>
            <a:pPr fontAlgn="base"/>
            <a:r>
              <a:rPr lang="en-US" sz="1200" dirty="0"/>
              <a:t>​</a:t>
            </a:r>
            <a:r>
              <a:rPr lang="en-US" sz="1200" dirty="0" err="1"/>
              <a:t>howSweetAmI</a:t>
            </a:r>
            <a:r>
              <a:rPr lang="en-US" sz="1200" dirty="0"/>
              <a:t>: function () {</a:t>
            </a:r>
          </a:p>
          <a:p>
            <a:pPr fontAlgn="base"/>
            <a:r>
              <a:rPr lang="en-US" sz="1200" dirty="0" smtClean="0"/>
              <a:t>                console.log</a:t>
            </a:r>
            <a:r>
              <a:rPr lang="en-US" sz="1200" dirty="0"/>
              <a:t>("Hmm </a:t>
            </a:r>
            <a:r>
              <a:rPr lang="en-US" sz="1200" dirty="0" err="1"/>
              <a:t>Hmm</a:t>
            </a:r>
            <a:r>
              <a:rPr lang="en-US" sz="1200" dirty="0"/>
              <a:t> Good");</a:t>
            </a:r>
          </a:p>
          <a:p>
            <a:pPr fontAlgn="base"/>
            <a:r>
              <a:rPr lang="en-US" sz="1200" dirty="0" smtClean="0"/>
              <a:t>                   }</a:t>
            </a:r>
            <a:endParaRPr lang="en-US" sz="1200" dirty="0"/>
          </a:p>
          <a:p>
            <a:pPr fontAlgn="base"/>
            <a:r>
              <a:rPr lang="en-US" sz="1200" dirty="0"/>
              <a:t>}</a:t>
            </a:r>
          </a:p>
        </p:txBody>
      </p:sp>
    </p:spTree>
    <p:extLst>
      <p:ext uri="{BB962C8B-B14F-4D97-AF65-F5344CB8AC3E}">
        <p14:creationId xmlns:p14="http://schemas.microsoft.com/office/powerpoint/2010/main" val="153509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86611" y="72428"/>
            <a:ext cx="8577649" cy="3400931"/>
          </a:xfrm>
        </p:spPr>
        <p:txBody>
          <a:bodyPr/>
          <a:lstStyle/>
          <a:p>
            <a:r>
              <a:rPr lang="en-US" sz="1200" dirty="0" smtClean="0"/>
              <a:t>2. Object Constructor:</a:t>
            </a:r>
          </a:p>
          <a:p>
            <a:r>
              <a:rPr lang="en-US" sz="1200" dirty="0" smtClean="0"/>
              <a:t>The </a:t>
            </a:r>
            <a:r>
              <a:rPr lang="en-US" sz="1200" dirty="0"/>
              <a:t>second most common way to create objects is with Object constructor. A constructor is a function used for initializing new objects, and you use the new keyword to call the constructor</a:t>
            </a:r>
            <a:r>
              <a:rPr lang="en-US" sz="1200" dirty="0" smtClean="0"/>
              <a:t>.</a:t>
            </a:r>
          </a:p>
          <a:p>
            <a:r>
              <a:rPr lang="en-US" sz="1200" dirty="0" smtClean="0"/>
              <a:t>              </a:t>
            </a:r>
            <a:r>
              <a:rPr lang="en-US" sz="1200" dirty="0" err="1" smtClean="0"/>
              <a:t>var</a:t>
            </a:r>
            <a:r>
              <a:rPr lang="en-US" sz="1200" dirty="0" smtClean="0"/>
              <a:t> </a:t>
            </a:r>
            <a:r>
              <a:rPr lang="en-US" sz="1200" dirty="0"/>
              <a:t>mango =  new Object ();</a:t>
            </a:r>
          </a:p>
          <a:p>
            <a:r>
              <a:rPr lang="en-US" sz="1200" dirty="0" smtClean="0"/>
              <a:t>              </a:t>
            </a:r>
            <a:r>
              <a:rPr lang="en-US" sz="1200" dirty="0" err="1" smtClean="0"/>
              <a:t>mango.color</a:t>
            </a:r>
            <a:r>
              <a:rPr lang="en-US" sz="1200" dirty="0" smtClean="0"/>
              <a:t> </a:t>
            </a:r>
            <a:r>
              <a:rPr lang="en-US" sz="1200" dirty="0"/>
              <a:t>= "yellow";</a:t>
            </a:r>
          </a:p>
          <a:p>
            <a:r>
              <a:rPr lang="en-US" sz="1200" dirty="0" smtClean="0"/>
              <a:t>              </a:t>
            </a:r>
            <a:r>
              <a:rPr lang="en-US" sz="1200" dirty="0" err="1" smtClean="0"/>
              <a:t>mango.shape</a:t>
            </a:r>
            <a:r>
              <a:rPr lang="en-US" sz="1200" dirty="0"/>
              <a:t>= "round";</a:t>
            </a:r>
          </a:p>
          <a:p>
            <a:r>
              <a:rPr lang="en-US" sz="1200" dirty="0" smtClean="0"/>
              <a:t>             </a:t>
            </a:r>
            <a:r>
              <a:rPr lang="en-US" sz="1200" dirty="0" err="1" smtClean="0"/>
              <a:t>mango.sweetness</a:t>
            </a:r>
            <a:r>
              <a:rPr lang="en-US" sz="1200" dirty="0" smtClean="0"/>
              <a:t> </a:t>
            </a:r>
            <a:r>
              <a:rPr lang="en-US" sz="1200" dirty="0"/>
              <a:t>= 8;</a:t>
            </a:r>
          </a:p>
          <a:p>
            <a:r>
              <a:rPr lang="en-US" sz="1200" dirty="0" smtClean="0"/>
              <a:t>​            </a:t>
            </a:r>
            <a:r>
              <a:rPr lang="en-US" sz="1200" dirty="0" err="1" smtClean="0"/>
              <a:t>mango.howSweetAmI</a:t>
            </a:r>
            <a:r>
              <a:rPr lang="en-US" sz="1200" dirty="0" smtClean="0"/>
              <a:t> </a:t>
            </a:r>
            <a:r>
              <a:rPr lang="en-US" sz="1200" dirty="0"/>
              <a:t>= function () {</a:t>
            </a:r>
          </a:p>
          <a:p>
            <a:r>
              <a:rPr lang="en-US" sz="1200" dirty="0" smtClean="0"/>
              <a:t>             console.log</a:t>
            </a:r>
            <a:r>
              <a:rPr lang="en-US" sz="1200" dirty="0"/>
              <a:t>("Hmm </a:t>
            </a:r>
            <a:r>
              <a:rPr lang="en-US" sz="1200" dirty="0" err="1"/>
              <a:t>Hmm</a:t>
            </a:r>
            <a:r>
              <a:rPr lang="en-US" sz="1200" dirty="0"/>
              <a:t> Good");</a:t>
            </a:r>
          </a:p>
          <a:p>
            <a:r>
              <a:rPr lang="en-US" sz="1200" dirty="0"/>
              <a:t>}</a:t>
            </a:r>
            <a:endParaRPr lang="en-US" sz="1200" dirty="0" smtClean="0"/>
          </a:p>
          <a:p>
            <a:r>
              <a:rPr lang="en-US" sz="1200" dirty="0"/>
              <a:t>	</a:t>
            </a:r>
          </a:p>
        </p:txBody>
      </p:sp>
    </p:spTree>
    <p:extLst>
      <p:ext uri="{BB962C8B-B14F-4D97-AF65-F5344CB8AC3E}">
        <p14:creationId xmlns:p14="http://schemas.microsoft.com/office/powerpoint/2010/main" val="359634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7121" y="99588"/>
            <a:ext cx="8577649" cy="5806718"/>
          </a:xfrm>
        </p:spPr>
        <p:txBody>
          <a:bodyPr/>
          <a:lstStyle/>
          <a:p>
            <a:r>
              <a:rPr lang="en-US" sz="1400" dirty="0"/>
              <a:t>3. Constructor Pattern for Creating </a:t>
            </a:r>
            <a:r>
              <a:rPr lang="en-US" sz="1400" dirty="0" smtClean="0"/>
              <a:t>Objects</a:t>
            </a:r>
          </a:p>
          <a:p>
            <a:r>
              <a:rPr lang="en-US" sz="1400" dirty="0"/>
              <a:t>function Fruit (</a:t>
            </a:r>
            <a:r>
              <a:rPr lang="en-US" sz="1400" dirty="0" err="1"/>
              <a:t>theColor</a:t>
            </a:r>
            <a:r>
              <a:rPr lang="en-US" sz="1400" dirty="0"/>
              <a:t>, </a:t>
            </a:r>
            <a:r>
              <a:rPr lang="en-US" sz="1400" dirty="0" err="1"/>
              <a:t>theSweetness</a:t>
            </a:r>
            <a:r>
              <a:rPr lang="en-US" sz="1400" dirty="0"/>
              <a:t>, </a:t>
            </a:r>
            <a:r>
              <a:rPr lang="en-US" sz="1400" dirty="0" err="1"/>
              <a:t>theFruitName</a:t>
            </a:r>
            <a:r>
              <a:rPr lang="en-US" sz="1400" dirty="0"/>
              <a:t>, </a:t>
            </a:r>
            <a:r>
              <a:rPr lang="en-US" sz="1400" dirty="0" err="1"/>
              <a:t>theNativeToLand</a:t>
            </a:r>
            <a:r>
              <a:rPr lang="en-US" sz="1400" dirty="0"/>
              <a:t>) {</a:t>
            </a:r>
          </a:p>
          <a:p>
            <a:r>
              <a:rPr lang="en-US" sz="1400" dirty="0"/>
              <a:t> </a:t>
            </a:r>
            <a:r>
              <a:rPr lang="en-US" sz="1400" dirty="0" smtClean="0"/>
              <a:t>    </a:t>
            </a:r>
            <a:r>
              <a:rPr lang="en-US" sz="1400" dirty="0" err="1" smtClean="0"/>
              <a:t>this.color</a:t>
            </a:r>
            <a:r>
              <a:rPr lang="en-US" sz="1400" dirty="0" smtClean="0"/>
              <a:t> </a:t>
            </a:r>
            <a:r>
              <a:rPr lang="en-US" sz="1400" dirty="0"/>
              <a:t>= </a:t>
            </a:r>
            <a:r>
              <a:rPr lang="en-US" sz="1400" dirty="0" err="1"/>
              <a:t>theColor</a:t>
            </a:r>
            <a:r>
              <a:rPr lang="en-US" sz="1400" dirty="0"/>
              <a:t>;</a:t>
            </a:r>
          </a:p>
          <a:p>
            <a:r>
              <a:rPr lang="en-US" sz="1400" dirty="0"/>
              <a:t>    </a:t>
            </a:r>
            <a:r>
              <a:rPr lang="en-US" sz="1400" dirty="0" err="1"/>
              <a:t>this.sweetness</a:t>
            </a:r>
            <a:r>
              <a:rPr lang="en-US" sz="1400" dirty="0"/>
              <a:t> = </a:t>
            </a:r>
            <a:r>
              <a:rPr lang="en-US" sz="1400" dirty="0" err="1"/>
              <a:t>theSweetness</a:t>
            </a:r>
            <a:r>
              <a:rPr lang="en-US" sz="1400" dirty="0"/>
              <a:t>;</a:t>
            </a:r>
          </a:p>
          <a:p>
            <a:r>
              <a:rPr lang="en-US" sz="1400" dirty="0"/>
              <a:t>    </a:t>
            </a:r>
            <a:r>
              <a:rPr lang="en-US" sz="1400" dirty="0" err="1"/>
              <a:t>this.fruitName</a:t>
            </a:r>
            <a:r>
              <a:rPr lang="en-US" sz="1400" dirty="0"/>
              <a:t> = </a:t>
            </a:r>
            <a:r>
              <a:rPr lang="en-US" sz="1400" dirty="0" err="1"/>
              <a:t>theFruitName</a:t>
            </a:r>
            <a:r>
              <a:rPr lang="en-US" sz="1400" dirty="0"/>
              <a:t>;</a:t>
            </a:r>
          </a:p>
          <a:p>
            <a:r>
              <a:rPr lang="en-US" sz="1400" dirty="0"/>
              <a:t>    </a:t>
            </a:r>
            <a:r>
              <a:rPr lang="en-US" sz="1400" dirty="0" err="1"/>
              <a:t>this.nativeToLand</a:t>
            </a:r>
            <a:r>
              <a:rPr lang="en-US" sz="1400" dirty="0"/>
              <a:t> = </a:t>
            </a:r>
            <a:r>
              <a:rPr lang="en-US" sz="1400" dirty="0" err="1"/>
              <a:t>theNativeToLand</a:t>
            </a:r>
            <a:r>
              <a:rPr lang="en-US" sz="1400" dirty="0"/>
              <a:t>;</a:t>
            </a:r>
          </a:p>
          <a:p>
            <a:r>
              <a:rPr lang="en-US" sz="1400" dirty="0" smtClean="0"/>
              <a:t>     </a:t>
            </a:r>
            <a:r>
              <a:rPr lang="en-US" sz="1400" dirty="0" err="1" smtClean="0"/>
              <a:t>this.showName</a:t>
            </a:r>
            <a:r>
              <a:rPr lang="en-US" sz="1400" dirty="0" smtClean="0"/>
              <a:t> </a:t>
            </a:r>
            <a:r>
              <a:rPr lang="en-US" sz="1400" dirty="0"/>
              <a:t>= function () {</a:t>
            </a:r>
          </a:p>
          <a:p>
            <a:r>
              <a:rPr lang="en-US" sz="1400" dirty="0"/>
              <a:t>        console.log("This is a " + </a:t>
            </a:r>
            <a:r>
              <a:rPr lang="en-US" sz="1400" dirty="0" err="1"/>
              <a:t>this.fruitName</a:t>
            </a:r>
            <a:r>
              <a:rPr lang="en-US" sz="1400" dirty="0"/>
              <a:t>);</a:t>
            </a:r>
          </a:p>
          <a:p>
            <a:r>
              <a:rPr lang="en-US" sz="1400" dirty="0"/>
              <a:t>    </a:t>
            </a:r>
            <a:r>
              <a:rPr lang="en-US" sz="1400" dirty="0" smtClean="0"/>
              <a:t>}</a:t>
            </a:r>
            <a:endParaRPr lang="en-US" sz="1400" dirty="0"/>
          </a:p>
          <a:p>
            <a:r>
              <a:rPr lang="en-US" sz="1400" dirty="0"/>
              <a:t>    </a:t>
            </a:r>
            <a:r>
              <a:rPr lang="en-US" sz="1400" dirty="0" err="1"/>
              <a:t>this.nativeTo</a:t>
            </a:r>
            <a:r>
              <a:rPr lang="en-US" sz="1400" dirty="0"/>
              <a:t> = function () {</a:t>
            </a:r>
          </a:p>
          <a:p>
            <a:r>
              <a:rPr lang="en-US" sz="1400" dirty="0"/>
              <a:t>    </a:t>
            </a:r>
            <a:r>
              <a:rPr lang="en-US" sz="1400" dirty="0" err="1"/>
              <a:t>this.nativeToLand.forEach</a:t>
            </a:r>
            <a:r>
              <a:rPr lang="en-US" sz="1400" dirty="0"/>
              <a:t>(function (</a:t>
            </a:r>
            <a:r>
              <a:rPr lang="en-US" sz="1400" dirty="0" err="1"/>
              <a:t>eachCountry</a:t>
            </a:r>
            <a:r>
              <a:rPr lang="en-US" sz="1400" dirty="0"/>
              <a:t>)  </a:t>
            </a:r>
            <a:r>
              <a:rPr lang="en-US" sz="1400" dirty="0" smtClean="0"/>
              <a:t>{</a:t>
            </a:r>
          </a:p>
          <a:p>
            <a:r>
              <a:rPr lang="en-US" sz="1400" dirty="0" smtClean="0"/>
              <a:t>       console.log("Grown in:" + </a:t>
            </a:r>
            <a:r>
              <a:rPr lang="en-US" sz="1400" dirty="0" err="1" smtClean="0"/>
              <a:t>eachCountry</a:t>
            </a:r>
            <a:r>
              <a:rPr lang="en-US" sz="1400" dirty="0" smtClean="0"/>
              <a:t>);</a:t>
            </a:r>
          </a:p>
          <a:p>
            <a:r>
              <a:rPr lang="en-US" sz="1400" dirty="0" smtClean="0"/>
              <a:t>        </a:t>
            </a:r>
            <a:r>
              <a:rPr lang="en-US" sz="1400" dirty="0"/>
              <a:t>});</a:t>
            </a:r>
          </a:p>
          <a:p>
            <a:r>
              <a:rPr lang="en-US" sz="1400" dirty="0"/>
              <a:t>    }</a:t>
            </a:r>
          </a:p>
          <a:p>
            <a:r>
              <a:rPr lang="en-US" sz="1400" dirty="0"/>
              <a:t>​</a:t>
            </a:r>
          </a:p>
          <a:p>
            <a:r>
              <a:rPr lang="en-US" sz="1400" dirty="0"/>
              <a:t>​</a:t>
            </a:r>
          </a:p>
          <a:p>
            <a:endParaRPr lang="en-US" sz="1400" dirty="0"/>
          </a:p>
        </p:txBody>
      </p:sp>
    </p:spTree>
    <p:extLst>
      <p:ext uri="{BB962C8B-B14F-4D97-AF65-F5344CB8AC3E}">
        <p14:creationId xmlns:p14="http://schemas.microsoft.com/office/powerpoint/2010/main" val="33505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961572"/>
            <a:ext cx="8400341" cy="2926442"/>
          </a:xfrm>
        </p:spPr>
        <p:txBody>
          <a:bodyPr/>
          <a:lstStyle/>
          <a:p>
            <a:pPr marL="182880" lvl="1" indent="0">
              <a:buNone/>
            </a:pPr>
            <a:r>
              <a:rPr lang="en-US" sz="1200" b="1" dirty="0"/>
              <a:t>With this pattern in place, it is very easy to create all sorts of fruits. Thus:</a:t>
            </a:r>
          </a:p>
          <a:p>
            <a:r>
              <a:rPr lang="en-US" sz="1200" dirty="0" smtClean="0"/>
              <a:t>      </a:t>
            </a:r>
            <a:r>
              <a:rPr lang="en-US" sz="1200" dirty="0" err="1" smtClean="0"/>
              <a:t>var</a:t>
            </a:r>
            <a:r>
              <a:rPr lang="en-US" sz="1200" dirty="0" smtClean="0"/>
              <a:t> </a:t>
            </a:r>
            <a:r>
              <a:rPr lang="en-US" sz="1200" dirty="0" err="1"/>
              <a:t>mangoFruit</a:t>
            </a:r>
            <a:r>
              <a:rPr lang="en-US" sz="1200" dirty="0"/>
              <a:t> = new Fruit ("Yellow", 8, "Mango", ["South America", "Central America", "West Africa"]);</a:t>
            </a:r>
          </a:p>
          <a:p>
            <a:r>
              <a:rPr lang="en-US" sz="1200" dirty="0" smtClean="0"/>
              <a:t>      </a:t>
            </a:r>
            <a:r>
              <a:rPr lang="en-US" sz="1200" dirty="0" err="1" smtClean="0"/>
              <a:t>mangoFruit.showName</a:t>
            </a:r>
            <a:r>
              <a:rPr lang="en-US" sz="1200" dirty="0"/>
              <a:t>(); // This is a Mango.​</a:t>
            </a:r>
          </a:p>
          <a:p>
            <a:r>
              <a:rPr lang="en-US" sz="1200" dirty="0" smtClean="0"/>
              <a:t>      </a:t>
            </a:r>
            <a:r>
              <a:rPr lang="en-US" sz="1200" dirty="0" err="1" smtClean="0"/>
              <a:t>mangoFruit.nativeTo</a:t>
            </a:r>
            <a:r>
              <a:rPr lang="en-US" sz="1200" dirty="0"/>
              <a:t>();</a:t>
            </a:r>
          </a:p>
          <a:p>
            <a:r>
              <a:rPr lang="en-US" sz="1200" dirty="0" smtClean="0"/>
              <a:t>     ​</a:t>
            </a:r>
            <a:r>
              <a:rPr lang="en-US" sz="1200" dirty="0"/>
              <a:t>//Grown </a:t>
            </a:r>
            <a:r>
              <a:rPr lang="en-US" sz="1200" dirty="0" err="1"/>
              <a:t>in:South</a:t>
            </a:r>
            <a:r>
              <a:rPr lang="en-US" sz="1200" dirty="0"/>
              <a:t> America​</a:t>
            </a:r>
          </a:p>
          <a:p>
            <a:r>
              <a:rPr lang="en-US" sz="1200" dirty="0" smtClean="0"/>
              <a:t>     ​</a:t>
            </a:r>
            <a:r>
              <a:rPr lang="en-US" sz="1200" dirty="0"/>
              <a:t>// Grown </a:t>
            </a:r>
            <a:r>
              <a:rPr lang="en-US" sz="1200" dirty="0" err="1"/>
              <a:t>in:Central</a:t>
            </a:r>
            <a:r>
              <a:rPr lang="en-US" sz="1200" dirty="0"/>
              <a:t> America​</a:t>
            </a:r>
          </a:p>
          <a:p>
            <a:r>
              <a:rPr lang="en-US" sz="1200" dirty="0" smtClean="0"/>
              <a:t>     ​</a:t>
            </a:r>
            <a:r>
              <a:rPr lang="en-US" sz="1200" dirty="0"/>
              <a:t>// Grown </a:t>
            </a:r>
            <a:r>
              <a:rPr lang="en-US" sz="1200" dirty="0" err="1"/>
              <a:t>in:West</a:t>
            </a:r>
            <a:r>
              <a:rPr lang="en-US" sz="1200" dirty="0"/>
              <a:t> Africa​</a:t>
            </a:r>
          </a:p>
          <a:p>
            <a:r>
              <a:rPr lang="en-US" sz="1200" dirty="0" smtClean="0"/>
              <a:t>​    </a:t>
            </a:r>
            <a:r>
              <a:rPr lang="en-US" sz="1200" dirty="0" err="1" smtClean="0"/>
              <a:t>var</a:t>
            </a:r>
            <a:r>
              <a:rPr lang="en-US" sz="1200" dirty="0" smtClean="0"/>
              <a:t> </a:t>
            </a:r>
            <a:r>
              <a:rPr lang="en-US" sz="1200" dirty="0" err="1"/>
              <a:t>pineappleFruit</a:t>
            </a:r>
            <a:r>
              <a:rPr lang="en-US" sz="1200" dirty="0"/>
              <a:t> = new Fruit ("Brown", 5, "Pineapple", ["United States</a:t>
            </a:r>
            <a:r>
              <a:rPr lang="en-US" sz="1200" dirty="0" smtClean="0"/>
              <a:t>"]);</a:t>
            </a:r>
          </a:p>
          <a:p>
            <a:r>
              <a:rPr lang="en-US" sz="1200" dirty="0" smtClean="0"/>
              <a:t>    </a:t>
            </a:r>
            <a:r>
              <a:rPr lang="en-US" sz="1200" dirty="0" err="1" smtClean="0"/>
              <a:t>pineappleFruit.showName</a:t>
            </a:r>
            <a:r>
              <a:rPr lang="en-US" sz="1200" dirty="0"/>
              <a:t>(); // This is a Pineapple</a:t>
            </a:r>
            <a:r>
              <a:rPr lang="en-US" dirty="0"/>
              <a:t>.</a:t>
            </a:r>
          </a:p>
        </p:txBody>
      </p:sp>
    </p:spTree>
    <p:extLst>
      <p:ext uri="{BB962C8B-B14F-4D97-AF65-F5344CB8AC3E}">
        <p14:creationId xmlns:p14="http://schemas.microsoft.com/office/powerpoint/2010/main" val="140299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 ?</a:t>
            </a:r>
            <a:endParaRPr lang="en-US" dirty="0"/>
          </a:p>
        </p:txBody>
      </p:sp>
      <p:sp>
        <p:nvSpPr>
          <p:cNvPr id="3" name="Content Placeholder 2"/>
          <p:cNvSpPr>
            <a:spLocks noGrp="1"/>
          </p:cNvSpPr>
          <p:nvPr>
            <p:ph sz="quarter" idx="14"/>
          </p:nvPr>
        </p:nvSpPr>
        <p:spPr>
          <a:xfrm>
            <a:off x="291714" y="1182291"/>
            <a:ext cx="8577649" cy="1759456"/>
          </a:xfrm>
        </p:spPr>
        <p:txBody>
          <a:bodyPr/>
          <a:lstStyle/>
          <a:p>
            <a:r>
              <a:rPr lang="en-US" dirty="0" err="1"/>
              <a:t>Javascript</a:t>
            </a:r>
            <a:r>
              <a:rPr lang="en-US" dirty="0"/>
              <a: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05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81066"/>
            <a:ext cx="8577649" cy="4780796"/>
          </a:xfrm>
        </p:spPr>
        <p:txBody>
          <a:bodyPr/>
          <a:lstStyle/>
          <a:p>
            <a:r>
              <a:rPr lang="en-US" dirty="0" smtClean="0"/>
              <a:t>4.Prototype </a:t>
            </a:r>
            <a:r>
              <a:rPr lang="en-US" dirty="0"/>
              <a:t>Pattern for Creating </a:t>
            </a:r>
            <a:r>
              <a:rPr lang="en-US" dirty="0" smtClean="0"/>
              <a:t>Objects:</a:t>
            </a:r>
          </a:p>
          <a:p>
            <a:r>
              <a:rPr lang="en-US" sz="1200" dirty="0"/>
              <a:t>function Fruit () </a:t>
            </a:r>
            <a:r>
              <a:rPr lang="en-US" sz="1200" dirty="0" smtClean="0"/>
              <a:t>{</a:t>
            </a:r>
            <a:endParaRPr lang="en-US" sz="1200" dirty="0"/>
          </a:p>
          <a:p>
            <a:r>
              <a:rPr lang="en-US" sz="1200" dirty="0" smtClean="0"/>
              <a:t>}</a:t>
            </a:r>
            <a:endParaRPr lang="en-US" sz="1200" dirty="0"/>
          </a:p>
          <a:p>
            <a:r>
              <a:rPr lang="en-US" sz="1200" dirty="0" err="1"/>
              <a:t>Fruit.prototype.color</a:t>
            </a:r>
            <a:r>
              <a:rPr lang="en-US" sz="1200" dirty="0"/>
              <a:t> = "Yellow";</a:t>
            </a:r>
          </a:p>
          <a:p>
            <a:r>
              <a:rPr lang="en-US" sz="1200" dirty="0" err="1"/>
              <a:t>Fruit.prototype.sweetness</a:t>
            </a:r>
            <a:r>
              <a:rPr lang="en-US" sz="1200" dirty="0"/>
              <a:t> = 7;</a:t>
            </a:r>
          </a:p>
          <a:p>
            <a:r>
              <a:rPr lang="en-US" sz="1200" dirty="0" err="1"/>
              <a:t>Fruit.prototype.fruitName</a:t>
            </a:r>
            <a:r>
              <a:rPr lang="en-US" sz="1200" dirty="0"/>
              <a:t> = "Generic Fruit";</a:t>
            </a:r>
          </a:p>
          <a:p>
            <a:r>
              <a:rPr lang="en-US" sz="1200" dirty="0" err="1"/>
              <a:t>Fruit.prototype.nativeToLand</a:t>
            </a:r>
            <a:r>
              <a:rPr lang="en-US" sz="1200" dirty="0"/>
              <a:t> = "USA";</a:t>
            </a:r>
          </a:p>
          <a:p>
            <a:r>
              <a:rPr lang="en-US" sz="1200" dirty="0"/>
              <a:t>​</a:t>
            </a:r>
          </a:p>
          <a:p>
            <a:r>
              <a:rPr lang="en-US" sz="1200" dirty="0" err="1"/>
              <a:t>Fruit.prototype.showName</a:t>
            </a:r>
            <a:r>
              <a:rPr lang="en-US" sz="1200" dirty="0"/>
              <a:t> = function () {</a:t>
            </a:r>
          </a:p>
          <a:p>
            <a:r>
              <a:rPr lang="en-US" sz="1200" dirty="0"/>
              <a:t>console.log("This is a " + </a:t>
            </a:r>
            <a:r>
              <a:rPr lang="en-US" sz="1200" dirty="0" err="1"/>
              <a:t>this.fruitName</a:t>
            </a:r>
            <a:r>
              <a:rPr lang="en-US" sz="1200" dirty="0"/>
              <a:t>);</a:t>
            </a:r>
          </a:p>
          <a:p>
            <a:r>
              <a:rPr lang="en-US" sz="1200" dirty="0"/>
              <a:t>}</a:t>
            </a:r>
          </a:p>
          <a:p>
            <a:r>
              <a:rPr lang="en-US" sz="1200" dirty="0"/>
              <a:t>​</a:t>
            </a:r>
          </a:p>
          <a:p>
            <a:r>
              <a:rPr lang="en-US" sz="1200" dirty="0" err="1"/>
              <a:t>Fruit.prototype.nativeTo</a:t>
            </a:r>
            <a:r>
              <a:rPr lang="en-US" sz="1200" dirty="0"/>
              <a:t> = function () {</a:t>
            </a:r>
          </a:p>
          <a:p>
            <a:r>
              <a:rPr lang="en-US" sz="1200" dirty="0"/>
              <a:t>            console.log("Grown in:" + </a:t>
            </a:r>
            <a:r>
              <a:rPr lang="en-US" sz="1200" dirty="0" err="1"/>
              <a:t>this.nativeToLand</a:t>
            </a:r>
            <a:r>
              <a:rPr lang="en-US" sz="1200" dirty="0"/>
              <a:t>);</a:t>
            </a:r>
          </a:p>
          <a:p>
            <a:r>
              <a:rPr lang="en-US" sz="1200" dirty="0"/>
              <a:t>}</a:t>
            </a:r>
          </a:p>
        </p:txBody>
      </p:sp>
    </p:spTree>
    <p:extLst>
      <p:ext uri="{BB962C8B-B14F-4D97-AF65-F5344CB8AC3E}">
        <p14:creationId xmlns:p14="http://schemas.microsoft.com/office/powerpoint/2010/main" val="8277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81022"/>
            <a:ext cx="8577649" cy="4585871"/>
          </a:xfrm>
        </p:spPr>
        <p:txBody>
          <a:bodyPr/>
          <a:lstStyle/>
          <a:p>
            <a:r>
              <a:rPr lang="en-US" dirty="0"/>
              <a:t>And this is how we call the Fruit () constructor in this prototype pattern</a:t>
            </a:r>
            <a:r>
              <a:rPr lang="en-US" dirty="0" smtClean="0"/>
              <a:t>:</a:t>
            </a:r>
          </a:p>
          <a:p>
            <a:r>
              <a:rPr lang="en-US" sz="1200" dirty="0" err="1"/>
              <a:t>var</a:t>
            </a:r>
            <a:r>
              <a:rPr lang="en-US" sz="1200" dirty="0"/>
              <a:t> </a:t>
            </a:r>
            <a:r>
              <a:rPr lang="en-US" sz="1200" dirty="0" err="1"/>
              <a:t>mangoFruit</a:t>
            </a:r>
            <a:r>
              <a:rPr lang="en-US" sz="1200" dirty="0"/>
              <a:t> = new Fruit ();</a:t>
            </a:r>
          </a:p>
          <a:p>
            <a:r>
              <a:rPr lang="en-US" sz="1200" dirty="0" err="1"/>
              <a:t>mangoFruit.showName</a:t>
            </a:r>
            <a:r>
              <a:rPr lang="en-US" sz="1200" dirty="0"/>
              <a:t>(); //​</a:t>
            </a:r>
          </a:p>
          <a:p>
            <a:r>
              <a:rPr lang="en-US" sz="1200" dirty="0" err="1"/>
              <a:t>mangoFruit.nativeTo</a:t>
            </a:r>
            <a:r>
              <a:rPr lang="en-US" sz="1200" dirty="0"/>
              <a:t>();</a:t>
            </a:r>
          </a:p>
          <a:p>
            <a:r>
              <a:rPr lang="en-US" sz="1200" dirty="0"/>
              <a:t>​// This is a Generic Fruit​</a:t>
            </a:r>
          </a:p>
          <a:p>
            <a:r>
              <a:rPr lang="en-US" sz="1200" dirty="0"/>
              <a:t>​// Grown </a:t>
            </a:r>
            <a:r>
              <a:rPr lang="en-US" sz="1200" dirty="0" err="1" smtClean="0"/>
              <a:t>in:USA</a:t>
            </a:r>
            <a:endParaRPr lang="en-US" sz="1200" dirty="0" smtClean="0"/>
          </a:p>
          <a:p>
            <a:r>
              <a:rPr lang="en-US" dirty="0"/>
              <a:t>How to Access Properties on an Object</a:t>
            </a:r>
            <a:r>
              <a:rPr lang="en-US" sz="1200" dirty="0"/>
              <a:t/>
            </a:r>
            <a:br>
              <a:rPr lang="en-US" sz="1200" dirty="0"/>
            </a:br>
            <a:r>
              <a:rPr lang="en-US" sz="1200" dirty="0"/>
              <a:t>The two primary ways of accessing properties of an object are with dot notation and bracket notation</a:t>
            </a:r>
            <a:r>
              <a:rPr lang="en-US" sz="1200" dirty="0" smtClean="0"/>
              <a:t>.</a:t>
            </a:r>
          </a:p>
          <a:p>
            <a:r>
              <a:rPr lang="en-US" sz="1800" dirty="0" smtClean="0"/>
              <a:t>1.Dot Notation</a:t>
            </a:r>
            <a:r>
              <a:rPr lang="en-US" sz="1200" dirty="0" smtClean="0"/>
              <a:t>:</a:t>
            </a:r>
          </a:p>
          <a:p>
            <a:pPr algn="just"/>
            <a:r>
              <a:rPr lang="en-US" sz="1200" dirty="0"/>
              <a:t>// We have been using dot notation so far in the examples above, here is another example again:​</a:t>
            </a:r>
          </a:p>
          <a:p>
            <a:pPr algn="just"/>
            <a:r>
              <a:rPr lang="en-US" sz="1200" dirty="0"/>
              <a:t>​</a:t>
            </a:r>
            <a:r>
              <a:rPr lang="en-US" sz="1200" dirty="0" err="1"/>
              <a:t>var</a:t>
            </a:r>
            <a:r>
              <a:rPr lang="en-US" sz="1200" dirty="0"/>
              <a:t> book = {title: "Ways to Go", pages: 280, bookMark1:"Page 20</a:t>
            </a:r>
            <a:r>
              <a:rPr lang="en-US" sz="1200" dirty="0" smtClean="0"/>
              <a:t>"};</a:t>
            </a:r>
            <a:endParaRPr lang="en-US" sz="1200" dirty="0"/>
          </a:p>
          <a:p>
            <a:pPr algn="just"/>
            <a:r>
              <a:rPr lang="en-US" sz="1200" dirty="0"/>
              <a:t>​// To access the properties of the book object with dot notation, you do this:​</a:t>
            </a:r>
          </a:p>
          <a:p>
            <a:pPr algn="just"/>
            <a:r>
              <a:rPr lang="en-US" sz="1200" dirty="0"/>
              <a:t>console.log ( </a:t>
            </a:r>
            <a:r>
              <a:rPr lang="en-US" sz="1200" dirty="0" err="1"/>
              <a:t>book.title</a:t>
            </a:r>
            <a:r>
              <a:rPr lang="en-US" sz="1200" dirty="0"/>
              <a:t>); // Ways to Go​</a:t>
            </a:r>
          </a:p>
          <a:p>
            <a:pPr algn="just"/>
            <a:r>
              <a:rPr lang="en-US" sz="1200" dirty="0"/>
              <a:t>console.log ( </a:t>
            </a:r>
            <a:r>
              <a:rPr lang="en-US" sz="1200" dirty="0" err="1"/>
              <a:t>book.pages</a:t>
            </a:r>
            <a:r>
              <a:rPr lang="en-US" sz="1200" dirty="0"/>
              <a:t>); // 280</a:t>
            </a:r>
          </a:p>
        </p:txBody>
      </p:sp>
    </p:spTree>
    <p:extLst>
      <p:ext uri="{BB962C8B-B14F-4D97-AF65-F5344CB8AC3E}">
        <p14:creationId xmlns:p14="http://schemas.microsoft.com/office/powerpoint/2010/main" val="408269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17695"/>
            <a:ext cx="8577649" cy="3518912"/>
          </a:xfrm>
        </p:spPr>
        <p:txBody>
          <a:bodyPr/>
          <a:lstStyle/>
          <a:p>
            <a:r>
              <a:rPr lang="en-US" sz="1800" dirty="0" smtClean="0"/>
              <a:t>2.Bracket Notation</a:t>
            </a:r>
          </a:p>
          <a:p>
            <a:r>
              <a:rPr lang="en-US" sz="1200" dirty="0"/>
              <a:t>// To access the properties of the book object with bracket notation, you do this:​</a:t>
            </a:r>
          </a:p>
          <a:p>
            <a:r>
              <a:rPr lang="en-US" sz="1200" dirty="0"/>
              <a:t>console.log ( book["title"]); //Ways to Go​</a:t>
            </a:r>
          </a:p>
          <a:p>
            <a:r>
              <a:rPr lang="en-US" sz="1200" dirty="0"/>
              <a:t>console.log ( book["pages"]); // 280</a:t>
            </a:r>
            <a:r>
              <a:rPr lang="en-US" sz="1200" dirty="0" smtClean="0"/>
              <a:t>​</a:t>
            </a:r>
            <a:endParaRPr lang="en-US" sz="1200" dirty="0"/>
          </a:p>
          <a:p>
            <a:r>
              <a:rPr lang="en-US" sz="1200" dirty="0"/>
              <a:t>​//Or, in case you have the property name in a variable:​</a:t>
            </a:r>
          </a:p>
          <a:p>
            <a:r>
              <a:rPr lang="en-US" sz="1200" dirty="0"/>
              <a:t>​</a:t>
            </a:r>
            <a:r>
              <a:rPr lang="en-US" sz="1200" dirty="0" err="1"/>
              <a:t>var</a:t>
            </a:r>
            <a:r>
              <a:rPr lang="en-US" sz="1200" dirty="0"/>
              <a:t> </a:t>
            </a:r>
            <a:r>
              <a:rPr lang="en-US" sz="1200" dirty="0" err="1"/>
              <a:t>bookTitle</a:t>
            </a:r>
            <a:r>
              <a:rPr lang="en-US" sz="1200" dirty="0"/>
              <a:t> = "title";</a:t>
            </a:r>
          </a:p>
          <a:p>
            <a:r>
              <a:rPr lang="en-US" sz="1200" dirty="0"/>
              <a:t>console.log ( book[</a:t>
            </a:r>
            <a:r>
              <a:rPr lang="en-US" sz="1200" dirty="0" err="1"/>
              <a:t>bookTitle</a:t>
            </a:r>
            <a:r>
              <a:rPr lang="en-US" sz="1200" dirty="0"/>
              <a:t>]); // Ways to Go​</a:t>
            </a:r>
          </a:p>
          <a:p>
            <a:r>
              <a:rPr lang="en-US" sz="1200" dirty="0"/>
              <a:t>console.log (book["</a:t>
            </a:r>
            <a:r>
              <a:rPr lang="en-US" sz="1200" dirty="0" err="1"/>
              <a:t>bookMark</a:t>
            </a:r>
            <a:r>
              <a:rPr lang="en-US" sz="1200" dirty="0"/>
              <a:t>" + 1]); // Page 20</a:t>
            </a:r>
            <a:r>
              <a:rPr lang="en-US" sz="1800" dirty="0"/>
              <a:t> </a:t>
            </a:r>
          </a:p>
          <a:p>
            <a:r>
              <a:rPr lang="en-US" sz="1800" dirty="0" smtClean="0"/>
              <a:t>Own and Inherited Properties</a:t>
            </a:r>
            <a:br>
              <a:rPr lang="en-US" sz="1800" dirty="0" smtClean="0"/>
            </a:br>
            <a:r>
              <a:rPr lang="en-US" sz="1200" dirty="0" smtClean="0"/>
              <a:t>Objects have inherited properties and own properties. The own properties are properties that were defined on the object, while the inherited properties were inherited from the object’s Prototype object</a:t>
            </a:r>
            <a:r>
              <a:rPr lang="en-US" sz="1800" dirty="0" smtClean="0"/>
              <a:t>.</a:t>
            </a:r>
          </a:p>
        </p:txBody>
      </p:sp>
    </p:spTree>
    <p:extLst>
      <p:ext uri="{BB962C8B-B14F-4D97-AF65-F5344CB8AC3E}">
        <p14:creationId xmlns:p14="http://schemas.microsoft.com/office/powerpoint/2010/main" val="257801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26749"/>
            <a:ext cx="8577649" cy="3334246"/>
          </a:xfrm>
        </p:spPr>
        <p:txBody>
          <a:bodyPr/>
          <a:lstStyle/>
          <a:p>
            <a:r>
              <a:rPr lang="en-US" sz="1800" dirty="0"/>
              <a:t>To find out if a property exists on an object (either as an inherited or an own property), you use the in operator</a:t>
            </a:r>
            <a:r>
              <a:rPr lang="en-US" sz="1800" dirty="0" smtClean="0"/>
              <a:t>:</a:t>
            </a:r>
          </a:p>
          <a:p>
            <a:r>
              <a:rPr lang="en-US" sz="1200" dirty="0"/>
              <a:t>// Create a new school object with a property name </a:t>
            </a:r>
            <a:r>
              <a:rPr lang="en-US" sz="1200" dirty="0" err="1"/>
              <a:t>schoolName</a:t>
            </a:r>
            <a:r>
              <a:rPr lang="en-US" sz="1200" dirty="0"/>
              <a:t>​</a:t>
            </a:r>
          </a:p>
          <a:p>
            <a:r>
              <a:rPr lang="en-US" sz="1200" dirty="0"/>
              <a:t>​</a:t>
            </a:r>
            <a:r>
              <a:rPr lang="en-US" sz="1200" dirty="0" err="1"/>
              <a:t>var</a:t>
            </a:r>
            <a:r>
              <a:rPr lang="en-US" sz="1200" dirty="0"/>
              <a:t> school = {</a:t>
            </a:r>
            <a:r>
              <a:rPr lang="en-US" sz="1200" dirty="0" err="1"/>
              <a:t>schoolName</a:t>
            </a:r>
            <a:r>
              <a:rPr lang="en-US" sz="1200" dirty="0"/>
              <a:t>:"MIT</a:t>
            </a:r>
            <a:r>
              <a:rPr lang="en-US" sz="1200" dirty="0" smtClean="0"/>
              <a:t>"};</a:t>
            </a:r>
            <a:endParaRPr lang="en-US" sz="1200" dirty="0"/>
          </a:p>
          <a:p>
            <a:r>
              <a:rPr lang="en-US" sz="1200" dirty="0"/>
              <a:t>​// Prints true because </a:t>
            </a:r>
            <a:r>
              <a:rPr lang="en-US" sz="1200" dirty="0" err="1"/>
              <a:t>schoolName</a:t>
            </a:r>
            <a:r>
              <a:rPr lang="en-US" sz="1200" dirty="0"/>
              <a:t> is an own property on the school object​</a:t>
            </a:r>
          </a:p>
          <a:p>
            <a:r>
              <a:rPr lang="en-US" sz="1200" dirty="0"/>
              <a:t>console.log("</a:t>
            </a:r>
            <a:r>
              <a:rPr lang="en-US" sz="1200" dirty="0" err="1"/>
              <a:t>schoolName</a:t>
            </a:r>
            <a:r>
              <a:rPr lang="en-US" sz="1200" dirty="0"/>
              <a:t>" in school);  // true</a:t>
            </a:r>
            <a:r>
              <a:rPr lang="en-US" sz="1200" dirty="0" smtClean="0"/>
              <a:t>​</a:t>
            </a:r>
            <a:endParaRPr lang="en-US" sz="1200" dirty="0"/>
          </a:p>
          <a:p>
            <a:r>
              <a:rPr lang="en-US" sz="1200" dirty="0"/>
              <a:t>​// Prints false because we did not define a </a:t>
            </a:r>
            <a:r>
              <a:rPr lang="en-US" sz="1200" dirty="0" err="1"/>
              <a:t>schoolType</a:t>
            </a:r>
            <a:r>
              <a:rPr lang="en-US" sz="1200" dirty="0"/>
              <a:t> property on the school object, and neither did the object inherit a </a:t>
            </a:r>
            <a:r>
              <a:rPr lang="en-US" sz="1200" dirty="0" err="1"/>
              <a:t>schoolType</a:t>
            </a:r>
            <a:r>
              <a:rPr lang="en-US" sz="1200" dirty="0"/>
              <a:t> property from its prototype object </a:t>
            </a:r>
            <a:r>
              <a:rPr lang="en-US" sz="1200" dirty="0" err="1"/>
              <a:t>Object.prototype</a:t>
            </a:r>
            <a:r>
              <a:rPr lang="en-US" sz="1200" dirty="0"/>
              <a:t>.​</a:t>
            </a:r>
          </a:p>
          <a:p>
            <a:r>
              <a:rPr lang="en-US" sz="1200" dirty="0"/>
              <a:t>console.log("</a:t>
            </a:r>
            <a:r>
              <a:rPr lang="en-US" sz="1200" dirty="0" err="1"/>
              <a:t>schoolType</a:t>
            </a:r>
            <a:r>
              <a:rPr lang="en-US" sz="1200" dirty="0"/>
              <a:t>" in school);  // false</a:t>
            </a:r>
            <a:r>
              <a:rPr lang="en-US" sz="1200" dirty="0" smtClean="0"/>
              <a:t>​</a:t>
            </a:r>
            <a:endParaRPr lang="en-US" sz="1200" dirty="0"/>
          </a:p>
          <a:p>
            <a:r>
              <a:rPr lang="en-US" sz="1200" dirty="0"/>
              <a:t>​// Prints true because the school object inherited the </a:t>
            </a:r>
            <a:r>
              <a:rPr lang="en-US" sz="1200" dirty="0" err="1"/>
              <a:t>toString</a:t>
            </a:r>
            <a:r>
              <a:rPr lang="en-US" sz="1200" dirty="0"/>
              <a:t> method from </a:t>
            </a:r>
            <a:r>
              <a:rPr lang="en-US" sz="1200" dirty="0" err="1"/>
              <a:t>Object.prototype</a:t>
            </a:r>
            <a:r>
              <a:rPr lang="en-US" sz="1200" dirty="0"/>
              <a:t>. ​</a:t>
            </a:r>
          </a:p>
          <a:p>
            <a:r>
              <a:rPr lang="en-US" sz="1200" dirty="0"/>
              <a:t>console.log("</a:t>
            </a:r>
            <a:r>
              <a:rPr lang="en-US" sz="1200" dirty="0" err="1"/>
              <a:t>toString</a:t>
            </a:r>
            <a:r>
              <a:rPr lang="en-US" sz="1200" dirty="0"/>
              <a:t>" in school);  // true</a:t>
            </a:r>
          </a:p>
        </p:txBody>
      </p:sp>
    </p:spTree>
    <p:extLst>
      <p:ext uri="{BB962C8B-B14F-4D97-AF65-F5344CB8AC3E}">
        <p14:creationId xmlns:p14="http://schemas.microsoft.com/office/powerpoint/2010/main" val="132111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91714" y="0"/>
            <a:ext cx="8852286" cy="5729774"/>
          </a:xfrm>
        </p:spPr>
        <p:txBody>
          <a:bodyPr/>
          <a:lstStyle/>
          <a:p>
            <a:r>
              <a:rPr lang="en-US" dirty="0" err="1"/>
              <a:t>hasOwnProperty</a:t>
            </a:r>
            <a:r>
              <a:rPr lang="en-US" dirty="0"/>
              <a:t/>
            </a:r>
            <a:br>
              <a:rPr lang="en-US" dirty="0"/>
            </a:br>
            <a:r>
              <a:rPr lang="en-US" sz="1200" dirty="0"/>
              <a:t>To find out if an object has a specific property as one of its own property, you use the </a:t>
            </a:r>
            <a:r>
              <a:rPr lang="en-US" sz="1200" dirty="0" err="1"/>
              <a:t>hasOwnProperty</a:t>
            </a:r>
            <a:r>
              <a:rPr lang="en-US" sz="1200" dirty="0"/>
              <a:t> method. This method is very useful because from time to time you need to enumerate an object and you want only the own properties, not </a:t>
            </a:r>
            <a:r>
              <a:rPr lang="en-US" sz="1200" dirty="0" smtClean="0"/>
              <a:t>the inherited </a:t>
            </a:r>
            <a:r>
              <a:rPr lang="en-US" sz="1200" dirty="0"/>
              <a:t>ones</a:t>
            </a:r>
            <a:r>
              <a:rPr lang="en-US" dirty="0" smtClean="0"/>
              <a:t>.</a:t>
            </a:r>
          </a:p>
          <a:p>
            <a:r>
              <a:rPr lang="en-US" sz="1200" dirty="0"/>
              <a:t>/ Create a new school object with a property name </a:t>
            </a:r>
            <a:r>
              <a:rPr lang="en-US" sz="1200" dirty="0" err="1"/>
              <a:t>schoolName</a:t>
            </a:r>
            <a:r>
              <a:rPr lang="en-US" sz="1200" dirty="0"/>
              <a:t>​</a:t>
            </a:r>
          </a:p>
          <a:p>
            <a:r>
              <a:rPr lang="en-US" sz="1200" dirty="0"/>
              <a:t>​</a:t>
            </a:r>
            <a:r>
              <a:rPr lang="en-US" sz="1200" dirty="0" err="1"/>
              <a:t>var</a:t>
            </a:r>
            <a:r>
              <a:rPr lang="en-US" sz="1200" dirty="0"/>
              <a:t> school = {</a:t>
            </a:r>
            <a:r>
              <a:rPr lang="en-US" sz="1200" dirty="0" err="1"/>
              <a:t>schoolName</a:t>
            </a:r>
            <a:r>
              <a:rPr lang="en-US" sz="1200" dirty="0"/>
              <a:t>:"MIT</a:t>
            </a:r>
            <a:r>
              <a:rPr lang="en-US" sz="1200" dirty="0" smtClean="0"/>
              <a:t>"};</a:t>
            </a:r>
            <a:endParaRPr lang="en-US" sz="1200" dirty="0"/>
          </a:p>
          <a:p>
            <a:r>
              <a:rPr lang="en-US" sz="1200" dirty="0"/>
              <a:t>​// Prints true because </a:t>
            </a:r>
            <a:r>
              <a:rPr lang="en-US" sz="1200" dirty="0" err="1"/>
              <a:t>schoolName</a:t>
            </a:r>
            <a:r>
              <a:rPr lang="en-US" sz="1200" dirty="0"/>
              <a:t> is an own property on the school object​</a:t>
            </a:r>
          </a:p>
          <a:p>
            <a:r>
              <a:rPr lang="en-US" sz="1200" dirty="0"/>
              <a:t>console.log(</a:t>
            </a:r>
            <a:r>
              <a:rPr lang="en-US" sz="1200" dirty="0" err="1"/>
              <a:t>school.hasOwnProperty</a:t>
            </a:r>
            <a:r>
              <a:rPr lang="en-US" sz="1200" dirty="0"/>
              <a:t> ("</a:t>
            </a:r>
            <a:r>
              <a:rPr lang="en-US" sz="1200" dirty="0" err="1"/>
              <a:t>schoolName</a:t>
            </a:r>
            <a:r>
              <a:rPr lang="en-US" sz="1200" dirty="0"/>
              <a:t>"));  // true</a:t>
            </a:r>
            <a:r>
              <a:rPr lang="en-US" sz="1200" dirty="0" smtClean="0"/>
              <a:t>​</a:t>
            </a:r>
            <a:endParaRPr lang="en-US" sz="1200" dirty="0"/>
          </a:p>
          <a:p>
            <a:r>
              <a:rPr lang="en-US" sz="1200" dirty="0"/>
              <a:t>​// Prints false because the school object inherited the </a:t>
            </a:r>
            <a:r>
              <a:rPr lang="en-US" sz="1200" dirty="0" err="1"/>
              <a:t>toString</a:t>
            </a:r>
            <a:r>
              <a:rPr lang="en-US" sz="1200" dirty="0"/>
              <a:t> method from </a:t>
            </a:r>
            <a:r>
              <a:rPr lang="en-US" sz="1200" dirty="0" err="1"/>
              <a:t>Object.prototype</a:t>
            </a:r>
            <a:r>
              <a:rPr lang="en-US" sz="1200" dirty="0"/>
              <a:t>, therefore </a:t>
            </a:r>
            <a:r>
              <a:rPr lang="en-US" sz="1200" dirty="0" err="1"/>
              <a:t>toString</a:t>
            </a:r>
            <a:r>
              <a:rPr lang="en-US" sz="1200" dirty="0"/>
              <a:t> is not an own property of the school object.</a:t>
            </a:r>
            <a:r>
              <a:rPr lang="en-US" sz="1200" dirty="0" smtClean="0"/>
              <a:t>​</a:t>
            </a:r>
          </a:p>
          <a:p>
            <a:r>
              <a:rPr lang="en-US" sz="1200" dirty="0" smtClean="0"/>
              <a:t>console.log(</a:t>
            </a:r>
            <a:r>
              <a:rPr lang="en-US" sz="1200" dirty="0" err="1" smtClean="0"/>
              <a:t>school.hasOwnProperty</a:t>
            </a:r>
            <a:r>
              <a:rPr lang="en-US" sz="1200" dirty="0" smtClean="0"/>
              <a:t> </a:t>
            </a:r>
            <a:r>
              <a:rPr lang="en-US" sz="1200" dirty="0"/>
              <a:t>("</a:t>
            </a:r>
            <a:r>
              <a:rPr lang="en-US" sz="1200" dirty="0" err="1"/>
              <a:t>toString</a:t>
            </a:r>
            <a:r>
              <a:rPr lang="en-US" sz="1200" dirty="0"/>
              <a:t>"));  // false</a:t>
            </a:r>
            <a:r>
              <a:rPr lang="en-US" dirty="0"/>
              <a:t> </a:t>
            </a:r>
            <a:endParaRPr lang="en-US" dirty="0" smtClean="0"/>
          </a:p>
          <a:p>
            <a:r>
              <a:rPr lang="en-US" sz="1800" dirty="0"/>
              <a:t>Accessing and Enumerating Properties on </a:t>
            </a:r>
            <a:r>
              <a:rPr lang="en-US" sz="1800" dirty="0" smtClean="0"/>
              <a:t>Objects:</a:t>
            </a:r>
            <a:r>
              <a:rPr lang="en-US" dirty="0"/>
              <a:t/>
            </a:r>
            <a:br>
              <a:rPr lang="en-US" dirty="0"/>
            </a:br>
            <a:r>
              <a:rPr lang="en-US" sz="1200" dirty="0"/>
              <a:t>To access the enumerable (own and inherited) properties on objects, you use the for/in loop or a general for loop</a:t>
            </a:r>
            <a:r>
              <a:rPr lang="en-US" sz="1200" dirty="0" smtClean="0"/>
              <a:t>.</a:t>
            </a:r>
          </a:p>
          <a:p>
            <a:r>
              <a:rPr lang="en-US" sz="1200" dirty="0" err="1"/>
              <a:t>var</a:t>
            </a:r>
            <a:r>
              <a:rPr lang="en-US" sz="1200" dirty="0"/>
              <a:t> school = {</a:t>
            </a:r>
            <a:r>
              <a:rPr lang="en-US" sz="1200" dirty="0" err="1"/>
              <a:t>schoolName</a:t>
            </a:r>
            <a:r>
              <a:rPr lang="en-US" sz="1200" dirty="0"/>
              <a:t>:"MIT", </a:t>
            </a:r>
            <a:r>
              <a:rPr lang="en-US" sz="1200" dirty="0" err="1"/>
              <a:t>schoolAccredited</a:t>
            </a:r>
            <a:r>
              <a:rPr lang="en-US" sz="1200" dirty="0"/>
              <a:t>: true, </a:t>
            </a:r>
            <a:r>
              <a:rPr lang="en-US" sz="1200" dirty="0" err="1"/>
              <a:t>schoolLocation</a:t>
            </a:r>
            <a:r>
              <a:rPr lang="en-US" sz="1200" dirty="0"/>
              <a:t>:"Massachusetts</a:t>
            </a:r>
            <a:r>
              <a:rPr lang="en-US" sz="1200" dirty="0" smtClean="0"/>
              <a:t>"};</a:t>
            </a:r>
            <a:endParaRPr lang="en-US" sz="1200" dirty="0"/>
          </a:p>
          <a:p>
            <a:r>
              <a:rPr lang="en-US" sz="1200" dirty="0"/>
              <a:t>​//Use of the for/in loop to access the properties in the school object​</a:t>
            </a:r>
          </a:p>
          <a:p>
            <a:r>
              <a:rPr lang="en-US" sz="1200" dirty="0"/>
              <a:t>​for (</a:t>
            </a:r>
            <a:r>
              <a:rPr lang="en-US" sz="1200" dirty="0" err="1"/>
              <a:t>var</a:t>
            </a:r>
            <a:r>
              <a:rPr lang="en-US" sz="1200" dirty="0"/>
              <a:t> </a:t>
            </a:r>
            <a:r>
              <a:rPr lang="en-US" sz="1200" dirty="0" err="1"/>
              <a:t>eachItem</a:t>
            </a:r>
            <a:r>
              <a:rPr lang="en-US" sz="1200" dirty="0"/>
              <a:t> in school) {</a:t>
            </a:r>
          </a:p>
          <a:p>
            <a:r>
              <a:rPr lang="en-US" sz="1200" dirty="0"/>
              <a:t>console.log(</a:t>
            </a:r>
            <a:r>
              <a:rPr lang="en-US" sz="1200" dirty="0" err="1"/>
              <a:t>eachItem</a:t>
            </a:r>
            <a:r>
              <a:rPr lang="en-US" sz="1200" dirty="0"/>
              <a:t>); // Prints </a:t>
            </a:r>
            <a:r>
              <a:rPr lang="en-US" sz="1200" dirty="0" err="1"/>
              <a:t>schoolName</a:t>
            </a:r>
            <a:r>
              <a:rPr lang="en-US" sz="1200" dirty="0"/>
              <a:t>, </a:t>
            </a:r>
            <a:r>
              <a:rPr lang="en-US" sz="1200" dirty="0" err="1"/>
              <a:t>schoolAccredited</a:t>
            </a:r>
            <a:r>
              <a:rPr lang="en-US" sz="1200" dirty="0"/>
              <a:t>, </a:t>
            </a:r>
            <a:r>
              <a:rPr lang="en-US" sz="1200" dirty="0" err="1"/>
              <a:t>schoolLocation</a:t>
            </a:r>
            <a:r>
              <a:rPr lang="en-US" sz="1200" dirty="0" smtClean="0"/>
              <a:t>​</a:t>
            </a:r>
          </a:p>
          <a:p>
            <a:r>
              <a:rPr lang="en-US" sz="1200" dirty="0"/>
              <a:t>}</a:t>
            </a:r>
          </a:p>
          <a:p>
            <a:r>
              <a:rPr lang="en-US" sz="1200" dirty="0" smtClean="0"/>
              <a:t>​</a:t>
            </a:r>
            <a:endParaRPr lang="en-US" sz="1200" dirty="0"/>
          </a:p>
        </p:txBody>
      </p:sp>
    </p:spTree>
    <p:extLst>
      <p:ext uri="{BB962C8B-B14F-4D97-AF65-F5344CB8AC3E}">
        <p14:creationId xmlns:p14="http://schemas.microsoft.com/office/powerpoint/2010/main" val="138337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81480"/>
            <a:ext cx="8577649" cy="1949252"/>
          </a:xfrm>
        </p:spPr>
        <p:txBody>
          <a:bodyPr/>
          <a:lstStyle/>
          <a:p>
            <a:pPr fontAlgn="base"/>
            <a:r>
              <a:rPr lang="en-US" dirty="0" smtClean="0"/>
              <a:t>Deleting Properties of an Object </a:t>
            </a:r>
            <a:r>
              <a:rPr lang="en-US" sz="1200" dirty="0"/>
              <a:t/>
            </a:r>
            <a:br>
              <a:rPr lang="en-US" sz="1200" dirty="0"/>
            </a:br>
            <a:r>
              <a:rPr lang="en-US" sz="1200" dirty="0"/>
              <a:t>To delete a </a:t>
            </a:r>
            <a:r>
              <a:rPr lang="en-US" sz="1200" dirty="0" smtClean="0"/>
              <a:t>property </a:t>
            </a:r>
            <a:r>
              <a:rPr lang="en-US" sz="1200" dirty="0"/>
              <a:t>from an object, you use the delete operator. You cannot delete properties that were inherited, nor can you delete properties with their attributes set to configurable. You must delete the inherited properties on the prototype object (where the properties were defined). Also, you cannot delete properties of the global object, which were declared with the </a:t>
            </a:r>
            <a:r>
              <a:rPr lang="en-US" sz="1200" dirty="0" err="1"/>
              <a:t>var</a:t>
            </a:r>
            <a:r>
              <a:rPr lang="en-US" sz="1200" dirty="0"/>
              <a:t> keyword.</a:t>
            </a:r>
          </a:p>
          <a:p>
            <a:pPr fontAlgn="base"/>
            <a:r>
              <a:rPr lang="en-US" sz="1200" dirty="0"/>
              <a:t>The delete operator returns true if the delete was successful. And surprisingly, it also returns true if the property to delete was nonexistent or the property could not be deleted (such as non-configurable or not owned by the object).</a:t>
            </a:r>
          </a:p>
          <a:p>
            <a:endParaRPr lang="en-US" sz="1200" dirty="0"/>
          </a:p>
        </p:txBody>
      </p:sp>
    </p:spTree>
    <p:extLst>
      <p:ext uri="{BB962C8B-B14F-4D97-AF65-F5344CB8AC3E}">
        <p14:creationId xmlns:p14="http://schemas.microsoft.com/office/powerpoint/2010/main" val="28649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Client-side JavaScript</a:t>
            </a:r>
          </a:p>
        </p:txBody>
      </p:sp>
      <p:sp>
        <p:nvSpPr>
          <p:cNvPr id="3" name="Content Placeholder 2"/>
          <p:cNvSpPr>
            <a:spLocks noGrp="1"/>
          </p:cNvSpPr>
          <p:nvPr>
            <p:ph sz="quarter" idx="14"/>
          </p:nvPr>
        </p:nvSpPr>
        <p:spPr>
          <a:xfrm>
            <a:off x="291714" y="1182291"/>
            <a:ext cx="8577649" cy="3847207"/>
          </a:xfrm>
        </p:spPr>
        <p:txBody>
          <a:bodyPr/>
          <a:lstStyle/>
          <a:p>
            <a:r>
              <a:rPr lang="en-US" sz="2400" dirty="0"/>
              <a:t>Client-side JavaScript is the most common form of the language. The script should be included in or referenced by an HTML document for the code to be interpreted by the browser.</a:t>
            </a:r>
          </a:p>
          <a:p>
            <a:r>
              <a:rPr lang="en-US" sz="2400" dirty="0"/>
              <a:t>It means that a web page need not be a static HTML, but can include programs that interact with the user, control the browser, and dynamically create HTML content.</a:t>
            </a:r>
          </a:p>
          <a:p>
            <a:pPr lvl="1">
              <a:lnSpc>
                <a:spcPct val="90000"/>
              </a:lnSpc>
            </a:pPr>
            <a:endParaRPr lang="en-US" altLang="en-US" sz="2000" dirty="0" smtClean="0"/>
          </a:p>
          <a:p>
            <a:pPr lvl="1">
              <a:lnSpc>
                <a:spcPct val="90000"/>
              </a:lnSpc>
            </a:pPr>
            <a:endParaRPr lang="en-US" altLang="en-US" sz="2000" dirty="0"/>
          </a:p>
          <a:p>
            <a:endParaRPr lang="en-US" dirty="0"/>
          </a:p>
        </p:txBody>
      </p:sp>
    </p:spTree>
    <p:extLst>
      <p:ext uri="{BB962C8B-B14F-4D97-AF65-F5344CB8AC3E}">
        <p14:creationId xmlns:p14="http://schemas.microsoft.com/office/powerpoint/2010/main" val="395570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Advantage</a:t>
            </a:r>
            <a:endParaRPr lang="en-US" dirty="0"/>
          </a:p>
        </p:txBody>
      </p:sp>
      <p:sp>
        <p:nvSpPr>
          <p:cNvPr id="3" name="Content Placeholder 2"/>
          <p:cNvSpPr>
            <a:spLocks noGrp="1"/>
          </p:cNvSpPr>
          <p:nvPr>
            <p:ph sz="quarter" idx="14"/>
          </p:nvPr>
        </p:nvSpPr>
        <p:spPr>
          <a:xfrm>
            <a:off x="291714" y="1182291"/>
            <a:ext cx="8577649" cy="4042132"/>
          </a:xfrm>
        </p:spPr>
        <p:txBody>
          <a:bodyPr/>
          <a:lstStyle/>
          <a:p>
            <a:r>
              <a:rPr lang="en-US" b="1" dirty="0" err="1"/>
              <a:t>Javascript</a:t>
            </a:r>
            <a:r>
              <a:rPr lang="en-US" b="1" dirty="0"/>
              <a:t> is executed on the client side</a:t>
            </a:r>
            <a:r>
              <a:rPr lang="en-US" dirty="0"/>
              <a:t/>
            </a:r>
            <a:br>
              <a:rPr lang="en-US" dirty="0"/>
            </a:br>
            <a:r>
              <a:rPr lang="en-US" dirty="0"/>
              <a:t>This means that the code is executed on the user's processor instead of the web server thus saving bandwidth and strain on the web server.</a:t>
            </a:r>
            <a:br>
              <a:rPr lang="en-US" dirty="0"/>
            </a:br>
            <a:endParaRPr lang="en-US" dirty="0"/>
          </a:p>
          <a:p>
            <a:r>
              <a:rPr lang="en-US" b="1" dirty="0" err="1"/>
              <a:t>Javascript</a:t>
            </a:r>
            <a:r>
              <a:rPr lang="en-US" b="1" dirty="0"/>
              <a:t> is a relatively easy language</a:t>
            </a:r>
            <a:r>
              <a:rPr lang="en-US" dirty="0"/>
              <a:t/>
            </a:r>
            <a:br>
              <a:rPr lang="en-US" dirty="0"/>
            </a:br>
            <a:r>
              <a:rPr lang="en-US" dirty="0"/>
              <a:t>The </a:t>
            </a:r>
            <a:r>
              <a:rPr lang="en-US" dirty="0" err="1"/>
              <a:t>Javascript</a:t>
            </a:r>
            <a:r>
              <a:rPr lang="en-US" dirty="0"/>
              <a:t> language is relatively easy to learn and comprises of syntax that is close to English. It uses the DOM model that provides plenty of prewritten functionality to the various objects on pages making it a breeze to develop a script to solve a custom purpose.</a:t>
            </a:r>
            <a:br>
              <a:rPr lang="en-US" dirty="0"/>
            </a:br>
            <a:r>
              <a:rPr lang="en-US" dirty="0"/>
              <a:t/>
            </a:r>
            <a:br>
              <a:rPr lang="en-US" dirty="0"/>
            </a:br>
            <a:endParaRPr lang="en-US" dirty="0"/>
          </a:p>
          <a:p>
            <a:endParaRPr lang="en-US" dirty="0"/>
          </a:p>
        </p:txBody>
      </p:sp>
    </p:spTree>
    <p:extLst>
      <p:ext uri="{BB962C8B-B14F-4D97-AF65-F5344CB8AC3E}">
        <p14:creationId xmlns:p14="http://schemas.microsoft.com/office/powerpoint/2010/main" val="178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 Placement</a:t>
            </a:r>
          </a:p>
        </p:txBody>
      </p:sp>
      <p:sp>
        <p:nvSpPr>
          <p:cNvPr id="3" name="Content Placeholder 2"/>
          <p:cNvSpPr>
            <a:spLocks noGrp="1"/>
          </p:cNvSpPr>
          <p:nvPr>
            <p:ph sz="quarter" idx="14"/>
          </p:nvPr>
        </p:nvSpPr>
        <p:spPr>
          <a:xfrm>
            <a:off x="291714" y="1182291"/>
            <a:ext cx="8577649" cy="2949525"/>
          </a:xfrm>
        </p:spPr>
        <p:txBody>
          <a:bodyPr/>
          <a:lstStyle/>
          <a:p>
            <a:r>
              <a:rPr lang="en-US" sz="1800" dirty="0"/>
              <a:t>There is a flexibility given to include JavaScript code anywhere in an HTML document. However the most preferred ways to include JavaScript in an HTML file are as follows −</a:t>
            </a:r>
          </a:p>
          <a:p>
            <a:r>
              <a:rPr lang="en-US" sz="1800" dirty="0"/>
              <a:t>Script in &lt;head&gt;...&lt;/head&gt; section.</a:t>
            </a:r>
          </a:p>
          <a:p>
            <a:r>
              <a:rPr lang="en-US" sz="1800" dirty="0"/>
              <a:t>Script in &lt;body&gt;...&lt;/body&gt; section.</a:t>
            </a:r>
          </a:p>
          <a:p>
            <a:r>
              <a:rPr lang="en-US" sz="1800" dirty="0"/>
              <a:t>Script in &lt;body&gt;...&lt;/body&gt; and &lt;head&gt;...&lt;/head&gt; sections.</a:t>
            </a:r>
          </a:p>
          <a:p>
            <a:r>
              <a:rPr lang="en-US" sz="1800" dirty="0"/>
              <a:t>Script in an external file and then include in &lt;head&gt;...&lt;/head&gt; section.</a:t>
            </a:r>
          </a:p>
          <a:p>
            <a:endParaRPr lang="en-US" sz="1800" dirty="0"/>
          </a:p>
        </p:txBody>
      </p:sp>
    </p:spTree>
    <p:extLst>
      <p:ext uri="{BB962C8B-B14F-4D97-AF65-F5344CB8AC3E}">
        <p14:creationId xmlns:p14="http://schemas.microsoft.com/office/powerpoint/2010/main" val="21278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Output</a:t>
            </a:r>
            <a:br>
              <a:rPr lang="en-US" b="0" dirty="0"/>
            </a:br>
            <a:endParaRPr lang="en-US" dirty="0"/>
          </a:p>
        </p:txBody>
      </p:sp>
      <p:sp>
        <p:nvSpPr>
          <p:cNvPr id="3" name="Content Placeholder 2"/>
          <p:cNvSpPr>
            <a:spLocks noGrp="1"/>
          </p:cNvSpPr>
          <p:nvPr>
            <p:ph sz="quarter" idx="14"/>
          </p:nvPr>
        </p:nvSpPr>
        <p:spPr>
          <a:xfrm>
            <a:off x="291714" y="1182291"/>
            <a:ext cx="8577649" cy="3016210"/>
          </a:xfrm>
        </p:spPr>
        <p:txBody>
          <a:bodyPr/>
          <a:lstStyle/>
          <a:p>
            <a:r>
              <a:rPr lang="en-US" dirty="0"/>
              <a:t>JavaScript can "display" data in different ways:</a:t>
            </a:r>
          </a:p>
          <a:p>
            <a:r>
              <a:rPr lang="en-US" dirty="0"/>
              <a:t>Writing into an alert box, using </a:t>
            </a:r>
            <a:r>
              <a:rPr lang="en-US" b="1" dirty="0" err="1"/>
              <a:t>window.alert</a:t>
            </a:r>
            <a:r>
              <a:rPr lang="en-US" b="1" dirty="0"/>
              <a:t>()</a:t>
            </a:r>
            <a:r>
              <a:rPr lang="en-US" dirty="0"/>
              <a:t>.</a:t>
            </a:r>
          </a:p>
          <a:p>
            <a:r>
              <a:rPr lang="en-US" dirty="0"/>
              <a:t>Writing into the HTML output using </a:t>
            </a:r>
            <a:r>
              <a:rPr lang="en-US" b="1" dirty="0" err="1"/>
              <a:t>document.write</a:t>
            </a:r>
            <a:r>
              <a:rPr lang="en-US" b="1" dirty="0"/>
              <a:t>()</a:t>
            </a:r>
            <a:r>
              <a:rPr lang="en-US" dirty="0"/>
              <a:t>.</a:t>
            </a:r>
          </a:p>
          <a:p>
            <a:r>
              <a:rPr lang="en-US" dirty="0"/>
              <a:t>Writing into an HTML element, using </a:t>
            </a:r>
            <a:r>
              <a:rPr lang="en-US" b="1" dirty="0" err="1"/>
              <a:t>innerHTML</a:t>
            </a:r>
            <a:r>
              <a:rPr lang="en-US" dirty="0"/>
              <a:t>.</a:t>
            </a:r>
          </a:p>
          <a:p>
            <a:r>
              <a:rPr lang="en-US" dirty="0"/>
              <a:t>Writing into the browser console, using </a:t>
            </a:r>
            <a:r>
              <a:rPr lang="en-US" b="1" dirty="0"/>
              <a:t>console.log()</a:t>
            </a:r>
            <a:r>
              <a:rPr lang="en-US" dirty="0"/>
              <a:t>.</a:t>
            </a:r>
          </a:p>
          <a:p>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153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Syntax</a:t>
            </a:r>
          </a:p>
        </p:txBody>
      </p:sp>
      <p:sp>
        <p:nvSpPr>
          <p:cNvPr id="3" name="Content Placeholder 2"/>
          <p:cNvSpPr>
            <a:spLocks noGrp="1"/>
          </p:cNvSpPr>
          <p:nvPr>
            <p:ph sz="quarter" idx="14"/>
          </p:nvPr>
        </p:nvSpPr>
        <p:spPr>
          <a:xfrm>
            <a:off x="291714" y="1182291"/>
            <a:ext cx="8577649" cy="3939540"/>
          </a:xfrm>
        </p:spPr>
        <p:txBody>
          <a:bodyPr/>
          <a:lstStyle/>
          <a:p>
            <a:r>
              <a:rPr lang="en-US" dirty="0"/>
              <a:t>JavaScript </a:t>
            </a:r>
            <a:r>
              <a:rPr lang="en-US" b="1" dirty="0"/>
              <a:t>syntax</a:t>
            </a:r>
            <a:r>
              <a:rPr lang="en-US" dirty="0"/>
              <a:t> is the set of rules, how JavaScript programs are constructed</a:t>
            </a:r>
            <a:r>
              <a:rPr lang="en-US" dirty="0" smtClean="0"/>
              <a:t>.</a:t>
            </a:r>
          </a:p>
          <a:p>
            <a:r>
              <a:rPr lang="en-US" dirty="0"/>
              <a:t>JavaScript Programs</a:t>
            </a:r>
          </a:p>
          <a:p>
            <a:r>
              <a:rPr lang="en-US" dirty="0"/>
              <a:t>A </a:t>
            </a:r>
            <a:r>
              <a:rPr lang="en-US" b="1" dirty="0"/>
              <a:t>computer program</a:t>
            </a:r>
            <a:r>
              <a:rPr lang="en-US" dirty="0"/>
              <a:t> is a list of "instructions" to be "executed" by the computer.</a:t>
            </a:r>
          </a:p>
          <a:p>
            <a:r>
              <a:rPr lang="en-US" dirty="0"/>
              <a:t>In a programming language, these program instructions are called </a:t>
            </a:r>
            <a:r>
              <a:rPr lang="en-US" b="1" dirty="0"/>
              <a:t>statements</a:t>
            </a:r>
            <a:r>
              <a:rPr lang="en-US" dirty="0"/>
              <a:t>.</a:t>
            </a:r>
          </a:p>
          <a:p>
            <a:r>
              <a:rPr lang="en-US" dirty="0"/>
              <a:t>JavaScript is a </a:t>
            </a:r>
            <a:r>
              <a:rPr lang="en-US" b="1" dirty="0"/>
              <a:t>programming language</a:t>
            </a:r>
            <a:r>
              <a:rPr lang="en-US" dirty="0"/>
              <a:t>.</a:t>
            </a:r>
          </a:p>
          <a:p>
            <a:r>
              <a:rPr lang="en-US" dirty="0"/>
              <a:t>JavaScript statements are separated by </a:t>
            </a:r>
            <a:r>
              <a:rPr lang="en-US" b="1" dirty="0"/>
              <a:t>semicolons</a:t>
            </a:r>
            <a:r>
              <a:rPr lang="en-US" dirty="0"/>
              <a:t>.</a:t>
            </a:r>
          </a:p>
          <a:p>
            <a:endParaRPr lang="en-US" dirty="0"/>
          </a:p>
        </p:txBody>
      </p:sp>
    </p:spTree>
    <p:extLst>
      <p:ext uri="{BB962C8B-B14F-4D97-AF65-F5344CB8AC3E}">
        <p14:creationId xmlns:p14="http://schemas.microsoft.com/office/powerpoint/2010/main" val="191520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CE Template White 16x9_v08">
  <a:themeElements>
    <a:clrScheme name="VCE_UseThisOne">
      <a:dk1>
        <a:sysClr val="windowText" lastClr="000000"/>
      </a:dk1>
      <a:lt1>
        <a:sysClr val="window" lastClr="FFFFFF"/>
      </a:lt1>
      <a:dk2>
        <a:srgbClr val="00598A"/>
      </a:dk2>
      <a:lt2>
        <a:srgbClr val="B2B2B2"/>
      </a:lt2>
      <a:accent1>
        <a:srgbClr val="006B93"/>
      </a:accent1>
      <a:accent2>
        <a:srgbClr val="3DB1D9"/>
      </a:accent2>
      <a:accent3>
        <a:srgbClr val="A0D2EA"/>
      </a:accent3>
      <a:accent4>
        <a:srgbClr val="333F48"/>
      </a:accent4>
      <a:accent5>
        <a:srgbClr val="E9E3DC"/>
      </a:accent5>
      <a:accent6>
        <a:srgbClr val="F7EC00"/>
      </a:accent6>
      <a:hlink>
        <a:srgbClr val="008FC5"/>
      </a:hlink>
      <a:folHlink>
        <a:srgbClr val="BEBEBE"/>
      </a:folHlink>
    </a:clrScheme>
    <a:fontScheme name="V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rtlCol="0">
        <a:spAutoFit/>
      </a:bodyPr>
      <a:lstStyle>
        <a:defPPr eaLnBrk="1" hangingPunct="1">
          <a:lnSpc>
            <a:spcPct val="90000"/>
          </a:lnSpc>
          <a:spcBef>
            <a:spcPts val="600"/>
          </a:spcBef>
          <a:buClr>
            <a:srgbClr val="F79220"/>
          </a:buClr>
          <a:buSzPct val="120000"/>
          <a:defRPr sz="1600" dirty="0" err="1" smtClean="0">
            <a:latin typeface="+mn-lt"/>
          </a:defRPr>
        </a:defPPr>
      </a:lstStyle>
    </a:txDef>
  </a:objectDefaults>
  <a:extraClrSchemeLst/>
  <a:extLst>
    <a:ext uri="{05A4C25C-085E-4340-85A3-A5531E510DB2}">
      <thm15:themeFamily xmlns:thm15="http://schemas.microsoft.com/office/thememl/2012/main" name="VCE_White_Template_2013_16x9_v08" id="{A5126F60-4FBC-4A90-B1B2-5EF7E65848EA}" vid="{165BDB18-CE88-4734-9756-BF1591ECD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34686</TotalTime>
  <Words>3228</Words>
  <Application>Microsoft Office PowerPoint</Application>
  <PresentationFormat>On-screen Show (16:9)</PresentationFormat>
  <Paragraphs>777</Paragraphs>
  <Slides>45</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ＭＳ Ｐゴシック</vt:lpstr>
      <vt:lpstr>Arial</vt:lpstr>
      <vt:lpstr>Calibri</vt:lpstr>
      <vt:lpstr>Cambria</vt:lpstr>
      <vt:lpstr>Wingdings</vt:lpstr>
      <vt:lpstr>VCE Template White 16x9_v08</vt:lpstr>
      <vt:lpstr>javaScript</vt:lpstr>
      <vt:lpstr>agenda</vt:lpstr>
      <vt:lpstr>       JS Overview</vt:lpstr>
      <vt:lpstr>What Is JS ?</vt:lpstr>
      <vt:lpstr>Client-side JavaScript</vt:lpstr>
      <vt:lpstr>Javascript Advantage</vt:lpstr>
      <vt:lpstr>JavaScript - Placement</vt:lpstr>
      <vt:lpstr>JavaScript Output </vt:lpstr>
      <vt:lpstr>JavaScript Syntax</vt:lpstr>
      <vt:lpstr>JavaScript Syntax</vt:lpstr>
      <vt:lpstr>JavaScript Syntax</vt:lpstr>
      <vt:lpstr>JAVASCRIPT SYNTAX</vt:lpstr>
      <vt:lpstr>JAVAsCRIPT SYNTAX</vt:lpstr>
      <vt:lpstr>JAVASCRIPT SYNTAX</vt:lpstr>
      <vt:lpstr>VARIABLES</vt:lpstr>
      <vt:lpstr>OPERATORS</vt:lpstr>
      <vt:lpstr>Arithmetic Operators</vt:lpstr>
      <vt:lpstr>Arithmetic Operators</vt:lpstr>
      <vt:lpstr>Comparison Operators</vt:lpstr>
      <vt:lpstr>Comparison Operators</vt:lpstr>
      <vt:lpstr>Logical Operators</vt:lpstr>
      <vt:lpstr>Assignment Operators</vt:lpstr>
      <vt:lpstr>Assignment Operators</vt:lpstr>
      <vt:lpstr>Conditional Operator (? :)</vt:lpstr>
      <vt:lpstr>JavaScript Data Types </vt:lpstr>
      <vt:lpstr>JavaScript Data Types </vt:lpstr>
      <vt:lpstr>javaScript function</vt:lpstr>
      <vt:lpstr>JavaScript Scope  </vt:lpstr>
      <vt:lpstr>JavaScript Scope</vt:lpstr>
      <vt:lpstr>JavaScript Scope  </vt:lpstr>
      <vt:lpstr>JavaScript Scope </vt:lpstr>
      <vt:lpstr>JavaScript Strings  </vt:lpstr>
      <vt:lpstr>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 Angular JS</dc:title>
  <dc:creator>VCE</dc:creator>
  <cp:keywords>PPT template; Company Overview</cp:keywords>
  <cp:lastModifiedBy>Chourasia, Ashok</cp:lastModifiedBy>
  <cp:revision>1116</cp:revision>
  <dcterms:created xsi:type="dcterms:W3CDTF">2011-05-03T17:46:24Z</dcterms:created>
  <dcterms:modified xsi:type="dcterms:W3CDTF">2017-02-01T03:51:38Z</dcterms:modified>
</cp:coreProperties>
</file>